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57" r:id="rId4"/>
    <p:sldId id="266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5E8889"/>
    <a:srgbClr val="00B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4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54968-3E9F-AA41-9132-E01F83421AA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D2326-3AAB-0042-9D21-6A0030C1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0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65A6-2B48-914E-891A-C40510D80E7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1067-C8F2-CA48-9352-CC427CD9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65A6-2B48-914E-891A-C40510D80E7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1067-C8F2-CA48-9352-CC427CD9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0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65A6-2B48-914E-891A-C40510D80E7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1067-C8F2-CA48-9352-CC427CD9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5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65A6-2B48-914E-891A-C40510D80E7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1067-C8F2-CA48-9352-CC427CD9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2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65A6-2B48-914E-891A-C40510D80E7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1067-C8F2-CA48-9352-CC427CD9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65A6-2B48-914E-891A-C40510D80E7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1067-C8F2-CA48-9352-CC427CD9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4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65A6-2B48-914E-891A-C40510D80E7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1067-C8F2-CA48-9352-CC427CD9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3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65A6-2B48-914E-891A-C40510D80E7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1067-C8F2-CA48-9352-CC427CD9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0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65A6-2B48-914E-891A-C40510D80E7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1067-C8F2-CA48-9352-CC427CD9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2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65A6-2B48-914E-891A-C40510D80E7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1067-C8F2-CA48-9352-CC427CD9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7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65A6-2B48-914E-891A-C40510D80E7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1067-C8F2-CA48-9352-CC427CD9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6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F65A6-2B48-914E-891A-C40510D80E7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1067-C8F2-CA48-9352-CC427CD9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cloud/paas/iot-cloud/develop/developing-device-software-using-client-software-libraries1.html" TargetMode="External"/><Relationship Id="rId2" Type="http://schemas.openxmlformats.org/officeDocument/2006/relationships/hyperlink" Target="http://www.oracle.com/technetwork/indexes/downloads/iot-client-libraries-270551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en/cloud/paas/iot-cloud/iotgs/index.html" TargetMode="External"/><Relationship Id="rId4" Type="http://schemas.openxmlformats.org/officeDocument/2006/relationships/hyperlink" Target="http://www.oracle.com/webfolder/technetwork/tutorials/obe/cloud/iot/IoT%20Quick%20Start%20JavaScript/IoTQuickStartJavaScrip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Oracle </a:t>
            </a:r>
            <a:r>
              <a:rPr lang="en-US" dirty="0" err="1"/>
              <a:t>IoT</a:t>
            </a:r>
            <a:r>
              <a:rPr lang="en-US" dirty="0"/>
              <a:t> Cloud Service + </a:t>
            </a:r>
            <a:br>
              <a:rPr lang="en-US" dirty="0"/>
            </a:br>
            <a:r>
              <a:rPr lang="en-US" dirty="0"/>
              <a:t>node-</a:t>
            </a:r>
            <a:r>
              <a:rPr lang="en-US" dirty="0" err="1"/>
              <a:t>wot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21624"/>
            <a:ext cx="9144000" cy="11361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Conceptual overview</a:t>
            </a:r>
          </a:p>
          <a:p>
            <a:r>
              <a:rPr lang="en-US" dirty="0"/>
              <a:t>20.3.18</a:t>
            </a:r>
          </a:p>
          <a:p>
            <a:r>
              <a:rPr lang="en-US" dirty="0" err="1"/>
              <a:t>Michael.Lagally@</a:t>
            </a:r>
            <a:r>
              <a:rPr lang="en-US" err="1"/>
              <a:t>oracle</a:t>
            </a:r>
            <a:r>
              <a:rPr lang="en-US"/>
              <a:t>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 dirty="0" err="1"/>
              <a:t>IoT</a:t>
            </a:r>
            <a:r>
              <a:rPr lang="en-US" dirty="0"/>
              <a:t> CS deployment scenario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2415" y="2403885"/>
            <a:ext cx="2451962" cy="31747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IoT</a:t>
            </a:r>
            <a:br>
              <a:rPr lang="en-US" dirty="0"/>
            </a:br>
            <a:r>
              <a:rPr lang="en-US" dirty="0"/>
              <a:t>Cloud Service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95441" y="2403885"/>
            <a:ext cx="2451962" cy="31747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IoT</a:t>
            </a:r>
            <a:br>
              <a:rPr lang="en-US" dirty="0"/>
            </a:br>
            <a:r>
              <a:rPr lang="en-US" dirty="0"/>
              <a:t>Gateway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361160" y="2038617"/>
            <a:ext cx="928283" cy="608258"/>
          </a:xfrm>
          <a:prstGeom prst="rect">
            <a:avLst/>
          </a:prstGeom>
          <a:solidFill>
            <a:srgbClr val="5E8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367913" y="5282807"/>
            <a:ext cx="928283" cy="608258"/>
          </a:xfrm>
          <a:prstGeom prst="rect">
            <a:avLst/>
          </a:prstGeom>
          <a:solidFill>
            <a:srgbClr val="5E8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Device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329673" y="2869578"/>
            <a:ext cx="926592" cy="682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</a:t>
            </a:r>
            <a:br>
              <a:rPr lang="en-US" dirty="0"/>
            </a:br>
            <a:r>
              <a:rPr lang="en-US" dirty="0"/>
              <a:t>Device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308679" y="4076192"/>
            <a:ext cx="926592" cy="682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CoAP</a:t>
            </a:r>
            <a:br>
              <a:rPr lang="en-US" dirty="0"/>
            </a:br>
            <a:r>
              <a:rPr lang="en-US" dirty="0"/>
              <a:t>Device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228396" y="5586936"/>
            <a:ext cx="0" cy="7498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28396" y="6336740"/>
            <a:ext cx="65558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784236" y="5586936"/>
            <a:ext cx="0" cy="7498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1"/>
          </p:cNvCxnSpPr>
          <p:nvPr/>
        </p:nvCxnSpPr>
        <p:spPr>
          <a:xfrm flipV="1">
            <a:off x="9847403" y="2342746"/>
            <a:ext cx="513757" cy="1648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4" idx="1"/>
          </p:cNvCxnSpPr>
          <p:nvPr/>
        </p:nvCxnSpPr>
        <p:spPr>
          <a:xfrm>
            <a:off x="9847403" y="3991242"/>
            <a:ext cx="520510" cy="1595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37089" y="5891139"/>
            <a:ext cx="3788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Proprietary protocol (messages/alerts)</a:t>
            </a:r>
          </a:p>
          <a:p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002415" y="1706129"/>
            <a:ext cx="1219228" cy="640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28396" y="1711225"/>
            <a:ext cx="1225981" cy="640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B8D6A9-36BA-DD49-B58A-3126799B3CCD}"/>
              </a:ext>
            </a:extLst>
          </p:cNvPr>
          <p:cNvSpPr/>
          <p:nvPr/>
        </p:nvSpPr>
        <p:spPr>
          <a:xfrm>
            <a:off x="7395441" y="4685016"/>
            <a:ext cx="2451962" cy="90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Oracle </a:t>
            </a:r>
            <a:r>
              <a:rPr lang="de-DE" dirty="0" err="1"/>
              <a:t>IoT</a:t>
            </a:r>
            <a:r>
              <a:rPr lang="de-DE" dirty="0"/>
              <a:t> Client Library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728661-D908-734A-8016-FF7AC9AD14D6}"/>
              </a:ext>
            </a:extLst>
          </p:cNvPr>
          <p:cNvSpPr/>
          <p:nvPr/>
        </p:nvSpPr>
        <p:spPr>
          <a:xfrm>
            <a:off x="995662" y="2636680"/>
            <a:ext cx="2451962" cy="90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IoT</a:t>
            </a:r>
            <a:r>
              <a:rPr lang="de-DE" dirty="0"/>
              <a:t> Server REST API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0EF6DC-C352-7540-9073-5BA99162D80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836906" y="3210954"/>
            <a:ext cx="492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FAA344-8A1E-BE41-91FF-12EC6F62C9F8}"/>
              </a:ext>
            </a:extLst>
          </p:cNvPr>
          <p:cNvCxnSpPr>
            <a:cxnSpLocks/>
          </p:cNvCxnSpPr>
          <p:nvPr/>
        </p:nvCxnSpPr>
        <p:spPr>
          <a:xfrm flipH="1">
            <a:off x="9863146" y="4411839"/>
            <a:ext cx="417936" cy="18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230CDB-E6EE-3542-9694-B7C899C98098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447624" y="3065034"/>
            <a:ext cx="3947817" cy="226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9AEF0C2-68F3-7346-9AC3-778525E87FF8}"/>
              </a:ext>
            </a:extLst>
          </p:cNvPr>
          <p:cNvSpPr/>
          <p:nvPr/>
        </p:nvSpPr>
        <p:spPr>
          <a:xfrm>
            <a:off x="7388688" y="1695073"/>
            <a:ext cx="1219228" cy="640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AE45B7-23B3-7844-9C75-2BAA6DA77EFE}"/>
              </a:ext>
            </a:extLst>
          </p:cNvPr>
          <p:cNvSpPr/>
          <p:nvPr/>
        </p:nvSpPr>
        <p:spPr>
          <a:xfrm>
            <a:off x="8614669" y="1700169"/>
            <a:ext cx="1225981" cy="640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Apps</a:t>
            </a:r>
          </a:p>
        </p:txBody>
      </p:sp>
    </p:spTree>
    <p:extLst>
      <p:ext uri="{BB962C8B-B14F-4D97-AF65-F5344CB8AC3E}">
        <p14:creationId xmlns:p14="http://schemas.microsoft.com/office/powerpoint/2010/main" val="142344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58919" y="1767155"/>
            <a:ext cx="3002191" cy="3796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>
                <a:solidFill>
                  <a:schemeClr val="tx1"/>
                </a:solidFill>
              </a:rPr>
              <a:t>ode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wot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Gateway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5A29EF-33E9-A84C-ABF6-2ADAE30E7378}"/>
              </a:ext>
            </a:extLst>
          </p:cNvPr>
          <p:cNvSpPr/>
          <p:nvPr/>
        </p:nvSpPr>
        <p:spPr>
          <a:xfrm>
            <a:off x="1245316" y="1798151"/>
            <a:ext cx="3536750" cy="3796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>
                <a:solidFill>
                  <a:schemeClr val="tx1"/>
                </a:solidFill>
              </a:rPr>
              <a:t>Oracle</a:t>
            </a: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IoT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Cloud Service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509458" y="2702004"/>
            <a:ext cx="1938079" cy="2713681"/>
          </a:xfrm>
          <a:prstGeom prst="roundRect">
            <a:avLst/>
          </a:prstGeom>
          <a:solidFill>
            <a:srgbClr val="8B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Node-</a:t>
            </a:r>
            <a:r>
              <a:rPr lang="en-US" sz="4000" dirty="0" err="1"/>
              <a:t>wot</a:t>
            </a:r>
            <a:r>
              <a:rPr lang="en-US" sz="4000" dirty="0"/>
              <a:t> + Oracle </a:t>
            </a:r>
            <a:r>
              <a:rPr lang="en-US" sz="4000" dirty="0" err="1"/>
              <a:t>IoT</a:t>
            </a:r>
            <a:r>
              <a:rPr lang="en-US" sz="4000" dirty="0"/>
              <a:t> Cloud Service Integration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6073" y="3892237"/>
            <a:ext cx="928283" cy="608258"/>
          </a:xfrm>
          <a:prstGeom prst="rect">
            <a:avLst/>
          </a:prstGeom>
          <a:solidFill>
            <a:srgbClr val="5E8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81526" y="2916194"/>
            <a:ext cx="1767016" cy="267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API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600700" y="4859631"/>
            <a:ext cx="1747842" cy="457200"/>
          </a:xfrm>
          <a:prstGeom prst="roundRect">
            <a:avLst/>
          </a:prstGeom>
          <a:solidFill>
            <a:srgbClr val="00B4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Oracle Protocol (REST / JSON)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581527" y="3304619"/>
            <a:ext cx="1767016" cy="1456158"/>
          </a:xfrm>
          <a:prstGeom prst="roundRect">
            <a:avLst/>
          </a:prstGeom>
          <a:solidFill>
            <a:srgbClr val="5E8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 CS </a:t>
            </a:r>
          </a:p>
          <a:p>
            <a:pPr algn="ctr"/>
            <a:r>
              <a:rPr lang="en-US" dirty="0"/>
              <a:t>Platform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35676" y="5625750"/>
            <a:ext cx="3546390" cy="725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/ </a:t>
            </a:r>
            <a:r>
              <a:rPr lang="en-US" dirty="0" err="1"/>
              <a:t>Weblogic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258920" y="5625750"/>
            <a:ext cx="3009900" cy="725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05642" y="3935902"/>
            <a:ext cx="2817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Manual mapping or</a:t>
            </a:r>
          </a:p>
          <a:p>
            <a:pPr algn="ctr"/>
            <a:r>
              <a:rPr lang="en-US" dirty="0"/>
              <a:t>automatic translation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85861" y="4858982"/>
            <a:ext cx="1390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GW exposes </a:t>
            </a:r>
          </a:p>
          <a:p>
            <a:r>
              <a:rPr lang="en-US" dirty="0"/>
              <a:t>things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7076306" y="5041556"/>
            <a:ext cx="1141067" cy="16616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flipH="1">
            <a:off x="3405480" y="5015454"/>
            <a:ext cx="2191029" cy="19226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flipH="1">
            <a:off x="4641291" y="4143396"/>
            <a:ext cx="452419" cy="1902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946596" y="4143396"/>
            <a:ext cx="425481" cy="1902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00700" y="1900753"/>
            <a:ext cx="762356" cy="640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65375" y="1905849"/>
            <a:ext cx="762356" cy="640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Apps</a:t>
            </a:r>
          </a:p>
        </p:txBody>
      </p:sp>
      <p:cxnSp>
        <p:nvCxnSpPr>
          <p:cNvPr id="14" name="Straight Arrow Connector 13"/>
          <p:cNvCxnSpPr>
            <a:stCxn id="27" idx="2"/>
          </p:cNvCxnSpPr>
          <p:nvPr/>
        </p:nvCxnSpPr>
        <p:spPr>
          <a:xfrm>
            <a:off x="2946553" y="2546461"/>
            <a:ext cx="0" cy="36657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2"/>
          </p:cNvCxnSpPr>
          <p:nvPr/>
        </p:nvCxnSpPr>
        <p:spPr>
          <a:xfrm>
            <a:off x="1981878" y="2541365"/>
            <a:ext cx="0" cy="37482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093BB96-A96F-7147-BA29-5B164159F0C9}"/>
              </a:ext>
            </a:extLst>
          </p:cNvPr>
          <p:cNvSpPr/>
          <p:nvPr/>
        </p:nvSpPr>
        <p:spPr>
          <a:xfrm>
            <a:off x="8395663" y="3946744"/>
            <a:ext cx="928283" cy="608258"/>
          </a:xfrm>
          <a:prstGeom prst="rect">
            <a:avLst/>
          </a:prstGeom>
          <a:solidFill>
            <a:srgbClr val="5E8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Thing Description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7B273E9-0DF9-5B4E-A9AB-77129C0E7280}"/>
              </a:ext>
            </a:extLst>
          </p:cNvPr>
          <p:cNvSpPr/>
          <p:nvPr/>
        </p:nvSpPr>
        <p:spPr>
          <a:xfrm>
            <a:off x="8301543" y="4881196"/>
            <a:ext cx="2876739" cy="457200"/>
          </a:xfrm>
          <a:prstGeom prst="roundRect">
            <a:avLst/>
          </a:prstGeom>
          <a:solidFill>
            <a:srgbClr val="00B4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Oracle </a:t>
            </a:r>
            <a:r>
              <a:rPr lang="en-US" sz="1400" dirty="0" err="1"/>
              <a:t>IoT</a:t>
            </a:r>
            <a:r>
              <a:rPr lang="en-US" sz="1400" dirty="0"/>
              <a:t> Client Library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7DFBB7D-B0E2-6348-987A-3499C87F54D3}"/>
              </a:ext>
            </a:extLst>
          </p:cNvPr>
          <p:cNvSpPr/>
          <p:nvPr/>
        </p:nvSpPr>
        <p:spPr>
          <a:xfrm>
            <a:off x="9413510" y="2744834"/>
            <a:ext cx="1688260" cy="2059895"/>
          </a:xfrm>
          <a:prstGeom prst="roundRect">
            <a:avLst/>
          </a:prstGeom>
          <a:solidFill>
            <a:srgbClr val="8B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9C0E45-FF89-DA45-AEF5-FA42D6C91EE7}"/>
              </a:ext>
            </a:extLst>
          </p:cNvPr>
          <p:cNvSpPr/>
          <p:nvPr/>
        </p:nvSpPr>
        <p:spPr>
          <a:xfrm>
            <a:off x="9464880" y="1951218"/>
            <a:ext cx="762356" cy="640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ABAC27-4983-AA42-A1CA-841D4570DD12}"/>
              </a:ext>
            </a:extLst>
          </p:cNvPr>
          <p:cNvSpPr/>
          <p:nvPr/>
        </p:nvSpPr>
        <p:spPr>
          <a:xfrm>
            <a:off x="10337089" y="1956314"/>
            <a:ext cx="762356" cy="640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74F7443-E8B8-C24E-BC2A-CC319B857C0D}"/>
              </a:ext>
            </a:extLst>
          </p:cNvPr>
          <p:cNvSpPr/>
          <p:nvPr/>
        </p:nvSpPr>
        <p:spPr>
          <a:xfrm>
            <a:off x="5746740" y="2813169"/>
            <a:ext cx="1528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GW consumes</a:t>
            </a:r>
          </a:p>
          <a:p>
            <a:r>
              <a:rPr lang="en-US" dirty="0"/>
              <a:t>things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31552C41-52BF-4D42-917A-01ABCE001C45}"/>
              </a:ext>
            </a:extLst>
          </p:cNvPr>
          <p:cNvSpPr/>
          <p:nvPr/>
        </p:nvSpPr>
        <p:spPr>
          <a:xfrm>
            <a:off x="7274978" y="2956910"/>
            <a:ext cx="2048967" cy="19226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5E7B1F5E-48E1-C942-A597-B8645BAD7270}"/>
              </a:ext>
            </a:extLst>
          </p:cNvPr>
          <p:cNvSpPr/>
          <p:nvPr/>
        </p:nvSpPr>
        <p:spPr>
          <a:xfrm flipH="1">
            <a:off x="3407752" y="2956910"/>
            <a:ext cx="2191029" cy="19226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7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Integration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1" dirty="0"/>
              <a:t>GW consumes devices exposed by </a:t>
            </a:r>
            <a:r>
              <a:rPr lang="en-US" b="1" dirty="0" err="1"/>
              <a:t>IoT</a:t>
            </a:r>
            <a:r>
              <a:rPr lang="en-US" b="1" dirty="0"/>
              <a:t> CS (from other vendors)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- Requires the GW to use the REST API of the </a:t>
            </a:r>
            <a:r>
              <a:rPr lang="en-US" dirty="0" err="1"/>
              <a:t>IoT</a:t>
            </a:r>
            <a:r>
              <a:rPr lang="en-US" dirty="0"/>
              <a:t> cloud service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IoT</a:t>
            </a:r>
            <a:r>
              <a:rPr lang="en-US" b="1" dirty="0"/>
              <a:t> CS consumes devices connected to node-</a:t>
            </a:r>
            <a:r>
              <a:rPr lang="en-US" b="1" dirty="0" err="1"/>
              <a:t>wot</a:t>
            </a:r>
            <a:r>
              <a:rPr lang="en-US" b="1" dirty="0"/>
              <a:t> gateway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Requires integration of the Oracle </a:t>
            </a:r>
            <a:r>
              <a:rPr lang="en-US" dirty="0" err="1"/>
              <a:t>IoT</a:t>
            </a:r>
            <a:r>
              <a:rPr lang="en-US" dirty="0"/>
              <a:t> Client library into the GW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Mapping of thing description to device model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This mapping could be done manually in the first step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 implementation effort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4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3A73-B825-5C4B-A2B1-93EBC317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C8AEA-83E2-4B4B-B851-8787A46B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Client Libraries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downloaded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: 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http://www.oracle.com/technetwork/indexes/downloads/iot-client-libraries-2705514.html</a:t>
            </a:r>
            <a:endParaRPr lang="de-DE" dirty="0"/>
          </a:p>
          <a:p>
            <a:r>
              <a:rPr lang="de-DE" dirty="0" err="1"/>
              <a:t>Documentation</a:t>
            </a:r>
            <a:r>
              <a:rPr lang="de-DE" dirty="0"/>
              <a:t>: 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https://docs.oracle.com/en/cloud/paas/iot-cloud/develop/developing-device-software-using-client-software-libraries1.html</a:t>
            </a:r>
            <a:endParaRPr lang="de-DE" dirty="0"/>
          </a:p>
          <a:p>
            <a:r>
              <a:rPr lang="de-DE" dirty="0"/>
              <a:t>Tutorial on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JavaScript </a:t>
            </a:r>
            <a:r>
              <a:rPr lang="de-DE" dirty="0" err="1"/>
              <a:t>library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a </a:t>
            </a:r>
            <a:r>
              <a:rPr lang="de-DE" dirty="0" err="1"/>
              <a:t>HelloWorld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>
                <a:hlinkClick r:id="rId4"/>
              </a:rPr>
              <a:t>http://www.oracle.com/webfolder/technetwork/tutorials/obe/cloud/iot/IoT%20Quick%20Start%20JavaScript/IoTQuickStartJavaScript.html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Oracle Internet </a:t>
            </a:r>
            <a:r>
              <a:rPr lang="de-DE" dirty="0" err="1"/>
              <a:t>of</a:t>
            </a:r>
            <a:r>
              <a:rPr lang="de-DE" dirty="0"/>
              <a:t> Things Cloud Service: </a:t>
            </a:r>
          </a:p>
          <a:p>
            <a:pPr marL="0" indent="0">
              <a:buNone/>
            </a:pPr>
            <a:r>
              <a:rPr lang="de-DE" dirty="0">
                <a:hlinkClick r:id="rId5"/>
              </a:rPr>
              <a:t>https://docs.oracle.com/en/cloud/paas/iot-cloud/iotgs/index.html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91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10539</TotalTime>
  <Words>179</Words>
  <Application>Microsoft Macintosh PowerPoint</Application>
  <PresentationFormat>Widescreen</PresentationFormat>
  <Paragraphs>152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Oracle IoT Cloud Service +  node-wot  Integration</vt:lpstr>
      <vt:lpstr>Typical IoT CS deployment scenario</vt:lpstr>
      <vt:lpstr>Node-wot + Oracle IoT Cloud Service Integration</vt:lpstr>
      <vt:lpstr>3 Integration points</vt:lpstr>
      <vt:lpstr>References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Lagally</dc:creator>
  <cp:lastModifiedBy>Michael Lagally</cp:lastModifiedBy>
  <cp:revision>32</cp:revision>
  <dcterms:created xsi:type="dcterms:W3CDTF">2017-11-08T08:12:59Z</dcterms:created>
  <dcterms:modified xsi:type="dcterms:W3CDTF">2018-03-20T14:32:04Z</dcterms:modified>
</cp:coreProperties>
</file>