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3EF1-DB6D-4734-9424-F8805F2B6E99}" type="datetimeFigureOut">
              <a:rPr lang="en-US" smtClean="0"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security/blob/working/wot-security-metadata.md" TargetMode="External"/><Relationship Id="rId2" Type="http://schemas.openxmlformats.org/officeDocument/2006/relationships/hyperlink" Target="https://github.com/w3c/wot-security/pull/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security/blob/working/wot-security-metadata.md" TargetMode="External"/><Relationship Id="rId2" Type="http://schemas.openxmlformats.org/officeDocument/2006/relationships/hyperlink" Target="https://github.com/w3c/wot-security/pull/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smtClean="0"/>
              <a:t>Security Metadata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WG Security and Privacy TF</a:t>
            </a:r>
          </a:p>
          <a:p>
            <a:r>
              <a:rPr lang="en-US" dirty="0" smtClean="0"/>
              <a:t>Prague,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42976" y="781050"/>
            <a:ext cx="5753100" cy="581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"@type": ["Event"],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"name": "overheating",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"schema": {"type": "string"},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://mylamp.example.com:5683/oh",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"https://mylamp.example.com/oh",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675" y="4191000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security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83600" y="2977589"/>
            <a:ext cx="5210175" cy="504825"/>
            <a:chOff x="5781675" y="4191000"/>
            <a:chExt cx="5210175" cy="504825"/>
          </a:xfrm>
        </p:grpSpPr>
        <p:sp>
          <p:nvSpPr>
            <p:cNvPr id="14" name="Rounded Rectangle 13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endCxn id="14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15"/>
          <p:cNvSpPr/>
          <p:nvPr/>
        </p:nvSpPr>
        <p:spPr>
          <a:xfrm>
            <a:off x="6696076" y="4040529"/>
            <a:ext cx="868705" cy="3009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96076" y="2827118"/>
            <a:ext cx="868705" cy="3009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Bearer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"@context": ["https://w3c.github.io/wot/w3c-wot-td-context.jsonld"],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"@type": ["Thing"],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FujitsuBeacon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urn:dev:wot:fujitsu-beacon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"security":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"bearer-token-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"token",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"format":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"ES256",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"as": "https://plugfest.thingweb.io:8443/"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security configurations, if needed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39014" y="2716619"/>
            <a:ext cx="5210175" cy="504825"/>
            <a:chOff x="5781675" y="4191000"/>
            <a:chExt cx="5210175" cy="504825"/>
          </a:xfrm>
        </p:grpSpPr>
        <p:sp>
          <p:nvSpPr>
            <p:cNvPr id="17" name="Rounded Rectangle 16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Bearer Token Configuration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Bearer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"interaction":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"bearer-token-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// other forms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interactions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061" y="2167361"/>
            <a:ext cx="5210175" cy="504825"/>
            <a:chOff x="5781675" y="4191000"/>
            <a:chExt cx="5210175" cy="504825"/>
          </a:xfrm>
        </p:grpSpPr>
        <p:sp>
          <p:nvSpPr>
            <p:cNvPr id="5" name="Rounded Rectangle 4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Bearer token authentication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endCxn id="5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9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"@context": ["https://w3c.github.io/wot/w3c-wot-td-context.jsonld"],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"@type": ["Thing"],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Festo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urn:dev:wot:festo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"security":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"proxy-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"basic",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"proxy": "http://plugfest.thingweb.io:8087"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"endpoint-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 // details omitted; independent of proxy configuration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security configurations, if needed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11287" y="2728193"/>
            <a:ext cx="5210175" cy="504825"/>
            <a:chOff x="5781675" y="4191000"/>
            <a:chExt cx="5210175" cy="504825"/>
          </a:xfrm>
        </p:grpSpPr>
        <p:sp>
          <p:nvSpPr>
            <p:cNvPr id="17" name="Rounded Rectangle 16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Proxy Security Configuration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11287" y="4138347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Endpoint Security Configuration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0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"interaction":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["proxy-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","endpoint-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// other forms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interactions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81312" y="2132637"/>
            <a:ext cx="5210175" cy="504825"/>
            <a:chOff x="5781675" y="4191000"/>
            <a:chExt cx="5210175" cy="504825"/>
          </a:xfrm>
        </p:grpSpPr>
        <p:sp>
          <p:nvSpPr>
            <p:cNvPr id="11" name="Rounded Rectangle 10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Combined Proxy and Endpoint Security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11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8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"@context": ["https://w3c.github.io/wot/w3c-wot-td-context.jsonld"],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"@type": ["Thing"],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"Camera",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urn:dev:wot:camera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"security":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"oauth2",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"flow": "code",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"as": "https://example.com/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/dialog",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"https://example.com/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/token",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"https://example.com/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/refresh",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"scope":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 "name":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read:frame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// other scopes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security configurations, if needed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11287" y="2728193"/>
            <a:ext cx="5210175" cy="504825"/>
            <a:chOff x="5781675" y="4191000"/>
            <a:chExt cx="5210175" cy="504825"/>
          </a:xfrm>
        </p:grpSpPr>
        <p:sp>
          <p:nvSpPr>
            <p:cNvPr id="17" name="Rounded Rectangle 16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OAuth2 Security Configuration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434740" y="3485430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OAuth2 “Code” Flow Configuration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34740" y="4495078"/>
            <a:ext cx="5210175" cy="504825"/>
            <a:chOff x="5781675" y="4191000"/>
            <a:chExt cx="5210175" cy="504825"/>
          </a:xfrm>
        </p:grpSpPr>
        <p:sp>
          <p:nvSpPr>
            <p:cNvPr id="11" name="Rounded Rectangle 10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OAuth2 Named Authentication Scopes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11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7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"interaction":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"@type": ["Property"],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"name": "frame",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"writable": false,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"observable": true,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"https://example.com/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/frame",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"image/jpeg",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"method": "http:get",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read:frame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// other forms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interactions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653023" y="3926713"/>
            <a:ext cx="5900914" cy="504825"/>
            <a:chOff x="5090936" y="4191000"/>
            <a:chExt cx="5900914" cy="504825"/>
          </a:xfrm>
        </p:grpSpPr>
        <p:sp>
          <p:nvSpPr>
            <p:cNvPr id="14" name="Rounded Rectangle 13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 Security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endCxn id="14" idx="1"/>
            </p:cNvCxnSpPr>
            <p:nvPr/>
          </p:nvCxnSpPr>
          <p:spPr>
            <a:xfrm flipV="1">
              <a:off x="5090936" y="4443413"/>
              <a:ext cx="1328914" cy="25241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32163" y="4450891"/>
            <a:ext cx="6792164" cy="504825"/>
            <a:chOff x="4199686" y="4191000"/>
            <a:chExt cx="6792164" cy="504825"/>
          </a:xfrm>
        </p:grpSpPr>
        <p:sp>
          <p:nvSpPr>
            <p:cNvPr id="23" name="Rounded Rectangle 22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 Authorization Scopes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endCxn id="23" idx="1"/>
            </p:cNvCxnSpPr>
            <p:nvPr/>
          </p:nvCxnSpPr>
          <p:spPr>
            <a:xfrm>
              <a:off x="4199686" y="4443412"/>
              <a:ext cx="2220164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6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858"/>
            <a:ext cx="10515600" cy="5000263"/>
          </a:xfrm>
        </p:spPr>
        <p:txBody>
          <a:bodyPr>
            <a:normAutofit/>
          </a:bodyPr>
          <a:lstStyle/>
          <a:p>
            <a:r>
              <a:rPr lang="en-US" dirty="0" smtClean="0"/>
              <a:t>List of security schemes supported</a:t>
            </a:r>
          </a:p>
          <a:p>
            <a:r>
              <a:rPr lang="en-US" dirty="0" smtClean="0"/>
              <a:t>Detailed definitions of tags</a:t>
            </a:r>
          </a:p>
          <a:p>
            <a:pPr lvl="1"/>
            <a:r>
              <a:rPr lang="en-US" dirty="0" smtClean="0">
                <a:hlinkClick r:id="rId2"/>
              </a:rPr>
              <a:t>https://github.com/w3c/wot-security/pull/86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https://github.com/w3c/wot-security/blob/working/wot-security-metadata.md</a:t>
            </a:r>
            <a:endParaRPr lang="en-US" dirty="0"/>
          </a:p>
          <a:p>
            <a:r>
              <a:rPr lang="en-US" dirty="0" smtClean="0"/>
              <a:t>To Discuss:</a:t>
            </a:r>
          </a:p>
          <a:p>
            <a:pPr lvl="1"/>
            <a:r>
              <a:rPr lang="en-US" dirty="0" smtClean="0"/>
              <a:t>Compatibility with JSON-LD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of defaults, arrays, @id, etc.</a:t>
            </a:r>
          </a:p>
          <a:p>
            <a:pPr lvl="1"/>
            <a:r>
              <a:rPr lang="en-US" dirty="0" smtClean="0"/>
              <a:t>List of supported security mechanisms</a:t>
            </a:r>
          </a:p>
          <a:p>
            <a:pPr lvl="1"/>
            <a:r>
              <a:rPr lang="en-US" dirty="0" smtClean="0"/>
              <a:t>Validation issues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here are only certain valid combinations of scheme and protocol…</a:t>
            </a:r>
          </a:p>
          <a:p>
            <a:pPr lvl="1"/>
            <a:r>
              <a:rPr lang="en-US" dirty="0" err="1" smtClean="0"/>
              <a:t>Bikeshed</a:t>
            </a:r>
            <a:r>
              <a:rPr lang="en-US" dirty="0" smtClean="0"/>
              <a:t> issues: names (“as” vs. “</a:t>
            </a:r>
            <a:r>
              <a:rPr lang="en-US" dirty="0" err="1" smtClean="0"/>
              <a:t>authenticationUrl</a:t>
            </a:r>
            <a:r>
              <a:rPr lang="en-US" dirty="0" smtClean="0"/>
              <a:t>”, etc.)</a:t>
            </a:r>
          </a:p>
        </p:txBody>
      </p:sp>
    </p:spTree>
    <p:extLst>
      <p:ext uri="{BB962C8B-B14F-4D97-AF65-F5344CB8AC3E}">
        <p14:creationId xmlns:p14="http://schemas.microsoft.com/office/powerpoint/2010/main" val="42426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r>
              <a:rPr lang="en-US" dirty="0" smtClean="0"/>
              <a:t>Goals and Requirements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For details…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https://github.com/w3c/wot-security/pull/86</a:t>
            </a:r>
            <a:r>
              <a:rPr lang="en-US" dirty="0" smtClean="0"/>
              <a:t> for details</a:t>
            </a:r>
          </a:p>
          <a:p>
            <a:pPr lvl="1"/>
            <a:r>
              <a:rPr lang="en-US" dirty="0" smtClean="0"/>
              <a:t>Eventually will be merged into </a:t>
            </a:r>
            <a:r>
              <a:rPr lang="en-US" dirty="0" smtClean="0">
                <a:hlinkClick r:id="rId3"/>
              </a:rPr>
              <a:t>https://github.com/w3c/wot-security/blob/working/wot-security-metadata.md</a:t>
            </a:r>
            <a:endParaRPr lang="en-US" dirty="0" smtClean="0"/>
          </a:p>
          <a:p>
            <a:pPr lvl="1"/>
            <a:r>
              <a:rPr lang="en-US" dirty="0" smtClean="0"/>
              <a:t>Longer term, should be merged into TD deliverable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security authorization schemes</a:t>
            </a:r>
          </a:p>
          <a:p>
            <a:r>
              <a:rPr lang="en-US" dirty="0" smtClean="0"/>
              <a:t>Interactions may have multiple forms with different protocols</a:t>
            </a:r>
          </a:p>
          <a:p>
            <a:pPr lvl="1"/>
            <a:r>
              <a:rPr lang="en-US" dirty="0" smtClean="0"/>
              <a:t>And different protocols may support different security schemes</a:t>
            </a:r>
          </a:p>
          <a:p>
            <a:r>
              <a:rPr lang="en-US" dirty="0" smtClean="0"/>
              <a:t>Different interactions may require different security configurations</a:t>
            </a:r>
          </a:p>
          <a:p>
            <a:pPr lvl="1"/>
            <a:r>
              <a:rPr lang="en-US" dirty="0" smtClean="0"/>
              <a:t>This can also be supported with separate Things, but this is awkward</a:t>
            </a:r>
          </a:p>
          <a:p>
            <a:pPr lvl="1"/>
            <a:r>
              <a:rPr lang="en-US" dirty="0" smtClean="0"/>
              <a:t>Fine-grained per-interaction control is useful to support roles, scopes (</a:t>
            </a:r>
            <a:r>
              <a:rPr lang="en-US" dirty="0" err="1" smtClean="0"/>
              <a:t>eg</a:t>
            </a:r>
            <a:r>
              <a:rPr lang="en-US" dirty="0" smtClean="0"/>
              <a:t> for OAuth), etc.</a:t>
            </a:r>
          </a:p>
          <a:p>
            <a:r>
              <a:rPr lang="en-US" dirty="0" smtClean="0"/>
              <a:t>We would like to have overall defaults and local per-form overrides</a:t>
            </a:r>
          </a:p>
          <a:p>
            <a:pPr lvl="1"/>
            <a:r>
              <a:rPr lang="en-US" dirty="0" smtClean="0"/>
              <a:t>But this may or may not be easy to do with JSON-LD…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Support shared configurations</a:t>
            </a:r>
          </a:p>
          <a:p>
            <a:r>
              <a:rPr lang="en-US" dirty="0" smtClean="0"/>
              <a:t>Support per-form security configuration</a:t>
            </a:r>
          </a:p>
          <a:p>
            <a:r>
              <a:rPr lang="en-US" dirty="0" smtClean="0"/>
              <a:t>Support OR-AND combinations of schemes</a:t>
            </a:r>
          </a:p>
          <a:p>
            <a:r>
              <a:rPr lang="en-US" dirty="0" smtClean="0"/>
              <a:t>Avoid redundancy</a:t>
            </a:r>
          </a:p>
          <a:p>
            <a:r>
              <a:rPr lang="en-US" dirty="0" smtClean="0"/>
              <a:t>Avoid verbosity</a:t>
            </a:r>
          </a:p>
          <a:p>
            <a:r>
              <a:rPr lang="en-US" dirty="0" smtClean="0"/>
              <a:t>Be as consistent as possible with related standards</a:t>
            </a:r>
          </a:p>
          <a:p>
            <a:pPr lvl="1"/>
            <a:r>
              <a:rPr lang="en-US" dirty="0" smtClean="0"/>
              <a:t>Such as </a:t>
            </a:r>
            <a:r>
              <a:rPr lang="en-US" dirty="0" err="1" smtClean="0"/>
              <a:t>OpenAPI</a:t>
            </a:r>
            <a:r>
              <a:rPr lang="en-US" dirty="0" smtClean="0"/>
              <a:t>, RAML, OCF, etc.</a:t>
            </a:r>
          </a:p>
          <a:p>
            <a:r>
              <a:rPr lang="en-US" dirty="0" smtClean="0"/>
              <a:t>Support a range of security configurations used in practice</a:t>
            </a:r>
          </a:p>
          <a:p>
            <a:pPr lvl="1"/>
            <a:r>
              <a:rPr lang="en-US" dirty="0" smtClean="0"/>
              <a:t>But conversely, keep the scope narrow enough that attack surface is minimized and testing is practical</a:t>
            </a:r>
          </a:p>
          <a:p>
            <a:r>
              <a:rPr lang="en-US" dirty="0" smtClean="0"/>
              <a:t>Describe, don’t prescribe…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</a:p>
          <a:p>
            <a:pPr lvl="1"/>
            <a:r>
              <a:rPr lang="en-US" dirty="0" smtClean="0"/>
              <a:t>Basic Authentication</a:t>
            </a:r>
          </a:p>
          <a:p>
            <a:pPr lvl="1"/>
            <a:r>
              <a:rPr lang="en-US" dirty="0" smtClean="0"/>
              <a:t>API Keys</a:t>
            </a:r>
          </a:p>
          <a:p>
            <a:pPr lvl="1"/>
            <a:r>
              <a:rPr lang="en-US" dirty="0" smtClean="0"/>
              <a:t>OCF Security</a:t>
            </a:r>
          </a:p>
          <a:p>
            <a:r>
              <a:rPr lang="en-US" dirty="0" smtClean="0"/>
              <a:t>Additional Examples</a:t>
            </a:r>
          </a:p>
          <a:p>
            <a:pPr lvl="1"/>
            <a:r>
              <a:rPr lang="en-US" dirty="0" smtClean="0"/>
              <a:t>Bearer Tokens using JWT</a:t>
            </a:r>
          </a:p>
          <a:p>
            <a:pPr lvl="1"/>
            <a:r>
              <a:rPr lang="en-US" dirty="0" smtClean="0"/>
              <a:t>Proxies</a:t>
            </a:r>
          </a:p>
          <a:p>
            <a:pPr lvl="1"/>
            <a:r>
              <a:rPr lang="en-US" dirty="0" smtClean="0"/>
              <a:t>OAuth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"@context": ["https://w3c.github.io/wot/w3c-wot-td-context.jsonld"],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"@type": ["Thing"],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MyLampThing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urn:dev:wot:my-lamp-thing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"security":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"basic-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"basic"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"in": "header"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2395" y="2716619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 Authentication Configuration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52395" y="4006354"/>
            <a:ext cx="5210175" cy="504825"/>
            <a:chOff x="5781675" y="4191000"/>
            <a:chExt cx="5210175" cy="504825"/>
          </a:xfrm>
        </p:grpSpPr>
        <p:sp>
          <p:nvSpPr>
            <p:cNvPr id="11" name="Rounded Rectangle 10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 Configuration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11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52395" y="5296088"/>
            <a:ext cx="5210175" cy="504825"/>
            <a:chOff x="5781675" y="4191000"/>
            <a:chExt cx="5210175" cy="504825"/>
          </a:xfrm>
        </p:grpSpPr>
        <p:sp>
          <p:nvSpPr>
            <p:cNvPr id="14" name="Rounded Rectangle 13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Key Configuration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endCxn id="14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3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59226"/>
            <a:ext cx="6372224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"interaction":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"@type": ["Property"],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"name": "status",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"schema": {"type": "string"},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"writable": true,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"observable": true,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://mylamp.example.com:5683/status",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"method":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coap:get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://mylamp.example.com:5683/status",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"method":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coap:post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27494" y="3561571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7494" y="5519621"/>
            <a:ext cx="5210175" cy="504825"/>
            <a:chOff x="5781675" y="4191000"/>
            <a:chExt cx="5210175" cy="504825"/>
          </a:xfrm>
        </p:grpSpPr>
        <p:sp>
          <p:nvSpPr>
            <p:cNvPr id="12" name="Rounded Rectangle 11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 + API Key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endCxn id="12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7210424" y="3426106"/>
            <a:ext cx="868705" cy="3009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CoAPS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10424" y="5398211"/>
            <a:ext cx="868705" cy="3009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19100" y="762000"/>
            <a:ext cx="5153025" cy="581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"https://mylamp.example.com/status",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"method": "http:get",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"security": "basic-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"https://mylamp.example.com/status",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"method": "http:post",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"security": ["basic-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95058" y="3748881"/>
            <a:ext cx="5210175" cy="504825"/>
            <a:chOff x="5781675" y="4191000"/>
            <a:chExt cx="5210175" cy="504825"/>
          </a:xfrm>
        </p:grpSpPr>
        <p:sp>
          <p:nvSpPr>
            <p:cNvPr id="9" name="Rounded Rectangle 8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 authentication AND API key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endCxn id="9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795058" y="1941115"/>
            <a:ext cx="5210175" cy="504825"/>
            <a:chOff x="5781675" y="4191000"/>
            <a:chExt cx="5210175" cy="504825"/>
          </a:xfrm>
        </p:grpSpPr>
        <p:sp>
          <p:nvSpPr>
            <p:cNvPr id="12" name="Rounded Rectangle 11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 authentication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endCxn id="12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6701138" y="1790644"/>
            <a:ext cx="868705" cy="3009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01137" y="3598409"/>
            <a:ext cx="868705" cy="3009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50425"/>
            <a:ext cx="6191250" cy="581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"@type": ["Action"],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"name": "toggle",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://mylamp.example.com:5683/toggle",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"https://mylamp.example.com/toggle",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["basic-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0" y="2688221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 AND API key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96000" y="4245829"/>
            <a:ext cx="5210175" cy="504825"/>
            <a:chOff x="5781675" y="4191000"/>
            <a:chExt cx="5210175" cy="504825"/>
          </a:xfrm>
        </p:grpSpPr>
        <p:sp>
          <p:nvSpPr>
            <p:cNvPr id="11" name="Rounded Rectangle 10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 authentication AND API key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11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7029450" y="2537750"/>
            <a:ext cx="868705" cy="3009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CoAPS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29450" y="4095358"/>
            <a:ext cx="868705" cy="3009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1324</Words>
  <Application>Microsoft Office PowerPoint</Application>
  <PresentationFormat>Widescreen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W3C Web of Things Security Metadata Proposal</vt:lpstr>
      <vt:lpstr>Outline</vt:lpstr>
      <vt:lpstr>Issues</vt:lpstr>
      <vt:lpstr>Goals and Requirements</vt:lpstr>
      <vt:lpstr>Examples</vt:lpstr>
      <vt:lpstr>Basic Example</vt:lpstr>
      <vt:lpstr>Basic Example</vt:lpstr>
      <vt:lpstr>Basic Example</vt:lpstr>
      <vt:lpstr>Basic Example</vt:lpstr>
      <vt:lpstr>Basic Example</vt:lpstr>
      <vt:lpstr>Bearer Tokens</vt:lpstr>
      <vt:lpstr>Bearer Tokens</vt:lpstr>
      <vt:lpstr>Proxies</vt:lpstr>
      <vt:lpstr>Proxies</vt:lpstr>
      <vt:lpstr>OAuth</vt:lpstr>
      <vt:lpstr>OAuth</vt:lpstr>
      <vt:lpstr>Details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Metadata Proposal</dc:title>
  <dc:creator>Mccool, Michael</dc:creator>
  <cp:keywords>CTPClassification=CTP_NT</cp:keywords>
  <cp:lastModifiedBy>Mccool, Michael</cp:lastModifiedBy>
  <cp:revision>20</cp:revision>
  <dcterms:created xsi:type="dcterms:W3CDTF">2018-03-20T07:35:22Z</dcterms:created>
  <dcterms:modified xsi:type="dcterms:W3CDTF">2018-03-27T08:46:55Z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6cfed745-9cb6-4914-b870-27a9cd150c1e</vt:lpwstr>
  </property>
  <property fmtid="{D5CDD505-2E9C-101B-9397-08002B2CF9AE}" pid="3" name="CTP_TimeStamp">
    <vt:lpwstr>2018-03-27 08:46:55Z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