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02/09/2021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02/09/2021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02/09/2021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02/09/2021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02/09/2021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02/09/2021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02/09/2021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02/09/2021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02/09/2021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02/09/2021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02/09/2021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02/09/2021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etwork_database" TargetMode="External"/><Relationship Id="rId2" Type="http://schemas.openxmlformats.org/officeDocument/2006/relationships/hyperlink" Target="https://en.wikipedia.org/wiki/Hierarchical_database" TargetMode="External"/><Relationship Id="rId1" Type="http://schemas.openxmlformats.org/officeDocument/2006/relationships/slideLayout" Target="../slideLayouts/slideLayout2.xml"/><Relationship Id="rId5" Type="http://schemas.openxmlformats.org/officeDocument/2006/relationships/hyperlink" Target="https://en.wikipedia.org/wiki/Object%E2%80%93relational_impedance_mismatch" TargetMode="External"/><Relationship Id="rId4" Type="http://schemas.openxmlformats.org/officeDocument/2006/relationships/hyperlink" Target="https://en.wikipedia.org/wiki/Object_datab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earchdatamanagement.techtarget.com/definition/RDBMS-relational-database-management-system" TargetMode="External"/><Relationship Id="rId2" Type="http://schemas.openxmlformats.org/officeDocument/2006/relationships/hyperlink" Target="https://searchdatacenter.techtarget.com/definition/DB2" TargetMode="External"/><Relationship Id="rId1" Type="http://schemas.openxmlformats.org/officeDocument/2006/relationships/slideLayout" Target="../slideLayouts/slideLayout2.xml"/><Relationship Id="rId6" Type="http://schemas.openxmlformats.org/officeDocument/2006/relationships/hyperlink" Target="https://searchsqlserver.techtarget.com/definition/T-SQL" TargetMode="External"/><Relationship Id="rId5" Type="http://schemas.openxmlformats.org/officeDocument/2006/relationships/hyperlink" Target="https://searchsqlserver.techtarget.com/definition/database-administrator" TargetMode="External"/><Relationship Id="rId4" Type="http://schemas.openxmlformats.org/officeDocument/2006/relationships/hyperlink" Target="https://searchsqlserver.techtarget.com/definition/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a:t>RDBMS</a:t>
            </a:r>
          </a:p>
        </p:txBody>
      </p:sp>
      <p:sp>
        <p:nvSpPr>
          <p:cNvPr id="3" name="Sous-titre 2"/>
          <p:cNvSpPr>
            <a:spLocks noGrp="1"/>
          </p:cNvSpPr>
          <p:nvPr>
            <p:ph type="subTitle" idx="1"/>
          </p:nvPr>
        </p:nvSpPr>
        <p:spPr/>
        <p:txBody>
          <a:bodyPr>
            <a:normAutofit fontScale="62500" lnSpcReduction="20000"/>
          </a:bodyPr>
          <a:lstStyle/>
          <a:p>
            <a:pPr algn="l"/>
            <a:r>
              <a:rPr lang="fr-CA" dirty="0"/>
              <a:t>RDBMS stands for </a:t>
            </a:r>
            <a:r>
              <a:rPr lang="fr-CA" dirty="0" err="1"/>
              <a:t>Relational</a:t>
            </a:r>
            <a:r>
              <a:rPr lang="fr-CA" dirty="0"/>
              <a:t> </a:t>
            </a:r>
            <a:r>
              <a:rPr lang="fr-CA" dirty="0" err="1"/>
              <a:t>Database</a:t>
            </a:r>
            <a:r>
              <a:rPr lang="fr-CA" dirty="0"/>
              <a:t> Management System.</a:t>
            </a:r>
          </a:p>
          <a:p>
            <a:pPr algn="l"/>
            <a:r>
              <a:rPr lang="fr-CA" dirty="0"/>
              <a:t>RDBMS </a:t>
            </a:r>
            <a:r>
              <a:rPr lang="fr-CA" dirty="0" err="1"/>
              <a:t>is</a:t>
            </a:r>
            <a:r>
              <a:rPr lang="fr-CA" dirty="0"/>
              <a:t> a program </a:t>
            </a:r>
            <a:r>
              <a:rPr lang="fr-CA" dirty="0" err="1"/>
              <a:t>used</a:t>
            </a:r>
            <a:r>
              <a:rPr lang="fr-CA" dirty="0"/>
              <a:t> to </a:t>
            </a:r>
            <a:r>
              <a:rPr lang="fr-CA" dirty="0" err="1"/>
              <a:t>maintain</a:t>
            </a:r>
            <a:r>
              <a:rPr lang="fr-CA" dirty="0"/>
              <a:t> a </a:t>
            </a:r>
            <a:r>
              <a:rPr lang="fr-CA" dirty="0" err="1"/>
              <a:t>relational</a:t>
            </a:r>
            <a:r>
              <a:rPr lang="fr-CA" dirty="0"/>
              <a:t> </a:t>
            </a:r>
            <a:r>
              <a:rPr lang="fr-CA" dirty="0" err="1"/>
              <a:t>database</a:t>
            </a:r>
            <a:r>
              <a:rPr lang="fr-CA" dirty="0"/>
              <a:t>.</a:t>
            </a:r>
          </a:p>
          <a:p>
            <a:pPr algn="l"/>
            <a:r>
              <a:rPr lang="fr-CA" dirty="0"/>
              <a:t>RDBMS </a:t>
            </a:r>
            <a:r>
              <a:rPr lang="fr-CA" dirty="0" err="1"/>
              <a:t>is</a:t>
            </a:r>
            <a:r>
              <a:rPr lang="fr-CA" dirty="0"/>
              <a:t> the basis for all modern </a:t>
            </a:r>
            <a:r>
              <a:rPr lang="fr-CA" dirty="0" err="1"/>
              <a:t>database</a:t>
            </a:r>
            <a:r>
              <a:rPr lang="fr-CA" dirty="0"/>
              <a:t> </a:t>
            </a:r>
            <a:r>
              <a:rPr lang="fr-CA" dirty="0" err="1"/>
              <a:t>systems</a:t>
            </a:r>
            <a:r>
              <a:rPr lang="fr-CA" dirty="0"/>
              <a:t> </a:t>
            </a:r>
            <a:r>
              <a:rPr lang="fr-CA" dirty="0" err="1"/>
              <a:t>such</a:t>
            </a:r>
            <a:r>
              <a:rPr lang="fr-CA" dirty="0"/>
              <a:t> as MySQL, Microsoft SQL Server, Oracle, and Microsoft Access.</a:t>
            </a:r>
          </a:p>
          <a:p>
            <a:pPr algn="l"/>
            <a:endParaRPr lang="fr-CA" dirty="0"/>
          </a:p>
        </p:txBody>
      </p:sp>
    </p:spTree>
    <p:extLst>
      <p:ext uri="{BB962C8B-B14F-4D97-AF65-F5344CB8AC3E}">
        <p14:creationId xmlns:p14="http://schemas.microsoft.com/office/powerpoint/2010/main" val="424030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4000" dirty="0" smtClean="0">
                <a:solidFill>
                  <a:srgbClr val="00B050"/>
                </a:solidFill>
              </a:rPr>
              <a:t>RDBMS </a:t>
            </a:r>
            <a:r>
              <a:rPr lang="fr-CA" sz="4000" dirty="0" err="1">
                <a:solidFill>
                  <a:srgbClr val="00B050"/>
                </a:solidFill>
              </a:rPr>
              <a:t>M</a:t>
            </a:r>
            <a:r>
              <a:rPr lang="fr-CA" sz="4000" dirty="0" err="1" smtClean="0">
                <a:solidFill>
                  <a:srgbClr val="00B050"/>
                </a:solidFill>
              </a:rPr>
              <a:t>ysql</a:t>
            </a:r>
            <a:endParaRPr lang="fr-CA" sz="4000" dirty="0">
              <a:solidFill>
                <a:srgbClr val="00B050"/>
              </a:solidFill>
            </a:endParaRPr>
          </a:p>
        </p:txBody>
      </p:sp>
      <p:sp>
        <p:nvSpPr>
          <p:cNvPr id="3" name="Espace réservé du contenu 2"/>
          <p:cNvSpPr>
            <a:spLocks noGrp="1"/>
          </p:cNvSpPr>
          <p:nvPr>
            <p:ph idx="1"/>
          </p:nvPr>
        </p:nvSpPr>
        <p:spPr/>
        <p:txBody>
          <a:bodyPr>
            <a:normAutofit fontScale="85000" lnSpcReduction="20000"/>
          </a:bodyPr>
          <a:lstStyle/>
          <a:p>
            <a:r>
              <a:rPr lang="en-US" dirty="0" smtClean="0"/>
              <a:t>RDBMSs </a:t>
            </a:r>
            <a:r>
              <a:rPr lang="en-US" dirty="0"/>
              <a:t>have been a common option for the storage of information in databases used for financial records, manufacturing and logistical information, personnel data, and other applications since the 1980s. Relational databases have often replaced legacy </a:t>
            </a:r>
            <a:r>
              <a:rPr lang="en-US" dirty="0">
                <a:hlinkClick r:id="rId2" tooltip="Hierarchical database"/>
              </a:rPr>
              <a:t>hierarchical databases</a:t>
            </a:r>
            <a:r>
              <a:rPr lang="en-US" dirty="0"/>
              <a:t> and </a:t>
            </a:r>
            <a:r>
              <a:rPr lang="en-US" dirty="0">
                <a:hlinkClick r:id="rId3" tooltip="Network database"/>
              </a:rPr>
              <a:t>network databases</a:t>
            </a:r>
            <a:r>
              <a:rPr lang="en-US" dirty="0"/>
              <a:t>, because RDBMS were easier to implement and administer. Nonetheless, relational stored data received continued, unsuccessful challenges by </a:t>
            </a:r>
            <a:r>
              <a:rPr lang="en-US" dirty="0">
                <a:hlinkClick r:id="rId4" tooltip="Object database"/>
              </a:rPr>
              <a:t>object database</a:t>
            </a:r>
            <a:r>
              <a:rPr lang="en-US" dirty="0"/>
              <a:t> management systems in the 1980s and 1990s, (which were introduced in an attempt to address the so-called </a:t>
            </a:r>
            <a:r>
              <a:rPr lang="en-US" dirty="0">
                <a:hlinkClick r:id="rId5" tooltip="Object–relational impedance mismatch"/>
              </a:rPr>
              <a:t>object–relational impedance mismatch</a:t>
            </a:r>
            <a:r>
              <a:rPr lang="en-US" dirty="0"/>
              <a:t> between relational databases and object-oriented application programs</a:t>
            </a:r>
            <a:r>
              <a:rPr lang="en-US" dirty="0" smtClean="0"/>
              <a:t>),</a:t>
            </a:r>
          </a:p>
          <a:p>
            <a:endParaRPr lang="fr-CA" dirty="0"/>
          </a:p>
        </p:txBody>
      </p:sp>
    </p:spTree>
    <p:extLst>
      <p:ext uri="{BB962C8B-B14F-4D97-AF65-F5344CB8AC3E}">
        <p14:creationId xmlns:p14="http://schemas.microsoft.com/office/powerpoint/2010/main" val="2142189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4000" dirty="0" err="1" smtClean="0">
                <a:solidFill>
                  <a:srgbClr val="00B050"/>
                </a:solidFill>
              </a:rPr>
              <a:t>Functionalities</a:t>
            </a:r>
            <a:r>
              <a:rPr lang="fr-CA" sz="4000" dirty="0" smtClean="0">
                <a:solidFill>
                  <a:srgbClr val="00B050"/>
                </a:solidFill>
              </a:rPr>
              <a:t> RDBMS </a:t>
            </a:r>
            <a:r>
              <a:rPr lang="fr-CA" sz="4000" dirty="0" err="1" smtClean="0">
                <a:solidFill>
                  <a:srgbClr val="00B050"/>
                </a:solidFill>
              </a:rPr>
              <a:t>Mysql</a:t>
            </a:r>
            <a:r>
              <a:rPr lang="fr-CA" sz="4000" dirty="0" smtClean="0">
                <a:solidFill>
                  <a:srgbClr val="00B050"/>
                </a:solidFill>
              </a:rPr>
              <a:t> </a:t>
            </a:r>
            <a:endParaRPr lang="fr-CA" sz="4000" dirty="0">
              <a:solidFill>
                <a:srgbClr val="00B050"/>
              </a:solidFill>
            </a:endParaRPr>
          </a:p>
        </p:txBody>
      </p:sp>
      <p:sp>
        <p:nvSpPr>
          <p:cNvPr id="3" name="Espace réservé du contenu 2"/>
          <p:cNvSpPr>
            <a:spLocks noGrp="1"/>
          </p:cNvSpPr>
          <p:nvPr>
            <p:ph idx="1"/>
          </p:nvPr>
        </p:nvSpPr>
        <p:spPr/>
        <p:txBody>
          <a:bodyPr/>
          <a:lstStyle/>
          <a:p>
            <a:r>
              <a:rPr lang="en-US" dirty="0"/>
              <a:t>A relational database defines database relationships in the form of tables. The tables are related to each other - based on data common to each</a:t>
            </a:r>
            <a:endParaRPr lang="fr-CA" dirty="0"/>
          </a:p>
        </p:txBody>
      </p:sp>
    </p:spTree>
    <p:extLst>
      <p:ext uri="{BB962C8B-B14F-4D97-AF65-F5344CB8AC3E}">
        <p14:creationId xmlns:p14="http://schemas.microsoft.com/office/powerpoint/2010/main" val="4164666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solidFill>
                  <a:srgbClr val="00B050"/>
                </a:solidFill>
              </a:rPr>
              <a:t>RDBMS </a:t>
            </a:r>
            <a:r>
              <a:rPr lang="fr-CA" sz="4000" dirty="0" err="1">
                <a:solidFill>
                  <a:srgbClr val="00B050"/>
                </a:solidFill>
              </a:rPr>
              <a:t>PostgreSQL</a:t>
            </a:r>
            <a:r>
              <a:rPr lang="fr-FR" sz="4000" dirty="0" smtClean="0">
                <a:solidFill>
                  <a:srgbClr val="00B050"/>
                </a:solidFill>
              </a:rPr>
              <a:t> </a:t>
            </a:r>
            <a:endParaRPr lang="fr-CA" sz="4000" dirty="0">
              <a:solidFill>
                <a:srgbClr val="00B050"/>
              </a:solidFill>
            </a:endParaRPr>
          </a:p>
        </p:txBody>
      </p:sp>
      <p:sp>
        <p:nvSpPr>
          <p:cNvPr id="3" name="Espace réservé du contenu 2"/>
          <p:cNvSpPr>
            <a:spLocks noGrp="1"/>
          </p:cNvSpPr>
          <p:nvPr>
            <p:ph idx="1"/>
          </p:nvPr>
        </p:nvSpPr>
        <p:spPr/>
        <p:txBody>
          <a:bodyPr/>
          <a:lstStyle/>
          <a:p>
            <a:pPr marL="0" indent="0">
              <a:buNone/>
            </a:pPr>
            <a:r>
              <a:rPr lang="fr-CA" dirty="0" err="1"/>
              <a:t>PostgreSQL</a:t>
            </a:r>
            <a:r>
              <a:rPr lang="fr-CA" dirty="0"/>
              <a:t> est un système de gestion de base de données relationnelle et objet. C'est un outil libre disponible selon les termes d'une licence de type BSD. Ce système est concurrent d'autres systèmes de gestion de base de données, qu'ils soient libres, ou propriétaires</a:t>
            </a:r>
            <a:endParaRPr lang="fr-CA" dirty="0"/>
          </a:p>
        </p:txBody>
      </p:sp>
    </p:spTree>
    <p:extLst>
      <p:ext uri="{BB962C8B-B14F-4D97-AF65-F5344CB8AC3E}">
        <p14:creationId xmlns:p14="http://schemas.microsoft.com/office/powerpoint/2010/main" val="4263006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4000" dirty="0" err="1">
                <a:solidFill>
                  <a:srgbClr val="00B050"/>
                </a:solidFill>
              </a:rPr>
              <a:t>Functionalities</a:t>
            </a:r>
            <a:r>
              <a:rPr lang="fr-CA" sz="4000" dirty="0">
                <a:solidFill>
                  <a:srgbClr val="00B050"/>
                </a:solidFill>
              </a:rPr>
              <a:t> </a:t>
            </a:r>
            <a:r>
              <a:rPr lang="fr-CA" sz="4000" dirty="0" smtClean="0">
                <a:solidFill>
                  <a:srgbClr val="00B050"/>
                </a:solidFill>
              </a:rPr>
              <a:t>RDBMS</a:t>
            </a:r>
            <a:r>
              <a:rPr lang="en-US" sz="4000" dirty="0">
                <a:solidFill>
                  <a:srgbClr val="00B050"/>
                </a:solidFill>
              </a:rPr>
              <a:t> </a:t>
            </a:r>
            <a:r>
              <a:rPr lang="en-US" sz="4000" dirty="0" err="1">
                <a:solidFill>
                  <a:srgbClr val="00B050"/>
                </a:solidFill>
              </a:rPr>
              <a:t>PostgreSQL</a:t>
            </a:r>
            <a:endParaRPr lang="fr-CA" sz="4000" dirty="0">
              <a:solidFill>
                <a:srgbClr val="00B050"/>
              </a:solidFill>
            </a:endParaRPr>
          </a:p>
        </p:txBody>
      </p:sp>
      <p:sp>
        <p:nvSpPr>
          <p:cNvPr id="3" name="Espace réservé du contenu 2"/>
          <p:cNvSpPr>
            <a:spLocks noGrp="1"/>
          </p:cNvSpPr>
          <p:nvPr>
            <p:ph idx="1"/>
          </p:nvPr>
        </p:nvSpPr>
        <p:spPr/>
        <p:txBody>
          <a:bodyPr>
            <a:normAutofit lnSpcReduction="10000"/>
          </a:bodyPr>
          <a:lstStyle/>
          <a:p>
            <a:r>
              <a:rPr lang="en-US" dirty="0"/>
              <a:t> </a:t>
            </a:r>
            <a:r>
              <a:rPr lang="en-US" dirty="0" smtClean="0"/>
              <a:t>It </a:t>
            </a:r>
            <a:r>
              <a:rPr lang="en-US" dirty="0"/>
              <a:t>supports the creation of almost all new objects inside the database like Casts, Conversions, Data types, Domains, Functions including aggregate functions and window functions, Indexes including custom indexes for custom types Operators.</a:t>
            </a:r>
          </a:p>
          <a:p>
            <a:r>
              <a:rPr lang="en-US" b="1" dirty="0" err="1" smtClean="0">
                <a:solidFill>
                  <a:srgbClr val="00B0F0"/>
                </a:solidFill>
              </a:rPr>
              <a:t>Inheritance:</a:t>
            </a:r>
            <a:r>
              <a:rPr lang="en-US" dirty="0" err="1" smtClean="0"/>
              <a:t>In</a:t>
            </a:r>
            <a:r>
              <a:rPr lang="en-US" dirty="0" smtClean="0"/>
              <a:t> </a:t>
            </a:r>
            <a:r>
              <a:rPr lang="en-US" dirty="0" err="1"/>
              <a:t>PostgreSQL</a:t>
            </a:r>
            <a:r>
              <a:rPr lang="en-US" dirty="0"/>
              <a:t>, a table can be set to inherit their characteristics from a "parent" </a:t>
            </a:r>
            <a:r>
              <a:rPr lang="en-US" dirty="0" err="1"/>
              <a:t>tabl</a:t>
            </a:r>
            <a:endParaRPr lang="en-US" dirty="0"/>
          </a:p>
          <a:p>
            <a:endParaRPr lang="fr-CA" dirty="0"/>
          </a:p>
        </p:txBody>
      </p:sp>
    </p:spTree>
    <p:extLst>
      <p:ext uri="{BB962C8B-B14F-4D97-AF65-F5344CB8AC3E}">
        <p14:creationId xmlns:p14="http://schemas.microsoft.com/office/powerpoint/2010/main" val="2110226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solidFill>
                  <a:srgbClr val="00B050"/>
                </a:solidFill>
              </a:rPr>
              <a:t>RDBMS </a:t>
            </a:r>
            <a:r>
              <a:rPr lang="fr-CA" sz="4000" dirty="0" smtClean="0">
                <a:solidFill>
                  <a:srgbClr val="00B050"/>
                </a:solidFill>
              </a:rPr>
              <a:t>SQL</a:t>
            </a:r>
            <a:r>
              <a:rPr lang="fr-FR" sz="4000" dirty="0" smtClean="0">
                <a:solidFill>
                  <a:srgbClr val="00B050"/>
                </a:solidFill>
              </a:rPr>
              <a:t>_SERVER</a:t>
            </a:r>
            <a:endParaRPr lang="fr-CA" sz="4000" dirty="0">
              <a:solidFill>
                <a:srgbClr val="00B050"/>
              </a:solidFill>
            </a:endParaRPr>
          </a:p>
        </p:txBody>
      </p:sp>
      <p:sp>
        <p:nvSpPr>
          <p:cNvPr id="3" name="Espace réservé du contenu 2"/>
          <p:cNvSpPr>
            <a:spLocks noGrp="1"/>
          </p:cNvSpPr>
          <p:nvPr>
            <p:ph idx="1"/>
          </p:nvPr>
        </p:nvSpPr>
        <p:spPr/>
        <p:txBody>
          <a:bodyPr>
            <a:normAutofit fontScale="85000" lnSpcReduction="20000"/>
          </a:bodyPr>
          <a:lstStyle/>
          <a:p>
            <a:r>
              <a:rPr lang="en-US" dirty="0"/>
              <a:t>wide variety of transaction processing, business intelligence and analytics applications in corporate IT environments. Microsoft SQL Server is one of the three market-leading database technologies, along with Oracle Database and IBM's </a:t>
            </a:r>
            <a:r>
              <a:rPr lang="en-US" u="sng" dirty="0">
                <a:hlinkClick r:id="rId2"/>
              </a:rPr>
              <a:t>DB2</a:t>
            </a:r>
            <a:r>
              <a:rPr lang="en-US" dirty="0"/>
              <a:t>.</a:t>
            </a:r>
          </a:p>
          <a:p>
            <a:r>
              <a:rPr lang="en-US" dirty="0"/>
              <a:t>Like other </a:t>
            </a:r>
            <a:r>
              <a:rPr lang="en-US" u="sng" dirty="0">
                <a:hlinkClick r:id="rId3"/>
              </a:rPr>
              <a:t>RDBMS</a:t>
            </a:r>
            <a:r>
              <a:rPr lang="en-US" dirty="0"/>
              <a:t> software, Microsoft SQL Server is built on top of </a:t>
            </a:r>
            <a:r>
              <a:rPr lang="en-US" u="sng" dirty="0">
                <a:hlinkClick r:id="rId4"/>
              </a:rPr>
              <a:t>SQL</a:t>
            </a:r>
            <a:r>
              <a:rPr lang="en-US" dirty="0"/>
              <a:t>, a standardized programming language that database administrators (</a:t>
            </a:r>
            <a:r>
              <a:rPr lang="en-US" u="sng" dirty="0">
                <a:hlinkClick r:id="rId5"/>
              </a:rPr>
              <a:t>DBAs</a:t>
            </a:r>
            <a:r>
              <a:rPr lang="en-US" dirty="0"/>
              <a:t>) and other IT professionals use to manage databases and query the data they contain. SQL Server is tied to Transact-SQL (</a:t>
            </a:r>
            <a:r>
              <a:rPr lang="en-US" u="sng" dirty="0">
                <a:hlinkClick r:id="rId6"/>
              </a:rPr>
              <a:t>T-SQL</a:t>
            </a:r>
            <a:r>
              <a:rPr lang="en-US" dirty="0"/>
              <a:t>), an implementation of SQL from Microsoft that adds a set of proprietary programming extensions to the standard language</a:t>
            </a:r>
          </a:p>
          <a:p>
            <a:endParaRPr lang="fr-CA" dirty="0"/>
          </a:p>
        </p:txBody>
      </p:sp>
    </p:spTree>
    <p:extLst>
      <p:ext uri="{BB962C8B-B14F-4D97-AF65-F5344CB8AC3E}">
        <p14:creationId xmlns:p14="http://schemas.microsoft.com/office/powerpoint/2010/main" val="1675078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4000" dirty="0" err="1">
                <a:solidFill>
                  <a:srgbClr val="00B050"/>
                </a:solidFill>
              </a:rPr>
              <a:t>Functionalities</a:t>
            </a:r>
            <a:r>
              <a:rPr lang="fr-CA" sz="4000" dirty="0">
                <a:solidFill>
                  <a:srgbClr val="00B050"/>
                </a:solidFill>
              </a:rPr>
              <a:t> RDBMS</a:t>
            </a:r>
            <a:r>
              <a:rPr lang="en-US" sz="4000" dirty="0">
                <a:solidFill>
                  <a:srgbClr val="00B050"/>
                </a:solidFill>
              </a:rPr>
              <a:t> </a:t>
            </a:r>
            <a:r>
              <a:rPr lang="en-US" sz="4000" dirty="0" err="1">
                <a:solidFill>
                  <a:srgbClr val="00B050"/>
                </a:solidFill>
              </a:rPr>
              <a:t>PostgreSQL</a:t>
            </a:r>
            <a:endParaRPr lang="fr-CA" sz="4000" dirty="0">
              <a:solidFill>
                <a:srgbClr val="00B050"/>
              </a:solidFill>
            </a:endParaRPr>
          </a:p>
        </p:txBody>
      </p:sp>
      <p:sp>
        <p:nvSpPr>
          <p:cNvPr id="3" name="Espace réservé du contenu 2"/>
          <p:cNvSpPr>
            <a:spLocks noGrp="1"/>
          </p:cNvSpPr>
          <p:nvPr>
            <p:ph idx="1"/>
          </p:nvPr>
        </p:nvSpPr>
        <p:spPr/>
        <p:txBody>
          <a:bodyPr>
            <a:normAutofit fontScale="92500" lnSpcReduction="20000"/>
          </a:bodyPr>
          <a:lstStyle/>
          <a:p>
            <a:r>
              <a:rPr lang="en-US" dirty="0"/>
              <a:t>Like other RDBMS technologies, SQL Server is primarily built around a row-based table structure that connects related data elements in different tables to one another, avoiding the need to redundantly store data in multiple places within a database. The relational model also provides referential integrity and other integrity constraints to maintain data accuracy. Those checks are part of a broader adherence to the principles of atomicity, consistency, isolation and durability,</a:t>
            </a:r>
            <a:endParaRPr lang="fr-CA" dirty="0"/>
          </a:p>
        </p:txBody>
      </p:sp>
    </p:spTree>
    <p:extLst>
      <p:ext uri="{BB962C8B-B14F-4D97-AF65-F5344CB8AC3E}">
        <p14:creationId xmlns:p14="http://schemas.microsoft.com/office/powerpoint/2010/main" val="2008198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solidFill>
                  <a:srgbClr val="00B050"/>
                </a:solidFill>
              </a:rPr>
              <a:t>Comparison </a:t>
            </a:r>
            <a:r>
              <a:rPr lang="en-US" dirty="0">
                <a:solidFill>
                  <a:srgbClr val="00B050"/>
                </a:solidFill>
              </a:rPr>
              <a:t>between the three RDBMS</a:t>
            </a:r>
            <a:endParaRPr lang="fr-CA" dirty="0">
              <a:solidFill>
                <a:srgbClr val="00B050"/>
              </a:solidFill>
            </a:endParaRPr>
          </a:p>
        </p:txBody>
      </p:sp>
      <p:sp>
        <p:nvSpPr>
          <p:cNvPr id="3" name="Espace réservé du contenu 2"/>
          <p:cNvSpPr>
            <a:spLocks noGrp="1"/>
          </p:cNvSpPr>
          <p:nvPr>
            <p:ph idx="1"/>
          </p:nvPr>
        </p:nvSpPr>
        <p:spPr/>
        <p:txBody>
          <a:bodyPr>
            <a:normAutofit fontScale="92500" lnSpcReduction="20000"/>
          </a:bodyPr>
          <a:lstStyle/>
          <a:p>
            <a:r>
              <a:rPr lang="fr-CA" b="1" dirty="0">
                <a:solidFill>
                  <a:srgbClr val="00B0F0"/>
                </a:solidFill>
              </a:rPr>
              <a:t>MS SQL </a:t>
            </a:r>
            <a:r>
              <a:rPr lang="fr-CA" b="1" dirty="0" smtClean="0">
                <a:solidFill>
                  <a:srgbClr val="00B0F0"/>
                </a:solidFill>
              </a:rPr>
              <a:t>Server</a:t>
            </a:r>
            <a:endParaRPr lang="en-US" dirty="0" smtClean="0">
              <a:solidFill>
                <a:srgbClr val="00B0F0"/>
              </a:solidFill>
            </a:endParaRPr>
          </a:p>
          <a:p>
            <a:pPr marL="0" indent="0">
              <a:buNone/>
            </a:pPr>
            <a:r>
              <a:rPr lang="en-US" dirty="0" smtClean="0"/>
              <a:t>It </a:t>
            </a:r>
            <a:r>
              <a:rPr lang="en-US" dirty="0"/>
              <a:t>is a highly secured and doesn't allow any kind of database file manipulation while running</a:t>
            </a:r>
            <a:r>
              <a:rPr lang="en-US" dirty="0" smtClean="0"/>
              <a:t>.</a:t>
            </a:r>
          </a:p>
          <a:p>
            <a:r>
              <a:rPr lang="fr-CA" b="1" dirty="0" smtClean="0">
                <a:solidFill>
                  <a:srgbClr val="00B0F0"/>
                </a:solidFill>
              </a:rPr>
              <a:t>MySQL</a:t>
            </a:r>
          </a:p>
          <a:p>
            <a:pPr marL="0" indent="0">
              <a:buNone/>
            </a:pPr>
            <a:r>
              <a:rPr lang="en-US" dirty="0"/>
              <a:t>It allows database file manipulation while running</a:t>
            </a:r>
            <a:r>
              <a:rPr lang="en-US" dirty="0" smtClean="0"/>
              <a:t>.</a:t>
            </a:r>
          </a:p>
          <a:p>
            <a:r>
              <a:rPr lang="en-US" b="1" dirty="0" err="1">
                <a:solidFill>
                  <a:srgbClr val="00B0F0"/>
                </a:solidFill>
              </a:rPr>
              <a:t>PostgreSQL</a:t>
            </a:r>
            <a:endParaRPr lang="en-US" b="1" dirty="0" smtClean="0">
              <a:solidFill>
                <a:srgbClr val="00B0F0"/>
              </a:solidFill>
            </a:endParaRPr>
          </a:p>
          <a:p>
            <a:pPr marL="0" indent="0">
              <a:buNone/>
            </a:pPr>
            <a:r>
              <a:rPr lang="en-US" dirty="0" err="1" smtClean="0"/>
              <a:t>Postgres</a:t>
            </a:r>
            <a:r>
              <a:rPr lang="en-US" dirty="0" smtClean="0"/>
              <a:t> </a:t>
            </a:r>
            <a:r>
              <a:rPr lang="en-US" dirty="0"/>
              <a:t>is an object-relational database, while MySQL is a purely relational database. This means that </a:t>
            </a:r>
            <a:r>
              <a:rPr lang="en-US" dirty="0" err="1"/>
              <a:t>Postgres</a:t>
            </a:r>
            <a:r>
              <a:rPr lang="en-US" dirty="0"/>
              <a:t> includes features like table inheritance and function overloading</a:t>
            </a:r>
            <a:r>
              <a:rPr lang="en-US" dirty="0" smtClean="0"/>
              <a:t>,</a:t>
            </a:r>
            <a:endParaRPr lang="fr-CA" b="1" dirty="0">
              <a:solidFill>
                <a:srgbClr val="202124"/>
              </a:solidFill>
            </a:endParaRPr>
          </a:p>
          <a:p>
            <a:pPr marL="0" indent="0">
              <a:buNone/>
            </a:pPr>
            <a:endParaRPr lang="fr-CA" dirty="0"/>
          </a:p>
        </p:txBody>
      </p:sp>
      <p:sp>
        <p:nvSpPr>
          <p:cNvPr id="5" name="Rectangle 1"/>
          <p:cNvSpPr>
            <a:spLocks noChangeArrowheads="1"/>
          </p:cNvSpPr>
          <p:nvPr/>
        </p:nvSpPr>
        <p:spPr bwMode="auto">
          <a:xfrm>
            <a:off x="1466850"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Arial" charset="0"/>
                <a:cs typeface="Arial" charset="0"/>
              </a:rPr>
              <a:t/>
            </a:r>
            <a:br>
              <a:rPr kumimoji="0" lang="fr-FR" sz="1800" b="0" i="0" u="none" strike="noStrike" cap="none" normalizeH="0" baseline="0" smtClean="0">
                <a:ln>
                  <a:noFill/>
                </a:ln>
                <a:solidFill>
                  <a:schemeClr val="tx1"/>
                </a:solidFill>
                <a:effectLst/>
                <a:latin typeface="Arial" charset="0"/>
                <a:cs typeface="Arial" charset="0"/>
              </a:rPr>
            </a:br>
            <a:endParaRPr kumimoji="0" lang="fr-FR" sz="1800" b="0" i="0" u="none" strike="noStrike" cap="none" normalizeH="0" baseline="0" smtClean="0">
              <a:ln>
                <a:noFill/>
              </a:ln>
              <a:solidFill>
                <a:schemeClr val="tx1"/>
              </a:solidFill>
              <a:effectLst/>
              <a:latin typeface="Arial" charset="0"/>
              <a:cs typeface="Arial" charset="0"/>
            </a:endParaRPr>
          </a:p>
        </p:txBody>
      </p:sp>
      <p:sp>
        <p:nvSpPr>
          <p:cNvPr id="9" name="Rectangle 3"/>
          <p:cNvSpPr>
            <a:spLocks noChangeArrowheads="1"/>
          </p:cNvSpPr>
          <p:nvPr/>
        </p:nvSpPr>
        <p:spPr bwMode="auto">
          <a:xfrm>
            <a:off x="1466850" y="346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Arial" charset="0"/>
                <a:cs typeface="Arial" charset="0"/>
              </a:rPr>
              <a:t/>
            </a:r>
            <a:br>
              <a:rPr kumimoji="0" lang="fr-FR" sz="1800" b="0" i="0" u="none" strike="noStrike" cap="none" normalizeH="0" baseline="0" smtClean="0">
                <a:ln>
                  <a:noFill/>
                </a:ln>
                <a:solidFill>
                  <a:schemeClr val="tx1"/>
                </a:solidFill>
                <a:effectLst/>
                <a:latin typeface="Arial" charset="0"/>
                <a:cs typeface="Arial" charset="0"/>
              </a:rPr>
            </a:br>
            <a:endParaRPr kumimoji="0" lang="fr-FR"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131199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344</Words>
  <Application>Microsoft Office PowerPoint</Application>
  <PresentationFormat>Affichage à l'écran (4:3)</PresentationFormat>
  <Paragraphs>27</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RDBMS</vt:lpstr>
      <vt:lpstr>RDBMS Mysql</vt:lpstr>
      <vt:lpstr>Functionalities RDBMS Mysql </vt:lpstr>
      <vt:lpstr>RDBMS PostgreSQL </vt:lpstr>
      <vt:lpstr>Functionalities RDBMS PostgreSQL</vt:lpstr>
      <vt:lpstr>RDBMS SQL_SERVER</vt:lpstr>
      <vt:lpstr>Functionalities RDBMS PostgreSQL</vt:lpstr>
      <vt:lpstr>Comparison between the three RDBMS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khqled</dc:creator>
  <cp:lastModifiedBy>khqled</cp:lastModifiedBy>
  <cp:revision>4</cp:revision>
  <dcterms:created xsi:type="dcterms:W3CDTF">2021-09-01T23:18:27Z</dcterms:created>
  <dcterms:modified xsi:type="dcterms:W3CDTF">2021-09-01T23:55:08Z</dcterms:modified>
</cp:coreProperties>
</file>