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86" r:id="rId3"/>
    <p:sldId id="261" r:id="rId4"/>
    <p:sldId id="264" r:id="rId5"/>
    <p:sldId id="294" r:id="rId6"/>
    <p:sldId id="296" r:id="rId7"/>
    <p:sldId id="299" r:id="rId8"/>
    <p:sldId id="293" r:id="rId9"/>
    <p:sldId id="295" r:id="rId10"/>
    <p:sldId id="267" r:id="rId11"/>
    <p:sldId id="283" r:id="rId12"/>
    <p:sldId id="272" r:id="rId13"/>
    <p:sldId id="258" r:id="rId14"/>
    <p:sldId id="282" r:id="rId15"/>
    <p:sldId id="268" r:id="rId16"/>
    <p:sldId id="260" r:id="rId17"/>
    <p:sldId id="259" r:id="rId18"/>
    <p:sldId id="274" r:id="rId19"/>
    <p:sldId id="275" r:id="rId20"/>
    <p:sldId id="284" r:id="rId21"/>
    <p:sldId id="277" r:id="rId22"/>
    <p:sldId id="276" r:id="rId23"/>
    <p:sldId id="289" r:id="rId24"/>
    <p:sldId id="278" r:id="rId25"/>
    <p:sldId id="279" r:id="rId26"/>
    <p:sldId id="290" r:id="rId27"/>
    <p:sldId id="280" r:id="rId28"/>
    <p:sldId id="281" r:id="rId29"/>
    <p:sldId id="291" r:id="rId30"/>
    <p:sldId id="297" r:id="rId31"/>
    <p:sldId id="30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1" autoAdjust="0"/>
    <p:restoredTop sz="94660"/>
  </p:normalViewPr>
  <p:slideViewPr>
    <p:cSldViewPr snapToGrid="0" snapToObjects="1">
      <p:cViewPr varScale="1">
        <p:scale>
          <a:sx n="80" d="100"/>
          <a:sy n="80" d="100"/>
        </p:scale>
        <p:origin x="-108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6093D6-91DF-E645-8912-5634A2F4DB11}" type="datetimeFigureOut">
              <a:rPr lang="en-US" smtClean="0"/>
              <a:t>5/4/17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A143F6-18D3-684B-AD5B-0F704F579C35}" type="slidenum">
              <a:rPr lang="en-US" smtClean="0"/>
              <a:t>‹#›</a:t>
            </a:fld>
            <a:endParaRPr lang="en-US"/>
          </a:p>
        </p:txBody>
      </p:sp>
    </p:spTree>
    <p:extLst>
      <p:ext uri="{BB962C8B-B14F-4D97-AF65-F5344CB8AC3E}">
        <p14:creationId xmlns:p14="http://schemas.microsoft.com/office/powerpoint/2010/main" val="27479239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A143F6-18D3-684B-AD5B-0F704F579C35}" type="slidenum">
              <a:rPr lang="en-US" smtClean="0"/>
              <a:t>17</a:t>
            </a:fld>
            <a:endParaRPr lang="en-US"/>
          </a:p>
        </p:txBody>
      </p:sp>
    </p:spTree>
    <p:extLst>
      <p:ext uri="{BB962C8B-B14F-4D97-AF65-F5344CB8AC3E}">
        <p14:creationId xmlns:p14="http://schemas.microsoft.com/office/powerpoint/2010/main" val="403754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34D653-3657-6D40-AD00-44852DE8AB21}"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0D834-8879-1743-8AAE-ED92B1A61611}" type="slidenum">
              <a:rPr lang="en-US" smtClean="0"/>
              <a:t>‹#›</a:t>
            </a:fld>
            <a:endParaRPr lang="en-US"/>
          </a:p>
        </p:txBody>
      </p:sp>
    </p:spTree>
    <p:extLst>
      <p:ext uri="{BB962C8B-B14F-4D97-AF65-F5344CB8AC3E}">
        <p14:creationId xmlns:p14="http://schemas.microsoft.com/office/powerpoint/2010/main" val="2744162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34D653-3657-6D40-AD00-44852DE8AB21}"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0D834-8879-1743-8AAE-ED92B1A61611}" type="slidenum">
              <a:rPr lang="en-US" smtClean="0"/>
              <a:t>‹#›</a:t>
            </a:fld>
            <a:endParaRPr lang="en-US"/>
          </a:p>
        </p:txBody>
      </p:sp>
    </p:spTree>
    <p:extLst>
      <p:ext uri="{BB962C8B-B14F-4D97-AF65-F5344CB8AC3E}">
        <p14:creationId xmlns:p14="http://schemas.microsoft.com/office/powerpoint/2010/main" val="3361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34D653-3657-6D40-AD00-44852DE8AB21}"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0D834-8879-1743-8AAE-ED92B1A61611}" type="slidenum">
              <a:rPr lang="en-US" smtClean="0"/>
              <a:t>‹#›</a:t>
            </a:fld>
            <a:endParaRPr lang="en-US"/>
          </a:p>
        </p:txBody>
      </p:sp>
    </p:spTree>
    <p:extLst>
      <p:ext uri="{BB962C8B-B14F-4D97-AF65-F5344CB8AC3E}">
        <p14:creationId xmlns:p14="http://schemas.microsoft.com/office/powerpoint/2010/main" val="14246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34D653-3657-6D40-AD00-44852DE8AB21}"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0D834-8879-1743-8AAE-ED92B1A61611}" type="slidenum">
              <a:rPr lang="en-US" smtClean="0"/>
              <a:t>‹#›</a:t>
            </a:fld>
            <a:endParaRPr lang="en-US"/>
          </a:p>
        </p:txBody>
      </p:sp>
    </p:spTree>
    <p:extLst>
      <p:ext uri="{BB962C8B-B14F-4D97-AF65-F5344CB8AC3E}">
        <p14:creationId xmlns:p14="http://schemas.microsoft.com/office/powerpoint/2010/main" val="184782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34D653-3657-6D40-AD00-44852DE8AB21}"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0D834-8879-1743-8AAE-ED92B1A61611}" type="slidenum">
              <a:rPr lang="en-US" smtClean="0"/>
              <a:t>‹#›</a:t>
            </a:fld>
            <a:endParaRPr lang="en-US"/>
          </a:p>
        </p:txBody>
      </p:sp>
    </p:spTree>
    <p:extLst>
      <p:ext uri="{BB962C8B-B14F-4D97-AF65-F5344CB8AC3E}">
        <p14:creationId xmlns:p14="http://schemas.microsoft.com/office/powerpoint/2010/main" val="97054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34D653-3657-6D40-AD00-44852DE8AB21}"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0D834-8879-1743-8AAE-ED92B1A61611}" type="slidenum">
              <a:rPr lang="en-US" smtClean="0"/>
              <a:t>‹#›</a:t>
            </a:fld>
            <a:endParaRPr lang="en-US"/>
          </a:p>
        </p:txBody>
      </p:sp>
    </p:spTree>
    <p:extLst>
      <p:ext uri="{BB962C8B-B14F-4D97-AF65-F5344CB8AC3E}">
        <p14:creationId xmlns:p14="http://schemas.microsoft.com/office/powerpoint/2010/main" val="2302632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34D653-3657-6D40-AD00-44852DE8AB21}" type="datetimeFigureOut">
              <a:rPr lang="en-US" smtClean="0"/>
              <a:t>5/4/17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D0D834-8879-1743-8AAE-ED92B1A61611}" type="slidenum">
              <a:rPr lang="en-US" smtClean="0"/>
              <a:t>‹#›</a:t>
            </a:fld>
            <a:endParaRPr lang="en-US"/>
          </a:p>
        </p:txBody>
      </p:sp>
    </p:spTree>
    <p:extLst>
      <p:ext uri="{BB962C8B-B14F-4D97-AF65-F5344CB8AC3E}">
        <p14:creationId xmlns:p14="http://schemas.microsoft.com/office/powerpoint/2010/main" val="356126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34D653-3657-6D40-AD00-44852DE8AB21}" type="datetimeFigureOut">
              <a:rPr lang="en-US" smtClean="0"/>
              <a:t>5/4/17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0D834-8879-1743-8AAE-ED92B1A61611}" type="slidenum">
              <a:rPr lang="en-US" smtClean="0"/>
              <a:t>‹#›</a:t>
            </a:fld>
            <a:endParaRPr lang="en-US"/>
          </a:p>
        </p:txBody>
      </p:sp>
    </p:spTree>
    <p:extLst>
      <p:ext uri="{BB962C8B-B14F-4D97-AF65-F5344CB8AC3E}">
        <p14:creationId xmlns:p14="http://schemas.microsoft.com/office/powerpoint/2010/main" val="103778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4D653-3657-6D40-AD00-44852DE8AB21}" type="datetimeFigureOut">
              <a:rPr lang="en-US" smtClean="0"/>
              <a:t>5/4/17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D0D834-8879-1743-8AAE-ED92B1A61611}" type="slidenum">
              <a:rPr lang="en-US" smtClean="0"/>
              <a:t>‹#›</a:t>
            </a:fld>
            <a:endParaRPr lang="en-US"/>
          </a:p>
        </p:txBody>
      </p:sp>
    </p:spTree>
    <p:extLst>
      <p:ext uri="{BB962C8B-B14F-4D97-AF65-F5344CB8AC3E}">
        <p14:creationId xmlns:p14="http://schemas.microsoft.com/office/powerpoint/2010/main" val="258380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4D653-3657-6D40-AD00-44852DE8AB21}"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0D834-8879-1743-8AAE-ED92B1A61611}" type="slidenum">
              <a:rPr lang="en-US" smtClean="0"/>
              <a:t>‹#›</a:t>
            </a:fld>
            <a:endParaRPr lang="en-US"/>
          </a:p>
        </p:txBody>
      </p:sp>
    </p:spTree>
    <p:extLst>
      <p:ext uri="{BB962C8B-B14F-4D97-AF65-F5344CB8AC3E}">
        <p14:creationId xmlns:p14="http://schemas.microsoft.com/office/powerpoint/2010/main" val="429479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4D653-3657-6D40-AD00-44852DE8AB21}"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0D834-8879-1743-8AAE-ED92B1A61611}" type="slidenum">
              <a:rPr lang="en-US" smtClean="0"/>
              <a:t>‹#›</a:t>
            </a:fld>
            <a:endParaRPr lang="en-US"/>
          </a:p>
        </p:txBody>
      </p:sp>
    </p:spTree>
    <p:extLst>
      <p:ext uri="{BB962C8B-B14F-4D97-AF65-F5344CB8AC3E}">
        <p14:creationId xmlns:p14="http://schemas.microsoft.com/office/powerpoint/2010/main" val="5068237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4D653-3657-6D40-AD00-44852DE8AB21}" type="datetimeFigureOut">
              <a:rPr lang="en-US" smtClean="0"/>
              <a:t>5/4/17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0D834-8879-1743-8AAE-ED92B1A61611}" type="slidenum">
              <a:rPr lang="en-US" smtClean="0"/>
              <a:t>‹#›</a:t>
            </a:fld>
            <a:endParaRPr lang="en-US"/>
          </a:p>
        </p:txBody>
      </p:sp>
    </p:spTree>
    <p:extLst>
      <p:ext uri="{BB962C8B-B14F-4D97-AF65-F5344CB8AC3E}">
        <p14:creationId xmlns:p14="http://schemas.microsoft.com/office/powerpoint/2010/main" val="3719038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750" y="2130425"/>
            <a:ext cx="8985250" cy="1470025"/>
          </a:xfrm>
        </p:spPr>
        <p:txBody>
          <a:bodyPr>
            <a:noAutofit/>
          </a:bodyPr>
          <a:lstStyle/>
          <a:p>
            <a:r>
              <a:rPr lang="en-US" sz="6600" dirty="0" smtClean="0">
                <a:solidFill>
                  <a:srgbClr val="0000FF"/>
                </a:solidFill>
                <a:latin typeface="Arial Black"/>
                <a:cs typeface="Arial Black"/>
              </a:rPr>
              <a:t>NC Academic Achievement Gaps</a:t>
            </a:r>
            <a:endParaRPr lang="en-US" sz="6600" dirty="0">
              <a:solidFill>
                <a:srgbClr val="0000FF"/>
              </a:solidFill>
              <a:latin typeface="Arial Black"/>
              <a:cs typeface="Arial Black"/>
            </a:endParaRPr>
          </a:p>
        </p:txBody>
      </p:sp>
      <p:sp>
        <p:nvSpPr>
          <p:cNvPr id="3" name="Subtitle 2"/>
          <p:cNvSpPr>
            <a:spLocks noGrp="1"/>
          </p:cNvSpPr>
          <p:nvPr>
            <p:ph type="subTitle" idx="1"/>
          </p:nvPr>
        </p:nvSpPr>
        <p:spPr/>
        <p:txBody>
          <a:bodyPr/>
          <a:lstStyle/>
          <a:p>
            <a:endParaRPr lang="en-US" dirty="0" smtClean="0">
              <a:solidFill>
                <a:schemeClr val="tx1"/>
              </a:solidFill>
            </a:endParaRPr>
          </a:p>
          <a:p>
            <a:r>
              <a:rPr lang="en-US" dirty="0" smtClean="0">
                <a:solidFill>
                  <a:schemeClr val="tx1"/>
                </a:solidFill>
              </a:rPr>
              <a:t>By Katharyn Loweth</a:t>
            </a:r>
            <a:endParaRPr lang="en-US" dirty="0">
              <a:solidFill>
                <a:schemeClr val="tx1"/>
              </a:solidFill>
            </a:endParaRPr>
          </a:p>
        </p:txBody>
      </p:sp>
    </p:spTree>
    <p:extLst>
      <p:ext uri="{BB962C8B-B14F-4D97-AF65-F5344CB8AC3E}">
        <p14:creationId xmlns:p14="http://schemas.microsoft.com/office/powerpoint/2010/main" val="3973074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8"/>
            <a:ext cx="8229600" cy="1143000"/>
          </a:xfrm>
        </p:spPr>
        <p:txBody>
          <a:bodyPr>
            <a:normAutofit/>
          </a:bodyPr>
          <a:lstStyle/>
          <a:p>
            <a:r>
              <a:rPr lang="en-US" sz="3200" dirty="0" smtClean="0"/>
              <a:t>Achievement Gaps—Hispanic Students</a:t>
            </a:r>
            <a:endParaRPr lang="en-US" sz="3200" dirty="0"/>
          </a:p>
        </p:txBody>
      </p:sp>
      <p:pic>
        <p:nvPicPr>
          <p:cNvPr id="4" name="Picture 3"/>
          <p:cNvPicPr>
            <a:picLocks noChangeAspect="1"/>
          </p:cNvPicPr>
          <p:nvPr/>
        </p:nvPicPr>
        <p:blipFill>
          <a:blip r:embed="rId2"/>
          <a:stretch>
            <a:fillRect/>
          </a:stretch>
        </p:blipFill>
        <p:spPr>
          <a:xfrm>
            <a:off x="4733985" y="3804314"/>
            <a:ext cx="3206346" cy="2866891"/>
          </a:xfrm>
          <a:prstGeom prst="rect">
            <a:avLst/>
          </a:prstGeom>
        </p:spPr>
      </p:pic>
      <p:pic>
        <p:nvPicPr>
          <p:cNvPr id="5" name="Picture 4"/>
          <p:cNvPicPr>
            <a:picLocks noChangeAspect="1"/>
          </p:cNvPicPr>
          <p:nvPr/>
        </p:nvPicPr>
        <p:blipFill>
          <a:blip r:embed="rId3"/>
          <a:stretch>
            <a:fillRect/>
          </a:stretch>
        </p:blipFill>
        <p:spPr>
          <a:xfrm>
            <a:off x="1441655" y="3804314"/>
            <a:ext cx="3206006" cy="2866590"/>
          </a:xfrm>
          <a:prstGeom prst="rect">
            <a:avLst/>
          </a:prstGeom>
        </p:spPr>
      </p:pic>
      <p:pic>
        <p:nvPicPr>
          <p:cNvPr id="6" name="Picture 5"/>
          <p:cNvPicPr>
            <a:picLocks noChangeAspect="1"/>
          </p:cNvPicPr>
          <p:nvPr/>
        </p:nvPicPr>
        <p:blipFill>
          <a:blip r:embed="rId4"/>
          <a:stretch>
            <a:fillRect/>
          </a:stretch>
        </p:blipFill>
        <p:spPr>
          <a:xfrm>
            <a:off x="1441654" y="1042498"/>
            <a:ext cx="3206005" cy="2548961"/>
          </a:xfrm>
          <a:prstGeom prst="rect">
            <a:avLst/>
          </a:prstGeom>
        </p:spPr>
      </p:pic>
      <p:pic>
        <p:nvPicPr>
          <p:cNvPr id="7" name="Picture 6"/>
          <p:cNvPicPr>
            <a:picLocks noChangeAspect="1"/>
          </p:cNvPicPr>
          <p:nvPr/>
        </p:nvPicPr>
        <p:blipFill>
          <a:blip r:embed="rId5"/>
          <a:stretch>
            <a:fillRect/>
          </a:stretch>
        </p:blipFill>
        <p:spPr>
          <a:xfrm>
            <a:off x="5001788" y="1042498"/>
            <a:ext cx="3206983" cy="2548961"/>
          </a:xfrm>
          <a:prstGeom prst="rect">
            <a:avLst/>
          </a:prstGeom>
        </p:spPr>
      </p:pic>
    </p:spTree>
    <p:extLst>
      <p:ext uri="{BB962C8B-B14F-4D97-AF65-F5344CB8AC3E}">
        <p14:creationId xmlns:p14="http://schemas.microsoft.com/office/powerpoint/2010/main" val="155128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7500" y="0"/>
            <a:ext cx="3901499" cy="3384550"/>
          </a:xfrm>
          <a:prstGeom prst="rect">
            <a:avLst/>
          </a:prstGeom>
        </p:spPr>
      </p:pic>
      <p:pic>
        <p:nvPicPr>
          <p:cNvPr id="6" name="Picture 5"/>
          <p:cNvPicPr>
            <a:picLocks noChangeAspect="1"/>
          </p:cNvPicPr>
          <p:nvPr/>
        </p:nvPicPr>
        <p:blipFill>
          <a:blip r:embed="rId3"/>
          <a:stretch>
            <a:fillRect/>
          </a:stretch>
        </p:blipFill>
        <p:spPr>
          <a:xfrm>
            <a:off x="4497657" y="0"/>
            <a:ext cx="3963718" cy="3438525"/>
          </a:xfrm>
          <a:prstGeom prst="rect">
            <a:avLst/>
          </a:prstGeom>
        </p:spPr>
      </p:pic>
      <p:pic>
        <p:nvPicPr>
          <p:cNvPr id="7" name="Picture 6"/>
          <p:cNvPicPr>
            <a:picLocks noChangeAspect="1"/>
          </p:cNvPicPr>
          <p:nvPr/>
        </p:nvPicPr>
        <p:blipFill>
          <a:blip r:embed="rId4"/>
          <a:stretch>
            <a:fillRect/>
          </a:stretch>
        </p:blipFill>
        <p:spPr>
          <a:xfrm>
            <a:off x="4377749" y="3384550"/>
            <a:ext cx="3813660" cy="3308350"/>
          </a:xfrm>
          <a:prstGeom prst="rect">
            <a:avLst/>
          </a:prstGeom>
        </p:spPr>
      </p:pic>
      <p:pic>
        <p:nvPicPr>
          <p:cNvPr id="8" name="Picture 7"/>
          <p:cNvPicPr>
            <a:picLocks noChangeAspect="1"/>
          </p:cNvPicPr>
          <p:nvPr/>
        </p:nvPicPr>
        <p:blipFill>
          <a:blip r:embed="rId5"/>
          <a:stretch>
            <a:fillRect/>
          </a:stretch>
        </p:blipFill>
        <p:spPr>
          <a:xfrm>
            <a:off x="403967" y="3384550"/>
            <a:ext cx="3815032" cy="3309540"/>
          </a:xfrm>
          <a:prstGeom prst="rect">
            <a:avLst/>
          </a:prstGeom>
        </p:spPr>
      </p:pic>
    </p:spTree>
    <p:extLst>
      <p:ext uri="{BB962C8B-B14F-4D97-AF65-F5344CB8AC3E}">
        <p14:creationId xmlns:p14="http://schemas.microsoft.com/office/powerpoint/2010/main" val="397620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0"/>
            <a:ext cx="8229600" cy="773095"/>
          </a:xfrm>
        </p:spPr>
        <p:txBody>
          <a:bodyPr>
            <a:normAutofit/>
          </a:bodyPr>
          <a:lstStyle/>
          <a:p>
            <a:r>
              <a:rPr lang="en-US" sz="2800" dirty="0" smtClean="0"/>
              <a:t>Region and Grade AOV tests</a:t>
            </a:r>
            <a:endParaRPr lang="en-US" sz="2800" dirty="0"/>
          </a:p>
        </p:txBody>
      </p:sp>
      <p:sp>
        <p:nvSpPr>
          <p:cNvPr id="3" name="Content Placeholder 2"/>
          <p:cNvSpPr>
            <a:spLocks noGrp="1"/>
          </p:cNvSpPr>
          <p:nvPr>
            <p:ph idx="1"/>
          </p:nvPr>
        </p:nvSpPr>
        <p:spPr>
          <a:xfrm>
            <a:off x="457200" y="809625"/>
            <a:ext cx="8229600" cy="4525963"/>
          </a:xfrm>
        </p:spPr>
        <p:txBody>
          <a:bodyPr>
            <a:normAutofit/>
          </a:bodyPr>
          <a:lstStyle/>
          <a:p>
            <a:r>
              <a:rPr lang="en-US" sz="1500" dirty="0" smtClean="0"/>
              <a:t>Grade:</a:t>
            </a:r>
          </a:p>
          <a:p>
            <a:pPr lvl="1"/>
            <a:r>
              <a:rPr lang="en-US" sz="1500" dirty="0" smtClean="0"/>
              <a:t>Analysis of Variance tests comparing different grade groups for all 4 achievement tests calculated </a:t>
            </a:r>
            <a:r>
              <a:rPr lang="en-US" sz="1500" dirty="0" err="1" smtClean="0"/>
              <a:t>pvalues</a:t>
            </a:r>
            <a:r>
              <a:rPr lang="en-US" sz="1500" dirty="0" smtClean="0"/>
              <a:t> that were very near zero, suggesting that in the population the gaps change with grade level</a:t>
            </a:r>
          </a:p>
          <a:p>
            <a:pPr lvl="2"/>
            <a:r>
              <a:rPr lang="en-US" sz="1500" dirty="0" smtClean="0"/>
              <a:t>It does not reveal if gaps increase over time, just that there is significant evidence that the population mean gaps depending on grade level are not all equal to one another. </a:t>
            </a:r>
          </a:p>
        </p:txBody>
      </p:sp>
      <p:sp>
        <p:nvSpPr>
          <p:cNvPr id="4" name="Rectangle 3"/>
          <p:cNvSpPr/>
          <p:nvPr/>
        </p:nvSpPr>
        <p:spPr>
          <a:xfrm>
            <a:off x="457200" y="2364042"/>
            <a:ext cx="8229600" cy="2169825"/>
          </a:xfrm>
          <a:prstGeom prst="rect">
            <a:avLst/>
          </a:prstGeom>
        </p:spPr>
        <p:txBody>
          <a:bodyPr wrap="square">
            <a:spAutoFit/>
          </a:bodyPr>
          <a:lstStyle/>
          <a:p>
            <a:pPr marL="285750" indent="-285750">
              <a:buFont typeface="Arial"/>
              <a:buChar char="•"/>
            </a:pPr>
            <a:r>
              <a:rPr lang="en-US" sz="1500" dirty="0" smtClean="0"/>
              <a:t>Region:</a:t>
            </a:r>
          </a:p>
          <a:p>
            <a:pPr marL="742950" lvl="1" indent="-285750">
              <a:buFont typeface="Arial"/>
              <a:buChar char="•"/>
            </a:pPr>
            <a:r>
              <a:rPr lang="en-US" sz="1500" dirty="0" smtClean="0"/>
              <a:t>AOV </a:t>
            </a:r>
            <a:r>
              <a:rPr lang="en-US" sz="1500" dirty="0"/>
              <a:t>tests comparing region groups’ scores, without separating by grade level as well, calculated </a:t>
            </a:r>
            <a:r>
              <a:rPr lang="en-US" sz="1500" dirty="0" err="1"/>
              <a:t>pvalues</a:t>
            </a:r>
            <a:r>
              <a:rPr lang="en-US" sz="1500" dirty="0"/>
              <a:t> near zero, suggesting differences in region achievements scores in the population </a:t>
            </a:r>
            <a:r>
              <a:rPr lang="en-US" sz="1500" dirty="0" smtClean="0"/>
              <a:t>holistically.</a:t>
            </a:r>
          </a:p>
          <a:p>
            <a:pPr marL="742950" lvl="1" indent="-285750">
              <a:buFont typeface="Arial"/>
              <a:buChar char="•"/>
            </a:pPr>
            <a:r>
              <a:rPr lang="en-US" sz="1500" dirty="0" smtClean="0"/>
              <a:t>When </a:t>
            </a:r>
            <a:r>
              <a:rPr lang="en-US" sz="1500" dirty="0"/>
              <a:t>comparing by grade level as well (ex. </a:t>
            </a:r>
            <a:r>
              <a:rPr lang="en-US" sz="1500" dirty="0" err="1"/>
              <a:t>Aov</a:t>
            </a:r>
            <a:r>
              <a:rPr lang="en-US" sz="1500" dirty="0"/>
              <a:t>(</a:t>
            </a:r>
            <a:r>
              <a:rPr lang="en-US" sz="1500" dirty="0" err="1"/>
              <a:t>gapblk_math</a:t>
            </a:r>
            <a:r>
              <a:rPr lang="en-US" sz="1500" dirty="0"/>
              <a:t>[grade==3]~Region[grade ==3])), only a few of the tests calculated </a:t>
            </a:r>
            <a:r>
              <a:rPr lang="en-US" sz="1500" dirty="0" err="1"/>
              <a:t>pvalues</a:t>
            </a:r>
            <a:r>
              <a:rPr lang="en-US" sz="1500" dirty="0"/>
              <a:t> less than 0.1. Based on </a:t>
            </a:r>
            <a:r>
              <a:rPr lang="en-US" sz="1500" dirty="0" err="1"/>
              <a:t>pvalues</a:t>
            </a:r>
            <a:r>
              <a:rPr lang="en-US" sz="1500" dirty="0"/>
              <a:t>, region mattered for:</a:t>
            </a:r>
          </a:p>
          <a:p>
            <a:pPr lvl="3"/>
            <a:r>
              <a:rPr lang="en-US" sz="1500" dirty="0"/>
              <a:t>7</a:t>
            </a:r>
            <a:r>
              <a:rPr lang="en-US" sz="1500" baseline="30000" dirty="0"/>
              <a:t>th</a:t>
            </a:r>
            <a:r>
              <a:rPr lang="en-US" sz="1500" dirty="0"/>
              <a:t> Grade Black Math Gap</a:t>
            </a:r>
          </a:p>
          <a:p>
            <a:pPr lvl="3"/>
            <a:r>
              <a:rPr lang="en-US" sz="1500" dirty="0"/>
              <a:t>4</a:t>
            </a:r>
            <a:r>
              <a:rPr lang="en-US" sz="1500" baseline="30000" dirty="0"/>
              <a:t>th</a:t>
            </a:r>
            <a:r>
              <a:rPr lang="en-US" sz="1500" dirty="0"/>
              <a:t> and 5</a:t>
            </a:r>
            <a:r>
              <a:rPr lang="en-US" sz="1500" baseline="30000" dirty="0"/>
              <a:t>th</a:t>
            </a:r>
            <a:r>
              <a:rPr lang="en-US" sz="1500" dirty="0"/>
              <a:t> grade Hispanic ELA Gap</a:t>
            </a:r>
          </a:p>
          <a:p>
            <a:pPr lvl="3"/>
            <a:r>
              <a:rPr lang="en-US" sz="1500" dirty="0"/>
              <a:t>5</a:t>
            </a:r>
            <a:r>
              <a:rPr lang="en-US" sz="1500" baseline="30000" dirty="0"/>
              <a:t>th</a:t>
            </a:r>
            <a:r>
              <a:rPr lang="en-US" sz="1500" dirty="0"/>
              <a:t> and 7</a:t>
            </a:r>
            <a:r>
              <a:rPr lang="en-US" sz="1500" baseline="30000" dirty="0"/>
              <a:t>th</a:t>
            </a:r>
            <a:r>
              <a:rPr lang="en-US" sz="1500" dirty="0"/>
              <a:t> grade Hispanic Math Gap</a:t>
            </a:r>
            <a:endParaRPr lang="en-US" sz="1500" dirty="0"/>
          </a:p>
        </p:txBody>
      </p:sp>
    </p:spTree>
    <p:extLst>
      <p:ext uri="{BB962C8B-B14F-4D97-AF65-F5344CB8AC3E}">
        <p14:creationId xmlns:p14="http://schemas.microsoft.com/office/powerpoint/2010/main" val="953588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73"/>
            <a:ext cx="8229600" cy="816752"/>
          </a:xfrm>
        </p:spPr>
        <p:txBody>
          <a:bodyPr>
            <a:normAutofit/>
          </a:bodyPr>
          <a:lstStyle/>
          <a:p>
            <a:r>
              <a:rPr lang="en-US" sz="2800" dirty="0" smtClean="0"/>
              <a:t>Questions</a:t>
            </a:r>
            <a:endParaRPr lang="en-US" sz="2800" dirty="0"/>
          </a:p>
        </p:txBody>
      </p:sp>
      <p:sp>
        <p:nvSpPr>
          <p:cNvPr id="3" name="Content Placeholder 2"/>
          <p:cNvSpPr>
            <a:spLocks noGrp="1"/>
          </p:cNvSpPr>
          <p:nvPr>
            <p:ph idx="1"/>
          </p:nvPr>
        </p:nvSpPr>
        <p:spPr>
          <a:xfrm>
            <a:off x="457200" y="873125"/>
            <a:ext cx="8229600" cy="2566686"/>
          </a:xfrm>
        </p:spPr>
        <p:txBody>
          <a:bodyPr>
            <a:normAutofit/>
          </a:bodyPr>
          <a:lstStyle/>
          <a:p>
            <a:r>
              <a:rPr lang="en-US" sz="1500" dirty="0" smtClean="0"/>
              <a:t>Do achievement gaps vary based upon the location of the school district?</a:t>
            </a:r>
          </a:p>
          <a:p>
            <a:r>
              <a:rPr lang="en-US" sz="1500" dirty="0" smtClean="0"/>
              <a:t>What population factors predict achievement gaps? </a:t>
            </a:r>
          </a:p>
          <a:p>
            <a:r>
              <a:rPr lang="en-US" sz="1500" dirty="0" smtClean="0"/>
              <a:t>Do gaps, based on race and academic subject, change as student goes through education system? </a:t>
            </a:r>
          </a:p>
          <a:p>
            <a:pPr lvl="1"/>
            <a:r>
              <a:rPr lang="en-US" sz="1500" dirty="0" smtClean="0"/>
              <a:t>Particularly, do they increase over time?</a:t>
            </a:r>
          </a:p>
        </p:txBody>
      </p:sp>
      <p:sp>
        <p:nvSpPr>
          <p:cNvPr id="4" name="Title 1"/>
          <p:cNvSpPr txBox="1">
            <a:spLocks/>
          </p:cNvSpPr>
          <p:nvPr/>
        </p:nvSpPr>
        <p:spPr>
          <a:xfrm>
            <a:off x="457200" y="260828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smtClean="0"/>
              <a:t>Data Collection</a:t>
            </a:r>
            <a:endParaRPr lang="en-US" sz="2800" dirty="0"/>
          </a:p>
        </p:txBody>
      </p:sp>
      <p:sp>
        <p:nvSpPr>
          <p:cNvPr id="5" name="Content Placeholder 2"/>
          <p:cNvSpPr txBox="1">
            <a:spLocks/>
          </p:cNvSpPr>
          <p:nvPr/>
        </p:nvSpPr>
        <p:spPr>
          <a:xfrm>
            <a:off x="457200" y="3591459"/>
            <a:ext cx="8229600" cy="16135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500" smtClean="0"/>
              <a:t>99 School Districts and 561 Data Entries</a:t>
            </a:r>
          </a:p>
          <a:p>
            <a:r>
              <a:rPr lang="en-US" sz="1500" smtClean="0"/>
              <a:t>Academic Achievement Gap Measurements came from the Stanford Education Data Archive</a:t>
            </a:r>
          </a:p>
          <a:p>
            <a:pPr lvl="1"/>
            <a:r>
              <a:rPr lang="en-US" sz="1500" smtClean="0"/>
              <a:t>Data shows mean gaps in 2009 academic achievement scores in NC school districts based on grade level, race, and academic subject</a:t>
            </a:r>
          </a:p>
          <a:p>
            <a:r>
              <a:rPr lang="en-US" sz="1500" smtClean="0"/>
              <a:t>School District Population Data came from 2009 American Community Survey </a:t>
            </a:r>
            <a:endParaRPr lang="en-US" sz="1500" dirty="0"/>
          </a:p>
        </p:txBody>
      </p:sp>
    </p:spTree>
    <p:extLst>
      <p:ext uri="{BB962C8B-B14F-4D97-AF65-F5344CB8AC3E}">
        <p14:creationId xmlns:p14="http://schemas.microsoft.com/office/powerpoint/2010/main" val="175949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066"/>
            <a:ext cx="8229600" cy="861309"/>
          </a:xfrm>
        </p:spPr>
        <p:txBody>
          <a:bodyPr>
            <a:normAutofit/>
          </a:bodyPr>
          <a:lstStyle/>
          <a:p>
            <a:r>
              <a:rPr lang="en-US" sz="2800" dirty="0" smtClean="0"/>
              <a:t>Limitations</a:t>
            </a:r>
            <a:endParaRPr lang="en-US" sz="2800" dirty="0"/>
          </a:p>
        </p:txBody>
      </p:sp>
      <p:sp>
        <p:nvSpPr>
          <p:cNvPr id="3" name="Content Placeholder 2"/>
          <p:cNvSpPr>
            <a:spLocks noGrp="1"/>
          </p:cNvSpPr>
          <p:nvPr>
            <p:ph idx="1"/>
          </p:nvPr>
        </p:nvSpPr>
        <p:spPr>
          <a:xfrm>
            <a:off x="218304" y="968376"/>
            <a:ext cx="8925695" cy="3754528"/>
          </a:xfrm>
        </p:spPr>
        <p:txBody>
          <a:bodyPr>
            <a:normAutofit/>
          </a:bodyPr>
          <a:lstStyle/>
          <a:p>
            <a:r>
              <a:rPr lang="en-US" sz="1500" dirty="0" smtClean="0"/>
              <a:t>Correlations</a:t>
            </a:r>
          </a:p>
          <a:p>
            <a:pPr lvl="1"/>
            <a:r>
              <a:rPr lang="en-US" sz="1500" dirty="0" smtClean="0"/>
              <a:t>None of the regression models account for the correlations between the achievement gaps, which limits the fit of the models</a:t>
            </a:r>
          </a:p>
          <a:p>
            <a:pPr marL="0" indent="0">
              <a:buNone/>
            </a:pPr>
            <a:endParaRPr lang="en-US" sz="1500" dirty="0"/>
          </a:p>
          <a:p>
            <a:pPr marL="0" indent="0">
              <a:buNone/>
            </a:pPr>
            <a:endParaRPr lang="en-US" sz="1500" dirty="0"/>
          </a:p>
        </p:txBody>
      </p:sp>
      <p:graphicFrame>
        <p:nvGraphicFramePr>
          <p:cNvPr id="4" name="Table 3"/>
          <p:cNvGraphicFramePr>
            <a:graphicFrameLocks noGrp="1"/>
          </p:cNvGraphicFramePr>
          <p:nvPr>
            <p:extLst>
              <p:ext uri="{D42A27DB-BD31-4B8C-83A1-F6EECF244321}">
                <p14:modId xmlns:p14="http://schemas.microsoft.com/office/powerpoint/2010/main" val="1186265064"/>
              </p:ext>
            </p:extLst>
          </p:nvPr>
        </p:nvGraphicFramePr>
        <p:xfrm>
          <a:off x="827824" y="1876119"/>
          <a:ext cx="7858976" cy="956503"/>
        </p:xfrm>
        <a:graphic>
          <a:graphicData uri="http://schemas.openxmlformats.org/drawingml/2006/table">
            <a:tbl>
              <a:tblPr firstRow="1" bandRow="1">
                <a:tableStyleId>{5C22544A-7EE6-4342-B048-85BDC9FD1C3A}</a:tableStyleId>
              </a:tblPr>
              <a:tblGrid>
                <a:gridCol w="1289982"/>
                <a:gridCol w="1631334"/>
                <a:gridCol w="1460658"/>
                <a:gridCol w="1571795"/>
                <a:gridCol w="1905207"/>
              </a:tblGrid>
              <a:tr h="625987">
                <a:tc>
                  <a:txBody>
                    <a:bodyPr/>
                    <a:lstStyle/>
                    <a:p>
                      <a:endParaRPr lang="en-US" sz="1200" dirty="0"/>
                    </a:p>
                  </a:txBody>
                  <a:tcPr/>
                </a:tc>
                <a:tc>
                  <a:txBody>
                    <a:bodyPr/>
                    <a:lstStyle/>
                    <a:p>
                      <a:r>
                        <a:rPr lang="en-US" sz="1200" dirty="0" err="1" smtClean="0"/>
                        <a:t>Gapblk_ela</a:t>
                      </a:r>
                      <a:r>
                        <a:rPr lang="en-US" sz="1200" dirty="0" smtClean="0"/>
                        <a:t> &amp; </a:t>
                      </a:r>
                      <a:r>
                        <a:rPr lang="en-US" sz="1200" dirty="0" err="1" smtClean="0"/>
                        <a:t>gapblk</a:t>
                      </a:r>
                      <a:r>
                        <a:rPr lang="en-US" sz="1200" dirty="0" smtClean="0"/>
                        <a:t>-Math</a:t>
                      </a:r>
                      <a:endParaRPr lang="en-US" sz="1200" dirty="0"/>
                    </a:p>
                  </a:txBody>
                  <a:tcPr/>
                </a:tc>
                <a:tc>
                  <a:txBody>
                    <a:bodyPr/>
                    <a:lstStyle/>
                    <a:p>
                      <a:r>
                        <a:rPr lang="en-US" sz="1200" dirty="0" err="1" smtClean="0"/>
                        <a:t>Gapblk_ela</a:t>
                      </a:r>
                      <a:r>
                        <a:rPr lang="en-US" sz="1200" dirty="0" smtClean="0"/>
                        <a:t> &amp; </a:t>
                      </a:r>
                      <a:r>
                        <a:rPr lang="en-US" sz="1200" dirty="0" err="1" smtClean="0"/>
                        <a:t>gaphsp_ela</a:t>
                      </a:r>
                      <a:endParaRPr lang="en-US" sz="1200" dirty="0"/>
                    </a:p>
                  </a:txBody>
                  <a:tcPr/>
                </a:tc>
                <a:tc>
                  <a:txBody>
                    <a:bodyPr/>
                    <a:lstStyle/>
                    <a:p>
                      <a:r>
                        <a:rPr lang="en-US" sz="1200" dirty="0" err="1" smtClean="0"/>
                        <a:t>Gaphsp_ela</a:t>
                      </a:r>
                      <a:r>
                        <a:rPr lang="en-US" sz="1200" dirty="0" smtClean="0"/>
                        <a:t> &amp;</a:t>
                      </a:r>
                    </a:p>
                    <a:p>
                      <a:r>
                        <a:rPr lang="en-US" sz="1200" dirty="0" err="1" smtClean="0"/>
                        <a:t>Gaphsp_math</a:t>
                      </a:r>
                      <a:endParaRPr lang="en-US" sz="1200" dirty="0"/>
                    </a:p>
                  </a:txBody>
                  <a:tcPr/>
                </a:tc>
                <a:tc>
                  <a:txBody>
                    <a:bodyPr/>
                    <a:lstStyle/>
                    <a:p>
                      <a:r>
                        <a:rPr lang="en-US" sz="1200" dirty="0" err="1" smtClean="0"/>
                        <a:t>Gapblk_math</a:t>
                      </a:r>
                      <a:r>
                        <a:rPr lang="en-US" sz="1200" dirty="0" smtClean="0"/>
                        <a:t> &amp; </a:t>
                      </a:r>
                      <a:r>
                        <a:rPr lang="en-US" sz="1200" dirty="0" err="1" smtClean="0"/>
                        <a:t>gaphsp_math</a:t>
                      </a:r>
                      <a:endParaRPr lang="en-US" sz="1200" dirty="0"/>
                    </a:p>
                  </a:txBody>
                  <a:tcPr/>
                </a:tc>
              </a:tr>
              <a:tr h="330516">
                <a:tc>
                  <a:txBody>
                    <a:bodyPr/>
                    <a:lstStyle/>
                    <a:p>
                      <a:r>
                        <a:rPr lang="en-US" sz="1200" dirty="0" smtClean="0"/>
                        <a:t>Correlation</a:t>
                      </a:r>
                      <a:endParaRPr lang="en-US" sz="1200" dirty="0"/>
                    </a:p>
                  </a:txBody>
                  <a:tcPr/>
                </a:tc>
                <a:tc>
                  <a:txBody>
                    <a:bodyPr/>
                    <a:lstStyle/>
                    <a:p>
                      <a:r>
                        <a:rPr lang="en-US" sz="1200" dirty="0" smtClean="0"/>
                        <a:t>.78</a:t>
                      </a:r>
                      <a:endParaRPr lang="en-US" sz="1200" dirty="0"/>
                    </a:p>
                  </a:txBody>
                  <a:tcPr/>
                </a:tc>
                <a:tc>
                  <a:txBody>
                    <a:bodyPr/>
                    <a:lstStyle/>
                    <a:p>
                      <a:r>
                        <a:rPr lang="en-US" sz="1200" dirty="0" smtClean="0"/>
                        <a:t>.66</a:t>
                      </a:r>
                      <a:endParaRPr lang="en-US" sz="1200" dirty="0"/>
                    </a:p>
                  </a:txBody>
                  <a:tcPr/>
                </a:tc>
                <a:tc>
                  <a:txBody>
                    <a:bodyPr/>
                    <a:lstStyle/>
                    <a:p>
                      <a:r>
                        <a:rPr lang="en-US" sz="1200" dirty="0" smtClean="0"/>
                        <a:t>.796</a:t>
                      </a:r>
                      <a:endParaRPr lang="en-US" sz="1200" dirty="0"/>
                    </a:p>
                  </a:txBody>
                  <a:tcPr/>
                </a:tc>
                <a:tc>
                  <a:txBody>
                    <a:bodyPr/>
                    <a:lstStyle/>
                    <a:p>
                      <a:r>
                        <a:rPr lang="en-US" sz="1200" dirty="0" smtClean="0"/>
                        <a:t>.696</a:t>
                      </a:r>
                      <a:endParaRPr lang="en-US" sz="1200" dirty="0"/>
                    </a:p>
                  </a:txBody>
                  <a:tcPr/>
                </a:tc>
              </a:tr>
            </a:tbl>
          </a:graphicData>
        </a:graphic>
      </p:graphicFrame>
      <p:sp>
        <p:nvSpPr>
          <p:cNvPr id="5" name="Rectangle 4"/>
          <p:cNvSpPr/>
          <p:nvPr/>
        </p:nvSpPr>
        <p:spPr>
          <a:xfrm>
            <a:off x="218305" y="3014744"/>
            <a:ext cx="8925695" cy="1708160"/>
          </a:xfrm>
          <a:prstGeom prst="rect">
            <a:avLst/>
          </a:prstGeom>
        </p:spPr>
        <p:txBody>
          <a:bodyPr wrap="square">
            <a:spAutoFit/>
          </a:bodyPr>
          <a:lstStyle/>
          <a:p>
            <a:pPr marL="285750" indent="-285750">
              <a:buFont typeface="Arial"/>
              <a:buChar char="•"/>
            </a:pPr>
            <a:r>
              <a:rPr lang="en-US" sz="1500" dirty="0" smtClean="0"/>
              <a:t>Hispanic Population Size:</a:t>
            </a:r>
          </a:p>
          <a:p>
            <a:pPr lvl="1"/>
            <a:r>
              <a:rPr lang="en-US" sz="1500" dirty="0" smtClean="0"/>
              <a:t>Many school districts had a very small Hispanic Population, which could impact sample achievement gaps</a:t>
            </a:r>
          </a:p>
          <a:p>
            <a:pPr marL="285750" indent="-285750">
              <a:buFont typeface="Arial"/>
              <a:buChar char="•"/>
            </a:pPr>
            <a:r>
              <a:rPr lang="en-US" sz="1500" dirty="0" smtClean="0"/>
              <a:t>Missing Data:</a:t>
            </a:r>
          </a:p>
          <a:p>
            <a:pPr lvl="1"/>
            <a:r>
              <a:rPr lang="en-US" sz="1500" dirty="0" smtClean="0"/>
              <a:t>Because there were several pieces of missing data, there was variation between different ‘mice’ groups, and the significance of different predictor variables. If </a:t>
            </a:r>
            <a:r>
              <a:rPr lang="en-US" sz="1500" dirty="0" err="1" smtClean="0"/>
              <a:t>pvalues</a:t>
            </a:r>
            <a:r>
              <a:rPr lang="en-US" sz="1500" dirty="0" smtClean="0"/>
              <a:t> seemed significant in this sample but were closer to .1 than 0, it may be that in another mice sample group the predictor was not actually significant, or had less significance. </a:t>
            </a:r>
            <a:endParaRPr lang="en-US" sz="1500" dirty="0" smtClean="0"/>
          </a:p>
        </p:txBody>
      </p:sp>
    </p:spTree>
    <p:extLst>
      <p:ext uri="{BB962C8B-B14F-4D97-AF65-F5344CB8AC3E}">
        <p14:creationId xmlns:p14="http://schemas.microsoft.com/office/powerpoint/2010/main" val="112531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40582294"/>
              </p:ext>
            </p:extLst>
          </p:nvPr>
        </p:nvGraphicFramePr>
        <p:xfrm>
          <a:off x="90216" y="282576"/>
          <a:ext cx="6736034" cy="1955800"/>
        </p:xfrm>
        <a:graphic>
          <a:graphicData uri="http://schemas.openxmlformats.org/drawingml/2006/table">
            <a:tbl>
              <a:tblPr firstRow="1" bandRow="1">
                <a:tableStyleId>{5C22544A-7EE6-4342-B048-85BDC9FD1C3A}</a:tableStyleId>
              </a:tblPr>
              <a:tblGrid>
                <a:gridCol w="2110333"/>
                <a:gridCol w="877750"/>
                <a:gridCol w="715826"/>
                <a:gridCol w="682625"/>
                <a:gridCol w="809625"/>
                <a:gridCol w="730250"/>
                <a:gridCol w="809625"/>
              </a:tblGrid>
              <a:tr h="370840">
                <a:tc>
                  <a:txBody>
                    <a:bodyPr/>
                    <a:lstStyle/>
                    <a:p>
                      <a:endParaRPr lang="en-US" sz="1000" dirty="0"/>
                    </a:p>
                  </a:txBody>
                  <a:tcPr/>
                </a:tc>
                <a:tc>
                  <a:txBody>
                    <a:bodyPr/>
                    <a:lstStyle/>
                    <a:p>
                      <a:r>
                        <a:rPr lang="en-US" sz="1000" dirty="0" smtClean="0"/>
                        <a:t>3</a:t>
                      </a:r>
                      <a:r>
                        <a:rPr lang="en-US" sz="1000" baseline="30000" dirty="0" smtClean="0"/>
                        <a:t>rd</a:t>
                      </a:r>
                      <a:r>
                        <a:rPr lang="en-US" sz="1000" dirty="0" smtClean="0"/>
                        <a:t> grade</a:t>
                      </a:r>
                      <a:endParaRPr lang="en-US" sz="1000" dirty="0"/>
                    </a:p>
                  </a:txBody>
                  <a:tcPr/>
                </a:tc>
                <a:tc>
                  <a:txBody>
                    <a:bodyPr/>
                    <a:lstStyle/>
                    <a:p>
                      <a:r>
                        <a:rPr lang="en-US" sz="1000" dirty="0" smtClean="0"/>
                        <a:t>4</a:t>
                      </a:r>
                      <a:r>
                        <a:rPr lang="en-US" sz="1000" baseline="30000" dirty="0" smtClean="0"/>
                        <a:t>th</a:t>
                      </a:r>
                      <a:r>
                        <a:rPr lang="en-US" sz="1000" dirty="0" smtClean="0"/>
                        <a:t> grade</a:t>
                      </a:r>
                      <a:endParaRPr lang="en-US" sz="1000" dirty="0"/>
                    </a:p>
                  </a:txBody>
                  <a:tcPr/>
                </a:tc>
                <a:tc>
                  <a:txBody>
                    <a:bodyPr/>
                    <a:lstStyle/>
                    <a:p>
                      <a:r>
                        <a:rPr lang="en-US" sz="1000" dirty="0" smtClean="0"/>
                        <a:t>5</a:t>
                      </a:r>
                      <a:r>
                        <a:rPr lang="en-US" sz="1000" baseline="30000" dirty="0" smtClean="0"/>
                        <a:t>th</a:t>
                      </a:r>
                      <a:r>
                        <a:rPr lang="en-US" sz="1000" dirty="0" smtClean="0"/>
                        <a:t> grade </a:t>
                      </a:r>
                      <a:endParaRPr lang="en-US" sz="1000" dirty="0"/>
                    </a:p>
                  </a:txBody>
                  <a:tcPr/>
                </a:tc>
                <a:tc>
                  <a:txBody>
                    <a:bodyPr/>
                    <a:lstStyle/>
                    <a:p>
                      <a:r>
                        <a:rPr lang="en-US" sz="1000" dirty="0" smtClean="0"/>
                        <a:t>6</a:t>
                      </a:r>
                      <a:r>
                        <a:rPr lang="en-US" sz="1000" baseline="30000" dirty="0" smtClean="0"/>
                        <a:t>th</a:t>
                      </a:r>
                      <a:r>
                        <a:rPr lang="en-US" sz="1000" dirty="0" smtClean="0"/>
                        <a:t> grade</a:t>
                      </a:r>
                      <a:endParaRPr lang="en-US" sz="1000" dirty="0"/>
                    </a:p>
                  </a:txBody>
                  <a:tcPr/>
                </a:tc>
                <a:tc>
                  <a:txBody>
                    <a:bodyPr/>
                    <a:lstStyle/>
                    <a:p>
                      <a:r>
                        <a:rPr lang="en-US" sz="1000" dirty="0" smtClean="0"/>
                        <a:t>7</a:t>
                      </a:r>
                      <a:r>
                        <a:rPr lang="en-US" sz="1000" baseline="30000" dirty="0" smtClean="0"/>
                        <a:t>th</a:t>
                      </a:r>
                      <a:r>
                        <a:rPr lang="en-US" sz="1000" dirty="0" smtClean="0"/>
                        <a:t> grade</a:t>
                      </a:r>
                      <a:endParaRPr lang="en-US" sz="1000" dirty="0"/>
                    </a:p>
                  </a:txBody>
                  <a:tcPr/>
                </a:tc>
                <a:tc>
                  <a:txBody>
                    <a:bodyPr/>
                    <a:lstStyle/>
                    <a:p>
                      <a:r>
                        <a:rPr lang="en-US" sz="1000" dirty="0" smtClean="0"/>
                        <a:t>8</a:t>
                      </a:r>
                      <a:r>
                        <a:rPr lang="en-US" sz="1000" baseline="30000" dirty="0" smtClean="0"/>
                        <a:t>th</a:t>
                      </a:r>
                      <a:r>
                        <a:rPr lang="en-US" sz="1000" dirty="0" smtClean="0"/>
                        <a:t> grade</a:t>
                      </a:r>
                      <a:endParaRPr lang="en-US" sz="1000" dirty="0"/>
                    </a:p>
                  </a:txBody>
                  <a:tcPr/>
                </a:tc>
              </a:tr>
              <a:tr h="370840">
                <a:tc>
                  <a:txBody>
                    <a:bodyPr/>
                    <a:lstStyle/>
                    <a:p>
                      <a:r>
                        <a:rPr lang="en-US" sz="1000" dirty="0" smtClean="0"/>
                        <a:t>Mean </a:t>
                      </a:r>
                      <a:r>
                        <a:rPr lang="en-US" sz="1000" baseline="0" dirty="0" err="1" smtClean="0"/>
                        <a:t>gapblk_ela</a:t>
                      </a:r>
                      <a:r>
                        <a:rPr lang="en-US" sz="1000" baseline="0" dirty="0" smtClean="0"/>
                        <a:t> </a:t>
                      </a:r>
                      <a:r>
                        <a:rPr lang="en-US" sz="1000" dirty="0" smtClean="0"/>
                        <a:t>(SD) </a:t>
                      </a:r>
                      <a:endParaRPr lang="en-US" sz="1000" dirty="0"/>
                    </a:p>
                  </a:txBody>
                  <a:tcPr/>
                </a:tc>
                <a:tc>
                  <a:txBody>
                    <a:bodyPr/>
                    <a:lstStyle/>
                    <a:p>
                      <a:r>
                        <a:rPr lang="en-US" sz="1000" dirty="0" smtClean="0"/>
                        <a:t>.81156 (.24)</a:t>
                      </a:r>
                      <a:endParaRPr lang="en-US" sz="1000" dirty="0"/>
                    </a:p>
                  </a:txBody>
                  <a:tcPr/>
                </a:tc>
                <a:tc>
                  <a:txBody>
                    <a:bodyPr/>
                    <a:lstStyle/>
                    <a:p>
                      <a:r>
                        <a:rPr lang="en-US" sz="1000" dirty="0" smtClean="0"/>
                        <a:t>.7876</a:t>
                      </a:r>
                    </a:p>
                    <a:p>
                      <a:r>
                        <a:rPr lang="en-US" sz="1000" dirty="0" smtClean="0"/>
                        <a:t>(.2424)</a:t>
                      </a:r>
                      <a:endParaRPr lang="en-US" sz="1000" dirty="0"/>
                    </a:p>
                  </a:txBody>
                  <a:tcPr/>
                </a:tc>
                <a:tc>
                  <a:txBody>
                    <a:bodyPr/>
                    <a:lstStyle/>
                    <a:p>
                      <a:r>
                        <a:rPr lang="en-US" sz="1000" dirty="0" smtClean="0"/>
                        <a:t>.74536</a:t>
                      </a:r>
                      <a:r>
                        <a:rPr lang="en-US" sz="1000" baseline="0" dirty="0" smtClean="0"/>
                        <a:t> </a:t>
                      </a:r>
                    </a:p>
                    <a:p>
                      <a:r>
                        <a:rPr lang="en-US" sz="1000" baseline="0" dirty="0" smtClean="0"/>
                        <a:t>(.2842)</a:t>
                      </a:r>
                      <a:endParaRPr lang="en-US" sz="1000" dirty="0"/>
                    </a:p>
                  </a:txBody>
                  <a:tcPr/>
                </a:tc>
                <a:tc>
                  <a:txBody>
                    <a:bodyPr/>
                    <a:lstStyle/>
                    <a:p>
                      <a:r>
                        <a:rPr lang="en-US" sz="1000" dirty="0" smtClean="0"/>
                        <a:t>.74075</a:t>
                      </a:r>
                    </a:p>
                    <a:p>
                      <a:r>
                        <a:rPr lang="en-US" sz="1000" dirty="0" smtClean="0"/>
                        <a:t>(.2556)</a:t>
                      </a:r>
                      <a:endParaRPr lang="en-US" sz="1000" dirty="0"/>
                    </a:p>
                  </a:txBody>
                  <a:tcPr/>
                </a:tc>
                <a:tc>
                  <a:txBody>
                    <a:bodyPr/>
                    <a:lstStyle/>
                    <a:p>
                      <a:r>
                        <a:rPr lang="en-US" sz="1000" dirty="0" smtClean="0"/>
                        <a:t>.7334</a:t>
                      </a:r>
                    </a:p>
                    <a:p>
                      <a:r>
                        <a:rPr lang="en-US" sz="1000" dirty="0" smtClean="0"/>
                        <a:t>(.2411)</a:t>
                      </a:r>
                      <a:endParaRPr lang="en-US" sz="1000" dirty="0"/>
                    </a:p>
                  </a:txBody>
                  <a:tcPr/>
                </a:tc>
                <a:tc>
                  <a:txBody>
                    <a:bodyPr/>
                    <a:lstStyle/>
                    <a:p>
                      <a:r>
                        <a:rPr lang="en-US" sz="1000" dirty="0" smtClean="0"/>
                        <a:t>.83384</a:t>
                      </a:r>
                    </a:p>
                    <a:p>
                      <a:r>
                        <a:rPr lang="en-US" sz="1000" dirty="0" smtClean="0"/>
                        <a:t>(.2819)</a:t>
                      </a:r>
                      <a:endParaRPr lang="en-US" sz="1000" dirty="0"/>
                    </a:p>
                  </a:txBody>
                  <a:tcPr/>
                </a:tc>
              </a:tr>
              <a:tr h="283844">
                <a:tc>
                  <a:txBody>
                    <a:bodyPr/>
                    <a:lstStyle/>
                    <a:p>
                      <a:r>
                        <a:rPr lang="en-US" sz="1000" dirty="0" smtClean="0"/>
                        <a:t>Mean </a:t>
                      </a:r>
                      <a:r>
                        <a:rPr lang="en-US" sz="1000" dirty="0" err="1" smtClean="0"/>
                        <a:t>gapblk_math</a:t>
                      </a:r>
                      <a:r>
                        <a:rPr lang="en-US" sz="1000" dirty="0" smtClean="0"/>
                        <a:t> (SD)</a:t>
                      </a:r>
                      <a:endParaRPr lang="en-US" sz="1000" dirty="0"/>
                    </a:p>
                  </a:txBody>
                  <a:tcPr/>
                </a:tc>
                <a:tc>
                  <a:txBody>
                    <a:bodyPr/>
                    <a:lstStyle/>
                    <a:p>
                      <a:r>
                        <a:rPr lang="en-US" sz="1000" dirty="0" smtClean="0"/>
                        <a:t>.8539</a:t>
                      </a:r>
                    </a:p>
                    <a:p>
                      <a:r>
                        <a:rPr lang="en-US" sz="1000" dirty="0" smtClean="0"/>
                        <a:t>(.2330)</a:t>
                      </a:r>
                      <a:endParaRPr lang="en-US" sz="1000" dirty="0"/>
                    </a:p>
                  </a:txBody>
                  <a:tcPr/>
                </a:tc>
                <a:tc>
                  <a:txBody>
                    <a:bodyPr/>
                    <a:lstStyle/>
                    <a:p>
                      <a:r>
                        <a:rPr lang="en-US" sz="1000" dirty="0" smtClean="0"/>
                        <a:t>.797</a:t>
                      </a:r>
                    </a:p>
                    <a:p>
                      <a:r>
                        <a:rPr lang="en-US" sz="1000" dirty="0" smtClean="0"/>
                        <a:t>(.2470)</a:t>
                      </a:r>
                      <a:endParaRPr lang="en-US" sz="1000" dirty="0"/>
                    </a:p>
                  </a:txBody>
                  <a:tcPr/>
                </a:tc>
                <a:tc>
                  <a:txBody>
                    <a:bodyPr/>
                    <a:lstStyle/>
                    <a:p>
                      <a:r>
                        <a:rPr lang="en-US" sz="1000" dirty="0" smtClean="0"/>
                        <a:t>.76277</a:t>
                      </a:r>
                    </a:p>
                    <a:p>
                      <a:r>
                        <a:rPr lang="en-US" sz="1000" dirty="0" smtClean="0"/>
                        <a:t>(.2606)</a:t>
                      </a:r>
                      <a:endParaRPr lang="en-US" sz="1000" dirty="0"/>
                    </a:p>
                  </a:txBody>
                  <a:tcPr/>
                </a:tc>
                <a:tc>
                  <a:txBody>
                    <a:bodyPr/>
                    <a:lstStyle/>
                    <a:p>
                      <a:r>
                        <a:rPr lang="en-US" sz="1000" dirty="0" smtClean="0"/>
                        <a:t>.80124</a:t>
                      </a:r>
                    </a:p>
                    <a:p>
                      <a:r>
                        <a:rPr lang="en-US" sz="1000" dirty="0" smtClean="0"/>
                        <a:t>(.2426)</a:t>
                      </a:r>
                      <a:endParaRPr lang="en-US" sz="1000" dirty="0"/>
                    </a:p>
                  </a:txBody>
                  <a:tcPr/>
                </a:tc>
                <a:tc>
                  <a:txBody>
                    <a:bodyPr/>
                    <a:lstStyle/>
                    <a:p>
                      <a:r>
                        <a:rPr lang="en-US" sz="1000" dirty="0" smtClean="0"/>
                        <a:t>.68316</a:t>
                      </a:r>
                    </a:p>
                    <a:p>
                      <a:r>
                        <a:rPr lang="en-US" sz="1000" dirty="0" smtClean="0"/>
                        <a:t>(.25329)</a:t>
                      </a:r>
                      <a:endParaRPr lang="en-US" sz="1000" dirty="0"/>
                    </a:p>
                  </a:txBody>
                  <a:tcPr/>
                </a:tc>
                <a:tc>
                  <a:txBody>
                    <a:bodyPr/>
                    <a:lstStyle/>
                    <a:p>
                      <a:r>
                        <a:rPr lang="en-US" sz="1000" dirty="0" smtClean="0"/>
                        <a:t>.73018</a:t>
                      </a:r>
                    </a:p>
                    <a:p>
                      <a:r>
                        <a:rPr lang="en-US" sz="1000" dirty="0" smtClean="0"/>
                        <a:t>(.2637)</a:t>
                      </a:r>
                      <a:endParaRPr lang="en-US" sz="1000" dirty="0"/>
                    </a:p>
                  </a:txBody>
                  <a:tcPr/>
                </a:tc>
              </a:tr>
              <a:tr h="316229">
                <a:tc>
                  <a:txBody>
                    <a:bodyPr/>
                    <a:lstStyle/>
                    <a:p>
                      <a:r>
                        <a:rPr lang="en-US" sz="1000" dirty="0" smtClean="0"/>
                        <a:t>Mean </a:t>
                      </a:r>
                      <a:r>
                        <a:rPr lang="en-US" sz="1000" dirty="0" err="1" smtClean="0"/>
                        <a:t>gaphsp_ela</a:t>
                      </a:r>
                      <a:r>
                        <a:rPr lang="en-US" sz="1000" dirty="0" smtClean="0"/>
                        <a:t> (SD)</a:t>
                      </a:r>
                      <a:endParaRPr lang="en-US" sz="1000" dirty="0"/>
                    </a:p>
                  </a:txBody>
                  <a:tcPr/>
                </a:tc>
                <a:tc>
                  <a:txBody>
                    <a:bodyPr/>
                    <a:lstStyle/>
                    <a:p>
                      <a:r>
                        <a:rPr lang="en-US" sz="1000" dirty="0" smtClean="0"/>
                        <a:t>.7386</a:t>
                      </a:r>
                    </a:p>
                    <a:p>
                      <a:r>
                        <a:rPr lang="en-US" sz="1000" dirty="0" smtClean="0"/>
                        <a:t>(.2698)</a:t>
                      </a:r>
                      <a:endParaRPr lang="en-US" sz="1000" dirty="0"/>
                    </a:p>
                  </a:txBody>
                  <a:tcPr/>
                </a:tc>
                <a:tc>
                  <a:txBody>
                    <a:bodyPr/>
                    <a:lstStyle/>
                    <a:p>
                      <a:r>
                        <a:rPr lang="en-US" sz="1000" dirty="0" smtClean="0"/>
                        <a:t>.6756</a:t>
                      </a:r>
                    </a:p>
                    <a:p>
                      <a:r>
                        <a:rPr lang="en-US" sz="1000" dirty="0" smtClean="0"/>
                        <a:t>(.2554)</a:t>
                      </a:r>
                      <a:endParaRPr lang="en-US" sz="1000" dirty="0"/>
                    </a:p>
                  </a:txBody>
                  <a:tcPr/>
                </a:tc>
                <a:tc>
                  <a:txBody>
                    <a:bodyPr/>
                    <a:lstStyle/>
                    <a:p>
                      <a:r>
                        <a:rPr lang="en-US" sz="1000" dirty="0" smtClean="0"/>
                        <a:t>.6798</a:t>
                      </a:r>
                    </a:p>
                    <a:p>
                      <a:r>
                        <a:rPr lang="en-US" sz="1000" dirty="0" smtClean="0"/>
                        <a:t>(.25886)</a:t>
                      </a:r>
                      <a:endParaRPr lang="en-US" sz="1000" dirty="0"/>
                    </a:p>
                  </a:txBody>
                  <a:tcPr/>
                </a:tc>
                <a:tc>
                  <a:txBody>
                    <a:bodyPr/>
                    <a:lstStyle/>
                    <a:p>
                      <a:r>
                        <a:rPr lang="en-US" sz="1000" dirty="0" smtClean="0"/>
                        <a:t>.62103</a:t>
                      </a:r>
                    </a:p>
                    <a:p>
                      <a:r>
                        <a:rPr lang="en-US" sz="1000" dirty="0" smtClean="0"/>
                        <a:t>(.26057)</a:t>
                      </a:r>
                      <a:endParaRPr lang="en-US" sz="1000" dirty="0"/>
                    </a:p>
                  </a:txBody>
                  <a:tcPr/>
                </a:tc>
                <a:tc>
                  <a:txBody>
                    <a:bodyPr/>
                    <a:lstStyle/>
                    <a:p>
                      <a:r>
                        <a:rPr lang="en-US" sz="1000" dirty="0" smtClean="0"/>
                        <a:t>.61105</a:t>
                      </a:r>
                    </a:p>
                    <a:p>
                      <a:r>
                        <a:rPr lang="en-US" sz="1000" dirty="0" smtClean="0"/>
                        <a:t>(.221396)</a:t>
                      </a:r>
                      <a:endParaRPr lang="en-US" sz="1000" dirty="0"/>
                    </a:p>
                  </a:txBody>
                  <a:tcPr/>
                </a:tc>
                <a:tc>
                  <a:txBody>
                    <a:bodyPr/>
                    <a:lstStyle/>
                    <a:p>
                      <a:r>
                        <a:rPr lang="en-US" sz="1000" dirty="0" smtClean="0"/>
                        <a:t>.69111</a:t>
                      </a:r>
                    </a:p>
                    <a:p>
                      <a:r>
                        <a:rPr lang="en-US" sz="1000" dirty="0" smtClean="0"/>
                        <a:t>(.2499)</a:t>
                      </a:r>
                      <a:endParaRPr lang="en-US" sz="1000" dirty="0"/>
                    </a:p>
                  </a:txBody>
                  <a:tcPr/>
                </a:tc>
              </a:tr>
              <a:tr h="228533">
                <a:tc>
                  <a:txBody>
                    <a:bodyPr/>
                    <a:lstStyle/>
                    <a:p>
                      <a:r>
                        <a:rPr lang="en-US" sz="1000" dirty="0" smtClean="0"/>
                        <a:t>Mean </a:t>
                      </a:r>
                      <a:r>
                        <a:rPr lang="en-US" sz="1000" dirty="0" err="1" smtClean="0"/>
                        <a:t>gaphsp_math</a:t>
                      </a:r>
                      <a:r>
                        <a:rPr lang="en-US" sz="1000" baseline="0" dirty="0" smtClean="0"/>
                        <a:t> (SD)</a:t>
                      </a:r>
                      <a:endParaRPr lang="en-US" sz="1000" dirty="0"/>
                    </a:p>
                  </a:txBody>
                  <a:tcPr/>
                </a:tc>
                <a:tc>
                  <a:txBody>
                    <a:bodyPr/>
                    <a:lstStyle/>
                    <a:p>
                      <a:r>
                        <a:rPr lang="en-US" sz="1000" dirty="0" smtClean="0"/>
                        <a:t>.53233</a:t>
                      </a:r>
                    </a:p>
                    <a:p>
                      <a:r>
                        <a:rPr lang="en-US" sz="1000" dirty="0" smtClean="0"/>
                        <a:t>(.2692)</a:t>
                      </a:r>
                      <a:endParaRPr lang="en-US" sz="1000" dirty="0"/>
                    </a:p>
                  </a:txBody>
                  <a:tcPr/>
                </a:tc>
                <a:tc>
                  <a:txBody>
                    <a:bodyPr/>
                    <a:lstStyle/>
                    <a:p>
                      <a:r>
                        <a:rPr lang="en-US" sz="1000" dirty="0" smtClean="0"/>
                        <a:t>.46634</a:t>
                      </a:r>
                    </a:p>
                    <a:p>
                      <a:r>
                        <a:rPr lang="en-US" sz="1000" dirty="0" smtClean="0"/>
                        <a:t>(.2422)</a:t>
                      </a:r>
                      <a:endParaRPr lang="en-US" sz="1000" dirty="0"/>
                    </a:p>
                  </a:txBody>
                  <a:tcPr/>
                </a:tc>
                <a:tc>
                  <a:txBody>
                    <a:bodyPr/>
                    <a:lstStyle/>
                    <a:p>
                      <a:r>
                        <a:rPr lang="en-US" sz="1000" dirty="0" smtClean="0"/>
                        <a:t>.4592</a:t>
                      </a:r>
                    </a:p>
                    <a:p>
                      <a:r>
                        <a:rPr lang="en-US" sz="1000" dirty="0" smtClean="0"/>
                        <a:t>(.2641)</a:t>
                      </a:r>
                      <a:endParaRPr lang="en-US" sz="1000" dirty="0"/>
                    </a:p>
                  </a:txBody>
                  <a:tcPr/>
                </a:tc>
                <a:tc>
                  <a:txBody>
                    <a:bodyPr/>
                    <a:lstStyle/>
                    <a:p>
                      <a:r>
                        <a:rPr lang="en-US" sz="1000" dirty="0" smtClean="0"/>
                        <a:t>.51168</a:t>
                      </a:r>
                    </a:p>
                    <a:p>
                      <a:r>
                        <a:rPr lang="en-US" sz="1000" dirty="0" smtClean="0"/>
                        <a:t>(.26246)</a:t>
                      </a:r>
                      <a:endParaRPr lang="en-US" sz="1000" dirty="0"/>
                    </a:p>
                  </a:txBody>
                  <a:tcPr/>
                </a:tc>
                <a:tc>
                  <a:txBody>
                    <a:bodyPr/>
                    <a:lstStyle/>
                    <a:p>
                      <a:r>
                        <a:rPr lang="en-US" sz="1000" dirty="0" smtClean="0"/>
                        <a:t>.42623</a:t>
                      </a:r>
                    </a:p>
                    <a:p>
                      <a:r>
                        <a:rPr lang="en-US" sz="1000" dirty="0" smtClean="0"/>
                        <a:t>(.24976)</a:t>
                      </a:r>
                      <a:endParaRPr lang="en-US" sz="1000" dirty="0"/>
                    </a:p>
                  </a:txBody>
                  <a:tcPr/>
                </a:tc>
                <a:tc>
                  <a:txBody>
                    <a:bodyPr/>
                    <a:lstStyle/>
                    <a:p>
                      <a:r>
                        <a:rPr lang="en-US" sz="1000" dirty="0" smtClean="0"/>
                        <a:t>.44408</a:t>
                      </a:r>
                    </a:p>
                    <a:p>
                      <a:r>
                        <a:rPr lang="en-US" sz="1000" dirty="0" smtClean="0"/>
                        <a:t>(.27209)</a:t>
                      </a:r>
                      <a:endParaRPr lang="en-US" sz="10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86965682"/>
              </p:ext>
            </p:extLst>
          </p:nvPr>
        </p:nvGraphicFramePr>
        <p:xfrm>
          <a:off x="90216" y="2492375"/>
          <a:ext cx="6704284" cy="648747"/>
        </p:xfrm>
        <a:graphic>
          <a:graphicData uri="http://schemas.openxmlformats.org/drawingml/2006/table">
            <a:tbl>
              <a:tblPr firstRow="1" bandRow="1">
                <a:tableStyleId>{5C22544A-7EE6-4342-B048-85BDC9FD1C3A}</a:tableStyleId>
              </a:tblPr>
              <a:tblGrid>
                <a:gridCol w="1465534"/>
                <a:gridCol w="1793875"/>
                <a:gridCol w="1524000"/>
                <a:gridCol w="1920875"/>
              </a:tblGrid>
              <a:tr h="305382">
                <a:tc>
                  <a:txBody>
                    <a:bodyPr/>
                    <a:lstStyle/>
                    <a:p>
                      <a:r>
                        <a:rPr lang="en-US" sz="1000" dirty="0" smtClean="0"/>
                        <a:t>Mean </a:t>
                      </a:r>
                      <a:r>
                        <a:rPr lang="en-US" sz="1000" dirty="0" err="1" smtClean="0"/>
                        <a:t>Gapblk_ela</a:t>
                      </a:r>
                      <a:r>
                        <a:rPr lang="en-US" sz="1000" dirty="0" smtClean="0"/>
                        <a:t> (SD)</a:t>
                      </a:r>
                      <a:endParaRPr lang="en-US" sz="1000" dirty="0"/>
                    </a:p>
                  </a:txBody>
                  <a:tcPr/>
                </a:tc>
                <a:tc>
                  <a:txBody>
                    <a:bodyPr/>
                    <a:lstStyle/>
                    <a:p>
                      <a:r>
                        <a:rPr lang="en-US" sz="1000" dirty="0" smtClean="0"/>
                        <a:t>Mean </a:t>
                      </a:r>
                      <a:r>
                        <a:rPr lang="en-US" sz="1000" dirty="0" err="1" smtClean="0"/>
                        <a:t>Gapblk_math</a:t>
                      </a:r>
                      <a:r>
                        <a:rPr lang="en-US" sz="1000" dirty="0" smtClean="0"/>
                        <a:t> (SD)</a:t>
                      </a:r>
                      <a:endParaRPr lang="en-US" sz="1000" dirty="0"/>
                    </a:p>
                  </a:txBody>
                  <a:tcPr/>
                </a:tc>
                <a:tc>
                  <a:txBody>
                    <a:bodyPr/>
                    <a:lstStyle/>
                    <a:p>
                      <a:r>
                        <a:rPr lang="en-US" sz="1000" dirty="0" smtClean="0"/>
                        <a:t>Mean </a:t>
                      </a:r>
                      <a:r>
                        <a:rPr lang="en-US" sz="1000" dirty="0" err="1" smtClean="0"/>
                        <a:t>Gaphsp_ela</a:t>
                      </a:r>
                      <a:r>
                        <a:rPr lang="en-US" sz="1000" baseline="0" dirty="0" smtClean="0"/>
                        <a:t> (SD)</a:t>
                      </a:r>
                      <a:endParaRPr lang="en-US" sz="1000" dirty="0"/>
                    </a:p>
                  </a:txBody>
                  <a:tcPr/>
                </a:tc>
                <a:tc>
                  <a:txBody>
                    <a:bodyPr/>
                    <a:lstStyle/>
                    <a:p>
                      <a:r>
                        <a:rPr lang="en-US" sz="1000" dirty="0" smtClean="0"/>
                        <a:t>Mean </a:t>
                      </a:r>
                      <a:r>
                        <a:rPr lang="en-US" sz="1000" dirty="0" err="1" smtClean="0"/>
                        <a:t>Gaphsp_math</a:t>
                      </a:r>
                      <a:r>
                        <a:rPr lang="en-US" sz="1000" dirty="0" smtClean="0"/>
                        <a:t> (SD)</a:t>
                      </a:r>
                      <a:endParaRPr lang="en-US" sz="1000" dirty="0"/>
                    </a:p>
                  </a:txBody>
                  <a:tcPr/>
                </a:tc>
              </a:tr>
              <a:tr h="343365">
                <a:tc>
                  <a:txBody>
                    <a:bodyPr/>
                    <a:lstStyle/>
                    <a:p>
                      <a:r>
                        <a:rPr lang="en-US" sz="1000" dirty="0" smtClean="0"/>
                        <a:t>.77514 (.2598)</a:t>
                      </a:r>
                      <a:endParaRPr lang="en-US" sz="1000" dirty="0"/>
                    </a:p>
                  </a:txBody>
                  <a:tcPr/>
                </a:tc>
                <a:tc>
                  <a:txBody>
                    <a:bodyPr/>
                    <a:lstStyle/>
                    <a:p>
                      <a:r>
                        <a:rPr lang="en-US" sz="1000" dirty="0" smtClean="0"/>
                        <a:t>.77089</a:t>
                      </a:r>
                      <a:r>
                        <a:rPr lang="en-US" sz="1000" baseline="0" dirty="0" smtClean="0"/>
                        <a:t> </a:t>
                      </a:r>
                      <a:r>
                        <a:rPr lang="en-US" sz="1000" dirty="0" smtClean="0"/>
                        <a:t>(.25516)</a:t>
                      </a:r>
                      <a:endParaRPr lang="en-US" sz="1000" dirty="0"/>
                    </a:p>
                  </a:txBody>
                  <a:tcPr/>
                </a:tc>
                <a:tc>
                  <a:txBody>
                    <a:bodyPr/>
                    <a:lstStyle/>
                    <a:p>
                      <a:r>
                        <a:rPr lang="en-US" sz="1000" dirty="0" smtClean="0"/>
                        <a:t>.66941 (.2555)</a:t>
                      </a:r>
                      <a:endParaRPr lang="en-US" sz="1000" dirty="0"/>
                    </a:p>
                  </a:txBody>
                  <a:tcPr/>
                </a:tc>
                <a:tc>
                  <a:txBody>
                    <a:bodyPr/>
                    <a:lstStyle/>
                    <a:p>
                      <a:r>
                        <a:rPr lang="en-US" sz="1000" dirty="0" smtClean="0"/>
                        <a:t>.47292 (.26157)</a:t>
                      </a:r>
                      <a:endParaRPr lang="en-US" sz="10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95764170"/>
              </p:ext>
            </p:extLst>
          </p:nvPr>
        </p:nvGraphicFramePr>
        <p:xfrm>
          <a:off x="90216" y="3358638"/>
          <a:ext cx="1271620" cy="2293018"/>
        </p:xfrm>
        <a:graphic>
          <a:graphicData uri="http://schemas.openxmlformats.org/drawingml/2006/table">
            <a:tbl>
              <a:tblPr firstRow="1" bandRow="1">
                <a:tableStyleId>{5C22544A-7EE6-4342-B048-85BDC9FD1C3A}</a:tableStyleId>
              </a:tblPr>
              <a:tblGrid>
                <a:gridCol w="509620"/>
                <a:gridCol w="762000"/>
              </a:tblGrid>
              <a:tr h="312999">
                <a:tc>
                  <a:txBody>
                    <a:bodyPr/>
                    <a:lstStyle/>
                    <a:p>
                      <a:r>
                        <a:rPr lang="en-US" sz="1000" dirty="0" smtClean="0"/>
                        <a:t>Grade</a:t>
                      </a:r>
                      <a:endParaRPr lang="en-US" sz="1000" dirty="0"/>
                    </a:p>
                  </a:txBody>
                  <a:tcPr/>
                </a:tc>
                <a:tc>
                  <a:txBody>
                    <a:bodyPr/>
                    <a:lstStyle/>
                    <a:p>
                      <a:r>
                        <a:rPr lang="en-US" sz="1000" dirty="0" smtClean="0"/>
                        <a:t># of Entries</a:t>
                      </a:r>
                      <a:endParaRPr lang="en-US" sz="1000" dirty="0"/>
                    </a:p>
                  </a:txBody>
                  <a:tcPr/>
                </a:tc>
              </a:tr>
              <a:tr h="402872">
                <a:tc>
                  <a:txBody>
                    <a:bodyPr/>
                    <a:lstStyle/>
                    <a:p>
                      <a:r>
                        <a:rPr lang="en-US" sz="1000" dirty="0" smtClean="0"/>
                        <a:t>3</a:t>
                      </a:r>
                      <a:endParaRPr lang="en-US" sz="1000" dirty="0"/>
                    </a:p>
                  </a:txBody>
                  <a:tcPr/>
                </a:tc>
                <a:tc>
                  <a:txBody>
                    <a:bodyPr/>
                    <a:lstStyle/>
                    <a:p>
                      <a:r>
                        <a:rPr lang="en-US" sz="1000" dirty="0" smtClean="0"/>
                        <a:t>93</a:t>
                      </a:r>
                      <a:endParaRPr lang="en-US" sz="1000" dirty="0"/>
                    </a:p>
                  </a:txBody>
                  <a:tcPr/>
                </a:tc>
              </a:tr>
              <a:tr h="317477">
                <a:tc>
                  <a:txBody>
                    <a:bodyPr/>
                    <a:lstStyle/>
                    <a:p>
                      <a:r>
                        <a:rPr lang="en-US" sz="1000" dirty="0" smtClean="0"/>
                        <a:t>4</a:t>
                      </a:r>
                      <a:endParaRPr lang="en-US" sz="1000" dirty="0"/>
                    </a:p>
                  </a:txBody>
                  <a:tcPr/>
                </a:tc>
                <a:tc>
                  <a:txBody>
                    <a:bodyPr/>
                    <a:lstStyle/>
                    <a:p>
                      <a:r>
                        <a:rPr lang="en-US" sz="1000" dirty="0" smtClean="0"/>
                        <a:t>94</a:t>
                      </a:r>
                      <a:endParaRPr lang="en-US" sz="1000" dirty="0"/>
                    </a:p>
                  </a:txBody>
                  <a:tcPr/>
                </a:tc>
              </a:tr>
              <a:tr h="222234">
                <a:tc>
                  <a:txBody>
                    <a:bodyPr/>
                    <a:lstStyle/>
                    <a:p>
                      <a:r>
                        <a:rPr lang="en-US" sz="1000" dirty="0" smtClean="0"/>
                        <a:t>5</a:t>
                      </a:r>
                      <a:endParaRPr lang="en-US" sz="1000" dirty="0"/>
                    </a:p>
                  </a:txBody>
                  <a:tcPr/>
                </a:tc>
                <a:tc>
                  <a:txBody>
                    <a:bodyPr/>
                    <a:lstStyle/>
                    <a:p>
                      <a:r>
                        <a:rPr lang="en-US" sz="1000" dirty="0" smtClean="0"/>
                        <a:t>95</a:t>
                      </a:r>
                      <a:endParaRPr lang="en-US" sz="1000" dirty="0"/>
                    </a:p>
                  </a:txBody>
                  <a:tcPr/>
                </a:tc>
              </a:tr>
              <a:tr h="357162">
                <a:tc>
                  <a:txBody>
                    <a:bodyPr/>
                    <a:lstStyle/>
                    <a:p>
                      <a:r>
                        <a:rPr lang="en-US" sz="1000" dirty="0" smtClean="0"/>
                        <a:t>6</a:t>
                      </a:r>
                      <a:endParaRPr lang="en-US" sz="1000" dirty="0"/>
                    </a:p>
                  </a:txBody>
                  <a:tcPr/>
                </a:tc>
                <a:tc>
                  <a:txBody>
                    <a:bodyPr/>
                    <a:lstStyle/>
                    <a:p>
                      <a:r>
                        <a:rPr lang="en-US" sz="1000" dirty="0" smtClean="0"/>
                        <a:t>91</a:t>
                      </a:r>
                      <a:endParaRPr lang="en-US" sz="1000" dirty="0"/>
                    </a:p>
                  </a:txBody>
                  <a:tcPr/>
                </a:tc>
              </a:tr>
              <a:tr h="317477">
                <a:tc>
                  <a:txBody>
                    <a:bodyPr/>
                    <a:lstStyle/>
                    <a:p>
                      <a:r>
                        <a:rPr lang="en-US" sz="1000" dirty="0" smtClean="0"/>
                        <a:t>7</a:t>
                      </a:r>
                      <a:endParaRPr lang="en-US" sz="1000" dirty="0"/>
                    </a:p>
                  </a:txBody>
                  <a:tcPr/>
                </a:tc>
                <a:tc>
                  <a:txBody>
                    <a:bodyPr/>
                    <a:lstStyle/>
                    <a:p>
                      <a:r>
                        <a:rPr lang="en-US" sz="1000" dirty="0" smtClean="0"/>
                        <a:t>96</a:t>
                      </a:r>
                      <a:endParaRPr lang="en-US" sz="1000" dirty="0"/>
                    </a:p>
                  </a:txBody>
                  <a:tcPr/>
                </a:tc>
              </a:tr>
              <a:tr h="257950">
                <a:tc>
                  <a:txBody>
                    <a:bodyPr/>
                    <a:lstStyle/>
                    <a:p>
                      <a:r>
                        <a:rPr lang="en-US" sz="1000" dirty="0" smtClean="0"/>
                        <a:t>8</a:t>
                      </a:r>
                      <a:endParaRPr lang="en-US" sz="1000" dirty="0"/>
                    </a:p>
                  </a:txBody>
                  <a:tcPr/>
                </a:tc>
                <a:tc>
                  <a:txBody>
                    <a:bodyPr/>
                    <a:lstStyle/>
                    <a:p>
                      <a:r>
                        <a:rPr lang="en-US" sz="1000" dirty="0" smtClean="0"/>
                        <a:t>92</a:t>
                      </a:r>
                      <a:endParaRPr lang="en-US" sz="10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02471566"/>
              </p:ext>
            </p:extLst>
          </p:nvPr>
        </p:nvGraphicFramePr>
        <p:xfrm>
          <a:off x="1551544" y="3358638"/>
          <a:ext cx="1623456" cy="2602007"/>
        </p:xfrm>
        <a:graphic>
          <a:graphicData uri="http://schemas.openxmlformats.org/drawingml/2006/table">
            <a:tbl>
              <a:tblPr firstRow="1" bandRow="1">
                <a:tableStyleId>{5C22544A-7EE6-4342-B048-85BDC9FD1C3A}</a:tableStyleId>
              </a:tblPr>
              <a:tblGrid>
                <a:gridCol w="670956"/>
                <a:gridCol w="952500"/>
              </a:tblGrid>
              <a:tr h="383181">
                <a:tc>
                  <a:txBody>
                    <a:bodyPr/>
                    <a:lstStyle/>
                    <a:p>
                      <a:r>
                        <a:rPr lang="en-US" sz="1200" dirty="0" smtClean="0"/>
                        <a:t>Region</a:t>
                      </a:r>
                      <a:endParaRPr lang="en-US" sz="1200" dirty="0"/>
                    </a:p>
                  </a:txBody>
                  <a:tcPr/>
                </a:tc>
                <a:tc>
                  <a:txBody>
                    <a:bodyPr/>
                    <a:lstStyle/>
                    <a:p>
                      <a:r>
                        <a:rPr lang="en-US" sz="1200" dirty="0" smtClean="0"/>
                        <a:t># of Entries</a:t>
                      </a:r>
                      <a:endParaRPr lang="en-US" sz="1200" dirty="0"/>
                    </a:p>
                  </a:txBody>
                  <a:tcPr/>
                </a:tc>
              </a:tr>
              <a:tr h="281793">
                <a:tc>
                  <a:txBody>
                    <a:bodyPr/>
                    <a:lstStyle/>
                    <a:p>
                      <a:r>
                        <a:rPr lang="en-US" sz="1200" dirty="0" smtClean="0"/>
                        <a:t>1</a:t>
                      </a:r>
                      <a:endParaRPr lang="en-US" sz="1200" dirty="0"/>
                    </a:p>
                  </a:txBody>
                  <a:tcPr/>
                </a:tc>
                <a:tc>
                  <a:txBody>
                    <a:bodyPr/>
                    <a:lstStyle/>
                    <a:p>
                      <a:r>
                        <a:rPr lang="en-US" sz="1200" dirty="0" smtClean="0"/>
                        <a:t>82</a:t>
                      </a:r>
                      <a:endParaRPr lang="en-US" sz="1200" dirty="0"/>
                    </a:p>
                  </a:txBody>
                  <a:tcPr/>
                </a:tc>
              </a:tr>
              <a:tr h="266406">
                <a:tc>
                  <a:txBody>
                    <a:bodyPr/>
                    <a:lstStyle/>
                    <a:p>
                      <a:r>
                        <a:rPr lang="en-US" sz="1200" dirty="0" smtClean="0"/>
                        <a:t>2</a:t>
                      </a:r>
                      <a:endParaRPr lang="en-US" sz="1200" dirty="0"/>
                    </a:p>
                  </a:txBody>
                  <a:tcPr/>
                </a:tc>
                <a:tc>
                  <a:txBody>
                    <a:bodyPr/>
                    <a:lstStyle/>
                    <a:p>
                      <a:r>
                        <a:rPr lang="en-US" sz="1200" dirty="0" smtClean="0"/>
                        <a:t>72</a:t>
                      </a:r>
                      <a:endParaRPr lang="en-US" sz="1200" dirty="0"/>
                    </a:p>
                  </a:txBody>
                  <a:tcPr/>
                </a:tc>
              </a:tr>
              <a:tr h="267739">
                <a:tc>
                  <a:txBody>
                    <a:bodyPr/>
                    <a:lstStyle/>
                    <a:p>
                      <a:r>
                        <a:rPr lang="en-US" sz="1200" dirty="0" smtClean="0"/>
                        <a:t>3</a:t>
                      </a:r>
                      <a:endParaRPr lang="en-US" sz="1200" dirty="0"/>
                    </a:p>
                  </a:txBody>
                  <a:tcPr/>
                </a:tc>
                <a:tc>
                  <a:txBody>
                    <a:bodyPr/>
                    <a:lstStyle/>
                    <a:p>
                      <a:r>
                        <a:rPr lang="en-US" sz="1200" dirty="0" smtClean="0"/>
                        <a:t>96</a:t>
                      </a:r>
                      <a:endParaRPr lang="en-US" sz="1200" dirty="0"/>
                    </a:p>
                  </a:txBody>
                  <a:tcPr/>
                </a:tc>
              </a:tr>
              <a:tr h="252351">
                <a:tc>
                  <a:txBody>
                    <a:bodyPr/>
                    <a:lstStyle/>
                    <a:p>
                      <a:r>
                        <a:rPr lang="en-US" sz="1200" dirty="0" smtClean="0"/>
                        <a:t>4</a:t>
                      </a:r>
                      <a:endParaRPr lang="en-US" sz="1200" dirty="0"/>
                    </a:p>
                  </a:txBody>
                  <a:tcPr/>
                </a:tc>
                <a:tc>
                  <a:txBody>
                    <a:bodyPr/>
                    <a:lstStyle/>
                    <a:p>
                      <a:r>
                        <a:rPr lang="en-US" sz="1200" dirty="0" smtClean="0"/>
                        <a:t>72</a:t>
                      </a:r>
                      <a:endParaRPr lang="en-US" sz="1200" dirty="0"/>
                    </a:p>
                  </a:txBody>
                  <a:tcPr/>
                </a:tc>
              </a:tr>
              <a:tr h="253683">
                <a:tc>
                  <a:txBody>
                    <a:bodyPr/>
                    <a:lstStyle/>
                    <a:p>
                      <a:r>
                        <a:rPr lang="en-US" sz="1200" dirty="0" smtClean="0"/>
                        <a:t>5</a:t>
                      </a:r>
                      <a:endParaRPr lang="en-US" sz="1200" dirty="0"/>
                    </a:p>
                  </a:txBody>
                  <a:tcPr/>
                </a:tc>
                <a:tc>
                  <a:txBody>
                    <a:bodyPr/>
                    <a:lstStyle/>
                    <a:p>
                      <a:r>
                        <a:rPr lang="en-US" sz="1200" dirty="0" smtClean="0"/>
                        <a:t>83</a:t>
                      </a:r>
                      <a:endParaRPr lang="en-US" sz="1200" dirty="0"/>
                    </a:p>
                  </a:txBody>
                  <a:tcPr/>
                </a:tc>
              </a:tr>
              <a:tr h="271732">
                <a:tc>
                  <a:txBody>
                    <a:bodyPr/>
                    <a:lstStyle/>
                    <a:p>
                      <a:r>
                        <a:rPr lang="en-US" sz="1200" dirty="0" smtClean="0"/>
                        <a:t>6</a:t>
                      </a:r>
                      <a:endParaRPr lang="en-US" sz="1200" dirty="0"/>
                    </a:p>
                  </a:txBody>
                  <a:tcPr/>
                </a:tc>
                <a:tc>
                  <a:txBody>
                    <a:bodyPr/>
                    <a:lstStyle/>
                    <a:p>
                      <a:r>
                        <a:rPr lang="en-US" sz="1200" dirty="0" smtClean="0"/>
                        <a:t>72</a:t>
                      </a:r>
                      <a:endParaRPr lang="en-US" sz="1200" dirty="0"/>
                    </a:p>
                  </a:txBody>
                  <a:tcPr/>
                </a:tc>
              </a:tr>
              <a:tr h="256346">
                <a:tc>
                  <a:txBody>
                    <a:bodyPr/>
                    <a:lstStyle/>
                    <a:p>
                      <a:r>
                        <a:rPr lang="en-US" sz="1200" dirty="0" smtClean="0"/>
                        <a:t>7</a:t>
                      </a:r>
                      <a:endParaRPr lang="en-US" sz="1200" dirty="0"/>
                    </a:p>
                  </a:txBody>
                  <a:tcPr/>
                </a:tc>
                <a:tc>
                  <a:txBody>
                    <a:bodyPr/>
                    <a:lstStyle/>
                    <a:p>
                      <a:r>
                        <a:rPr lang="en-US" sz="1200" dirty="0" smtClean="0"/>
                        <a:t>47</a:t>
                      </a:r>
                      <a:endParaRPr lang="en-US" sz="1200" dirty="0"/>
                    </a:p>
                  </a:txBody>
                  <a:tcPr/>
                </a:tc>
              </a:tr>
              <a:tr h="291113">
                <a:tc>
                  <a:txBody>
                    <a:bodyPr/>
                    <a:lstStyle/>
                    <a:p>
                      <a:r>
                        <a:rPr lang="en-US" sz="1200" dirty="0" smtClean="0"/>
                        <a:t>8</a:t>
                      </a:r>
                      <a:endParaRPr lang="en-US" sz="1200" dirty="0"/>
                    </a:p>
                  </a:txBody>
                  <a:tcPr/>
                </a:tc>
                <a:tc>
                  <a:txBody>
                    <a:bodyPr/>
                    <a:lstStyle/>
                    <a:p>
                      <a:r>
                        <a:rPr lang="en-US" sz="1200" dirty="0" smtClean="0"/>
                        <a:t>37</a:t>
                      </a:r>
                      <a:endParaRPr lang="en-US" sz="12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52979278"/>
              </p:ext>
            </p:extLst>
          </p:nvPr>
        </p:nvGraphicFramePr>
        <p:xfrm>
          <a:off x="3476625" y="3358638"/>
          <a:ext cx="3571875" cy="2966720"/>
        </p:xfrm>
        <a:graphic>
          <a:graphicData uri="http://schemas.openxmlformats.org/drawingml/2006/table">
            <a:tbl>
              <a:tblPr firstRow="1" bandRow="1">
                <a:tableStyleId>{5C22544A-7EE6-4342-B048-85BDC9FD1C3A}</a:tableStyleId>
              </a:tblPr>
              <a:tblGrid>
                <a:gridCol w="841375"/>
                <a:gridCol w="920750"/>
                <a:gridCol w="1000125"/>
                <a:gridCol w="809625"/>
              </a:tblGrid>
              <a:tr h="370840">
                <a:tc>
                  <a:txBody>
                    <a:bodyPr/>
                    <a:lstStyle/>
                    <a:p>
                      <a:endParaRPr lang="en-US" sz="1000" dirty="0"/>
                    </a:p>
                  </a:txBody>
                  <a:tcPr/>
                </a:tc>
                <a:tc>
                  <a:txBody>
                    <a:bodyPr/>
                    <a:lstStyle/>
                    <a:p>
                      <a:r>
                        <a:rPr lang="en-US" sz="1000" dirty="0" err="1" smtClean="0"/>
                        <a:t>BLPPer</a:t>
                      </a:r>
                      <a:endParaRPr lang="en-US" sz="1000" dirty="0"/>
                    </a:p>
                  </a:txBody>
                  <a:tcPr/>
                </a:tc>
                <a:tc>
                  <a:txBody>
                    <a:bodyPr/>
                    <a:lstStyle/>
                    <a:p>
                      <a:r>
                        <a:rPr lang="en-US" sz="1000" dirty="0" err="1" smtClean="0"/>
                        <a:t>HSPPer</a:t>
                      </a:r>
                      <a:endParaRPr lang="en-US" sz="1000" dirty="0"/>
                    </a:p>
                  </a:txBody>
                  <a:tcPr/>
                </a:tc>
                <a:tc>
                  <a:txBody>
                    <a:bodyPr/>
                    <a:lstStyle/>
                    <a:p>
                      <a:r>
                        <a:rPr lang="en-US" sz="1000" dirty="0" smtClean="0"/>
                        <a:t>MFI</a:t>
                      </a:r>
                      <a:endParaRPr lang="en-US" sz="1000" dirty="0"/>
                    </a:p>
                  </a:txBody>
                  <a:tcPr/>
                </a:tc>
              </a:tr>
              <a:tr h="370840">
                <a:tc>
                  <a:txBody>
                    <a:bodyPr/>
                    <a:lstStyle/>
                    <a:p>
                      <a:r>
                        <a:rPr lang="en-US" sz="1000" dirty="0" smtClean="0"/>
                        <a:t>Min</a:t>
                      </a:r>
                      <a:endParaRPr lang="en-US" sz="1000" dirty="0"/>
                    </a:p>
                  </a:txBody>
                  <a:tcPr/>
                </a:tc>
                <a:tc>
                  <a:txBody>
                    <a:bodyPr/>
                    <a:lstStyle/>
                    <a:p>
                      <a:r>
                        <a:rPr lang="en-US" sz="1000" dirty="0" smtClean="0"/>
                        <a:t>1.20</a:t>
                      </a:r>
                      <a:endParaRPr lang="en-US" sz="1000" dirty="0"/>
                    </a:p>
                  </a:txBody>
                  <a:tcPr/>
                </a:tc>
                <a:tc>
                  <a:txBody>
                    <a:bodyPr/>
                    <a:lstStyle/>
                    <a:p>
                      <a:r>
                        <a:rPr lang="en-US" sz="1000" dirty="0" smtClean="0"/>
                        <a:t>1</a:t>
                      </a:r>
                      <a:endParaRPr lang="en-US" sz="1000" dirty="0"/>
                    </a:p>
                  </a:txBody>
                  <a:tcPr/>
                </a:tc>
                <a:tc>
                  <a:txBody>
                    <a:bodyPr/>
                    <a:lstStyle/>
                    <a:p>
                      <a:r>
                        <a:rPr lang="en-US" sz="1000" dirty="0" smtClean="0"/>
                        <a:t>33089</a:t>
                      </a:r>
                      <a:endParaRPr lang="en-US" sz="1000" dirty="0"/>
                    </a:p>
                  </a:txBody>
                  <a:tcPr/>
                </a:tc>
              </a:tr>
              <a:tr h="370840">
                <a:tc>
                  <a:txBody>
                    <a:bodyPr/>
                    <a:lstStyle/>
                    <a:p>
                      <a:r>
                        <a:rPr lang="en-US" sz="1000" dirty="0" smtClean="0"/>
                        <a:t>1</a:t>
                      </a:r>
                      <a:r>
                        <a:rPr lang="en-US" sz="1000" baseline="30000" dirty="0" smtClean="0"/>
                        <a:t>st</a:t>
                      </a:r>
                      <a:r>
                        <a:rPr lang="en-US" sz="1000" baseline="0" dirty="0" smtClean="0"/>
                        <a:t> Quarter</a:t>
                      </a:r>
                      <a:endParaRPr lang="en-US" sz="1000" dirty="0"/>
                    </a:p>
                  </a:txBody>
                  <a:tcPr/>
                </a:tc>
                <a:tc>
                  <a:txBody>
                    <a:bodyPr/>
                    <a:lstStyle/>
                    <a:p>
                      <a:r>
                        <a:rPr lang="en-US" sz="1000" dirty="0" smtClean="0"/>
                        <a:t>10.80</a:t>
                      </a:r>
                      <a:endParaRPr lang="en-US" sz="1000" dirty="0"/>
                    </a:p>
                  </a:txBody>
                  <a:tcPr/>
                </a:tc>
                <a:tc>
                  <a:txBody>
                    <a:bodyPr/>
                    <a:lstStyle/>
                    <a:p>
                      <a:r>
                        <a:rPr lang="en-US" sz="1000" dirty="0" smtClean="0"/>
                        <a:t>3</a:t>
                      </a:r>
                      <a:endParaRPr lang="en-US" sz="1000" dirty="0"/>
                    </a:p>
                  </a:txBody>
                  <a:tcPr/>
                </a:tc>
                <a:tc>
                  <a:txBody>
                    <a:bodyPr/>
                    <a:lstStyle/>
                    <a:p>
                      <a:r>
                        <a:rPr lang="en-US" sz="1000" dirty="0" smtClean="0"/>
                        <a:t>44110</a:t>
                      </a:r>
                      <a:endParaRPr lang="en-US" sz="1000" dirty="0"/>
                    </a:p>
                  </a:txBody>
                  <a:tcPr/>
                </a:tc>
              </a:tr>
              <a:tr h="370840">
                <a:tc>
                  <a:txBody>
                    <a:bodyPr/>
                    <a:lstStyle/>
                    <a:p>
                      <a:r>
                        <a:rPr lang="en-US" sz="1000" dirty="0" smtClean="0"/>
                        <a:t>Median</a:t>
                      </a:r>
                      <a:endParaRPr lang="en-US" sz="1000" dirty="0"/>
                    </a:p>
                  </a:txBody>
                  <a:tcPr/>
                </a:tc>
                <a:tc>
                  <a:txBody>
                    <a:bodyPr/>
                    <a:lstStyle/>
                    <a:p>
                      <a:r>
                        <a:rPr lang="en-US" sz="1000" dirty="0" smtClean="0"/>
                        <a:t>20.00</a:t>
                      </a:r>
                      <a:endParaRPr lang="en-US" sz="1000" dirty="0"/>
                    </a:p>
                  </a:txBody>
                  <a:tcPr/>
                </a:tc>
                <a:tc>
                  <a:txBody>
                    <a:bodyPr/>
                    <a:lstStyle/>
                    <a:p>
                      <a:r>
                        <a:rPr lang="en-US" sz="1000" dirty="0" smtClean="0"/>
                        <a:t>5.3</a:t>
                      </a:r>
                      <a:endParaRPr lang="en-US" sz="1000" dirty="0"/>
                    </a:p>
                  </a:txBody>
                  <a:tcPr/>
                </a:tc>
                <a:tc>
                  <a:txBody>
                    <a:bodyPr/>
                    <a:lstStyle/>
                    <a:p>
                      <a:r>
                        <a:rPr lang="en-US" sz="1000" dirty="0" smtClean="0"/>
                        <a:t>49607</a:t>
                      </a:r>
                      <a:endParaRPr lang="en-US" sz="1000" dirty="0"/>
                    </a:p>
                  </a:txBody>
                  <a:tcPr/>
                </a:tc>
              </a:tr>
              <a:tr h="370840">
                <a:tc>
                  <a:txBody>
                    <a:bodyPr/>
                    <a:lstStyle/>
                    <a:p>
                      <a:r>
                        <a:rPr lang="en-US" sz="1000" dirty="0" smtClean="0"/>
                        <a:t>Mean</a:t>
                      </a:r>
                      <a:endParaRPr lang="en-US" sz="1000" dirty="0"/>
                    </a:p>
                  </a:txBody>
                  <a:tcPr/>
                </a:tc>
                <a:tc>
                  <a:txBody>
                    <a:bodyPr/>
                    <a:lstStyle/>
                    <a:p>
                      <a:r>
                        <a:rPr lang="en-US" sz="1000" dirty="0" smtClean="0"/>
                        <a:t>22.51</a:t>
                      </a:r>
                      <a:endParaRPr lang="en-US" sz="1000" dirty="0"/>
                    </a:p>
                  </a:txBody>
                  <a:tcPr/>
                </a:tc>
                <a:tc>
                  <a:txBody>
                    <a:bodyPr/>
                    <a:lstStyle/>
                    <a:p>
                      <a:r>
                        <a:rPr lang="en-US" sz="1000" dirty="0" smtClean="0"/>
                        <a:t>6.414</a:t>
                      </a:r>
                      <a:endParaRPr lang="en-US" sz="1000" dirty="0"/>
                    </a:p>
                  </a:txBody>
                  <a:tcPr/>
                </a:tc>
                <a:tc>
                  <a:txBody>
                    <a:bodyPr/>
                    <a:lstStyle/>
                    <a:p>
                      <a:r>
                        <a:rPr lang="en-US" sz="1000" dirty="0" smtClean="0"/>
                        <a:t>50694</a:t>
                      </a:r>
                      <a:endParaRPr lang="en-US" sz="1000" dirty="0"/>
                    </a:p>
                  </a:txBody>
                  <a:tcPr/>
                </a:tc>
              </a:tr>
              <a:tr h="370840">
                <a:tc>
                  <a:txBody>
                    <a:bodyPr/>
                    <a:lstStyle/>
                    <a:p>
                      <a:r>
                        <a:rPr lang="en-US" sz="1000" dirty="0" smtClean="0"/>
                        <a:t>3</a:t>
                      </a:r>
                      <a:r>
                        <a:rPr lang="en-US" sz="1000" baseline="30000" dirty="0" smtClean="0"/>
                        <a:t>rd</a:t>
                      </a:r>
                      <a:r>
                        <a:rPr lang="en-US" sz="1000" dirty="0" smtClean="0"/>
                        <a:t> Quarter</a:t>
                      </a:r>
                      <a:endParaRPr lang="en-US" sz="1000" dirty="0"/>
                    </a:p>
                  </a:txBody>
                  <a:tcPr/>
                </a:tc>
                <a:tc>
                  <a:txBody>
                    <a:bodyPr/>
                    <a:lstStyle/>
                    <a:p>
                      <a:r>
                        <a:rPr lang="en-US" sz="1000" dirty="0" smtClean="0"/>
                        <a:t>33.10</a:t>
                      </a:r>
                      <a:endParaRPr lang="en-US" sz="1000" dirty="0"/>
                    </a:p>
                  </a:txBody>
                  <a:tcPr/>
                </a:tc>
                <a:tc>
                  <a:txBody>
                    <a:bodyPr/>
                    <a:lstStyle/>
                    <a:p>
                      <a:r>
                        <a:rPr lang="en-US" sz="1000" dirty="0" smtClean="0"/>
                        <a:t>8.4</a:t>
                      </a:r>
                      <a:endParaRPr lang="en-US" sz="1000" dirty="0"/>
                    </a:p>
                  </a:txBody>
                  <a:tcPr/>
                </a:tc>
                <a:tc>
                  <a:txBody>
                    <a:bodyPr/>
                    <a:lstStyle/>
                    <a:p>
                      <a:r>
                        <a:rPr lang="en-US" sz="1000" dirty="0" smtClean="0"/>
                        <a:t>55960</a:t>
                      </a:r>
                      <a:endParaRPr lang="en-US" sz="1000" dirty="0"/>
                    </a:p>
                  </a:txBody>
                  <a:tcPr/>
                </a:tc>
              </a:tr>
              <a:tr h="370840">
                <a:tc>
                  <a:txBody>
                    <a:bodyPr/>
                    <a:lstStyle/>
                    <a:p>
                      <a:r>
                        <a:rPr lang="en-US" sz="1000" dirty="0" smtClean="0"/>
                        <a:t>Max</a:t>
                      </a:r>
                      <a:endParaRPr lang="en-US" sz="1000" dirty="0"/>
                    </a:p>
                  </a:txBody>
                  <a:tcPr/>
                </a:tc>
                <a:tc>
                  <a:txBody>
                    <a:bodyPr/>
                    <a:lstStyle/>
                    <a:p>
                      <a:r>
                        <a:rPr lang="en-US" sz="1000" dirty="0" smtClean="0"/>
                        <a:t>62.50</a:t>
                      </a:r>
                      <a:endParaRPr lang="en-US" sz="1000" dirty="0"/>
                    </a:p>
                  </a:txBody>
                  <a:tcPr/>
                </a:tc>
                <a:tc>
                  <a:txBody>
                    <a:bodyPr/>
                    <a:lstStyle/>
                    <a:p>
                      <a:r>
                        <a:rPr lang="en-US" sz="1000" dirty="0" smtClean="0"/>
                        <a:t>22</a:t>
                      </a:r>
                      <a:endParaRPr lang="en-US" sz="1000" dirty="0"/>
                    </a:p>
                  </a:txBody>
                  <a:tcPr/>
                </a:tc>
                <a:tc>
                  <a:txBody>
                    <a:bodyPr/>
                    <a:lstStyle/>
                    <a:p>
                      <a:r>
                        <a:rPr lang="en-US" sz="1000" dirty="0" smtClean="0"/>
                        <a:t>93831</a:t>
                      </a:r>
                      <a:endParaRPr lang="en-US" sz="1000" dirty="0"/>
                    </a:p>
                  </a:txBody>
                  <a:tcPr/>
                </a:tc>
              </a:tr>
              <a:tr h="370840">
                <a:tc>
                  <a:txBody>
                    <a:bodyPr/>
                    <a:lstStyle/>
                    <a:p>
                      <a:r>
                        <a:rPr lang="en-US" sz="1000" dirty="0" smtClean="0"/>
                        <a:t>SD</a:t>
                      </a:r>
                      <a:endParaRPr lang="en-US" sz="1000" dirty="0"/>
                    </a:p>
                  </a:txBody>
                  <a:tcPr/>
                </a:tc>
                <a:tc>
                  <a:txBody>
                    <a:bodyPr/>
                    <a:lstStyle/>
                    <a:p>
                      <a:r>
                        <a:rPr lang="en-US" sz="1000" dirty="0" smtClean="0"/>
                        <a:t>14.49446</a:t>
                      </a:r>
                      <a:endParaRPr lang="en-US" sz="1000" dirty="0"/>
                    </a:p>
                  </a:txBody>
                  <a:tcPr/>
                </a:tc>
                <a:tc>
                  <a:txBody>
                    <a:bodyPr/>
                    <a:lstStyle/>
                    <a:p>
                      <a:r>
                        <a:rPr lang="en-US" sz="1000" dirty="0" smtClean="0"/>
                        <a:t>4.5</a:t>
                      </a:r>
                      <a:endParaRPr lang="en-US" sz="1000" dirty="0"/>
                    </a:p>
                  </a:txBody>
                  <a:tcPr/>
                </a:tc>
                <a:tc>
                  <a:txBody>
                    <a:bodyPr/>
                    <a:lstStyle/>
                    <a:p>
                      <a:r>
                        <a:rPr lang="en-US" sz="1000" dirty="0" smtClean="0"/>
                        <a:t>9898.4</a:t>
                      </a:r>
                      <a:endParaRPr lang="en-US" sz="1000" dirty="0"/>
                    </a:p>
                  </a:txBody>
                  <a:tcPr/>
                </a:tc>
              </a:tr>
            </a:tbl>
          </a:graphicData>
        </a:graphic>
      </p:graphicFrame>
    </p:spTree>
    <p:extLst>
      <p:ext uri="{BB962C8B-B14F-4D97-AF65-F5344CB8AC3E}">
        <p14:creationId xmlns:p14="http://schemas.microsoft.com/office/powerpoint/2010/main" val="1080741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8"/>
            <a:ext cx="8229600" cy="824687"/>
          </a:xfrm>
        </p:spPr>
        <p:txBody>
          <a:bodyPr>
            <a:normAutofit/>
          </a:bodyPr>
          <a:lstStyle/>
          <a:p>
            <a:r>
              <a:rPr lang="en-US" sz="2800" dirty="0" smtClean="0"/>
              <a:t>Missing Data</a:t>
            </a:r>
            <a:endParaRPr lang="en-US" sz="2800" dirty="0"/>
          </a:p>
        </p:txBody>
      </p:sp>
      <p:sp>
        <p:nvSpPr>
          <p:cNvPr id="3" name="Content Placeholder 2"/>
          <p:cNvSpPr>
            <a:spLocks noGrp="1"/>
          </p:cNvSpPr>
          <p:nvPr>
            <p:ph idx="1"/>
          </p:nvPr>
        </p:nvSpPr>
        <p:spPr>
          <a:xfrm>
            <a:off x="457200" y="715213"/>
            <a:ext cx="8229600" cy="4525963"/>
          </a:xfrm>
        </p:spPr>
        <p:txBody>
          <a:bodyPr>
            <a:normAutofit/>
          </a:bodyPr>
          <a:lstStyle/>
          <a:p>
            <a:r>
              <a:rPr lang="en-US" sz="1500" dirty="0" smtClean="0"/>
              <a:t>In Stanford’s Education Data Archive, some school districts did not report achievement gaps for particular racial groups. </a:t>
            </a:r>
          </a:p>
          <a:p>
            <a:pPr lvl="1"/>
            <a:r>
              <a:rPr lang="en-US" sz="1500" dirty="0" smtClean="0"/>
              <a:t>Ex. School district would report data for African American Students, but not for Hispanic Students</a:t>
            </a:r>
            <a:endParaRPr lang="en-US" sz="1500" dirty="0"/>
          </a:p>
          <a:p>
            <a:pPr marL="457200" lvl="1" indent="0">
              <a:buNone/>
            </a:pPr>
            <a:endParaRPr lang="en-US" sz="1500" dirty="0" smtClean="0"/>
          </a:p>
          <a:p>
            <a:pPr marL="457200" lvl="1" indent="0">
              <a:buNone/>
            </a:pPr>
            <a:r>
              <a:rPr lang="en-US" sz="1500" dirty="0" smtClean="0"/>
              <a:t>Solution: Used MICE R package to fill in for missing data</a:t>
            </a:r>
          </a:p>
          <a:p>
            <a:pPr marL="457200" lvl="1" indent="0">
              <a:buNone/>
            </a:pPr>
            <a:endParaRPr lang="en-US" sz="1500" dirty="0"/>
          </a:p>
        </p:txBody>
      </p:sp>
      <p:sp>
        <p:nvSpPr>
          <p:cNvPr id="4" name="Title 1"/>
          <p:cNvSpPr txBox="1">
            <a:spLocks/>
          </p:cNvSpPr>
          <p:nvPr/>
        </p:nvSpPr>
        <p:spPr>
          <a:xfrm>
            <a:off x="457200" y="2885590"/>
            <a:ext cx="8229600" cy="9525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smtClean="0"/>
              <a:t>Regression Models</a:t>
            </a:r>
            <a:endParaRPr lang="en-US" sz="2800" dirty="0"/>
          </a:p>
        </p:txBody>
      </p:sp>
      <p:sp>
        <p:nvSpPr>
          <p:cNvPr id="5" name="Rectangle 4"/>
          <p:cNvSpPr/>
          <p:nvPr/>
        </p:nvSpPr>
        <p:spPr>
          <a:xfrm>
            <a:off x="584200" y="4619802"/>
            <a:ext cx="7541443" cy="1246495"/>
          </a:xfrm>
          <a:prstGeom prst="rect">
            <a:avLst/>
          </a:prstGeom>
        </p:spPr>
        <p:txBody>
          <a:bodyPr wrap="square">
            <a:spAutoFit/>
          </a:bodyPr>
          <a:lstStyle/>
          <a:p>
            <a:pPr marL="285750" indent="-285750">
              <a:buFont typeface="Arial"/>
              <a:buChar char="•"/>
            </a:pPr>
            <a:r>
              <a:rPr lang="en-US" sz="1500" dirty="0" err="1" smtClean="0"/>
              <a:t>Multilinear</a:t>
            </a:r>
            <a:r>
              <a:rPr lang="en-US" sz="1500" dirty="0" smtClean="0"/>
              <a:t> Regression Assumptions:</a:t>
            </a:r>
          </a:p>
          <a:p>
            <a:pPr marL="742950" lvl="1" indent="-285750">
              <a:buFont typeface="Arial"/>
              <a:buChar char="•"/>
            </a:pPr>
            <a:r>
              <a:rPr lang="en-US" sz="1500" dirty="0" smtClean="0"/>
              <a:t>Each of the </a:t>
            </a:r>
            <a:r>
              <a:rPr lang="en-US" sz="1500" dirty="0" err="1" smtClean="0"/>
              <a:t>QQnorm</a:t>
            </a:r>
            <a:r>
              <a:rPr lang="en-US" sz="1500" dirty="0" smtClean="0"/>
              <a:t> plots of the dependent variables show a straight line -&gt; data follows a normal distribution</a:t>
            </a:r>
          </a:p>
          <a:p>
            <a:pPr marL="742950" lvl="1" indent="-285750">
              <a:buFont typeface="Arial"/>
              <a:buChar char="•"/>
            </a:pPr>
            <a:r>
              <a:rPr lang="en-US" sz="1500" dirty="0" smtClean="0"/>
              <a:t>Due to large sample size, I’m going to assume equal variance</a:t>
            </a:r>
          </a:p>
          <a:p>
            <a:pPr marL="742950" lvl="1" indent="-285750">
              <a:buFont typeface="Arial"/>
              <a:buChar char="•"/>
            </a:pPr>
            <a:r>
              <a:rPr lang="en-US" sz="1500" dirty="0" smtClean="0"/>
              <a:t>Each data entry is independent</a:t>
            </a:r>
            <a:endParaRPr lang="en-US" sz="1500" dirty="0" smtClean="0"/>
          </a:p>
        </p:txBody>
      </p:sp>
      <p:sp>
        <p:nvSpPr>
          <p:cNvPr id="6" name="Content Placeholder 2"/>
          <p:cNvSpPr txBox="1">
            <a:spLocks/>
          </p:cNvSpPr>
          <p:nvPr/>
        </p:nvSpPr>
        <p:spPr>
          <a:xfrm>
            <a:off x="584200" y="3774590"/>
            <a:ext cx="8229600" cy="14356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500" smtClean="0"/>
              <a:t>Centered continuous predictors MLP, BLPPer, and HSPPer</a:t>
            </a:r>
          </a:p>
          <a:p>
            <a:r>
              <a:rPr lang="en-US" sz="1500" smtClean="0"/>
              <a:t>Created Interactions between MFI and BLPPer, and MFI and HSPPer</a:t>
            </a:r>
          </a:p>
          <a:p>
            <a:r>
              <a:rPr lang="en-US" sz="1500" smtClean="0"/>
              <a:t>Made Dummy Variables for the categorical variables Region and Grade</a:t>
            </a:r>
            <a:endParaRPr lang="en-US" sz="1500" dirty="0"/>
          </a:p>
        </p:txBody>
      </p:sp>
    </p:spTree>
    <p:extLst>
      <p:ext uri="{BB962C8B-B14F-4D97-AF65-F5344CB8AC3E}">
        <p14:creationId xmlns:p14="http://schemas.microsoft.com/office/powerpoint/2010/main" val="1706982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73"/>
            <a:ext cx="8229600" cy="832627"/>
          </a:xfrm>
        </p:spPr>
        <p:txBody>
          <a:bodyPr>
            <a:normAutofit/>
          </a:bodyPr>
          <a:lstStyle/>
          <a:p>
            <a:r>
              <a:rPr lang="en-US" sz="2800" dirty="0" smtClean="0"/>
              <a:t>Definitions</a:t>
            </a:r>
            <a:endParaRPr lang="en-US" sz="2800" dirty="0"/>
          </a:p>
        </p:txBody>
      </p:sp>
      <p:sp>
        <p:nvSpPr>
          <p:cNvPr id="3" name="Content Placeholder 2"/>
          <p:cNvSpPr>
            <a:spLocks noGrp="1"/>
          </p:cNvSpPr>
          <p:nvPr>
            <p:ph idx="1"/>
          </p:nvPr>
        </p:nvSpPr>
        <p:spPr>
          <a:xfrm>
            <a:off x="457200" y="889001"/>
            <a:ext cx="8229600" cy="5283396"/>
          </a:xfrm>
        </p:spPr>
        <p:txBody>
          <a:bodyPr>
            <a:normAutofit/>
          </a:bodyPr>
          <a:lstStyle/>
          <a:p>
            <a:r>
              <a:rPr lang="en-US" sz="1500" dirty="0" err="1" smtClean="0"/>
              <a:t>Gapblk_ela</a:t>
            </a:r>
            <a:r>
              <a:rPr lang="en-US" sz="1500" dirty="0" smtClean="0"/>
              <a:t> = Mean Gap in English and Language Arts Achievement Scores between Black and White Students</a:t>
            </a:r>
          </a:p>
          <a:p>
            <a:r>
              <a:rPr lang="en-US" sz="1500" dirty="0" err="1" smtClean="0"/>
              <a:t>Gapblk_math</a:t>
            </a:r>
            <a:r>
              <a:rPr lang="en-US" sz="1500" dirty="0" smtClean="0"/>
              <a:t> = Mean Gap in Mathematic Achievement Scores between Black and White Students</a:t>
            </a:r>
          </a:p>
          <a:p>
            <a:r>
              <a:rPr lang="en-US" sz="1500" dirty="0" err="1" smtClean="0"/>
              <a:t>Gaphsp_ela</a:t>
            </a:r>
            <a:r>
              <a:rPr lang="en-US" sz="1500" dirty="0" smtClean="0"/>
              <a:t> = Mean Gap in English and Language Arts Achievement Scores between White and Hispanic Students</a:t>
            </a:r>
          </a:p>
          <a:p>
            <a:r>
              <a:rPr lang="en-US" sz="1500" dirty="0" err="1" smtClean="0"/>
              <a:t>Gaphsp_math</a:t>
            </a:r>
            <a:r>
              <a:rPr lang="en-US" sz="1500" dirty="0" smtClean="0"/>
              <a:t> = Mean Gap in Mathematics Achievement Scores between White and Hispanic Students</a:t>
            </a:r>
          </a:p>
          <a:p>
            <a:r>
              <a:rPr lang="en-US" sz="1500" dirty="0" err="1" smtClean="0"/>
              <a:t>BLPPer</a:t>
            </a:r>
            <a:r>
              <a:rPr lang="en-US" sz="1500" dirty="0" smtClean="0"/>
              <a:t>: Percentage of School District Population that identifies as solely African American</a:t>
            </a:r>
          </a:p>
          <a:p>
            <a:r>
              <a:rPr lang="en-US" sz="1500" dirty="0" err="1" smtClean="0"/>
              <a:t>HSPPer</a:t>
            </a:r>
            <a:r>
              <a:rPr lang="en-US" sz="1500" dirty="0" smtClean="0"/>
              <a:t>: Percentage of School District Population that identifies as Hispanic</a:t>
            </a:r>
          </a:p>
          <a:p>
            <a:r>
              <a:rPr lang="en-US" sz="1500" dirty="0" smtClean="0"/>
              <a:t>MFI: Median Family Income in 2009 Dollars</a:t>
            </a:r>
          </a:p>
          <a:p>
            <a:r>
              <a:rPr lang="en-US" sz="1500" dirty="0" smtClean="0"/>
              <a:t>Grade: Grade Level of Students (3-8)</a:t>
            </a:r>
          </a:p>
          <a:p>
            <a:r>
              <a:rPr lang="en-US" sz="1500" dirty="0" smtClean="0"/>
              <a:t>Region: Geographical Region School District is in based on map pictured (1-8)</a:t>
            </a:r>
          </a:p>
          <a:p>
            <a:pPr marL="0" indent="0">
              <a:buNone/>
            </a:pPr>
            <a:endParaRPr lang="en-US" sz="1500" dirty="0"/>
          </a:p>
        </p:txBody>
      </p:sp>
    </p:spTree>
    <p:extLst>
      <p:ext uri="{BB962C8B-B14F-4D97-AF65-F5344CB8AC3E}">
        <p14:creationId xmlns:p14="http://schemas.microsoft.com/office/powerpoint/2010/main" val="64599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0450"/>
            <a:ext cx="8229600" cy="5721614"/>
          </a:xfrm>
        </p:spPr>
        <p:txBody>
          <a:bodyPr>
            <a:normAutofit/>
          </a:bodyPr>
          <a:lstStyle/>
          <a:p>
            <a:pPr marL="0" indent="0">
              <a:buNone/>
            </a:pPr>
            <a:r>
              <a:rPr lang="en-US" sz="1500" b="1" dirty="0" smtClean="0"/>
              <a:t>Black ELA:</a:t>
            </a:r>
          </a:p>
          <a:p>
            <a:pPr marL="0" indent="0">
              <a:buNone/>
            </a:pPr>
            <a:r>
              <a:rPr lang="en-US" sz="1500" dirty="0" err="1" smtClean="0"/>
              <a:t>regblkela</a:t>
            </a:r>
            <a:r>
              <a:rPr lang="en-US" sz="1500" dirty="0" smtClean="0"/>
              <a:t> = lm(</a:t>
            </a:r>
            <a:r>
              <a:rPr lang="en-US" sz="1500" dirty="0" err="1" smtClean="0"/>
              <a:t>gapblk_ela~MFIcent</a:t>
            </a:r>
            <a:r>
              <a:rPr lang="en-US" sz="1500" dirty="0" smtClean="0"/>
              <a:t> + </a:t>
            </a:r>
            <a:r>
              <a:rPr lang="en-US" sz="1500" dirty="0" err="1" smtClean="0"/>
              <a:t>as.factor</a:t>
            </a:r>
            <a:r>
              <a:rPr lang="en-US" sz="1500" dirty="0" smtClean="0"/>
              <a:t>(grade) + </a:t>
            </a:r>
            <a:r>
              <a:rPr lang="en-US" sz="1500" dirty="0" err="1" smtClean="0"/>
              <a:t>as.factor</a:t>
            </a:r>
            <a:r>
              <a:rPr lang="en-US" sz="1500" dirty="0" smtClean="0"/>
              <a:t>(Region) + </a:t>
            </a:r>
            <a:r>
              <a:rPr lang="en-US" sz="1500" dirty="0" err="1" smtClean="0"/>
              <a:t>BLPPerC</a:t>
            </a:r>
            <a:r>
              <a:rPr lang="en-US" sz="1500" dirty="0" smtClean="0"/>
              <a:t> + </a:t>
            </a:r>
            <a:r>
              <a:rPr lang="en-US" sz="1500" dirty="0" err="1" smtClean="0"/>
              <a:t>HSPPerC</a:t>
            </a:r>
            <a:r>
              <a:rPr lang="en-US" sz="1500" dirty="0" smtClean="0"/>
              <a:t>, data = NC1)</a:t>
            </a:r>
          </a:p>
          <a:p>
            <a:pPr marL="0" indent="0">
              <a:buNone/>
            </a:pPr>
            <a:endParaRPr lang="en-US" sz="1500" dirty="0" smtClean="0"/>
          </a:p>
          <a:p>
            <a:pPr marL="0" indent="0">
              <a:buNone/>
            </a:pPr>
            <a:r>
              <a:rPr lang="en-US" sz="1500" dirty="0" smtClean="0"/>
              <a:t>This model does not include any interactions or transformations. I initially included interactions in the regression, but the nested F test calculated that they were not useful predictors for this sample, and to make prediction simpler, I took them out. I did not see any evidence for a transformation.</a:t>
            </a:r>
          </a:p>
          <a:p>
            <a:pPr marL="0" indent="0">
              <a:buNone/>
            </a:pPr>
            <a:endParaRPr lang="en-US" sz="1500" dirty="0"/>
          </a:p>
          <a:p>
            <a:pPr marL="0" indent="0">
              <a:buNone/>
            </a:pPr>
            <a:r>
              <a:rPr lang="en-US" sz="1500" dirty="0" smtClean="0"/>
              <a:t>Residual plots using the model look good.</a:t>
            </a:r>
            <a:endParaRPr lang="en-US" sz="1500" dirty="0"/>
          </a:p>
        </p:txBody>
      </p:sp>
    </p:spTree>
    <p:extLst>
      <p:ext uri="{BB962C8B-B14F-4D97-AF65-F5344CB8AC3E}">
        <p14:creationId xmlns:p14="http://schemas.microsoft.com/office/powerpoint/2010/main" val="325794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7189"/>
            <a:ext cx="10402261" cy="4524314"/>
          </a:xfrm>
          <a:prstGeom prst="rect">
            <a:avLst/>
          </a:prstGeom>
        </p:spPr>
        <p:txBody>
          <a:bodyPr wrap="square">
            <a:spAutoFit/>
          </a:bodyPr>
          <a:lstStyle/>
          <a:p>
            <a:r>
              <a:rPr lang="de-DE" sz="1200" dirty="0" err="1" smtClean="0"/>
              <a:t>Coefficients</a:t>
            </a:r>
            <a:r>
              <a:rPr lang="de-DE" sz="1200" dirty="0" smtClean="0"/>
              <a:t>:</a:t>
            </a:r>
          </a:p>
          <a:p>
            <a:r>
              <a:rPr lang="de-DE" sz="1200" dirty="0" smtClean="0"/>
              <a:t>                     </a:t>
            </a:r>
            <a:r>
              <a:rPr lang="de-DE" sz="1200" dirty="0" err="1" smtClean="0"/>
              <a:t>Estimate</a:t>
            </a:r>
            <a:r>
              <a:rPr lang="de-DE" sz="1200" dirty="0" smtClean="0"/>
              <a:t> Std. Error t </a:t>
            </a:r>
            <a:r>
              <a:rPr lang="de-DE" sz="1200" dirty="0" err="1" smtClean="0"/>
              <a:t>value</a:t>
            </a:r>
            <a:r>
              <a:rPr lang="de-DE" sz="1200" dirty="0" smtClean="0"/>
              <a:t> </a:t>
            </a:r>
            <a:r>
              <a:rPr lang="de-DE" sz="1200" dirty="0" err="1" smtClean="0"/>
              <a:t>Pr</a:t>
            </a:r>
            <a:r>
              <a:rPr lang="de-DE" sz="1200" dirty="0" smtClean="0"/>
              <a:t>(&gt;|t|)    </a:t>
            </a:r>
          </a:p>
          <a:p>
            <a:r>
              <a:rPr lang="de-DE" sz="1200" dirty="0" smtClean="0"/>
              <a:t>(</a:t>
            </a:r>
            <a:r>
              <a:rPr lang="de-DE" sz="1200" dirty="0" err="1" smtClean="0"/>
              <a:t>Intercept</a:t>
            </a:r>
            <a:r>
              <a:rPr lang="de-DE" sz="1200" dirty="0" smtClean="0"/>
              <a:t>)         7.934e-01  3.602e-02  22.027  &lt; 2e-16 ***</a:t>
            </a:r>
          </a:p>
          <a:p>
            <a:r>
              <a:rPr lang="de-DE" sz="1200" dirty="0" err="1" smtClean="0"/>
              <a:t>MFIcent</a:t>
            </a:r>
            <a:r>
              <a:rPr lang="de-DE" sz="1200" dirty="0" smtClean="0"/>
              <a:t>             1.436e-05  1.305e-06  11.004  &lt; 2e-16 ***</a:t>
            </a:r>
          </a:p>
          <a:p>
            <a:r>
              <a:rPr lang="de-DE" sz="1200" dirty="0" err="1" smtClean="0"/>
              <a:t>BLPPerC</a:t>
            </a:r>
            <a:r>
              <a:rPr lang="de-DE" sz="1200" dirty="0" smtClean="0"/>
              <a:t>             5.752e-03  1.067e-03   5.389 1.06e-07 ***</a:t>
            </a:r>
          </a:p>
          <a:p>
            <a:r>
              <a:rPr lang="de-DE" sz="1200" dirty="0" err="1" smtClean="0"/>
              <a:t>HSPPerC</a:t>
            </a:r>
            <a:r>
              <a:rPr lang="de-DE" sz="1200" dirty="0" smtClean="0"/>
              <a:t>             8.140e-03  2.416e-03   3.369 0.000808 ***</a:t>
            </a:r>
          </a:p>
          <a:p>
            <a:r>
              <a:rPr lang="de-DE" sz="1200" dirty="0" err="1" smtClean="0"/>
              <a:t>as.factor</a:t>
            </a:r>
            <a:r>
              <a:rPr lang="de-DE" sz="1200" dirty="0" smtClean="0"/>
              <a:t>(grade)4  -2.547e-02  3.307e-02  -0.770 0.441599    </a:t>
            </a:r>
          </a:p>
          <a:p>
            <a:r>
              <a:rPr lang="de-DE" sz="1200" dirty="0" err="1" smtClean="0"/>
              <a:t>as.factor</a:t>
            </a:r>
            <a:r>
              <a:rPr lang="de-DE" sz="1200" dirty="0" smtClean="0"/>
              <a:t>(grade)5  -6.588e-02  3.298e-02  -1.998 0.046237 *  </a:t>
            </a:r>
          </a:p>
          <a:p>
            <a:r>
              <a:rPr lang="de-DE" sz="1200" dirty="0" err="1" smtClean="0"/>
              <a:t>as.factor</a:t>
            </a:r>
            <a:r>
              <a:rPr lang="de-DE" sz="1200" dirty="0" smtClean="0"/>
              <a:t>(grade)6  -6.808e-02  3.334e-02  -2.042 0.041619 *  </a:t>
            </a:r>
          </a:p>
          <a:p>
            <a:r>
              <a:rPr lang="de-DE" sz="1200" dirty="0" err="1" smtClean="0"/>
              <a:t>as.factor</a:t>
            </a:r>
            <a:r>
              <a:rPr lang="de-DE" sz="1200" dirty="0" smtClean="0"/>
              <a:t>(grade)7  -7.680e-02  3.290e-02  -2.335 0.019929 *  </a:t>
            </a:r>
          </a:p>
          <a:p>
            <a:r>
              <a:rPr lang="de-DE" sz="1200" dirty="0" err="1" smtClean="0"/>
              <a:t>as.factor</a:t>
            </a:r>
            <a:r>
              <a:rPr lang="de-DE" sz="1200" dirty="0" smtClean="0"/>
              <a:t>(grade)8   2.728e-02  3.325e-02   0.821 0.412245    </a:t>
            </a:r>
          </a:p>
          <a:p>
            <a:r>
              <a:rPr lang="de-DE" sz="1200" dirty="0" err="1" smtClean="0"/>
              <a:t>as.factor</a:t>
            </a:r>
            <a:r>
              <a:rPr lang="de-DE" sz="1200" dirty="0" smtClean="0"/>
              <a:t>(Region)2  2.062e-02  3.917e-02   0.526 0.598844    </a:t>
            </a:r>
          </a:p>
          <a:p>
            <a:r>
              <a:rPr lang="de-DE" sz="1200" dirty="0" err="1" smtClean="0"/>
              <a:t>as.factor</a:t>
            </a:r>
            <a:r>
              <a:rPr lang="de-DE" sz="1200" dirty="0" smtClean="0"/>
              <a:t>(Region)3 -2.118e-02  3.728e-02  -0.568 0.570139    </a:t>
            </a:r>
          </a:p>
          <a:p>
            <a:r>
              <a:rPr lang="de-DE" sz="1200" dirty="0" err="1" smtClean="0"/>
              <a:t>as.factor</a:t>
            </a:r>
            <a:r>
              <a:rPr lang="de-DE" sz="1200" dirty="0" smtClean="0"/>
              <a:t>(Region)4  1.900e-02  3.978e-02   0.478 0.633128    </a:t>
            </a:r>
          </a:p>
          <a:p>
            <a:r>
              <a:rPr lang="de-DE" sz="1200" dirty="0" err="1" smtClean="0"/>
              <a:t>as.factor</a:t>
            </a:r>
            <a:r>
              <a:rPr lang="de-DE" sz="1200" dirty="0" smtClean="0"/>
              <a:t>(Region)5 -3.940e-02  4.295e-02  -0.917 0.359339    </a:t>
            </a:r>
          </a:p>
          <a:p>
            <a:r>
              <a:rPr lang="de-DE" sz="1200" dirty="0" err="1" smtClean="0"/>
              <a:t>as.factor</a:t>
            </a:r>
            <a:r>
              <a:rPr lang="de-DE" sz="1200" dirty="0" smtClean="0"/>
              <a:t>(Region)6  1.842e-02  4.054e-02   0.454 0.649697    </a:t>
            </a:r>
          </a:p>
          <a:p>
            <a:r>
              <a:rPr lang="de-DE" sz="1200" dirty="0" err="1" smtClean="0"/>
              <a:t>as.factor</a:t>
            </a:r>
            <a:r>
              <a:rPr lang="de-DE" sz="1200" dirty="0" smtClean="0"/>
              <a:t>(Region)7  5.061e-02  5.184e-02   0.976 0.329345    </a:t>
            </a:r>
          </a:p>
          <a:p>
            <a:r>
              <a:rPr lang="de-DE" sz="1200" dirty="0" err="1" smtClean="0"/>
              <a:t>as.factor</a:t>
            </a:r>
            <a:r>
              <a:rPr lang="de-DE" sz="1200" dirty="0" smtClean="0"/>
              <a:t>(Region)8  2.215e-01  5.339e-02   4.149 3.87e-05 ***</a:t>
            </a:r>
          </a:p>
          <a:p>
            <a:r>
              <a:rPr lang="de-DE" sz="1200" dirty="0" smtClean="0"/>
              <a:t>---</a:t>
            </a:r>
          </a:p>
          <a:p>
            <a:r>
              <a:rPr lang="de-DE" sz="1200" dirty="0" err="1" smtClean="0"/>
              <a:t>Signif</a:t>
            </a:r>
            <a:r>
              <a:rPr lang="de-DE" sz="1200" dirty="0" smtClean="0"/>
              <a:t>. </a:t>
            </a:r>
            <a:r>
              <a:rPr lang="de-DE" sz="1200" dirty="0" err="1" smtClean="0"/>
              <a:t>codes</a:t>
            </a:r>
            <a:r>
              <a:rPr lang="de-DE" sz="1200" dirty="0" smtClean="0"/>
              <a:t>:  0 ‘***’ 0.001 ‘**’ 0.01 ‘*’ 0.05 ‘.’ 0.1 ‘ ’ 1</a:t>
            </a:r>
          </a:p>
          <a:p>
            <a:endParaRPr lang="de-DE" sz="1200" dirty="0" smtClean="0"/>
          </a:p>
          <a:p>
            <a:r>
              <a:rPr lang="de-DE" sz="1200" dirty="0" smtClean="0"/>
              <a:t>Residual </a:t>
            </a:r>
            <a:r>
              <a:rPr lang="de-DE" sz="1200" dirty="0" err="1" smtClean="0"/>
              <a:t>standard</a:t>
            </a:r>
            <a:r>
              <a:rPr lang="de-DE" sz="1200" dirty="0" smtClean="0"/>
              <a:t> </a:t>
            </a:r>
            <a:r>
              <a:rPr lang="de-DE" sz="1200" dirty="0" err="1" smtClean="0"/>
              <a:t>error</a:t>
            </a:r>
            <a:r>
              <a:rPr lang="de-DE" sz="1200" dirty="0" smtClean="0"/>
              <a:t>: 0.2261 on 545 </a:t>
            </a:r>
            <a:r>
              <a:rPr lang="de-DE" sz="1200" dirty="0" err="1" smtClean="0"/>
              <a:t>degrees</a:t>
            </a:r>
            <a:r>
              <a:rPr lang="de-DE" sz="1200" dirty="0" smtClean="0"/>
              <a:t> </a:t>
            </a:r>
            <a:r>
              <a:rPr lang="de-DE" sz="1200" dirty="0" err="1" smtClean="0"/>
              <a:t>of</a:t>
            </a:r>
            <a:r>
              <a:rPr lang="de-DE" sz="1200" dirty="0" smtClean="0"/>
              <a:t> </a:t>
            </a:r>
            <a:r>
              <a:rPr lang="de-DE" sz="1200" dirty="0" err="1" smtClean="0"/>
              <a:t>freedom</a:t>
            </a:r>
            <a:endParaRPr lang="de-DE" sz="1200" dirty="0" smtClean="0"/>
          </a:p>
          <a:p>
            <a:r>
              <a:rPr lang="de-DE" sz="1200" dirty="0" smtClean="0"/>
              <a:t>Multiple R-</a:t>
            </a:r>
            <a:r>
              <a:rPr lang="de-DE" sz="1200" dirty="0" err="1" smtClean="0"/>
              <a:t>squared</a:t>
            </a:r>
            <a:r>
              <a:rPr lang="de-DE" sz="1200" dirty="0" smtClean="0"/>
              <a:t>:  0.2634,	</a:t>
            </a:r>
            <a:r>
              <a:rPr lang="de-DE" sz="1200" dirty="0" err="1" smtClean="0"/>
              <a:t>Adjusted</a:t>
            </a:r>
            <a:r>
              <a:rPr lang="de-DE" sz="1200" dirty="0" smtClean="0"/>
              <a:t> R-</a:t>
            </a:r>
            <a:r>
              <a:rPr lang="de-DE" sz="1200" dirty="0" err="1" smtClean="0"/>
              <a:t>squared</a:t>
            </a:r>
            <a:r>
              <a:rPr lang="de-DE" sz="1200" dirty="0" smtClean="0"/>
              <a:t>:  0.2431 </a:t>
            </a:r>
          </a:p>
          <a:p>
            <a:r>
              <a:rPr lang="de-DE" sz="1200" dirty="0" smtClean="0"/>
              <a:t>F-</a:t>
            </a:r>
            <a:r>
              <a:rPr lang="de-DE" sz="1200" dirty="0" err="1" smtClean="0"/>
              <a:t>statistic</a:t>
            </a:r>
            <a:r>
              <a:rPr lang="de-DE" sz="1200" dirty="0" smtClean="0"/>
              <a:t>: 12.99 on 15 </a:t>
            </a:r>
            <a:r>
              <a:rPr lang="de-DE" sz="1200" dirty="0" err="1" smtClean="0"/>
              <a:t>and</a:t>
            </a:r>
            <a:r>
              <a:rPr lang="de-DE" sz="1200" dirty="0" smtClean="0"/>
              <a:t> 545 DF,  p-</a:t>
            </a:r>
            <a:r>
              <a:rPr lang="de-DE" sz="1200" dirty="0" err="1" smtClean="0"/>
              <a:t>value</a:t>
            </a:r>
            <a:r>
              <a:rPr lang="de-DE" sz="1200" dirty="0" smtClean="0"/>
              <a:t>: &lt; 2.2e-16</a:t>
            </a:r>
            <a:endParaRPr lang="de-DE" sz="1200" dirty="0"/>
          </a:p>
        </p:txBody>
      </p:sp>
      <p:sp>
        <p:nvSpPr>
          <p:cNvPr id="7" name="Rectangle 6"/>
          <p:cNvSpPr/>
          <p:nvPr/>
        </p:nvSpPr>
        <p:spPr>
          <a:xfrm>
            <a:off x="3890635" y="237096"/>
            <a:ext cx="10506729" cy="3231653"/>
          </a:xfrm>
          <a:prstGeom prst="rect">
            <a:avLst/>
          </a:prstGeom>
        </p:spPr>
        <p:txBody>
          <a:bodyPr wrap="square">
            <a:spAutoFit/>
          </a:bodyPr>
          <a:lstStyle/>
          <a:p>
            <a:r>
              <a:rPr lang="de-DE" sz="1200" dirty="0" smtClean="0"/>
              <a:t> 2.5 %        97.5 %</a:t>
            </a:r>
          </a:p>
          <a:p>
            <a:r>
              <a:rPr lang="de-DE" sz="1200" dirty="0" smtClean="0"/>
              <a:t>7.226732e-01  8.641830e-01</a:t>
            </a:r>
          </a:p>
          <a:p>
            <a:r>
              <a:rPr lang="de-DE" sz="1200" dirty="0" smtClean="0"/>
              <a:t>1.179439e-05  1.692016e-05</a:t>
            </a:r>
          </a:p>
          <a:p>
            <a:r>
              <a:rPr lang="de-DE" sz="1200" dirty="0" smtClean="0"/>
              <a:t>3.655101e-03  7.848585e-03</a:t>
            </a:r>
          </a:p>
          <a:p>
            <a:r>
              <a:rPr lang="de-DE" sz="1200" dirty="0" smtClean="0"/>
              <a:t>3.394203e-03  1.288671e-02</a:t>
            </a:r>
          </a:p>
          <a:p>
            <a:r>
              <a:rPr lang="de-DE" sz="1200" dirty="0" smtClean="0"/>
              <a:t>-9.043672e-02  3.949912e-02</a:t>
            </a:r>
          </a:p>
          <a:p>
            <a:r>
              <a:rPr lang="de-DE" sz="1200" dirty="0" smtClean="0"/>
              <a:t>-1.306650e-01 -1.103160e-03</a:t>
            </a:r>
          </a:p>
          <a:p>
            <a:r>
              <a:rPr lang="de-DE" sz="1200" dirty="0" smtClean="0"/>
              <a:t>-1.335744e-01 -2.594100e-03</a:t>
            </a:r>
          </a:p>
          <a:p>
            <a:r>
              <a:rPr lang="de-DE" sz="1200" dirty="0" smtClean="0"/>
              <a:t>-1.414166e-01 -1.217901e-02</a:t>
            </a:r>
          </a:p>
          <a:p>
            <a:r>
              <a:rPr lang="de-DE" sz="1200" dirty="0" smtClean="0"/>
              <a:t>-3.802570e-02  9.258867e-02</a:t>
            </a:r>
          </a:p>
          <a:p>
            <a:r>
              <a:rPr lang="de-DE" sz="1200" dirty="0" smtClean="0"/>
              <a:t>-5.632874e-02  9.756770e-02</a:t>
            </a:r>
          </a:p>
          <a:p>
            <a:r>
              <a:rPr lang="de-DE" sz="1200" dirty="0" smtClean="0"/>
              <a:t>-9.440459e-02  5.204366e-02</a:t>
            </a:r>
          </a:p>
          <a:p>
            <a:r>
              <a:rPr lang="de-DE" sz="1200" dirty="0" smtClean="0"/>
              <a:t>-5.914615e-02  9.714643e-02</a:t>
            </a:r>
          </a:p>
          <a:p>
            <a:r>
              <a:rPr lang="de-DE" sz="1200" dirty="0" smtClean="0"/>
              <a:t>-1.237582e-01  4.496122e-02</a:t>
            </a:r>
          </a:p>
          <a:p>
            <a:r>
              <a:rPr lang="de-DE" sz="1200" dirty="0" smtClean="0"/>
              <a:t>-6.121038e-02  9.805558e-02</a:t>
            </a:r>
          </a:p>
          <a:p>
            <a:r>
              <a:rPr lang="de-DE" sz="1200" dirty="0" smtClean="0"/>
              <a:t>-5.121962e-02  1.524446e-01</a:t>
            </a:r>
          </a:p>
          <a:p>
            <a:r>
              <a:rPr lang="de-DE" sz="1200" dirty="0" smtClean="0"/>
              <a:t>1.166473e-01  3.263822e-01</a:t>
            </a:r>
            <a:endParaRPr lang="en-US" sz="1200" dirty="0"/>
          </a:p>
        </p:txBody>
      </p:sp>
    </p:spTree>
    <p:extLst>
      <p:ext uri="{BB962C8B-B14F-4D97-AF65-F5344CB8AC3E}">
        <p14:creationId xmlns:p14="http://schemas.microsoft.com/office/powerpoint/2010/main" val="406549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Regions</a:t>
            </a:r>
            <a:endParaRPr lang="en-US" sz="3200" dirty="0"/>
          </a:p>
        </p:txBody>
      </p:sp>
      <p:pic>
        <p:nvPicPr>
          <p:cNvPr id="4" name="Content Placeholder 3"/>
          <p:cNvPicPr>
            <a:picLocks noGrp="1" noChangeAspect="1"/>
          </p:cNvPicPr>
          <p:nvPr>
            <p:ph idx="1"/>
          </p:nvPr>
        </p:nvPicPr>
        <p:blipFill>
          <a:blip r:embed="rId2"/>
          <a:srcRect t="7414" b="7414"/>
          <a:stretch>
            <a:fillRect/>
          </a:stretch>
        </p:blipFill>
        <p:spPr>
          <a:xfrm>
            <a:off x="2044129" y="1000949"/>
            <a:ext cx="4975616" cy="2736397"/>
          </a:xfrm>
        </p:spPr>
      </p:pic>
      <p:pic>
        <p:nvPicPr>
          <p:cNvPr id="5" name="Picture 4"/>
          <p:cNvPicPr>
            <a:picLocks noChangeAspect="1"/>
          </p:cNvPicPr>
          <p:nvPr/>
        </p:nvPicPr>
        <p:blipFill>
          <a:blip r:embed="rId3"/>
          <a:stretch>
            <a:fillRect/>
          </a:stretch>
        </p:blipFill>
        <p:spPr>
          <a:xfrm>
            <a:off x="3254728" y="4027990"/>
            <a:ext cx="2740298" cy="2830010"/>
          </a:xfrm>
          <a:prstGeom prst="rect">
            <a:avLst/>
          </a:prstGeom>
        </p:spPr>
      </p:pic>
    </p:spTree>
    <p:extLst>
      <p:ext uri="{BB962C8B-B14F-4D97-AF65-F5344CB8AC3E}">
        <p14:creationId xmlns:p14="http://schemas.microsoft.com/office/powerpoint/2010/main" val="993593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73125"/>
          </a:xfrm>
        </p:spPr>
        <p:txBody>
          <a:bodyPr>
            <a:normAutofit/>
          </a:bodyPr>
          <a:lstStyle/>
          <a:p>
            <a:r>
              <a:rPr lang="en-US" sz="2800" dirty="0" smtClean="0"/>
              <a:t>Interpretation</a:t>
            </a:r>
            <a:endParaRPr lang="en-US" sz="2800" dirty="0"/>
          </a:p>
        </p:txBody>
      </p:sp>
      <p:sp>
        <p:nvSpPr>
          <p:cNvPr id="3" name="Content Placeholder 2"/>
          <p:cNvSpPr>
            <a:spLocks noGrp="1"/>
          </p:cNvSpPr>
          <p:nvPr>
            <p:ph idx="1"/>
          </p:nvPr>
        </p:nvSpPr>
        <p:spPr>
          <a:xfrm>
            <a:off x="457200" y="730250"/>
            <a:ext cx="8229600" cy="5345437"/>
          </a:xfrm>
        </p:spPr>
        <p:txBody>
          <a:bodyPr>
            <a:normAutofit/>
          </a:bodyPr>
          <a:lstStyle/>
          <a:p>
            <a:r>
              <a:rPr lang="en-US" sz="1400" b="1" dirty="0" smtClean="0"/>
              <a:t>Black ELA:</a:t>
            </a:r>
          </a:p>
          <a:p>
            <a:pPr lvl="1"/>
            <a:r>
              <a:rPr lang="en-US" sz="1400" dirty="0" smtClean="0"/>
              <a:t>The intercept .7934 (95% CI:  .72267, .86418) interprets as the predicted mean score gap between Black and White students on a 3rd grade English Language Arts Achievement test, given that the school district has average Median Family Income, is in region 1, and has average Black and </a:t>
            </a:r>
            <a:r>
              <a:rPr lang="en-US" sz="1400" dirty="0"/>
              <a:t>H</a:t>
            </a:r>
            <a:r>
              <a:rPr lang="en-US" sz="1400" dirty="0" smtClean="0"/>
              <a:t>ispanic populations. The intercept’s </a:t>
            </a:r>
            <a:r>
              <a:rPr lang="en-US" sz="1400" dirty="0" err="1" smtClean="0"/>
              <a:t>pvalue</a:t>
            </a:r>
            <a:r>
              <a:rPr lang="en-US" sz="1400" dirty="0" smtClean="0"/>
              <a:t> suggests overwhelming evidence that the population mean gap is not equal to zero.</a:t>
            </a:r>
          </a:p>
          <a:p>
            <a:pPr lvl="1"/>
            <a:r>
              <a:rPr lang="en-US" sz="1400" dirty="0" smtClean="0"/>
              <a:t>In the regression summary, variables </a:t>
            </a:r>
            <a:r>
              <a:rPr lang="en-US" sz="1400" dirty="0" err="1" smtClean="0"/>
              <a:t>MFIcent</a:t>
            </a:r>
            <a:r>
              <a:rPr lang="en-US" sz="1400" dirty="0" smtClean="0"/>
              <a:t>, </a:t>
            </a:r>
            <a:r>
              <a:rPr lang="en-US" sz="1400" dirty="0" err="1" smtClean="0"/>
              <a:t>BLPPerC</a:t>
            </a:r>
            <a:r>
              <a:rPr lang="en-US" sz="1400" dirty="0" smtClean="0"/>
              <a:t>, and </a:t>
            </a:r>
            <a:r>
              <a:rPr lang="en-US" sz="1400" dirty="0" err="1" smtClean="0"/>
              <a:t>HSPPerC</a:t>
            </a:r>
            <a:r>
              <a:rPr lang="en-US" sz="1400" dirty="0" smtClean="0"/>
              <a:t> all have </a:t>
            </a:r>
            <a:r>
              <a:rPr lang="en-US" sz="1400" dirty="0" err="1" smtClean="0"/>
              <a:t>pvalues</a:t>
            </a:r>
            <a:r>
              <a:rPr lang="en-US" sz="1400" dirty="0" smtClean="0"/>
              <a:t> less than .001, suggesting that these predictors are significant to the prediction and have an effect on the mean score gap in the population. If </a:t>
            </a:r>
            <a:r>
              <a:rPr lang="en-US" sz="1400" dirty="0" err="1" smtClean="0"/>
              <a:t>MFIcent</a:t>
            </a:r>
            <a:r>
              <a:rPr lang="en-US" sz="1400" dirty="0" smtClean="0"/>
              <a:t>, </a:t>
            </a:r>
            <a:r>
              <a:rPr lang="en-US" sz="1400" dirty="0" err="1" smtClean="0"/>
              <a:t>BLPPerC</a:t>
            </a:r>
            <a:r>
              <a:rPr lang="en-US" sz="1400" dirty="0" smtClean="0"/>
              <a:t>, or </a:t>
            </a:r>
            <a:r>
              <a:rPr lang="en-US" sz="1400" dirty="0" err="1" smtClean="0"/>
              <a:t>HSPPerC</a:t>
            </a:r>
            <a:r>
              <a:rPr lang="en-US" sz="1400" dirty="0" smtClean="0"/>
              <a:t> were to increase by one unit, it would cause the score gap to increase by .1.436e-05 (95%CI: 1.179e-05, 1.692e-05), 5.752e-03 (95%CI: 3.655e-03, 7.848e-03), or 8.14e-03 (95%CI: 3.3942e-03, 1.2887e-02), respectively.</a:t>
            </a:r>
          </a:p>
          <a:p>
            <a:pPr lvl="1"/>
            <a:r>
              <a:rPr lang="en-US" sz="1400" dirty="0" smtClean="0"/>
              <a:t>Compared to the baseline, based on </a:t>
            </a:r>
            <a:r>
              <a:rPr lang="en-US" sz="1400" dirty="0" err="1" smtClean="0"/>
              <a:t>pvalues</a:t>
            </a:r>
            <a:r>
              <a:rPr lang="en-US" sz="1400" dirty="0" smtClean="0"/>
              <a:t>, being in Region 8 or in grades 5, 6, or 7 also seem to be significant to the mean score gap. If the test were administered to students in grades 5, 6, or 7, the gap would have decreased by .6588e-02 (95%CI: </a:t>
            </a:r>
            <a:r>
              <a:rPr lang="de-DE" sz="1400" dirty="0" smtClean="0"/>
              <a:t>-1.31 e-01, -1.103e-03), </a:t>
            </a:r>
            <a:r>
              <a:rPr lang="en-US" sz="1400" dirty="0" smtClean="0"/>
              <a:t>.6808e-02 (95%CI: </a:t>
            </a:r>
            <a:r>
              <a:rPr lang="de-DE" sz="1400" dirty="0" smtClean="0"/>
              <a:t>-.1336, -2.59e-03), </a:t>
            </a:r>
            <a:r>
              <a:rPr lang="en-US" sz="1400" dirty="0" smtClean="0"/>
              <a:t>or .7680e-02 (95%CI: </a:t>
            </a:r>
            <a:r>
              <a:rPr lang="de-DE" sz="1400" dirty="0" smtClean="0"/>
              <a:t>-.1414, -1.218e-02). </a:t>
            </a:r>
            <a:r>
              <a:rPr lang="en-US" sz="1400" dirty="0" smtClean="0"/>
              <a:t>If the school district were in Region 8, the gap would increase by .2215 (95%CI: .</a:t>
            </a:r>
            <a:r>
              <a:rPr lang="de-DE" sz="1400" dirty="0" smtClean="0"/>
              <a:t>1166, .32638).</a:t>
            </a:r>
            <a:endParaRPr lang="en-US" sz="1400" dirty="0" smtClean="0"/>
          </a:p>
          <a:p>
            <a:pPr lvl="1"/>
            <a:endParaRPr lang="de-DE" dirty="0" smtClean="0"/>
          </a:p>
          <a:p>
            <a:pPr lvl="1"/>
            <a:endParaRPr lang="en-US" dirty="0"/>
          </a:p>
        </p:txBody>
      </p:sp>
    </p:spTree>
    <p:extLst>
      <p:ext uri="{BB962C8B-B14F-4D97-AF65-F5344CB8AC3E}">
        <p14:creationId xmlns:p14="http://schemas.microsoft.com/office/powerpoint/2010/main" val="1559580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0765"/>
            <a:ext cx="8229600" cy="6356568"/>
          </a:xfrm>
        </p:spPr>
        <p:txBody>
          <a:bodyPr>
            <a:normAutofit/>
          </a:bodyPr>
          <a:lstStyle/>
          <a:p>
            <a:pPr marL="0" indent="0">
              <a:buNone/>
            </a:pPr>
            <a:r>
              <a:rPr lang="en-US" sz="1500" b="1" dirty="0" smtClean="0"/>
              <a:t>Black Math:</a:t>
            </a:r>
          </a:p>
          <a:p>
            <a:pPr marL="0" indent="0">
              <a:buNone/>
            </a:pPr>
            <a:r>
              <a:rPr lang="en-US" sz="1500" dirty="0" err="1" smtClean="0"/>
              <a:t>regblkmath</a:t>
            </a:r>
            <a:r>
              <a:rPr lang="en-US" sz="1500" dirty="0" smtClean="0"/>
              <a:t> = lm(</a:t>
            </a:r>
            <a:r>
              <a:rPr lang="en-US" sz="1500" dirty="0" err="1" smtClean="0"/>
              <a:t>gapblk_math~MFIcent</a:t>
            </a:r>
            <a:r>
              <a:rPr lang="en-US" sz="1500" dirty="0" smtClean="0"/>
              <a:t> + MFIBLP + BLPPerC2 + MFIHSP+ </a:t>
            </a:r>
            <a:r>
              <a:rPr lang="en-US" sz="1500" dirty="0" err="1" smtClean="0"/>
              <a:t>as.factor</a:t>
            </a:r>
            <a:r>
              <a:rPr lang="en-US" sz="1500" dirty="0" smtClean="0"/>
              <a:t>(grade) + </a:t>
            </a:r>
            <a:r>
              <a:rPr lang="en-US" sz="1500" dirty="0" err="1" smtClean="0"/>
              <a:t>as.factor</a:t>
            </a:r>
            <a:r>
              <a:rPr lang="en-US" sz="1500" dirty="0" smtClean="0"/>
              <a:t>(Region) + </a:t>
            </a:r>
            <a:r>
              <a:rPr lang="en-US" sz="1500" dirty="0" err="1" smtClean="0"/>
              <a:t>BLPPerC</a:t>
            </a:r>
            <a:r>
              <a:rPr lang="en-US" sz="1500" dirty="0" smtClean="0"/>
              <a:t> + </a:t>
            </a:r>
            <a:r>
              <a:rPr lang="en-US" sz="1500" dirty="0" err="1" smtClean="0"/>
              <a:t>HSPPerC</a:t>
            </a:r>
            <a:r>
              <a:rPr lang="en-US" sz="1500" dirty="0" smtClean="0"/>
              <a:t>, data = NC1)</a:t>
            </a:r>
          </a:p>
          <a:p>
            <a:pPr marL="0" indent="0">
              <a:buNone/>
            </a:pPr>
            <a:endParaRPr lang="en-US" sz="1500" dirty="0"/>
          </a:p>
          <a:p>
            <a:pPr marL="0" indent="0">
              <a:buNone/>
            </a:pPr>
            <a:r>
              <a:rPr lang="en-US" sz="1500" dirty="0" smtClean="0"/>
              <a:t>For this regression model, I included a quadratic term of </a:t>
            </a:r>
            <a:r>
              <a:rPr lang="en-US" sz="1500" dirty="0" err="1" smtClean="0"/>
              <a:t>BLPPerC</a:t>
            </a:r>
            <a:r>
              <a:rPr lang="en-US" sz="1500" dirty="0" smtClean="0"/>
              <a:t> because the scatterplot of </a:t>
            </a:r>
            <a:r>
              <a:rPr lang="en-US" sz="1500" dirty="0" err="1" smtClean="0"/>
              <a:t>gapblk_math</a:t>
            </a:r>
            <a:r>
              <a:rPr lang="en-US" sz="1500" dirty="0" smtClean="0"/>
              <a:t> vs. </a:t>
            </a:r>
            <a:r>
              <a:rPr lang="en-US" sz="1500" dirty="0" err="1" smtClean="0"/>
              <a:t>BLPPer</a:t>
            </a:r>
            <a:r>
              <a:rPr lang="en-US" sz="1500" dirty="0" smtClean="0"/>
              <a:t> looked like it need a transformation. I included both interactions MFIBLP and MFIHSP because in the scatterplots there were negative correlations between MFI and </a:t>
            </a:r>
            <a:r>
              <a:rPr lang="en-US" sz="1500" dirty="0" err="1" smtClean="0"/>
              <a:t>BLPPer</a:t>
            </a:r>
            <a:r>
              <a:rPr lang="en-US" sz="1500" dirty="0"/>
              <a:t> </a:t>
            </a:r>
            <a:r>
              <a:rPr lang="en-US" sz="1500" dirty="0" smtClean="0"/>
              <a:t>or </a:t>
            </a:r>
            <a:r>
              <a:rPr lang="en-US" sz="1500" dirty="0" err="1" smtClean="0"/>
              <a:t>HSPPer</a:t>
            </a:r>
            <a:r>
              <a:rPr lang="en-US" sz="1500" dirty="0" smtClean="0"/>
              <a:t>.</a:t>
            </a:r>
          </a:p>
          <a:p>
            <a:pPr marL="0" indent="0">
              <a:buNone/>
            </a:pPr>
            <a:endParaRPr lang="en-US" sz="1500" dirty="0"/>
          </a:p>
          <a:p>
            <a:pPr marL="0" indent="0">
              <a:buNone/>
            </a:pPr>
            <a:r>
              <a:rPr lang="en-US" sz="1500" dirty="0" smtClean="0"/>
              <a:t>Residual Plots using the model look good.</a:t>
            </a:r>
          </a:p>
          <a:p>
            <a:pPr marL="0" indent="0">
              <a:buNone/>
            </a:pPr>
            <a:endParaRPr lang="en-US" dirty="0"/>
          </a:p>
        </p:txBody>
      </p:sp>
    </p:spTree>
    <p:extLst>
      <p:ext uri="{BB962C8B-B14F-4D97-AF65-F5344CB8AC3E}">
        <p14:creationId xmlns:p14="http://schemas.microsoft.com/office/powerpoint/2010/main" val="282571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61933"/>
            <a:ext cx="9087974" cy="5078312"/>
          </a:xfrm>
          <a:prstGeom prst="rect">
            <a:avLst/>
          </a:prstGeom>
        </p:spPr>
        <p:txBody>
          <a:bodyPr wrap="square">
            <a:spAutoFit/>
          </a:bodyPr>
          <a:lstStyle/>
          <a:p>
            <a:r>
              <a:rPr lang="de-DE" sz="1200" dirty="0" err="1" smtClean="0"/>
              <a:t>Coefficients</a:t>
            </a:r>
            <a:r>
              <a:rPr lang="de-DE" sz="1200" dirty="0" smtClean="0"/>
              <a:t>:</a:t>
            </a:r>
          </a:p>
          <a:p>
            <a:r>
              <a:rPr lang="de-DE" sz="1200" dirty="0" smtClean="0"/>
              <a:t>                     </a:t>
            </a:r>
            <a:r>
              <a:rPr lang="de-DE" sz="1200" dirty="0" err="1" smtClean="0"/>
              <a:t>Estimate</a:t>
            </a:r>
            <a:r>
              <a:rPr lang="de-DE" sz="1200" dirty="0" smtClean="0"/>
              <a:t> Std. Error t </a:t>
            </a:r>
            <a:r>
              <a:rPr lang="de-DE" sz="1200" dirty="0" err="1" smtClean="0"/>
              <a:t>value</a:t>
            </a:r>
            <a:r>
              <a:rPr lang="de-DE" sz="1200" dirty="0" smtClean="0"/>
              <a:t> </a:t>
            </a:r>
            <a:r>
              <a:rPr lang="de-DE" sz="1200" dirty="0" err="1" smtClean="0"/>
              <a:t>Pr</a:t>
            </a:r>
            <a:r>
              <a:rPr lang="de-DE" sz="1200" dirty="0" smtClean="0"/>
              <a:t>(&gt;|t|)    </a:t>
            </a:r>
          </a:p>
          <a:p>
            <a:r>
              <a:rPr lang="de-DE" sz="1200" dirty="0" smtClean="0"/>
              <a:t>(</a:t>
            </a:r>
            <a:r>
              <a:rPr lang="de-DE" sz="1200" dirty="0" err="1" smtClean="0"/>
              <a:t>Intercept</a:t>
            </a:r>
            <a:r>
              <a:rPr lang="de-DE" sz="1200" dirty="0" smtClean="0"/>
              <a:t>)         8.480e-01  3.723e-02  22.777  &lt; 2e-16 ***</a:t>
            </a:r>
          </a:p>
          <a:p>
            <a:r>
              <a:rPr lang="de-DE" sz="1200" dirty="0" err="1" smtClean="0"/>
              <a:t>MFIcent</a:t>
            </a:r>
            <a:r>
              <a:rPr lang="de-DE" sz="1200" dirty="0" smtClean="0"/>
              <a:t>             1.287e-05  1.316e-06   9.785  &lt; 2e-16 ***</a:t>
            </a:r>
          </a:p>
          <a:p>
            <a:r>
              <a:rPr lang="de-DE" sz="1200" dirty="0" smtClean="0"/>
              <a:t>MFIBLP             -2.668e-07  1.108e-07  -2.408 0.016379 *  </a:t>
            </a:r>
          </a:p>
          <a:p>
            <a:r>
              <a:rPr lang="de-DE" sz="1200" dirty="0" smtClean="0"/>
              <a:t>BLPPerC2           -2.407e-04  5.828e-05  -4.131 4.19e-05 ***</a:t>
            </a:r>
          </a:p>
          <a:p>
            <a:r>
              <a:rPr lang="de-DE" sz="1200" dirty="0" smtClean="0"/>
              <a:t>MFIHSP              2.057e-07  2.843e-07   0.724 0.469573    </a:t>
            </a:r>
          </a:p>
          <a:p>
            <a:r>
              <a:rPr lang="de-DE" sz="1200" dirty="0" err="1" smtClean="0"/>
              <a:t>as.factor</a:t>
            </a:r>
            <a:r>
              <a:rPr lang="de-DE" sz="1200" dirty="0" smtClean="0"/>
              <a:t>(grade)4  -5.842e-02  3.139e-02  -1.861 0.063251 .  </a:t>
            </a:r>
          </a:p>
          <a:p>
            <a:r>
              <a:rPr lang="de-DE" sz="1200" dirty="0" err="1" smtClean="0"/>
              <a:t>as.factor</a:t>
            </a:r>
            <a:r>
              <a:rPr lang="de-DE" sz="1200" dirty="0" smtClean="0"/>
              <a:t>(grade)5  -9.032e-02  3.129e-02  -2.886 0.004055 ** </a:t>
            </a:r>
          </a:p>
          <a:p>
            <a:r>
              <a:rPr lang="de-DE" sz="1200" dirty="0" err="1" smtClean="0"/>
              <a:t>as.factor</a:t>
            </a:r>
            <a:r>
              <a:rPr lang="de-DE" sz="1200" dirty="0" smtClean="0"/>
              <a:t>(grade)6  -5.229e-02  3.164e-02  -1.653 0.098977 .  </a:t>
            </a:r>
          </a:p>
          <a:p>
            <a:r>
              <a:rPr lang="de-DE" sz="1200" dirty="0" err="1" smtClean="0"/>
              <a:t>as.factor</a:t>
            </a:r>
            <a:r>
              <a:rPr lang="de-DE" sz="1200" dirty="0" smtClean="0"/>
              <a:t>(grade)7  -1.691e-01  3.122e-02  -5.416 9.18e-08 ***</a:t>
            </a:r>
          </a:p>
          <a:p>
            <a:r>
              <a:rPr lang="de-DE" sz="1200" dirty="0" err="1" smtClean="0"/>
              <a:t>as.factor</a:t>
            </a:r>
            <a:r>
              <a:rPr lang="de-DE" sz="1200" dirty="0" smtClean="0"/>
              <a:t>(grade)8  -1.204e-01  3.155e-02  -3.815 0.000152 ***</a:t>
            </a:r>
          </a:p>
          <a:p>
            <a:r>
              <a:rPr lang="de-DE" sz="1200" dirty="0" err="1" smtClean="0"/>
              <a:t>as.factor</a:t>
            </a:r>
            <a:r>
              <a:rPr lang="de-DE" sz="1200" dirty="0" smtClean="0"/>
              <a:t>(Region)2  1.631e-02  3.824e-02   0.426 0.669942    </a:t>
            </a:r>
          </a:p>
          <a:p>
            <a:r>
              <a:rPr lang="de-DE" sz="1200" dirty="0" err="1" smtClean="0"/>
              <a:t>as.factor</a:t>
            </a:r>
            <a:r>
              <a:rPr lang="de-DE" sz="1200" dirty="0" smtClean="0"/>
              <a:t>(Region)3  3.250e-03  3.703e-02   0.088 0.930097    </a:t>
            </a:r>
          </a:p>
          <a:p>
            <a:r>
              <a:rPr lang="de-DE" sz="1200" dirty="0" err="1" smtClean="0"/>
              <a:t>as.factor</a:t>
            </a:r>
            <a:r>
              <a:rPr lang="de-DE" sz="1200" dirty="0" smtClean="0"/>
              <a:t>(Region)4  1.265e-02  4.027e-02   0.314 0.753637    </a:t>
            </a:r>
          </a:p>
          <a:p>
            <a:r>
              <a:rPr lang="de-DE" sz="1200" dirty="0" err="1" smtClean="0"/>
              <a:t>as.factor</a:t>
            </a:r>
            <a:r>
              <a:rPr lang="de-DE" sz="1200" dirty="0" smtClean="0"/>
              <a:t>(Region)5  2.341e-02  4.130e-02   0.567 0.571025    </a:t>
            </a:r>
          </a:p>
          <a:p>
            <a:r>
              <a:rPr lang="de-DE" sz="1200" dirty="0" err="1" smtClean="0"/>
              <a:t>as.factor</a:t>
            </a:r>
            <a:r>
              <a:rPr lang="de-DE" sz="1200" dirty="0" smtClean="0"/>
              <a:t>(Region)6  5.439e-02  4.046e-02   1.344 0.179351    </a:t>
            </a:r>
          </a:p>
          <a:p>
            <a:r>
              <a:rPr lang="de-DE" sz="1200" dirty="0" err="1" smtClean="0"/>
              <a:t>as.factor</a:t>
            </a:r>
            <a:r>
              <a:rPr lang="de-DE" sz="1200" dirty="0" smtClean="0"/>
              <a:t>(Region)7  1.457e-01  5.227e-02   2.788 0.005483 ** </a:t>
            </a:r>
          </a:p>
          <a:p>
            <a:r>
              <a:rPr lang="de-DE" sz="1200" dirty="0" err="1" smtClean="0"/>
              <a:t>as.factor</a:t>
            </a:r>
            <a:r>
              <a:rPr lang="de-DE" sz="1200" dirty="0" smtClean="0"/>
              <a:t>(Region)8  2.005e-01  5.255e-02   3.815 0.000152 ***</a:t>
            </a:r>
          </a:p>
          <a:p>
            <a:r>
              <a:rPr lang="de-DE" sz="1200" dirty="0" err="1" smtClean="0"/>
              <a:t>BLPPerC</a:t>
            </a:r>
            <a:r>
              <a:rPr lang="de-DE" sz="1200" dirty="0" smtClean="0"/>
              <a:t>             6.279e-03  1.137e-03   5.523 5.19e-08 ***</a:t>
            </a:r>
          </a:p>
          <a:p>
            <a:r>
              <a:rPr lang="de-DE" sz="1200" dirty="0" err="1" smtClean="0"/>
              <a:t>HSPPerC</a:t>
            </a:r>
            <a:r>
              <a:rPr lang="de-DE" sz="1200" dirty="0" smtClean="0"/>
              <a:t>             9.577e-03  2.726e-03   3.513 0.000479 ***</a:t>
            </a:r>
          </a:p>
          <a:p>
            <a:r>
              <a:rPr lang="de-DE" sz="1200" dirty="0" smtClean="0"/>
              <a:t>---</a:t>
            </a:r>
          </a:p>
          <a:p>
            <a:r>
              <a:rPr lang="de-DE" sz="1200" dirty="0" err="1" smtClean="0"/>
              <a:t>Signif</a:t>
            </a:r>
            <a:r>
              <a:rPr lang="de-DE" sz="1200" dirty="0" smtClean="0"/>
              <a:t>. </a:t>
            </a:r>
            <a:r>
              <a:rPr lang="de-DE" sz="1200" dirty="0" err="1" smtClean="0"/>
              <a:t>codes</a:t>
            </a:r>
            <a:r>
              <a:rPr lang="de-DE" sz="1200" dirty="0" smtClean="0"/>
              <a:t>:  0 ‘***’ 0.001 ‘**’ 0.01 ‘*’ 0.05 ‘.’ 0.1 ‘ ’ 1</a:t>
            </a:r>
          </a:p>
          <a:p>
            <a:endParaRPr lang="de-DE" sz="1200" dirty="0" smtClean="0"/>
          </a:p>
          <a:p>
            <a:r>
              <a:rPr lang="de-DE" sz="1200" dirty="0" smtClean="0"/>
              <a:t>Residual </a:t>
            </a:r>
            <a:r>
              <a:rPr lang="de-DE" sz="1200" dirty="0" err="1" smtClean="0"/>
              <a:t>standard</a:t>
            </a:r>
            <a:r>
              <a:rPr lang="de-DE" sz="1200" dirty="0" smtClean="0"/>
              <a:t> </a:t>
            </a:r>
            <a:r>
              <a:rPr lang="de-DE" sz="1200" dirty="0" err="1" smtClean="0"/>
              <a:t>error</a:t>
            </a:r>
            <a:r>
              <a:rPr lang="de-DE" sz="1200" dirty="0" smtClean="0"/>
              <a:t>: 0.2145 on 542 </a:t>
            </a:r>
            <a:r>
              <a:rPr lang="de-DE" sz="1200" dirty="0" err="1" smtClean="0"/>
              <a:t>degrees</a:t>
            </a:r>
            <a:r>
              <a:rPr lang="de-DE" sz="1200" dirty="0" smtClean="0"/>
              <a:t> </a:t>
            </a:r>
            <a:r>
              <a:rPr lang="de-DE" sz="1200" dirty="0" err="1" smtClean="0"/>
              <a:t>of</a:t>
            </a:r>
            <a:r>
              <a:rPr lang="de-DE" sz="1200" dirty="0" smtClean="0"/>
              <a:t> </a:t>
            </a:r>
            <a:r>
              <a:rPr lang="de-DE" sz="1200" dirty="0" err="1" smtClean="0"/>
              <a:t>freedom</a:t>
            </a:r>
            <a:endParaRPr lang="de-DE" sz="1200" dirty="0" smtClean="0"/>
          </a:p>
          <a:p>
            <a:r>
              <a:rPr lang="de-DE" sz="1200" dirty="0" smtClean="0"/>
              <a:t>Multiple R-</a:t>
            </a:r>
            <a:r>
              <a:rPr lang="de-DE" sz="1200" dirty="0" err="1" smtClean="0"/>
              <a:t>squared</a:t>
            </a:r>
            <a:r>
              <a:rPr lang="de-DE" sz="1200" dirty="0" smtClean="0"/>
              <a:t>:  0.316,	</a:t>
            </a:r>
            <a:r>
              <a:rPr lang="de-DE" sz="1200" dirty="0" err="1" smtClean="0"/>
              <a:t>Adjusted</a:t>
            </a:r>
            <a:r>
              <a:rPr lang="de-DE" sz="1200" dirty="0" smtClean="0"/>
              <a:t> R-</a:t>
            </a:r>
            <a:r>
              <a:rPr lang="de-DE" sz="1200" dirty="0" err="1" smtClean="0"/>
              <a:t>squared</a:t>
            </a:r>
            <a:r>
              <a:rPr lang="de-DE" sz="1200" dirty="0" smtClean="0"/>
              <a:t>:  0.2933 </a:t>
            </a:r>
          </a:p>
          <a:p>
            <a:r>
              <a:rPr lang="de-DE" sz="1200" dirty="0" smtClean="0"/>
              <a:t>F-</a:t>
            </a:r>
            <a:r>
              <a:rPr lang="de-DE" sz="1200" dirty="0" err="1" smtClean="0"/>
              <a:t>statistic</a:t>
            </a:r>
            <a:r>
              <a:rPr lang="de-DE" sz="1200" dirty="0" smtClean="0"/>
              <a:t>: 13.91 on 18 </a:t>
            </a:r>
            <a:r>
              <a:rPr lang="de-DE" sz="1200" dirty="0" err="1" smtClean="0"/>
              <a:t>and</a:t>
            </a:r>
            <a:r>
              <a:rPr lang="de-DE" sz="1200" dirty="0" smtClean="0"/>
              <a:t> 542 DF,  p-</a:t>
            </a:r>
            <a:r>
              <a:rPr lang="de-DE" sz="1200" dirty="0" err="1" smtClean="0"/>
              <a:t>value</a:t>
            </a:r>
            <a:r>
              <a:rPr lang="de-DE" sz="1200" dirty="0" smtClean="0"/>
              <a:t>: &lt; 2.2e-16</a:t>
            </a:r>
            <a:endParaRPr lang="en-US" sz="1200" dirty="0"/>
          </a:p>
        </p:txBody>
      </p:sp>
      <p:sp>
        <p:nvSpPr>
          <p:cNvPr id="5" name="Rectangle 4"/>
          <p:cNvSpPr/>
          <p:nvPr/>
        </p:nvSpPr>
        <p:spPr>
          <a:xfrm>
            <a:off x="3884555" y="317457"/>
            <a:ext cx="6323413" cy="3785651"/>
          </a:xfrm>
          <a:prstGeom prst="rect">
            <a:avLst/>
          </a:prstGeom>
        </p:spPr>
        <p:txBody>
          <a:bodyPr wrap="square">
            <a:spAutoFit/>
          </a:bodyPr>
          <a:lstStyle/>
          <a:p>
            <a:r>
              <a:rPr lang="de-DE" sz="1200" dirty="0" smtClean="0"/>
              <a:t> 2.5 %        97.5 %</a:t>
            </a:r>
          </a:p>
          <a:p>
            <a:r>
              <a:rPr lang="de-DE" sz="1200" dirty="0" smtClean="0"/>
              <a:t>7.749060e-01  9.211815e-01</a:t>
            </a:r>
          </a:p>
          <a:p>
            <a:r>
              <a:rPr lang="de-DE" sz="1200" dirty="0" smtClean="0"/>
              <a:t>1.028985e-05  1.545922e-05</a:t>
            </a:r>
          </a:p>
          <a:p>
            <a:r>
              <a:rPr lang="de-DE" sz="1200" dirty="0" smtClean="0"/>
              <a:t>-4.844750e-07 -4.914575e-08</a:t>
            </a:r>
          </a:p>
          <a:p>
            <a:r>
              <a:rPr lang="de-DE" sz="1200" dirty="0" smtClean="0"/>
              <a:t>-3.552224e-04 -1.262527e-04</a:t>
            </a:r>
          </a:p>
          <a:p>
            <a:r>
              <a:rPr lang="de-DE" sz="1200" dirty="0" smtClean="0"/>
              <a:t>-3.526665e-07  7.640881e-07</a:t>
            </a:r>
          </a:p>
          <a:p>
            <a:r>
              <a:rPr lang="de-DE" sz="1200" dirty="0" smtClean="0"/>
              <a:t>-1.200689e-01  3.236067e-03</a:t>
            </a:r>
          </a:p>
          <a:p>
            <a:r>
              <a:rPr lang="de-DE" sz="1200" dirty="0" smtClean="0"/>
              <a:t>-1.517965e-01 -2.884868e-02</a:t>
            </a:r>
          </a:p>
          <a:p>
            <a:r>
              <a:rPr lang="de-DE" sz="1200" dirty="0" smtClean="0"/>
              <a:t>-1.144442e-01  9.861720e-03</a:t>
            </a:r>
          </a:p>
          <a:p>
            <a:r>
              <a:rPr lang="de-DE" sz="1200" dirty="0" smtClean="0"/>
              <a:t>-2.303807e-01 -1.077432e-01</a:t>
            </a:r>
          </a:p>
          <a:p>
            <a:r>
              <a:rPr lang="de-DE" sz="1200" dirty="0" smtClean="0"/>
              <a:t>-1.823466e-01 -5.839806e-02</a:t>
            </a:r>
          </a:p>
          <a:p>
            <a:r>
              <a:rPr lang="de-DE" sz="1200" dirty="0" smtClean="0"/>
              <a:t>-5.881123e-02  9.142820e-02</a:t>
            </a:r>
          </a:p>
          <a:p>
            <a:r>
              <a:rPr lang="de-DE" sz="1200" dirty="0" smtClean="0"/>
              <a:t>-6.949016e-02  7.598997e-02</a:t>
            </a:r>
          </a:p>
          <a:p>
            <a:r>
              <a:rPr lang="de-DE" sz="1200" dirty="0" smtClean="0"/>
              <a:t>-6.646479e-02  9.175689e-02</a:t>
            </a:r>
          </a:p>
          <a:p>
            <a:r>
              <a:rPr lang="de-DE" sz="1200" dirty="0" smtClean="0"/>
              <a:t>-5.771691e-02  1.045433e-01</a:t>
            </a:r>
          </a:p>
          <a:p>
            <a:r>
              <a:rPr lang="de-DE" sz="1200" dirty="0" smtClean="0"/>
              <a:t>-2.507683e-02  1.338622e-01</a:t>
            </a:r>
          </a:p>
          <a:p>
            <a:r>
              <a:rPr lang="de-DE" sz="1200" dirty="0" smtClean="0"/>
              <a:t>4.306939e-02  2.484114e-01</a:t>
            </a:r>
          </a:p>
          <a:p>
            <a:r>
              <a:rPr lang="de-DE" sz="1200" dirty="0" smtClean="0"/>
              <a:t>9.724170e-02  3.037114e-01</a:t>
            </a:r>
          </a:p>
          <a:p>
            <a:r>
              <a:rPr lang="de-DE" sz="1200" dirty="0" smtClean="0"/>
              <a:t>4.045616e-03  8.512429e-03</a:t>
            </a:r>
          </a:p>
          <a:p>
            <a:r>
              <a:rPr lang="de-DE" sz="1200" dirty="0" smtClean="0"/>
              <a:t>4.222467e-03  1.493174e-02</a:t>
            </a:r>
            <a:endParaRPr lang="en-US" sz="1200" dirty="0"/>
          </a:p>
        </p:txBody>
      </p:sp>
    </p:spTree>
    <p:extLst>
      <p:ext uri="{BB962C8B-B14F-4D97-AF65-F5344CB8AC3E}">
        <p14:creationId xmlns:p14="http://schemas.microsoft.com/office/powerpoint/2010/main" val="3709131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587" y="150404"/>
            <a:ext cx="8686800" cy="6707596"/>
          </a:xfrm>
        </p:spPr>
        <p:txBody>
          <a:bodyPr>
            <a:noAutofit/>
          </a:bodyPr>
          <a:lstStyle/>
          <a:p>
            <a:r>
              <a:rPr lang="en-US" sz="1400" b="1" dirty="0" smtClean="0"/>
              <a:t>Black Math</a:t>
            </a:r>
          </a:p>
          <a:p>
            <a:pPr lvl="1"/>
            <a:r>
              <a:rPr lang="en-US" sz="1400" dirty="0" smtClean="0"/>
              <a:t>The intercept .848 (95% CI: .7749, .92118) signifies the mean gap in math achievement scores between black and white students in the 3</a:t>
            </a:r>
            <a:r>
              <a:rPr lang="en-US" sz="1400" baseline="30000" dirty="0" smtClean="0"/>
              <a:t>rd</a:t>
            </a:r>
            <a:r>
              <a:rPr lang="en-US" sz="1400" dirty="0" smtClean="0"/>
              <a:t> grade who live in a school district in region 1 whose population has average median family income, and average black and Hispanic population percentages. Based on the </a:t>
            </a:r>
            <a:r>
              <a:rPr lang="en-US" sz="1400" dirty="0" err="1" smtClean="0"/>
              <a:t>pvalue</a:t>
            </a:r>
            <a:r>
              <a:rPr lang="en-US" sz="1400" dirty="0" smtClean="0"/>
              <a:t> of 2e-16, there is overwhelming evidence that the gap exists within the population. </a:t>
            </a:r>
          </a:p>
          <a:p>
            <a:pPr lvl="1"/>
            <a:r>
              <a:rPr lang="en-US" sz="1400" dirty="0"/>
              <a:t>B</a:t>
            </a:r>
            <a:r>
              <a:rPr lang="en-US" sz="1400" dirty="0" smtClean="0"/>
              <a:t>ased on </a:t>
            </a:r>
            <a:r>
              <a:rPr lang="en-US" sz="1400" dirty="0" err="1" smtClean="0"/>
              <a:t>pvalues</a:t>
            </a:r>
            <a:r>
              <a:rPr lang="en-US" sz="1400" dirty="0" smtClean="0"/>
              <a:t>, </a:t>
            </a:r>
            <a:r>
              <a:rPr lang="en-US" sz="1400" dirty="0"/>
              <a:t>p</a:t>
            </a:r>
            <a:r>
              <a:rPr lang="en-US" sz="1400" dirty="0" smtClean="0"/>
              <a:t>opulation </a:t>
            </a:r>
            <a:r>
              <a:rPr lang="en-US" sz="1400" dirty="0"/>
              <a:t>c</a:t>
            </a:r>
            <a:r>
              <a:rPr lang="en-US" sz="1400" dirty="0" smtClean="0"/>
              <a:t>haracteristics </a:t>
            </a:r>
            <a:r>
              <a:rPr lang="en-US" sz="1400" dirty="0" err="1" smtClean="0"/>
              <a:t>MFIcent</a:t>
            </a:r>
            <a:r>
              <a:rPr lang="en-US" sz="1400" dirty="0" smtClean="0"/>
              <a:t>, MFIBLP, BLPPerC2, </a:t>
            </a:r>
            <a:r>
              <a:rPr lang="en-US" sz="1400" dirty="0" err="1" smtClean="0"/>
              <a:t>BLPPerC</a:t>
            </a:r>
            <a:r>
              <a:rPr lang="en-US" sz="1400" dirty="0" smtClean="0"/>
              <a:t>, </a:t>
            </a:r>
            <a:r>
              <a:rPr lang="en-US" sz="1400" dirty="0" err="1" smtClean="0"/>
              <a:t>HSPPerC</a:t>
            </a:r>
            <a:r>
              <a:rPr lang="en-US" sz="1400" dirty="0" smtClean="0"/>
              <a:t> seem to be significant to the prediction of the black math gap in the school district. If MFI were to increase by one unit, it would increase the mean score gap by 1.287e-05 (95%CI: 1.029e-05, 1.5459e-05) and then decrease it by 2.688e-07 (95%CI: -4.8447e-07, -4.9156e-08). If average </a:t>
            </a:r>
            <a:r>
              <a:rPr lang="en-US" sz="1400" dirty="0" err="1" smtClean="0"/>
              <a:t>BLPPer</a:t>
            </a:r>
            <a:r>
              <a:rPr lang="en-US" sz="1400" dirty="0" smtClean="0"/>
              <a:t> were to increase by one unit, it would increase the score gap by .6279e-03 (95%CI: 4.046e-03, 8.512e-03) and then decrease by </a:t>
            </a:r>
            <a:r>
              <a:rPr lang="en-US" sz="1400" dirty="0" smtClean="0"/>
              <a:t>2.688e-07 (95%CI: -4.8447e-07, -4.9156e-08) and 2.407e-04 (-3.5522e-04, -1.262e-04). If you were to increase </a:t>
            </a:r>
            <a:r>
              <a:rPr lang="en-US" sz="1400" dirty="0" err="1" smtClean="0"/>
              <a:t>HSPPerC</a:t>
            </a:r>
            <a:r>
              <a:rPr lang="en-US" sz="1400" dirty="0" smtClean="0"/>
              <a:t> by one unit, you would add 9.577e-03 (95%CI: 4.222e-03, 1.49e-02) to the score gap. </a:t>
            </a:r>
          </a:p>
          <a:p>
            <a:pPr lvl="1"/>
            <a:r>
              <a:rPr lang="en-US" sz="1400" dirty="0" smtClean="0"/>
              <a:t>For the baseline, based on </a:t>
            </a:r>
            <a:r>
              <a:rPr lang="en-US" sz="1400" dirty="0" err="1" smtClean="0"/>
              <a:t>pvalues</a:t>
            </a:r>
            <a:r>
              <a:rPr lang="en-US" sz="1400" dirty="0" smtClean="0"/>
              <a:t>, being in grades 5, 7 or 8 or in Region 7 and 8 are significant predictors of the math score gap between black and white students. If the student were in grades 5, 7, or 8, the score gap would be decreased by 9.032e-02 (95%CI: -5.772e-02, 1.04e-01), .1691 (95%CI: -.23, -.1077), or .1204 (95%CI: -.1823, -.05839). If the school district were in Region 7 or 8, the gap would increase by .1457 (95%CI: 4.307e-02, .2484) or .2005 (95%CI: 9.724e-02, .3037), respectively. </a:t>
            </a:r>
            <a:endParaRPr lang="en-US" sz="1400" dirty="0"/>
          </a:p>
        </p:txBody>
      </p:sp>
    </p:spTree>
    <p:extLst>
      <p:ext uri="{BB962C8B-B14F-4D97-AF65-F5344CB8AC3E}">
        <p14:creationId xmlns:p14="http://schemas.microsoft.com/office/powerpoint/2010/main" val="580804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0291"/>
            <a:ext cx="8229600" cy="4828711"/>
          </a:xfrm>
        </p:spPr>
        <p:txBody>
          <a:bodyPr>
            <a:normAutofit/>
          </a:bodyPr>
          <a:lstStyle/>
          <a:p>
            <a:pPr marL="0" indent="0">
              <a:buNone/>
            </a:pPr>
            <a:r>
              <a:rPr lang="en-US" sz="1500" b="1" dirty="0" smtClean="0"/>
              <a:t>Hispanic ELA:</a:t>
            </a:r>
          </a:p>
          <a:p>
            <a:pPr marL="0" indent="0">
              <a:buNone/>
            </a:pPr>
            <a:r>
              <a:rPr lang="en-US" sz="1500" dirty="0" err="1" smtClean="0"/>
              <a:t>reghspelaR</a:t>
            </a:r>
            <a:r>
              <a:rPr lang="en-US" sz="1500" dirty="0" smtClean="0"/>
              <a:t> = lm(</a:t>
            </a:r>
            <a:r>
              <a:rPr lang="en-US" sz="1500" dirty="0" err="1" smtClean="0"/>
              <a:t>gaphsp_ela~MFIcent</a:t>
            </a:r>
            <a:r>
              <a:rPr lang="en-US" sz="1500" dirty="0" smtClean="0"/>
              <a:t> + MFIHSP + </a:t>
            </a:r>
            <a:r>
              <a:rPr lang="en-US" sz="1500" dirty="0" err="1" smtClean="0"/>
              <a:t>as.factor</a:t>
            </a:r>
            <a:r>
              <a:rPr lang="en-US" sz="1500" dirty="0" smtClean="0"/>
              <a:t>(grade) + </a:t>
            </a:r>
            <a:r>
              <a:rPr lang="en-US" sz="1500" dirty="0" err="1" smtClean="0"/>
              <a:t>as.factor</a:t>
            </a:r>
            <a:r>
              <a:rPr lang="en-US" sz="1500" dirty="0" smtClean="0"/>
              <a:t>(Region) + </a:t>
            </a:r>
            <a:r>
              <a:rPr lang="en-US" sz="1500" dirty="0" err="1" smtClean="0"/>
              <a:t>BLPPerC</a:t>
            </a:r>
            <a:r>
              <a:rPr lang="en-US" sz="1500" dirty="0" smtClean="0"/>
              <a:t> + </a:t>
            </a:r>
            <a:r>
              <a:rPr lang="en-US" sz="1500" dirty="0" err="1" smtClean="0"/>
              <a:t>HSPPerC</a:t>
            </a:r>
            <a:r>
              <a:rPr lang="en-US" sz="1500" dirty="0" smtClean="0"/>
              <a:t>, data = NC1)</a:t>
            </a:r>
          </a:p>
          <a:p>
            <a:pPr marL="0" indent="0">
              <a:buNone/>
            </a:pPr>
            <a:endParaRPr lang="en-US" sz="1500" dirty="0" smtClean="0"/>
          </a:p>
          <a:p>
            <a:pPr marL="0" indent="0">
              <a:buNone/>
            </a:pPr>
            <a:r>
              <a:rPr lang="en-US" sz="1500" dirty="0" smtClean="0"/>
              <a:t>In the model I included all of the original predictors plus the interaction MFIHSP because of the negative correlation between MFI and </a:t>
            </a:r>
            <a:r>
              <a:rPr lang="en-US" sz="1500" dirty="0" err="1" smtClean="0"/>
              <a:t>HSPPer</a:t>
            </a:r>
            <a:r>
              <a:rPr lang="en-US" sz="1500" dirty="0" smtClean="0"/>
              <a:t>. I initially included interaction MFIBLP and quadratic term HSPPerC2, but a nested F test calculated that these were not useful predictors for this sample and to make </a:t>
            </a:r>
            <a:r>
              <a:rPr lang="en-US" sz="1500" dirty="0" smtClean="0"/>
              <a:t>prediction</a:t>
            </a:r>
            <a:r>
              <a:rPr lang="en-US" sz="1500" dirty="0" smtClean="0"/>
              <a:t> simpler I took them out.</a:t>
            </a:r>
          </a:p>
          <a:p>
            <a:pPr marL="0" indent="0">
              <a:buNone/>
            </a:pPr>
            <a:endParaRPr lang="en-US" sz="1500" dirty="0"/>
          </a:p>
          <a:p>
            <a:pPr marL="0" indent="0">
              <a:buNone/>
            </a:pPr>
            <a:r>
              <a:rPr lang="en-US" sz="1500" dirty="0" smtClean="0"/>
              <a:t>The residual plots using the model look good.</a:t>
            </a:r>
          </a:p>
          <a:p>
            <a:pPr marL="0" indent="0">
              <a:buNone/>
            </a:pPr>
            <a:endParaRPr lang="en-US" sz="1900" dirty="0"/>
          </a:p>
        </p:txBody>
      </p:sp>
    </p:spTree>
    <p:extLst>
      <p:ext uri="{BB962C8B-B14F-4D97-AF65-F5344CB8AC3E}">
        <p14:creationId xmlns:p14="http://schemas.microsoft.com/office/powerpoint/2010/main" val="3350094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7179"/>
            <a:ext cx="9311496" cy="4708980"/>
          </a:xfrm>
          <a:prstGeom prst="rect">
            <a:avLst/>
          </a:prstGeom>
        </p:spPr>
        <p:txBody>
          <a:bodyPr wrap="square">
            <a:spAutoFit/>
          </a:bodyPr>
          <a:lstStyle/>
          <a:p>
            <a:r>
              <a:rPr lang="de-DE" sz="1200" dirty="0" err="1" smtClean="0"/>
              <a:t>Coefficients</a:t>
            </a:r>
            <a:r>
              <a:rPr lang="de-DE" sz="1200" dirty="0" smtClean="0"/>
              <a:t>:</a:t>
            </a:r>
          </a:p>
          <a:p>
            <a:r>
              <a:rPr lang="de-DE" sz="1200" dirty="0" smtClean="0"/>
              <a:t>                     </a:t>
            </a:r>
            <a:r>
              <a:rPr lang="de-DE" sz="1200" dirty="0" err="1" smtClean="0"/>
              <a:t>Estimate</a:t>
            </a:r>
            <a:r>
              <a:rPr lang="de-DE" sz="1200" dirty="0" smtClean="0"/>
              <a:t> Std. Error t </a:t>
            </a:r>
            <a:r>
              <a:rPr lang="de-DE" sz="1200" dirty="0" err="1" smtClean="0"/>
              <a:t>value</a:t>
            </a:r>
            <a:r>
              <a:rPr lang="de-DE" sz="1200" dirty="0" smtClean="0"/>
              <a:t> </a:t>
            </a:r>
            <a:r>
              <a:rPr lang="de-DE" sz="1200" dirty="0" err="1" smtClean="0"/>
              <a:t>Pr</a:t>
            </a:r>
            <a:r>
              <a:rPr lang="de-DE" sz="1200" dirty="0" smtClean="0"/>
              <a:t>(&gt;|t|)    </a:t>
            </a:r>
          </a:p>
          <a:p>
            <a:r>
              <a:rPr lang="de-DE" sz="1200" dirty="0" smtClean="0"/>
              <a:t>(</a:t>
            </a:r>
            <a:r>
              <a:rPr lang="de-DE" sz="1200" dirty="0" err="1" smtClean="0"/>
              <a:t>Intercept</a:t>
            </a:r>
            <a:r>
              <a:rPr lang="de-DE" sz="1200" dirty="0" smtClean="0"/>
              <a:t>)         6.950e-01  3.226e-02  21.543  &lt; 2e-16 ***</a:t>
            </a:r>
          </a:p>
          <a:p>
            <a:r>
              <a:rPr lang="de-DE" sz="1200" dirty="0" err="1" smtClean="0"/>
              <a:t>MFIcent</a:t>
            </a:r>
            <a:r>
              <a:rPr lang="de-DE" sz="1200" dirty="0" smtClean="0"/>
              <a:t>             1.719e-05  1.156e-06  14.873  &lt; 2e-16 ***</a:t>
            </a:r>
          </a:p>
          <a:p>
            <a:r>
              <a:rPr lang="de-DE" sz="1200" dirty="0" smtClean="0"/>
              <a:t>MFIHSP              5.193e-07  2.601e-07   1.997  0.04637 *  </a:t>
            </a:r>
          </a:p>
          <a:p>
            <a:r>
              <a:rPr lang="de-DE" sz="1200" dirty="0" err="1" smtClean="0"/>
              <a:t>as.factor</a:t>
            </a:r>
            <a:r>
              <a:rPr lang="de-DE" sz="1200" dirty="0" smtClean="0"/>
              <a:t>(grade)4  -6.545e-02  2.901e-02  -2.256  0.02444 *  </a:t>
            </a:r>
          </a:p>
          <a:p>
            <a:r>
              <a:rPr lang="de-DE" sz="1200" dirty="0" err="1" smtClean="0"/>
              <a:t>as.factor</a:t>
            </a:r>
            <a:r>
              <a:rPr lang="de-DE" sz="1200" dirty="0" smtClean="0"/>
              <a:t>(grade)5  -5.826e-02  2.892e-02  -2.014  0.04447 *  </a:t>
            </a:r>
          </a:p>
          <a:p>
            <a:r>
              <a:rPr lang="de-DE" sz="1200" dirty="0" err="1" smtClean="0"/>
              <a:t>as.factor</a:t>
            </a:r>
            <a:r>
              <a:rPr lang="de-DE" sz="1200" dirty="0" smtClean="0"/>
              <a:t>(grade)6  -1.167e-01  2.924e-02  -3.993 7.43e-05 ***</a:t>
            </a:r>
          </a:p>
          <a:p>
            <a:r>
              <a:rPr lang="de-DE" sz="1200" dirty="0" err="1" smtClean="0"/>
              <a:t>as.factor</a:t>
            </a:r>
            <a:r>
              <a:rPr lang="de-DE" sz="1200" dirty="0" smtClean="0"/>
              <a:t>(grade)7  -1.273e-01  2.885e-02  -4.411 1.24e-05 ***</a:t>
            </a:r>
          </a:p>
          <a:p>
            <a:r>
              <a:rPr lang="de-DE" sz="1200" dirty="0" err="1" smtClean="0"/>
              <a:t>as.factor</a:t>
            </a:r>
            <a:r>
              <a:rPr lang="de-DE" sz="1200" dirty="0" smtClean="0"/>
              <a:t>(grade)8  -4.295e-02  2.916e-02  -1.473  0.14133    </a:t>
            </a:r>
          </a:p>
          <a:p>
            <a:r>
              <a:rPr lang="de-DE" sz="1200" dirty="0" err="1" smtClean="0"/>
              <a:t>as.factor</a:t>
            </a:r>
            <a:r>
              <a:rPr lang="de-DE" sz="1200" dirty="0" smtClean="0"/>
              <a:t>(Region)2  3.675e-02  3.442e-02   1.068  0.28615    </a:t>
            </a:r>
          </a:p>
          <a:p>
            <a:r>
              <a:rPr lang="de-DE" sz="1200" dirty="0" err="1" smtClean="0"/>
              <a:t>as.factor</a:t>
            </a:r>
            <a:r>
              <a:rPr lang="de-DE" sz="1200" dirty="0" smtClean="0"/>
              <a:t>(Region)3  5.816e-03  3.389e-02   0.172  0.86381    </a:t>
            </a:r>
          </a:p>
          <a:p>
            <a:r>
              <a:rPr lang="de-DE" sz="1200" dirty="0" err="1" smtClean="0"/>
              <a:t>as.factor</a:t>
            </a:r>
            <a:r>
              <a:rPr lang="de-DE" sz="1200" dirty="0" smtClean="0"/>
              <a:t>(Region)4  6.955e-02  3.527e-02   1.972  0.04914 *  </a:t>
            </a:r>
          </a:p>
          <a:p>
            <a:r>
              <a:rPr lang="de-DE" sz="1200" dirty="0" err="1" smtClean="0"/>
              <a:t>as.factor</a:t>
            </a:r>
            <a:r>
              <a:rPr lang="de-DE" sz="1200" dirty="0" smtClean="0"/>
              <a:t>(Region)5  3.077e-02  3.797e-02   0.810  0.41813    </a:t>
            </a:r>
          </a:p>
          <a:p>
            <a:r>
              <a:rPr lang="de-DE" sz="1200" dirty="0" err="1" smtClean="0"/>
              <a:t>as.factor</a:t>
            </a:r>
            <a:r>
              <a:rPr lang="de-DE" sz="1200" dirty="0" smtClean="0"/>
              <a:t>(Region)6 -3.512e-03  3.708e-02  -0.095  0.92458    </a:t>
            </a:r>
          </a:p>
          <a:p>
            <a:r>
              <a:rPr lang="de-DE" sz="1200" dirty="0" err="1" smtClean="0"/>
              <a:t>as.factor</a:t>
            </a:r>
            <a:r>
              <a:rPr lang="de-DE" sz="1200" dirty="0" smtClean="0"/>
              <a:t>(Region)7  1.263e-01  4.708e-02   2.683  0.00752 ** </a:t>
            </a:r>
          </a:p>
          <a:p>
            <a:r>
              <a:rPr lang="de-DE" sz="1200" dirty="0" err="1" smtClean="0"/>
              <a:t>as.factor</a:t>
            </a:r>
            <a:r>
              <a:rPr lang="de-DE" sz="1200" dirty="0" smtClean="0"/>
              <a:t>(Region)8  2.201e-01  4.776e-02   4.608 5.07e-06 ***</a:t>
            </a:r>
          </a:p>
          <a:p>
            <a:r>
              <a:rPr lang="de-DE" sz="1200" dirty="0" err="1" smtClean="0"/>
              <a:t>BLPPerC</a:t>
            </a:r>
            <a:r>
              <a:rPr lang="de-DE" sz="1200" dirty="0" smtClean="0"/>
              <a:t>             3.875e-03  9.840e-04   3.938 9.29e-05 ***</a:t>
            </a:r>
          </a:p>
          <a:p>
            <a:r>
              <a:rPr lang="de-DE" sz="1200" dirty="0" err="1" smtClean="0"/>
              <a:t>HSPPerC</a:t>
            </a:r>
            <a:r>
              <a:rPr lang="de-DE" sz="1200" dirty="0" smtClean="0"/>
              <a:t>             1.698e-02  2.476e-03   6.857 1.91e-11 ***</a:t>
            </a:r>
          </a:p>
          <a:p>
            <a:r>
              <a:rPr lang="de-DE" sz="1200" dirty="0" smtClean="0"/>
              <a:t>---</a:t>
            </a:r>
          </a:p>
          <a:p>
            <a:r>
              <a:rPr lang="de-DE" sz="1200" dirty="0" err="1" smtClean="0"/>
              <a:t>Signif</a:t>
            </a:r>
            <a:r>
              <a:rPr lang="de-DE" sz="1200" dirty="0" smtClean="0"/>
              <a:t>. </a:t>
            </a:r>
            <a:r>
              <a:rPr lang="de-DE" sz="1200" dirty="0" err="1" smtClean="0"/>
              <a:t>codes</a:t>
            </a:r>
            <a:r>
              <a:rPr lang="de-DE" sz="1200" dirty="0" smtClean="0"/>
              <a:t>:  0 ‘***’ 0.001 ‘**’ 0.01 ‘*’ 0.05 ‘.’ 0.1 ‘ ’ 1</a:t>
            </a:r>
          </a:p>
          <a:p>
            <a:endParaRPr lang="de-DE" sz="1200" dirty="0" smtClean="0"/>
          </a:p>
          <a:p>
            <a:r>
              <a:rPr lang="de-DE" sz="1200" dirty="0" smtClean="0"/>
              <a:t>Residual </a:t>
            </a:r>
            <a:r>
              <a:rPr lang="de-DE" sz="1200" dirty="0" err="1" smtClean="0"/>
              <a:t>standard</a:t>
            </a:r>
            <a:r>
              <a:rPr lang="de-DE" sz="1200" dirty="0" smtClean="0"/>
              <a:t> </a:t>
            </a:r>
            <a:r>
              <a:rPr lang="de-DE" sz="1200" dirty="0" err="1" smtClean="0"/>
              <a:t>error</a:t>
            </a:r>
            <a:r>
              <a:rPr lang="de-DE" sz="1200" dirty="0" smtClean="0"/>
              <a:t>: 0.1982 on 544 </a:t>
            </a:r>
            <a:r>
              <a:rPr lang="de-DE" sz="1200" dirty="0" err="1" smtClean="0"/>
              <a:t>degrees</a:t>
            </a:r>
            <a:r>
              <a:rPr lang="de-DE" sz="1200" dirty="0" smtClean="0"/>
              <a:t> </a:t>
            </a:r>
            <a:r>
              <a:rPr lang="de-DE" sz="1200" dirty="0" err="1" smtClean="0"/>
              <a:t>of</a:t>
            </a:r>
            <a:r>
              <a:rPr lang="de-DE" sz="1200" dirty="0" smtClean="0"/>
              <a:t> </a:t>
            </a:r>
            <a:r>
              <a:rPr lang="de-DE" sz="1200" dirty="0" err="1" smtClean="0"/>
              <a:t>freedom</a:t>
            </a:r>
            <a:endParaRPr lang="de-DE" sz="1200" dirty="0" smtClean="0"/>
          </a:p>
          <a:p>
            <a:r>
              <a:rPr lang="de-DE" sz="1200" dirty="0" smtClean="0"/>
              <a:t>Multiple R-</a:t>
            </a:r>
            <a:r>
              <a:rPr lang="de-DE" sz="1200" dirty="0" err="1" smtClean="0"/>
              <a:t>squared</a:t>
            </a:r>
            <a:r>
              <a:rPr lang="de-DE" sz="1200" dirty="0" smtClean="0"/>
              <a:t>:  0.4152,	</a:t>
            </a:r>
            <a:r>
              <a:rPr lang="de-DE" sz="1200" dirty="0" err="1" smtClean="0"/>
              <a:t>Adjusted</a:t>
            </a:r>
            <a:r>
              <a:rPr lang="de-DE" sz="1200" dirty="0" smtClean="0"/>
              <a:t> R-</a:t>
            </a:r>
            <a:r>
              <a:rPr lang="de-DE" sz="1200" dirty="0" err="1" smtClean="0"/>
              <a:t>squared</a:t>
            </a:r>
            <a:r>
              <a:rPr lang="de-DE" sz="1200" dirty="0" smtClean="0"/>
              <a:t>:  0.398 </a:t>
            </a:r>
          </a:p>
          <a:p>
            <a:r>
              <a:rPr lang="de-DE" sz="1200" dirty="0" smtClean="0"/>
              <a:t>F-</a:t>
            </a:r>
            <a:r>
              <a:rPr lang="de-DE" sz="1200" dirty="0" err="1" smtClean="0"/>
              <a:t>statistic</a:t>
            </a:r>
            <a:r>
              <a:rPr lang="de-DE" sz="1200" dirty="0" smtClean="0"/>
              <a:t>: 24.14 on 16 </a:t>
            </a:r>
            <a:r>
              <a:rPr lang="de-DE" sz="1200" dirty="0" err="1" smtClean="0"/>
              <a:t>and</a:t>
            </a:r>
            <a:r>
              <a:rPr lang="de-DE" sz="1200" dirty="0" smtClean="0"/>
              <a:t> 544 DF,  p-</a:t>
            </a:r>
            <a:r>
              <a:rPr lang="de-DE" sz="1200" dirty="0" err="1" smtClean="0"/>
              <a:t>value</a:t>
            </a:r>
            <a:r>
              <a:rPr lang="de-DE" sz="1200" dirty="0" smtClean="0"/>
              <a:t>: &lt; 2.2e-16</a:t>
            </a:r>
            <a:endParaRPr lang="de-DE" sz="1200" dirty="0"/>
          </a:p>
        </p:txBody>
      </p:sp>
      <p:sp>
        <p:nvSpPr>
          <p:cNvPr id="7" name="Rectangle 6"/>
          <p:cNvSpPr/>
          <p:nvPr/>
        </p:nvSpPr>
        <p:spPr>
          <a:xfrm>
            <a:off x="3780732" y="162466"/>
            <a:ext cx="6678248" cy="3416319"/>
          </a:xfrm>
          <a:prstGeom prst="rect">
            <a:avLst/>
          </a:prstGeom>
        </p:spPr>
        <p:txBody>
          <a:bodyPr wrap="square">
            <a:spAutoFit/>
          </a:bodyPr>
          <a:lstStyle/>
          <a:p>
            <a:r>
              <a:rPr lang="de-DE" sz="1200" dirty="0" smtClean="0"/>
              <a:t> 2.5 %        97.5 %</a:t>
            </a:r>
          </a:p>
          <a:p>
            <a:r>
              <a:rPr lang="de-DE" sz="1200" dirty="0" smtClean="0"/>
              <a:t>6.315861e-01  7.583235e-01</a:t>
            </a:r>
          </a:p>
          <a:p>
            <a:r>
              <a:rPr lang="de-DE" sz="1200" dirty="0" smtClean="0"/>
              <a:t>1.492249e-05  1.946394e-05</a:t>
            </a:r>
          </a:p>
          <a:p>
            <a:r>
              <a:rPr lang="de-DE" sz="1200" dirty="0" smtClean="0"/>
              <a:t>8.388996e-09  1.030120e-06</a:t>
            </a:r>
          </a:p>
          <a:p>
            <a:r>
              <a:rPr lang="de-DE" sz="1200" dirty="0" smtClean="0"/>
              <a:t>-1.224242e-01 -8.471238e-03</a:t>
            </a:r>
          </a:p>
          <a:p>
            <a:r>
              <a:rPr lang="de-DE" sz="1200" dirty="0" smtClean="0"/>
              <a:t>-1.150742e-01 -1.445716e-03</a:t>
            </a:r>
          </a:p>
          <a:p>
            <a:r>
              <a:rPr lang="de-DE" sz="1200" dirty="0" smtClean="0"/>
              <a:t>-1.741829e-01 -5.931147e-02</a:t>
            </a:r>
          </a:p>
          <a:p>
            <a:r>
              <a:rPr lang="de-DE" sz="1200" dirty="0" smtClean="0"/>
              <a:t>-1.839213e-01 -7.058033e-02</a:t>
            </a:r>
          </a:p>
          <a:p>
            <a:r>
              <a:rPr lang="de-DE" sz="1200" dirty="0" smtClean="0"/>
              <a:t>-1.002236e-01  1.432560e-02</a:t>
            </a:r>
          </a:p>
          <a:p>
            <a:r>
              <a:rPr lang="de-DE" sz="1200" dirty="0" smtClean="0"/>
              <a:t>-3.086046e-02  1.043513e-01</a:t>
            </a:r>
          </a:p>
          <a:p>
            <a:r>
              <a:rPr lang="de-DE" sz="1200" dirty="0" smtClean="0"/>
              <a:t>-6.076119e-02  7.239375e-02</a:t>
            </a:r>
          </a:p>
          <a:p>
            <a:r>
              <a:rPr lang="de-DE" sz="1200" dirty="0" smtClean="0"/>
              <a:t>2.638248e-04  1.388430e-01</a:t>
            </a:r>
          </a:p>
          <a:p>
            <a:r>
              <a:rPr lang="de-DE" sz="1200" dirty="0" smtClean="0"/>
              <a:t>-4.381912e-02  1.053521e-01</a:t>
            </a:r>
          </a:p>
          <a:p>
            <a:r>
              <a:rPr lang="de-DE" sz="1200" dirty="0" smtClean="0"/>
              <a:t>-7.634646e-02  6.932290e-02</a:t>
            </a:r>
          </a:p>
          <a:p>
            <a:r>
              <a:rPr lang="de-DE" sz="1200" dirty="0" smtClean="0"/>
              <a:t>3.383289e-02  2.187924e-01</a:t>
            </a:r>
          </a:p>
          <a:p>
            <a:r>
              <a:rPr lang="de-DE" sz="1200" dirty="0" smtClean="0"/>
              <a:t>1.262557e-01  3.138850e-01</a:t>
            </a:r>
          </a:p>
          <a:p>
            <a:r>
              <a:rPr lang="de-DE" sz="1200" dirty="0" smtClean="0"/>
              <a:t>1.942042e-03  5.807851e-03</a:t>
            </a:r>
          </a:p>
          <a:p>
            <a:r>
              <a:rPr lang="de-DE" sz="1200" dirty="0" smtClean="0"/>
              <a:t>1.211598e-02  2.184428e-02</a:t>
            </a:r>
            <a:endParaRPr lang="en-US" sz="1200" dirty="0"/>
          </a:p>
        </p:txBody>
      </p:sp>
    </p:spTree>
    <p:extLst>
      <p:ext uri="{BB962C8B-B14F-4D97-AF65-F5344CB8AC3E}">
        <p14:creationId xmlns:p14="http://schemas.microsoft.com/office/powerpoint/2010/main" val="3086067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692"/>
            <a:ext cx="8229600" cy="6573010"/>
          </a:xfrm>
        </p:spPr>
        <p:txBody>
          <a:bodyPr>
            <a:normAutofit/>
          </a:bodyPr>
          <a:lstStyle/>
          <a:p>
            <a:r>
              <a:rPr lang="en-US" sz="1400" b="1" dirty="0" smtClean="0"/>
              <a:t>Hispanic ELA:</a:t>
            </a:r>
          </a:p>
          <a:p>
            <a:pPr lvl="1"/>
            <a:r>
              <a:rPr lang="en-US" sz="1400" dirty="0" smtClean="0"/>
              <a:t>The intercept .6950 interprets as the mean score gap between White and Hispanic Students on a Third Grade English Language Arts Achievement Test in a school district in Region 1 whose population has an average median family income and average Black and Hispanic population percentages. Its </a:t>
            </a:r>
            <a:r>
              <a:rPr lang="en-US" sz="1400" dirty="0" err="1" smtClean="0"/>
              <a:t>pvalue</a:t>
            </a:r>
            <a:r>
              <a:rPr lang="en-US" sz="1400" dirty="0" smtClean="0"/>
              <a:t> is very small, strongly suggesting that the score gap is not equal to zero in the population.</a:t>
            </a:r>
          </a:p>
          <a:p>
            <a:pPr lvl="1"/>
            <a:r>
              <a:rPr lang="en-US" sz="1400" dirty="0" smtClean="0"/>
              <a:t>In the regression model, based on very small </a:t>
            </a:r>
            <a:r>
              <a:rPr lang="en-US" sz="1400" dirty="0" err="1" smtClean="0"/>
              <a:t>pvalues</a:t>
            </a:r>
            <a:r>
              <a:rPr lang="en-US" sz="1400" dirty="0" smtClean="0"/>
              <a:t>, there is significant evidence that the continuous predictors </a:t>
            </a:r>
            <a:r>
              <a:rPr lang="en-US" sz="1400" dirty="0" err="1" smtClean="0"/>
              <a:t>BLPPerC</a:t>
            </a:r>
            <a:r>
              <a:rPr lang="en-US" sz="1400" dirty="0" smtClean="0"/>
              <a:t>, </a:t>
            </a:r>
            <a:r>
              <a:rPr lang="en-US" sz="1400" dirty="0" err="1" smtClean="0"/>
              <a:t>HSPPerC</a:t>
            </a:r>
            <a:r>
              <a:rPr lang="en-US" sz="1400" dirty="0" smtClean="0"/>
              <a:t>, </a:t>
            </a:r>
            <a:r>
              <a:rPr lang="en-US" sz="1400" dirty="0" err="1" smtClean="0"/>
              <a:t>MFIcent</a:t>
            </a:r>
            <a:r>
              <a:rPr lang="en-US" sz="1400" dirty="0" smtClean="0"/>
              <a:t> and interaction MFIHSP are not equal to zero in the population and are useful predictors for this sample. If the black population percentage were to increase by one, it would increase the score gap by 3.875e-03 (95%CI: 1.942e-03, 5.8079e-03). If the </a:t>
            </a:r>
            <a:r>
              <a:rPr lang="en-US" sz="1400" dirty="0"/>
              <a:t>H</a:t>
            </a:r>
            <a:r>
              <a:rPr lang="en-US" sz="1400" dirty="0" smtClean="0"/>
              <a:t>ispanic population percentage were to increase by one, it would increase the score gap by 1.698e-02 (95%CI: 1.2116e-02, 2.1844e-02) and 5.193e-07 (95%CI: 8.389e-09, 1.03e-06). If the MFI were to increase by one unit, it would increase the score gap by 1.719e-05 (95%CI: 1.492e-05, 1.94e-05) and </a:t>
            </a:r>
            <a:r>
              <a:rPr lang="en-US" sz="1400" dirty="0" smtClean="0"/>
              <a:t>5.193e-07 (95%CI: 8.389e-09, 1.03e-06).</a:t>
            </a:r>
          </a:p>
          <a:p>
            <a:pPr lvl="1"/>
            <a:r>
              <a:rPr lang="en-US" sz="1400" dirty="0" smtClean="0"/>
              <a:t>For this baseline, based on </a:t>
            </a:r>
            <a:r>
              <a:rPr lang="en-US" sz="1400" dirty="0" err="1" smtClean="0"/>
              <a:t>pvalues</a:t>
            </a:r>
            <a:r>
              <a:rPr lang="en-US" sz="1400" dirty="0" smtClean="0"/>
              <a:t>, grades 6 and 7 and Regions 7 and 8 can be useful predictors for determining the score gap. If the students were in grades 6 or 7, the score gap would decrease by .1167 (95%CI: -.17418, -5.93e-02) or .1273 (95%CI: -.1839, -7.058e-02), respectively. If the school district were in Region 7 or 8,  the score gap would increase by .1263 (95%CI: 3.383e-02, .21879) or .2201 (95%CI: .12626, .31386), respectively. </a:t>
            </a:r>
            <a:endParaRPr lang="en-US" sz="1400" dirty="0"/>
          </a:p>
        </p:txBody>
      </p:sp>
    </p:spTree>
    <p:extLst>
      <p:ext uri="{BB962C8B-B14F-4D97-AF65-F5344CB8AC3E}">
        <p14:creationId xmlns:p14="http://schemas.microsoft.com/office/powerpoint/2010/main" val="4293044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1712"/>
            <a:ext cx="8229600" cy="6277198"/>
          </a:xfrm>
        </p:spPr>
        <p:txBody>
          <a:bodyPr>
            <a:normAutofit/>
          </a:bodyPr>
          <a:lstStyle/>
          <a:p>
            <a:pPr marL="0" indent="0">
              <a:buNone/>
            </a:pPr>
            <a:r>
              <a:rPr lang="en-US" sz="1500" b="1" dirty="0" smtClean="0"/>
              <a:t>Hispanic Math:</a:t>
            </a:r>
          </a:p>
          <a:p>
            <a:pPr marL="0" indent="0">
              <a:buNone/>
            </a:pPr>
            <a:r>
              <a:rPr lang="en-US" sz="1500" dirty="0" err="1" smtClean="0"/>
              <a:t>reghspmath</a:t>
            </a:r>
            <a:r>
              <a:rPr lang="en-US" sz="1500" dirty="0" smtClean="0"/>
              <a:t> = lm(</a:t>
            </a:r>
            <a:r>
              <a:rPr lang="en-US" sz="1500" dirty="0" err="1" smtClean="0"/>
              <a:t>gaphsp_math~MFIcent</a:t>
            </a:r>
            <a:r>
              <a:rPr lang="en-US" sz="1500" dirty="0" smtClean="0"/>
              <a:t> + MFIBLP + MFIHSP + HSPPerC2 + </a:t>
            </a:r>
            <a:r>
              <a:rPr lang="en-US" sz="1500" dirty="0" err="1" smtClean="0"/>
              <a:t>as.factor</a:t>
            </a:r>
            <a:r>
              <a:rPr lang="en-US" sz="1500" dirty="0" smtClean="0"/>
              <a:t>(grade) + </a:t>
            </a:r>
            <a:r>
              <a:rPr lang="en-US" sz="1500" dirty="0" err="1" smtClean="0"/>
              <a:t>as.factor</a:t>
            </a:r>
            <a:r>
              <a:rPr lang="en-US" sz="1500" dirty="0" smtClean="0"/>
              <a:t>(Region) + </a:t>
            </a:r>
            <a:r>
              <a:rPr lang="en-US" sz="1500" dirty="0" err="1" smtClean="0"/>
              <a:t>BLPPerC</a:t>
            </a:r>
            <a:r>
              <a:rPr lang="en-US" sz="1500" dirty="0" smtClean="0"/>
              <a:t> + </a:t>
            </a:r>
            <a:r>
              <a:rPr lang="en-US" sz="1500" dirty="0" err="1" smtClean="0"/>
              <a:t>HSPPerC</a:t>
            </a:r>
            <a:r>
              <a:rPr lang="en-US" sz="1500" dirty="0" smtClean="0"/>
              <a:t>, data = NC1)</a:t>
            </a:r>
            <a:endParaRPr lang="en-US" sz="1500" dirty="0"/>
          </a:p>
          <a:p>
            <a:pPr marL="0" indent="0">
              <a:buNone/>
            </a:pPr>
            <a:endParaRPr lang="en-US" sz="1500" dirty="0" smtClean="0"/>
          </a:p>
          <a:p>
            <a:pPr marL="0" indent="0">
              <a:buNone/>
            </a:pPr>
            <a:r>
              <a:rPr lang="en-US" sz="1500" dirty="0" smtClean="0"/>
              <a:t>In the regression model, I included the quadratic transformation HSPPerC2 because the plot had slight parabolic shape, and the interaction terms because of negative correlations between MFI and </a:t>
            </a:r>
            <a:r>
              <a:rPr lang="en-US" sz="1500" dirty="0" err="1" smtClean="0"/>
              <a:t>BLPPer</a:t>
            </a:r>
            <a:r>
              <a:rPr lang="en-US" sz="1500" dirty="0"/>
              <a:t> </a:t>
            </a:r>
            <a:r>
              <a:rPr lang="en-US" sz="1500" dirty="0" smtClean="0"/>
              <a:t>and </a:t>
            </a:r>
            <a:r>
              <a:rPr lang="en-US" sz="1500" dirty="0" err="1" smtClean="0"/>
              <a:t>HSPPer</a:t>
            </a:r>
            <a:r>
              <a:rPr lang="en-US" sz="1500" dirty="0" smtClean="0"/>
              <a:t>.</a:t>
            </a:r>
          </a:p>
          <a:p>
            <a:pPr marL="0" indent="0">
              <a:buNone/>
            </a:pPr>
            <a:endParaRPr lang="en-US" sz="1500" dirty="0"/>
          </a:p>
          <a:p>
            <a:pPr marL="0" indent="0">
              <a:buNone/>
            </a:pPr>
            <a:r>
              <a:rPr lang="en-US" sz="1500" dirty="0" smtClean="0"/>
              <a:t>The residual plots using the model look good.</a:t>
            </a:r>
            <a:endParaRPr lang="en-US" sz="1500" dirty="0"/>
          </a:p>
        </p:txBody>
      </p:sp>
    </p:spTree>
    <p:extLst>
      <p:ext uri="{BB962C8B-B14F-4D97-AF65-F5344CB8AC3E}">
        <p14:creationId xmlns:p14="http://schemas.microsoft.com/office/powerpoint/2010/main" val="2672238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3948"/>
            <a:ext cx="9991401" cy="5078312"/>
          </a:xfrm>
          <a:prstGeom prst="rect">
            <a:avLst/>
          </a:prstGeom>
        </p:spPr>
        <p:txBody>
          <a:bodyPr wrap="square">
            <a:spAutoFit/>
          </a:bodyPr>
          <a:lstStyle/>
          <a:p>
            <a:r>
              <a:rPr lang="de-DE" sz="1200" dirty="0" err="1" smtClean="0"/>
              <a:t>Coefficients</a:t>
            </a:r>
            <a:r>
              <a:rPr lang="de-DE" sz="1200" dirty="0" smtClean="0"/>
              <a:t>:</a:t>
            </a:r>
          </a:p>
          <a:p>
            <a:r>
              <a:rPr lang="de-DE" sz="1200" dirty="0" smtClean="0"/>
              <a:t>                     </a:t>
            </a:r>
            <a:r>
              <a:rPr lang="de-DE" sz="1200" dirty="0" err="1" smtClean="0"/>
              <a:t>Estimate</a:t>
            </a:r>
            <a:r>
              <a:rPr lang="de-DE" sz="1200" dirty="0" smtClean="0"/>
              <a:t> Std. Error t </a:t>
            </a:r>
            <a:r>
              <a:rPr lang="de-DE" sz="1200" dirty="0" err="1" smtClean="0"/>
              <a:t>value</a:t>
            </a:r>
            <a:r>
              <a:rPr lang="de-DE" sz="1200" dirty="0" smtClean="0"/>
              <a:t> </a:t>
            </a:r>
            <a:r>
              <a:rPr lang="de-DE" sz="1200" dirty="0" err="1" smtClean="0"/>
              <a:t>Pr</a:t>
            </a:r>
            <a:r>
              <a:rPr lang="de-DE" sz="1200" dirty="0" smtClean="0"/>
              <a:t>(&gt;|t|)    </a:t>
            </a:r>
          </a:p>
          <a:p>
            <a:r>
              <a:rPr lang="de-DE" sz="1200" dirty="0" smtClean="0"/>
              <a:t>(</a:t>
            </a:r>
            <a:r>
              <a:rPr lang="de-DE" sz="1200" dirty="0" err="1" smtClean="0"/>
              <a:t>Intercept</a:t>
            </a:r>
            <a:r>
              <a:rPr lang="de-DE" sz="1200" dirty="0" smtClean="0"/>
              <a:t>)         4.477e-01  3.635e-02  12.319  &lt; 2e-16 ***</a:t>
            </a:r>
          </a:p>
          <a:p>
            <a:r>
              <a:rPr lang="de-DE" sz="1200" dirty="0" err="1" smtClean="0"/>
              <a:t>MFIcent</a:t>
            </a:r>
            <a:r>
              <a:rPr lang="de-DE" sz="1200" dirty="0" smtClean="0"/>
              <a:t>             1.899e-05  1.232e-06  15.416  &lt; 2e-16 ***</a:t>
            </a:r>
          </a:p>
          <a:p>
            <a:r>
              <a:rPr lang="de-DE" sz="1200" dirty="0" smtClean="0"/>
              <a:t>MFIBLP              9.608e-08  8.036e-08   1.196 0.232392    </a:t>
            </a:r>
          </a:p>
          <a:p>
            <a:r>
              <a:rPr lang="de-DE" sz="1200" dirty="0" smtClean="0"/>
              <a:t>MFIHSP              6.898e-07  2.900e-07   2.379 0.017719 *  </a:t>
            </a:r>
          </a:p>
          <a:p>
            <a:r>
              <a:rPr lang="de-DE" sz="1200" dirty="0" smtClean="0"/>
              <a:t>HSPPerC2            7.169e-04  4.120e-04   1.740 0.082439 .  </a:t>
            </a:r>
          </a:p>
          <a:p>
            <a:r>
              <a:rPr lang="de-DE" sz="1200" dirty="0" err="1" smtClean="0"/>
              <a:t>as.factor</a:t>
            </a:r>
            <a:r>
              <a:rPr lang="de-DE" sz="1200" dirty="0" smtClean="0"/>
              <a:t>(grade)4  -6.719e-02  2.943e-02  -2.283 0.022806 *  </a:t>
            </a:r>
          </a:p>
          <a:p>
            <a:r>
              <a:rPr lang="de-DE" sz="1200" dirty="0" err="1" smtClean="0"/>
              <a:t>as.factor</a:t>
            </a:r>
            <a:r>
              <a:rPr lang="de-DE" sz="1200" dirty="0" smtClean="0"/>
              <a:t>(grade)5  -7.305e-02  2.934e-02  -2.489 0.013097 *  </a:t>
            </a:r>
          </a:p>
          <a:p>
            <a:r>
              <a:rPr lang="de-DE" sz="1200" dirty="0" err="1" smtClean="0"/>
              <a:t>as.factor</a:t>
            </a:r>
            <a:r>
              <a:rPr lang="de-DE" sz="1200" dirty="0" smtClean="0"/>
              <a:t>(grade)6  -1.977e-02  2.967e-02  -0.666 0.505496    </a:t>
            </a:r>
          </a:p>
          <a:p>
            <a:r>
              <a:rPr lang="de-DE" sz="1200" dirty="0" err="1" smtClean="0"/>
              <a:t>as.factor</a:t>
            </a:r>
            <a:r>
              <a:rPr lang="de-DE" sz="1200" dirty="0" smtClean="0"/>
              <a:t>(grade)7  -1.061e-01  2.927e-02  -3.625 0.000316 ***</a:t>
            </a:r>
          </a:p>
          <a:p>
            <a:r>
              <a:rPr lang="de-DE" sz="1200" dirty="0" err="1" smtClean="0"/>
              <a:t>as.factor</a:t>
            </a:r>
            <a:r>
              <a:rPr lang="de-DE" sz="1200" dirty="0" smtClean="0"/>
              <a:t>(grade)8  -8.508e-02  2.958e-02  -2.876 0.004184 ** </a:t>
            </a:r>
          </a:p>
          <a:p>
            <a:r>
              <a:rPr lang="de-DE" sz="1200" dirty="0" err="1" smtClean="0"/>
              <a:t>as.factor</a:t>
            </a:r>
            <a:r>
              <a:rPr lang="de-DE" sz="1200" dirty="0" smtClean="0"/>
              <a:t>(Region)2  3.717e-02  3.552e-02   1.047 0.295743    </a:t>
            </a:r>
          </a:p>
          <a:p>
            <a:r>
              <a:rPr lang="de-DE" sz="1200" dirty="0" err="1" smtClean="0"/>
              <a:t>as.factor</a:t>
            </a:r>
            <a:r>
              <a:rPr lang="de-DE" sz="1200" dirty="0" smtClean="0"/>
              <a:t>(Region)3  5.563e-02  3.543e-02   1.570 0.117011    </a:t>
            </a:r>
          </a:p>
          <a:p>
            <a:r>
              <a:rPr lang="de-DE" sz="1200" dirty="0" err="1" smtClean="0"/>
              <a:t>as.factor</a:t>
            </a:r>
            <a:r>
              <a:rPr lang="de-DE" sz="1200" dirty="0" smtClean="0"/>
              <a:t>(Region)4  8.886e-02  3.725e-02   2.386 0.017388 *  </a:t>
            </a:r>
          </a:p>
          <a:p>
            <a:r>
              <a:rPr lang="de-DE" sz="1200" dirty="0" err="1" smtClean="0"/>
              <a:t>as.factor</a:t>
            </a:r>
            <a:r>
              <a:rPr lang="de-DE" sz="1200" dirty="0" smtClean="0"/>
              <a:t>(Region)5  8.735e-02  3.955e-02   2.208 0.027639 *  </a:t>
            </a:r>
          </a:p>
          <a:p>
            <a:r>
              <a:rPr lang="de-DE" sz="1200" dirty="0" err="1" smtClean="0"/>
              <a:t>as.factor</a:t>
            </a:r>
            <a:r>
              <a:rPr lang="de-DE" sz="1200" dirty="0" smtClean="0"/>
              <a:t>(Region)6  8.634e-02  3.821e-02   2.260 0.024238 *  </a:t>
            </a:r>
          </a:p>
          <a:p>
            <a:r>
              <a:rPr lang="de-DE" sz="1200" dirty="0" err="1" smtClean="0"/>
              <a:t>as.factor</a:t>
            </a:r>
            <a:r>
              <a:rPr lang="de-DE" sz="1200" dirty="0" smtClean="0"/>
              <a:t>(Region)7  1.638e-01  4.897e-02   3.346 0.000878 ***</a:t>
            </a:r>
          </a:p>
          <a:p>
            <a:r>
              <a:rPr lang="de-DE" sz="1200" dirty="0" err="1" smtClean="0"/>
              <a:t>as.factor</a:t>
            </a:r>
            <a:r>
              <a:rPr lang="de-DE" sz="1200" dirty="0" smtClean="0"/>
              <a:t>(Region)8  1.959e-01  4.859e-02   4.032 6.32e-05 ***</a:t>
            </a:r>
          </a:p>
          <a:p>
            <a:r>
              <a:rPr lang="de-DE" sz="1200" dirty="0" err="1" smtClean="0"/>
              <a:t>BLPPerC</a:t>
            </a:r>
            <a:r>
              <a:rPr lang="de-DE" sz="1200" dirty="0" smtClean="0"/>
              <a:t>             5.325e-03  1.038e-03   5.128 4.08e-07 ***</a:t>
            </a:r>
          </a:p>
          <a:p>
            <a:r>
              <a:rPr lang="de-DE" sz="1200" dirty="0" err="1" smtClean="0"/>
              <a:t>HSPPerC</a:t>
            </a:r>
            <a:r>
              <a:rPr lang="de-DE" sz="1200" dirty="0" smtClean="0"/>
              <a:t>             9.914e-03  3.274e-03   3.028 0.002578 ** </a:t>
            </a:r>
          </a:p>
          <a:p>
            <a:r>
              <a:rPr lang="de-DE" sz="1200" dirty="0" smtClean="0"/>
              <a:t>---</a:t>
            </a:r>
          </a:p>
          <a:p>
            <a:r>
              <a:rPr lang="de-DE" sz="1200" dirty="0" err="1" smtClean="0"/>
              <a:t>Signif</a:t>
            </a:r>
            <a:r>
              <a:rPr lang="de-DE" sz="1200" dirty="0" smtClean="0"/>
              <a:t>. </a:t>
            </a:r>
            <a:r>
              <a:rPr lang="de-DE" sz="1200" dirty="0" err="1" smtClean="0"/>
              <a:t>codes</a:t>
            </a:r>
            <a:r>
              <a:rPr lang="de-DE" sz="1200" dirty="0" smtClean="0"/>
              <a:t>:  0 ‘***’ 0.001 ‘**’ 0.01 ‘*’ 0.05 ‘.’ 0.1 ‘ ’ 1</a:t>
            </a:r>
          </a:p>
          <a:p>
            <a:endParaRPr lang="de-DE" sz="1200" dirty="0" smtClean="0"/>
          </a:p>
          <a:p>
            <a:r>
              <a:rPr lang="de-DE" sz="1200" dirty="0" smtClean="0"/>
              <a:t>Residual </a:t>
            </a:r>
            <a:r>
              <a:rPr lang="de-DE" sz="1200" dirty="0" err="1" smtClean="0"/>
              <a:t>standard</a:t>
            </a:r>
            <a:r>
              <a:rPr lang="de-DE" sz="1200" dirty="0" smtClean="0"/>
              <a:t> </a:t>
            </a:r>
            <a:r>
              <a:rPr lang="de-DE" sz="1200" dirty="0" err="1" smtClean="0"/>
              <a:t>error</a:t>
            </a:r>
            <a:r>
              <a:rPr lang="de-DE" sz="1200" dirty="0" smtClean="0"/>
              <a:t>: 0.2011 on 542 </a:t>
            </a:r>
            <a:r>
              <a:rPr lang="de-DE" sz="1200" dirty="0" err="1" smtClean="0"/>
              <a:t>degrees</a:t>
            </a:r>
            <a:r>
              <a:rPr lang="de-DE" sz="1200" dirty="0" smtClean="0"/>
              <a:t> </a:t>
            </a:r>
            <a:r>
              <a:rPr lang="de-DE" sz="1200" dirty="0" err="1" smtClean="0"/>
              <a:t>of</a:t>
            </a:r>
            <a:r>
              <a:rPr lang="de-DE" sz="1200" dirty="0" smtClean="0"/>
              <a:t> </a:t>
            </a:r>
            <a:r>
              <a:rPr lang="de-DE" sz="1200" dirty="0" err="1" smtClean="0"/>
              <a:t>freedom</a:t>
            </a:r>
            <a:endParaRPr lang="de-DE" sz="1200" dirty="0" smtClean="0"/>
          </a:p>
          <a:p>
            <a:r>
              <a:rPr lang="de-DE" sz="1200" dirty="0" smtClean="0"/>
              <a:t>Multiple R-</a:t>
            </a:r>
            <a:r>
              <a:rPr lang="de-DE" sz="1200" dirty="0" err="1" smtClean="0"/>
              <a:t>squared</a:t>
            </a:r>
            <a:r>
              <a:rPr lang="de-DE" sz="1200" dirty="0" smtClean="0"/>
              <a:t>:  0.4277,	</a:t>
            </a:r>
            <a:r>
              <a:rPr lang="de-DE" sz="1200" dirty="0" err="1" smtClean="0"/>
              <a:t>Adjusted</a:t>
            </a:r>
            <a:r>
              <a:rPr lang="de-DE" sz="1200" dirty="0" smtClean="0"/>
              <a:t> R-</a:t>
            </a:r>
            <a:r>
              <a:rPr lang="de-DE" sz="1200" dirty="0" err="1" smtClean="0"/>
              <a:t>squared</a:t>
            </a:r>
            <a:r>
              <a:rPr lang="de-DE" sz="1200" dirty="0" smtClean="0"/>
              <a:t>:  0.4087 </a:t>
            </a:r>
          </a:p>
          <a:p>
            <a:r>
              <a:rPr lang="de-DE" sz="1200" dirty="0" smtClean="0"/>
              <a:t>F-</a:t>
            </a:r>
            <a:r>
              <a:rPr lang="de-DE" sz="1200" dirty="0" err="1" smtClean="0"/>
              <a:t>statistic</a:t>
            </a:r>
            <a:r>
              <a:rPr lang="de-DE" sz="1200" dirty="0" smtClean="0"/>
              <a:t>: 22.51 on 18 </a:t>
            </a:r>
            <a:r>
              <a:rPr lang="de-DE" sz="1200" dirty="0" err="1" smtClean="0"/>
              <a:t>and</a:t>
            </a:r>
            <a:r>
              <a:rPr lang="de-DE" sz="1200" dirty="0" smtClean="0"/>
              <a:t> 542 DF,  p-</a:t>
            </a:r>
            <a:r>
              <a:rPr lang="de-DE" sz="1200" dirty="0" err="1" smtClean="0"/>
              <a:t>value</a:t>
            </a:r>
            <a:r>
              <a:rPr lang="de-DE" sz="1200" dirty="0" smtClean="0"/>
              <a:t>: &lt; 2.2e-16</a:t>
            </a:r>
            <a:endParaRPr lang="en-US" sz="1200" dirty="0"/>
          </a:p>
        </p:txBody>
      </p:sp>
      <p:sp>
        <p:nvSpPr>
          <p:cNvPr id="9" name="Rectangle 8"/>
          <p:cNvSpPr/>
          <p:nvPr/>
        </p:nvSpPr>
        <p:spPr>
          <a:xfrm>
            <a:off x="3923188" y="317457"/>
            <a:ext cx="6715599" cy="3785651"/>
          </a:xfrm>
          <a:prstGeom prst="rect">
            <a:avLst/>
          </a:prstGeom>
        </p:spPr>
        <p:txBody>
          <a:bodyPr wrap="square">
            <a:spAutoFit/>
          </a:bodyPr>
          <a:lstStyle/>
          <a:p>
            <a:r>
              <a:rPr lang="de-DE" sz="1200" dirty="0" smtClean="0"/>
              <a:t> 2.5 %        97.5 %</a:t>
            </a:r>
          </a:p>
          <a:p>
            <a:r>
              <a:rPr lang="de-DE" sz="1200" dirty="0" smtClean="0"/>
              <a:t>3.763348e-01  5.191255e-01</a:t>
            </a:r>
          </a:p>
          <a:p>
            <a:r>
              <a:rPr lang="de-DE" sz="1200" dirty="0" smtClean="0"/>
              <a:t>1.656606e-05  2.140450e-05</a:t>
            </a:r>
          </a:p>
          <a:p>
            <a:r>
              <a:rPr lang="de-DE" sz="1200" dirty="0" smtClean="0"/>
              <a:t>-6.178249e-08  2.539402e-07</a:t>
            </a:r>
          </a:p>
          <a:p>
            <a:r>
              <a:rPr lang="de-DE" sz="1200" dirty="0" smtClean="0"/>
              <a:t>1.201558e-07  1.259430e-06</a:t>
            </a:r>
          </a:p>
          <a:p>
            <a:r>
              <a:rPr lang="de-DE" sz="1200" dirty="0" smtClean="0"/>
              <a:t>-9.246869e-05  1.526285e-03</a:t>
            </a:r>
          </a:p>
          <a:p>
            <a:r>
              <a:rPr lang="de-DE" sz="1200" dirty="0" smtClean="0"/>
              <a:t>-1.249961e-01 -9.382706e-03</a:t>
            </a:r>
          </a:p>
          <a:p>
            <a:r>
              <a:rPr lang="de-DE" sz="1200" dirty="0" smtClean="0"/>
              <a:t>-1.306885e-01 -1.540477e-02</a:t>
            </a:r>
          </a:p>
          <a:p>
            <a:r>
              <a:rPr lang="de-DE" sz="1200" dirty="0" smtClean="0"/>
              <a:t>-7.804544e-02  3.850972e-02</a:t>
            </a:r>
          </a:p>
          <a:p>
            <a:r>
              <a:rPr lang="de-DE" sz="1200" dirty="0" smtClean="0"/>
              <a:t>-1.635968e-01 -4.860492e-02</a:t>
            </a:r>
          </a:p>
          <a:p>
            <a:r>
              <a:rPr lang="de-DE" sz="1200" dirty="0" smtClean="0"/>
              <a:t>-1.431944e-01 -2.697266e-02</a:t>
            </a:r>
          </a:p>
          <a:p>
            <a:r>
              <a:rPr lang="de-DE" sz="1200" dirty="0" smtClean="0"/>
              <a:t>-3.259656e-02  1.069452e-01</a:t>
            </a:r>
          </a:p>
          <a:p>
            <a:r>
              <a:rPr lang="de-DE" sz="1200" dirty="0" smtClean="0"/>
              <a:t>-1.397548e-02  1.252364e-01</a:t>
            </a:r>
          </a:p>
          <a:p>
            <a:r>
              <a:rPr lang="de-DE" sz="1200" dirty="0" smtClean="0"/>
              <a:t>1.569516e-02  1.620298e-01</a:t>
            </a:r>
          </a:p>
          <a:p>
            <a:r>
              <a:rPr lang="de-DE" sz="1200" dirty="0" smtClean="0"/>
              <a:t>9.650460e-03  1.650434e-01</a:t>
            </a:r>
          </a:p>
          <a:p>
            <a:r>
              <a:rPr lang="de-DE" sz="1200" dirty="0" smtClean="0"/>
              <a:t>1.128369e-02  1.613957e-01</a:t>
            </a:r>
          </a:p>
          <a:p>
            <a:r>
              <a:rPr lang="de-DE" sz="1200" dirty="0" smtClean="0"/>
              <a:t>6.763942e-02  2.600316e-01</a:t>
            </a:r>
          </a:p>
          <a:p>
            <a:r>
              <a:rPr lang="de-DE" sz="1200" dirty="0" smtClean="0"/>
              <a:t>1.004755e-01  2.913648e-01</a:t>
            </a:r>
          </a:p>
          <a:p>
            <a:r>
              <a:rPr lang="de-DE" sz="1200" dirty="0" smtClean="0"/>
              <a:t>3.285061e-03  7.364201e-03</a:t>
            </a:r>
          </a:p>
          <a:p>
            <a:r>
              <a:rPr lang="de-DE" sz="1200" dirty="0" smtClean="0"/>
              <a:t>3.482506e-03  1.634459e-02</a:t>
            </a:r>
            <a:endParaRPr lang="en-US" sz="1200" dirty="0"/>
          </a:p>
        </p:txBody>
      </p:sp>
    </p:spTree>
    <p:extLst>
      <p:ext uri="{BB962C8B-B14F-4D97-AF65-F5344CB8AC3E}">
        <p14:creationId xmlns:p14="http://schemas.microsoft.com/office/powerpoint/2010/main" val="1743021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0540"/>
            <a:ext cx="8229600" cy="6248212"/>
          </a:xfrm>
        </p:spPr>
        <p:txBody>
          <a:bodyPr>
            <a:normAutofit/>
          </a:bodyPr>
          <a:lstStyle/>
          <a:p>
            <a:r>
              <a:rPr lang="en-US" sz="1400" b="1" dirty="0" smtClean="0"/>
              <a:t>Hispanic Math:</a:t>
            </a:r>
          </a:p>
          <a:p>
            <a:pPr lvl="1"/>
            <a:r>
              <a:rPr lang="en-US" sz="1400" dirty="0" smtClean="0"/>
              <a:t>The intercept .4477 (95%CI: .37633, .5191) interprets as the mean score gap between White and </a:t>
            </a:r>
            <a:r>
              <a:rPr lang="en-US" sz="1400" dirty="0"/>
              <a:t>H</a:t>
            </a:r>
            <a:r>
              <a:rPr lang="en-US" sz="1400" dirty="0" smtClean="0"/>
              <a:t>ispanic students in the third grade on a math achievement test. The school district the students are in has average median family income, is in region 1, and have average Black and Hispanic population percentages. </a:t>
            </a:r>
          </a:p>
          <a:p>
            <a:pPr lvl="1"/>
            <a:r>
              <a:rPr lang="en-US" sz="1400" dirty="0" smtClean="0"/>
              <a:t>The regression summary shows that population characteristics </a:t>
            </a:r>
            <a:r>
              <a:rPr lang="en-US" sz="1400" dirty="0" err="1" smtClean="0"/>
              <a:t>BLPPerC</a:t>
            </a:r>
            <a:r>
              <a:rPr lang="en-US" sz="1400" dirty="0" smtClean="0"/>
              <a:t>, </a:t>
            </a:r>
            <a:r>
              <a:rPr lang="en-US" sz="1400" dirty="0" err="1" smtClean="0"/>
              <a:t>HSPPerC</a:t>
            </a:r>
            <a:r>
              <a:rPr lang="en-US" sz="1400" dirty="0" smtClean="0"/>
              <a:t>, </a:t>
            </a:r>
            <a:r>
              <a:rPr lang="en-US" sz="1400" dirty="0" err="1" smtClean="0"/>
              <a:t>MFIcent</a:t>
            </a:r>
            <a:r>
              <a:rPr lang="en-US" sz="1400" dirty="0" smtClean="0"/>
              <a:t>, and interaction MFIHSP are significant predictors for the mean score gap because the </a:t>
            </a:r>
            <a:r>
              <a:rPr lang="en-US" sz="1400" dirty="0" err="1" smtClean="0"/>
              <a:t>pvalues</a:t>
            </a:r>
            <a:r>
              <a:rPr lang="en-US" sz="1400" dirty="0" smtClean="0"/>
              <a:t> for these variables are all below .02. If the Black population percentage were to increase by one, the score gap would increase by 5.325e-03 (95%CI: 3.285e-03, 7.364e-03). If the Hispanic population percentage were to increase by one, the score gap would increase by 9.914e-03 (95%CI: 3.4825e-03, 1.634e-02) and 6.898e-07 (95%CI: 1.2016e-06, 1.259e-06). If the MFI were to increase by one unit, the gap would increase by 1.899e-05 (95%CI: 1.6566e-05, 2.14e-05) and </a:t>
            </a:r>
            <a:r>
              <a:rPr lang="en-US" sz="1400" dirty="0" smtClean="0"/>
              <a:t>6.898e-07 (95%CI: 1.2016e-06, 1.259e-06). </a:t>
            </a:r>
          </a:p>
          <a:p>
            <a:pPr lvl="1"/>
            <a:r>
              <a:rPr lang="en-US" sz="1400" dirty="0" smtClean="0"/>
              <a:t>For the baseline, based on </a:t>
            </a:r>
            <a:r>
              <a:rPr lang="en-US" sz="1400" dirty="0" err="1" smtClean="0"/>
              <a:t>pvalues</a:t>
            </a:r>
            <a:r>
              <a:rPr lang="en-US" sz="1400" dirty="0"/>
              <a:t>,</a:t>
            </a:r>
            <a:r>
              <a:rPr lang="en-US" sz="1400" dirty="0" smtClean="0"/>
              <a:t> switching into grade 7 or 8 would cause the gap to decrease by .1061 (95%CI: -.16359, -.0486) or 8.508e-02 (95%CI: -.1432, -2.697e-02), respectively. Changing into Region 7 or 8 would also seems significant, increasing the score gap by .1638 (95%CI: 6.7639e-02, .26) or .1959 (95%CI: .1, .2914), respectively. </a:t>
            </a:r>
            <a:endParaRPr lang="en-US" sz="1400" dirty="0"/>
          </a:p>
        </p:txBody>
      </p:sp>
    </p:spTree>
    <p:extLst>
      <p:ext uri="{BB962C8B-B14F-4D97-AF65-F5344CB8AC3E}">
        <p14:creationId xmlns:p14="http://schemas.microsoft.com/office/powerpoint/2010/main" val="294174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8"/>
            <a:ext cx="8229600" cy="1143000"/>
          </a:xfrm>
        </p:spPr>
        <p:txBody>
          <a:bodyPr>
            <a:normAutofit/>
          </a:bodyPr>
          <a:lstStyle/>
          <a:p>
            <a:r>
              <a:rPr lang="en-US" sz="3200" dirty="0" smtClean="0"/>
              <a:t>Exploratory Data Analysis</a:t>
            </a:r>
            <a:endParaRPr lang="en-US" sz="3200" dirty="0"/>
          </a:p>
        </p:txBody>
      </p:sp>
      <p:pic>
        <p:nvPicPr>
          <p:cNvPr id="4" name="Content Placeholder 3"/>
          <p:cNvPicPr>
            <a:picLocks noGrp="1" noChangeAspect="1"/>
          </p:cNvPicPr>
          <p:nvPr>
            <p:ph idx="1"/>
          </p:nvPr>
        </p:nvPicPr>
        <p:blipFill>
          <a:blip r:embed="rId2"/>
          <a:srcRect t="564" b="564"/>
          <a:stretch>
            <a:fillRect/>
          </a:stretch>
        </p:blipFill>
        <p:spPr>
          <a:xfrm>
            <a:off x="257995" y="4025816"/>
            <a:ext cx="3192905" cy="2608178"/>
          </a:xfrm>
        </p:spPr>
      </p:pic>
      <p:pic>
        <p:nvPicPr>
          <p:cNvPr id="5" name="Content Placeholder 3"/>
          <p:cNvPicPr>
            <a:picLocks noChangeAspect="1"/>
          </p:cNvPicPr>
          <p:nvPr/>
        </p:nvPicPr>
        <p:blipFill>
          <a:blip r:embed="rId3"/>
          <a:srcRect l="-25113" r="-25113"/>
          <a:stretch>
            <a:fillRect/>
          </a:stretch>
        </p:blipFill>
        <p:spPr>
          <a:xfrm>
            <a:off x="2756293" y="3972847"/>
            <a:ext cx="4112021" cy="2661147"/>
          </a:xfrm>
          <a:prstGeom prst="rect">
            <a:avLst/>
          </a:prstGeom>
        </p:spPr>
      </p:pic>
      <p:pic>
        <p:nvPicPr>
          <p:cNvPr id="6" name="Picture 5"/>
          <p:cNvPicPr>
            <a:picLocks noChangeAspect="1"/>
          </p:cNvPicPr>
          <p:nvPr/>
        </p:nvPicPr>
        <p:blipFill>
          <a:blip r:embed="rId4"/>
          <a:stretch>
            <a:fillRect/>
          </a:stretch>
        </p:blipFill>
        <p:spPr>
          <a:xfrm>
            <a:off x="6390381" y="3972847"/>
            <a:ext cx="2753619" cy="2661147"/>
          </a:xfrm>
          <a:prstGeom prst="rect">
            <a:avLst/>
          </a:prstGeom>
        </p:spPr>
      </p:pic>
      <p:pic>
        <p:nvPicPr>
          <p:cNvPr id="7" name="Picture 6"/>
          <p:cNvPicPr>
            <a:picLocks noChangeAspect="1"/>
          </p:cNvPicPr>
          <p:nvPr/>
        </p:nvPicPr>
        <p:blipFill>
          <a:blip r:embed="rId5"/>
          <a:stretch>
            <a:fillRect/>
          </a:stretch>
        </p:blipFill>
        <p:spPr>
          <a:xfrm>
            <a:off x="474758" y="1131094"/>
            <a:ext cx="3352421" cy="2841753"/>
          </a:xfrm>
          <a:prstGeom prst="rect">
            <a:avLst/>
          </a:prstGeom>
        </p:spPr>
      </p:pic>
      <p:pic>
        <p:nvPicPr>
          <p:cNvPr id="8" name="Content Placeholder 3"/>
          <p:cNvPicPr>
            <a:picLocks noChangeAspect="1"/>
          </p:cNvPicPr>
          <p:nvPr/>
        </p:nvPicPr>
        <p:blipFill>
          <a:blip r:embed="rId6"/>
          <a:srcRect l="-25113" r="-25113"/>
          <a:stretch>
            <a:fillRect/>
          </a:stretch>
        </p:blipFill>
        <p:spPr>
          <a:xfrm>
            <a:off x="4155379" y="1159688"/>
            <a:ext cx="4676048" cy="2813159"/>
          </a:xfrm>
          <a:prstGeom prst="rect">
            <a:avLst/>
          </a:prstGeom>
        </p:spPr>
      </p:pic>
    </p:spTree>
    <p:extLst>
      <p:ext uri="{BB962C8B-B14F-4D97-AF65-F5344CB8AC3E}">
        <p14:creationId xmlns:p14="http://schemas.microsoft.com/office/powerpoint/2010/main" val="1829403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73125"/>
          </a:xfrm>
        </p:spPr>
        <p:txBody>
          <a:bodyPr>
            <a:normAutofit/>
          </a:bodyPr>
          <a:lstStyle/>
          <a:p>
            <a:r>
              <a:rPr lang="en-US" sz="2800" dirty="0" smtClean="0"/>
              <a:t>Discussion</a:t>
            </a:r>
            <a:endParaRPr lang="en-US" sz="2800" dirty="0"/>
          </a:p>
        </p:txBody>
      </p:sp>
      <p:sp>
        <p:nvSpPr>
          <p:cNvPr id="3" name="Content Placeholder 2"/>
          <p:cNvSpPr>
            <a:spLocks noGrp="1"/>
          </p:cNvSpPr>
          <p:nvPr>
            <p:ph idx="1"/>
          </p:nvPr>
        </p:nvSpPr>
        <p:spPr>
          <a:xfrm>
            <a:off x="457200" y="873125"/>
            <a:ext cx="8229600" cy="2635250"/>
          </a:xfrm>
        </p:spPr>
        <p:txBody>
          <a:bodyPr>
            <a:normAutofit/>
          </a:bodyPr>
          <a:lstStyle/>
          <a:p>
            <a:r>
              <a:rPr lang="en-US" sz="1500" dirty="0" smtClean="0"/>
              <a:t>In all four of the regression models, the school districts’ median family income, Black population percentage, and </a:t>
            </a:r>
            <a:r>
              <a:rPr lang="en-US" sz="1500" dirty="0"/>
              <a:t>H</a:t>
            </a:r>
            <a:r>
              <a:rPr lang="en-US" sz="1500" dirty="0" smtClean="0"/>
              <a:t>ispanic population percentage were significant to the prediction of mean gap achievement scores. The regression results primarily showed a positive correlation between these predictors and score gap, regardless of grade, test subject, and race of student.</a:t>
            </a:r>
          </a:p>
          <a:p>
            <a:r>
              <a:rPr lang="en-US" sz="1500" dirty="0" smtClean="0"/>
              <a:t>The variable Grade level, based on analysis of variance tests and the </a:t>
            </a:r>
            <a:r>
              <a:rPr lang="en-US" sz="1500" dirty="0" err="1" smtClean="0"/>
              <a:t>multilinear</a:t>
            </a:r>
            <a:r>
              <a:rPr lang="en-US" sz="1500" dirty="0" smtClean="0"/>
              <a:t> regressions, can have an impact on mean score gap, particularly grade 7, but there is no evidence that scores increase over time. Compared to the baseline, there is more evidence that there is a decrease in gap between grade 3 and 7 </a:t>
            </a:r>
          </a:p>
          <a:p>
            <a:r>
              <a:rPr lang="en-US" sz="1500" dirty="0" smtClean="0"/>
              <a:t>The variable Region may have an impact on score gap, depending on the test subject and race of the students. </a:t>
            </a:r>
            <a:endParaRPr lang="en-US" sz="1500" dirty="0"/>
          </a:p>
        </p:txBody>
      </p:sp>
      <p:sp>
        <p:nvSpPr>
          <p:cNvPr id="4" name="Title 1"/>
          <p:cNvSpPr txBox="1">
            <a:spLocks/>
          </p:cNvSpPr>
          <p:nvPr/>
        </p:nvSpPr>
        <p:spPr>
          <a:xfrm>
            <a:off x="457200" y="3508375"/>
            <a:ext cx="8229600" cy="87393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smtClean="0"/>
              <a:t>Scope of Inference</a:t>
            </a:r>
            <a:endParaRPr lang="en-US" sz="2800" dirty="0"/>
          </a:p>
        </p:txBody>
      </p:sp>
      <p:sp>
        <p:nvSpPr>
          <p:cNvPr id="5" name="Rectangle 4"/>
          <p:cNvSpPr/>
          <p:nvPr/>
        </p:nvSpPr>
        <p:spPr>
          <a:xfrm>
            <a:off x="457200" y="4382307"/>
            <a:ext cx="7874000" cy="784830"/>
          </a:xfrm>
          <a:prstGeom prst="rect">
            <a:avLst/>
          </a:prstGeom>
        </p:spPr>
        <p:txBody>
          <a:bodyPr wrap="square">
            <a:spAutoFit/>
          </a:bodyPr>
          <a:lstStyle/>
          <a:p>
            <a:pPr marL="285750" indent="-285750">
              <a:buFont typeface="Arial"/>
              <a:buChar char="•"/>
            </a:pPr>
            <a:r>
              <a:rPr lang="en-US" sz="1500" dirty="0"/>
              <a:t>Results can be applied to the North Carolina Public School population in grades 3 through 8. </a:t>
            </a:r>
          </a:p>
          <a:p>
            <a:pPr marL="285750" indent="-285750">
              <a:buFont typeface="Arial"/>
              <a:buChar char="•"/>
            </a:pPr>
            <a:r>
              <a:rPr lang="en-US" sz="1500" dirty="0"/>
              <a:t>Results can be applied to the Black and Hispanic student population in North Carolina to show that the gap in scores is prevalent across the state, grades, and subjects.</a:t>
            </a:r>
            <a:endParaRPr lang="en-US" sz="1500" dirty="0"/>
          </a:p>
        </p:txBody>
      </p:sp>
    </p:spTree>
    <p:extLst>
      <p:ext uri="{BB962C8B-B14F-4D97-AF65-F5344CB8AC3E}">
        <p14:creationId xmlns:p14="http://schemas.microsoft.com/office/powerpoint/2010/main" val="1220229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6124" y="254982"/>
            <a:ext cx="2682372" cy="2216150"/>
          </a:xfrm>
          <a:prstGeom prst="rect">
            <a:avLst/>
          </a:prstGeom>
        </p:spPr>
      </p:pic>
      <p:pic>
        <p:nvPicPr>
          <p:cNvPr id="5" name="Picture 4"/>
          <p:cNvPicPr>
            <a:picLocks noChangeAspect="1"/>
          </p:cNvPicPr>
          <p:nvPr/>
        </p:nvPicPr>
        <p:blipFill>
          <a:blip r:embed="rId3"/>
          <a:stretch>
            <a:fillRect/>
          </a:stretch>
        </p:blipFill>
        <p:spPr>
          <a:xfrm>
            <a:off x="5270499" y="254982"/>
            <a:ext cx="2762250" cy="2282145"/>
          </a:xfrm>
          <a:prstGeom prst="rect">
            <a:avLst/>
          </a:prstGeom>
        </p:spPr>
      </p:pic>
      <p:pic>
        <p:nvPicPr>
          <p:cNvPr id="6" name="Picture 5"/>
          <p:cNvPicPr>
            <a:picLocks noChangeAspect="1"/>
          </p:cNvPicPr>
          <p:nvPr/>
        </p:nvPicPr>
        <p:blipFill>
          <a:blip r:embed="rId4"/>
          <a:stretch>
            <a:fillRect/>
          </a:stretch>
        </p:blipFill>
        <p:spPr>
          <a:xfrm>
            <a:off x="746124" y="3516559"/>
            <a:ext cx="2921001" cy="2252416"/>
          </a:xfrm>
          <a:prstGeom prst="rect">
            <a:avLst/>
          </a:prstGeom>
        </p:spPr>
      </p:pic>
      <p:pic>
        <p:nvPicPr>
          <p:cNvPr id="7" name="Picture 6"/>
          <p:cNvPicPr>
            <a:picLocks noChangeAspect="1"/>
          </p:cNvPicPr>
          <p:nvPr/>
        </p:nvPicPr>
        <p:blipFill>
          <a:blip r:embed="rId5"/>
          <a:stretch>
            <a:fillRect/>
          </a:stretch>
        </p:blipFill>
        <p:spPr>
          <a:xfrm>
            <a:off x="5270499" y="3516559"/>
            <a:ext cx="2921000" cy="2252416"/>
          </a:xfrm>
          <a:prstGeom prst="rect">
            <a:avLst/>
          </a:prstGeom>
        </p:spPr>
      </p:pic>
    </p:spTree>
    <p:extLst>
      <p:ext uri="{BB962C8B-B14F-4D97-AF65-F5344CB8AC3E}">
        <p14:creationId xmlns:p14="http://schemas.microsoft.com/office/powerpoint/2010/main" val="251329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Achievement Gaps-Black Students</a:t>
            </a:r>
            <a:endParaRPr lang="en-US" sz="3200" dirty="0"/>
          </a:p>
        </p:txBody>
      </p:sp>
      <p:pic>
        <p:nvPicPr>
          <p:cNvPr id="4" name="Picture 3"/>
          <p:cNvPicPr>
            <a:picLocks noChangeAspect="1"/>
          </p:cNvPicPr>
          <p:nvPr/>
        </p:nvPicPr>
        <p:blipFill>
          <a:blip r:embed="rId2"/>
          <a:stretch>
            <a:fillRect/>
          </a:stretch>
        </p:blipFill>
        <p:spPr>
          <a:xfrm>
            <a:off x="1072423" y="1143000"/>
            <a:ext cx="3006426" cy="2749255"/>
          </a:xfrm>
          <a:prstGeom prst="rect">
            <a:avLst/>
          </a:prstGeom>
        </p:spPr>
      </p:pic>
      <p:pic>
        <p:nvPicPr>
          <p:cNvPr id="5" name="Picture 4"/>
          <p:cNvPicPr>
            <a:picLocks noChangeAspect="1"/>
          </p:cNvPicPr>
          <p:nvPr/>
        </p:nvPicPr>
        <p:blipFill>
          <a:blip r:embed="rId3"/>
          <a:stretch>
            <a:fillRect/>
          </a:stretch>
        </p:blipFill>
        <p:spPr>
          <a:xfrm>
            <a:off x="4802774" y="1166004"/>
            <a:ext cx="2991657" cy="2726251"/>
          </a:xfrm>
          <a:prstGeom prst="rect">
            <a:avLst/>
          </a:prstGeom>
        </p:spPr>
      </p:pic>
      <p:pic>
        <p:nvPicPr>
          <p:cNvPr id="6" name="Picture 5"/>
          <p:cNvPicPr>
            <a:picLocks noChangeAspect="1"/>
          </p:cNvPicPr>
          <p:nvPr/>
        </p:nvPicPr>
        <p:blipFill>
          <a:blip r:embed="rId4"/>
          <a:stretch>
            <a:fillRect/>
          </a:stretch>
        </p:blipFill>
        <p:spPr>
          <a:xfrm>
            <a:off x="1072423" y="3892255"/>
            <a:ext cx="3154703" cy="2899524"/>
          </a:xfrm>
          <a:prstGeom prst="rect">
            <a:avLst/>
          </a:prstGeom>
        </p:spPr>
      </p:pic>
      <p:pic>
        <p:nvPicPr>
          <p:cNvPr id="7" name="Picture 6"/>
          <p:cNvPicPr>
            <a:picLocks noChangeAspect="1"/>
          </p:cNvPicPr>
          <p:nvPr/>
        </p:nvPicPr>
        <p:blipFill>
          <a:blip r:embed="rId5"/>
          <a:stretch>
            <a:fillRect/>
          </a:stretch>
        </p:blipFill>
        <p:spPr>
          <a:xfrm>
            <a:off x="4802774" y="3892255"/>
            <a:ext cx="3165950" cy="2899524"/>
          </a:xfrm>
          <a:prstGeom prst="rect">
            <a:avLst/>
          </a:prstGeom>
        </p:spPr>
      </p:pic>
    </p:spTree>
    <p:extLst>
      <p:ext uri="{BB962C8B-B14F-4D97-AF65-F5344CB8AC3E}">
        <p14:creationId xmlns:p14="http://schemas.microsoft.com/office/powerpoint/2010/main" val="137912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15"/>
            <a:ext cx="8229600" cy="1143000"/>
          </a:xfrm>
        </p:spPr>
        <p:txBody>
          <a:bodyPr>
            <a:normAutofit/>
          </a:bodyPr>
          <a:lstStyle/>
          <a:p>
            <a:r>
              <a:rPr lang="en-US" sz="3200" dirty="0" smtClean="0"/>
              <a:t>Residual Plots – Gap Black Math</a:t>
            </a:r>
            <a:endParaRPr lang="en-US" sz="3200" dirty="0"/>
          </a:p>
        </p:txBody>
      </p:sp>
      <p:pic>
        <p:nvPicPr>
          <p:cNvPr id="4" name="Picture 3"/>
          <p:cNvPicPr>
            <a:picLocks noChangeAspect="1"/>
          </p:cNvPicPr>
          <p:nvPr/>
        </p:nvPicPr>
        <p:blipFill>
          <a:blip r:embed="rId2"/>
          <a:stretch>
            <a:fillRect/>
          </a:stretch>
        </p:blipFill>
        <p:spPr>
          <a:xfrm>
            <a:off x="301625" y="1065661"/>
            <a:ext cx="2324955" cy="3044375"/>
          </a:xfrm>
          <a:prstGeom prst="rect">
            <a:avLst/>
          </a:prstGeom>
        </p:spPr>
      </p:pic>
      <p:pic>
        <p:nvPicPr>
          <p:cNvPr id="5" name="Picture 4"/>
          <p:cNvPicPr>
            <a:picLocks noChangeAspect="1"/>
          </p:cNvPicPr>
          <p:nvPr/>
        </p:nvPicPr>
        <p:blipFill>
          <a:blip r:embed="rId3"/>
          <a:stretch>
            <a:fillRect/>
          </a:stretch>
        </p:blipFill>
        <p:spPr>
          <a:xfrm>
            <a:off x="3237288" y="1206547"/>
            <a:ext cx="2217362" cy="2903489"/>
          </a:xfrm>
          <a:prstGeom prst="rect">
            <a:avLst/>
          </a:prstGeom>
        </p:spPr>
      </p:pic>
      <p:pic>
        <p:nvPicPr>
          <p:cNvPr id="6" name="Picture 5"/>
          <p:cNvPicPr>
            <a:picLocks noChangeAspect="1"/>
          </p:cNvPicPr>
          <p:nvPr/>
        </p:nvPicPr>
        <p:blipFill>
          <a:blip r:embed="rId4"/>
          <a:stretch>
            <a:fillRect/>
          </a:stretch>
        </p:blipFill>
        <p:spPr>
          <a:xfrm>
            <a:off x="6159334" y="952500"/>
            <a:ext cx="2527466" cy="3309550"/>
          </a:xfrm>
          <a:prstGeom prst="rect">
            <a:avLst/>
          </a:prstGeom>
        </p:spPr>
      </p:pic>
      <p:pic>
        <p:nvPicPr>
          <p:cNvPr id="7" name="Picture 6"/>
          <p:cNvPicPr>
            <a:picLocks noChangeAspect="1"/>
          </p:cNvPicPr>
          <p:nvPr/>
        </p:nvPicPr>
        <p:blipFill>
          <a:blip r:embed="rId5"/>
          <a:stretch>
            <a:fillRect/>
          </a:stretch>
        </p:blipFill>
        <p:spPr>
          <a:xfrm>
            <a:off x="1150870" y="4262050"/>
            <a:ext cx="1982498" cy="2595950"/>
          </a:xfrm>
          <a:prstGeom prst="rect">
            <a:avLst/>
          </a:prstGeom>
        </p:spPr>
      </p:pic>
      <p:pic>
        <p:nvPicPr>
          <p:cNvPr id="8" name="Picture 7"/>
          <p:cNvPicPr>
            <a:picLocks noChangeAspect="1"/>
          </p:cNvPicPr>
          <p:nvPr/>
        </p:nvPicPr>
        <p:blipFill>
          <a:blip r:embed="rId6"/>
          <a:stretch>
            <a:fillRect/>
          </a:stretch>
        </p:blipFill>
        <p:spPr>
          <a:xfrm>
            <a:off x="4484589" y="4001701"/>
            <a:ext cx="2181323" cy="2856299"/>
          </a:xfrm>
          <a:prstGeom prst="rect">
            <a:avLst/>
          </a:prstGeom>
        </p:spPr>
      </p:pic>
    </p:spTree>
    <p:extLst>
      <p:ext uri="{BB962C8B-B14F-4D97-AF65-F5344CB8AC3E}">
        <p14:creationId xmlns:p14="http://schemas.microsoft.com/office/powerpoint/2010/main" val="232402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Residual Plots – Hispanic Math Gap</a:t>
            </a:r>
            <a:endParaRPr lang="en-US" sz="3200" dirty="0"/>
          </a:p>
        </p:txBody>
      </p:sp>
      <p:pic>
        <p:nvPicPr>
          <p:cNvPr id="4" name="Picture 3"/>
          <p:cNvPicPr>
            <a:picLocks noChangeAspect="1"/>
          </p:cNvPicPr>
          <p:nvPr/>
        </p:nvPicPr>
        <p:blipFill>
          <a:blip r:embed="rId2"/>
          <a:stretch>
            <a:fillRect/>
          </a:stretch>
        </p:blipFill>
        <p:spPr>
          <a:xfrm>
            <a:off x="229945" y="1000704"/>
            <a:ext cx="2218169" cy="2904546"/>
          </a:xfrm>
          <a:prstGeom prst="rect">
            <a:avLst/>
          </a:prstGeom>
        </p:spPr>
      </p:pic>
      <p:pic>
        <p:nvPicPr>
          <p:cNvPr id="5" name="Picture 4"/>
          <p:cNvPicPr>
            <a:picLocks noChangeAspect="1"/>
          </p:cNvPicPr>
          <p:nvPr/>
        </p:nvPicPr>
        <p:blipFill>
          <a:blip r:embed="rId3"/>
          <a:stretch>
            <a:fillRect/>
          </a:stretch>
        </p:blipFill>
        <p:spPr>
          <a:xfrm>
            <a:off x="3025084" y="857829"/>
            <a:ext cx="2497010" cy="3269671"/>
          </a:xfrm>
          <a:prstGeom prst="rect">
            <a:avLst/>
          </a:prstGeom>
        </p:spPr>
      </p:pic>
      <p:pic>
        <p:nvPicPr>
          <p:cNvPr id="6" name="Picture 5"/>
          <p:cNvPicPr>
            <a:picLocks noChangeAspect="1"/>
          </p:cNvPicPr>
          <p:nvPr/>
        </p:nvPicPr>
        <p:blipFill>
          <a:blip r:embed="rId4"/>
          <a:stretch>
            <a:fillRect/>
          </a:stretch>
        </p:blipFill>
        <p:spPr>
          <a:xfrm>
            <a:off x="5990171" y="1000704"/>
            <a:ext cx="3153829" cy="3126796"/>
          </a:xfrm>
          <a:prstGeom prst="rect">
            <a:avLst/>
          </a:prstGeom>
        </p:spPr>
      </p:pic>
      <p:pic>
        <p:nvPicPr>
          <p:cNvPr id="7" name="Picture 6"/>
          <p:cNvPicPr>
            <a:picLocks noChangeAspect="1"/>
          </p:cNvPicPr>
          <p:nvPr/>
        </p:nvPicPr>
        <p:blipFill>
          <a:blip r:embed="rId5"/>
          <a:stretch>
            <a:fillRect/>
          </a:stretch>
        </p:blipFill>
        <p:spPr>
          <a:xfrm>
            <a:off x="5071204" y="3912545"/>
            <a:ext cx="2249411" cy="2945455"/>
          </a:xfrm>
          <a:prstGeom prst="rect">
            <a:avLst/>
          </a:prstGeom>
        </p:spPr>
      </p:pic>
      <p:pic>
        <p:nvPicPr>
          <p:cNvPr id="8" name="Picture 7"/>
          <p:cNvPicPr>
            <a:picLocks noChangeAspect="1"/>
          </p:cNvPicPr>
          <p:nvPr/>
        </p:nvPicPr>
        <p:blipFill>
          <a:blip r:embed="rId6"/>
          <a:stretch>
            <a:fillRect/>
          </a:stretch>
        </p:blipFill>
        <p:spPr>
          <a:xfrm>
            <a:off x="2159000" y="3912545"/>
            <a:ext cx="2120900" cy="2777179"/>
          </a:xfrm>
          <a:prstGeom prst="rect">
            <a:avLst/>
          </a:prstGeom>
        </p:spPr>
      </p:pic>
    </p:spTree>
    <p:extLst>
      <p:ext uri="{BB962C8B-B14F-4D97-AF65-F5344CB8AC3E}">
        <p14:creationId xmlns:p14="http://schemas.microsoft.com/office/powerpoint/2010/main" val="412996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35625" y="3282591"/>
            <a:ext cx="2730500" cy="3575409"/>
          </a:xfrm>
          <a:prstGeom prst="rect">
            <a:avLst/>
          </a:prstGeom>
        </p:spPr>
      </p:pic>
      <p:pic>
        <p:nvPicPr>
          <p:cNvPr id="5" name="Picture 4"/>
          <p:cNvPicPr>
            <a:picLocks noChangeAspect="1"/>
          </p:cNvPicPr>
          <p:nvPr/>
        </p:nvPicPr>
        <p:blipFill>
          <a:blip r:embed="rId3"/>
          <a:stretch>
            <a:fillRect/>
          </a:stretch>
        </p:blipFill>
        <p:spPr>
          <a:xfrm>
            <a:off x="1628775" y="3282590"/>
            <a:ext cx="2730500" cy="3575409"/>
          </a:xfrm>
          <a:prstGeom prst="rect">
            <a:avLst/>
          </a:prstGeom>
        </p:spPr>
      </p:pic>
      <p:pic>
        <p:nvPicPr>
          <p:cNvPr id="6" name="Picture 5"/>
          <p:cNvPicPr>
            <a:picLocks noChangeAspect="1"/>
          </p:cNvPicPr>
          <p:nvPr/>
        </p:nvPicPr>
        <p:blipFill>
          <a:blip r:embed="rId4"/>
          <a:stretch>
            <a:fillRect/>
          </a:stretch>
        </p:blipFill>
        <p:spPr>
          <a:xfrm>
            <a:off x="1893343" y="53616"/>
            <a:ext cx="2465932" cy="3228975"/>
          </a:xfrm>
          <a:prstGeom prst="rect">
            <a:avLst/>
          </a:prstGeom>
        </p:spPr>
      </p:pic>
      <p:pic>
        <p:nvPicPr>
          <p:cNvPr id="7" name="Picture 6"/>
          <p:cNvPicPr>
            <a:picLocks noChangeAspect="1"/>
          </p:cNvPicPr>
          <p:nvPr/>
        </p:nvPicPr>
        <p:blipFill>
          <a:blip r:embed="rId5"/>
          <a:stretch>
            <a:fillRect/>
          </a:stretch>
        </p:blipFill>
        <p:spPr>
          <a:xfrm>
            <a:off x="5635625" y="193316"/>
            <a:ext cx="2359245" cy="3089275"/>
          </a:xfrm>
          <a:prstGeom prst="rect">
            <a:avLst/>
          </a:prstGeom>
        </p:spPr>
      </p:pic>
      <p:sp>
        <p:nvSpPr>
          <p:cNvPr id="8" name="TextBox 7"/>
          <p:cNvSpPr txBox="1"/>
          <p:nvPr/>
        </p:nvSpPr>
        <p:spPr>
          <a:xfrm>
            <a:off x="178927" y="1381125"/>
            <a:ext cx="1234683" cy="369332"/>
          </a:xfrm>
          <a:prstGeom prst="rect">
            <a:avLst/>
          </a:prstGeom>
          <a:noFill/>
        </p:spPr>
        <p:txBody>
          <a:bodyPr wrap="none" rtlCol="0">
            <a:spAutoFit/>
          </a:bodyPr>
          <a:lstStyle/>
          <a:p>
            <a:r>
              <a:rPr lang="en-US" dirty="0" err="1" smtClean="0"/>
              <a:t>Gapblk_ela</a:t>
            </a:r>
            <a:endParaRPr lang="en-US" dirty="0"/>
          </a:p>
        </p:txBody>
      </p:sp>
      <p:sp>
        <p:nvSpPr>
          <p:cNvPr id="9" name="TextBox 8"/>
          <p:cNvSpPr txBox="1"/>
          <p:nvPr/>
        </p:nvSpPr>
        <p:spPr>
          <a:xfrm>
            <a:off x="178927" y="4784209"/>
            <a:ext cx="1449848" cy="369332"/>
          </a:xfrm>
          <a:prstGeom prst="rect">
            <a:avLst/>
          </a:prstGeom>
          <a:noFill/>
        </p:spPr>
        <p:txBody>
          <a:bodyPr wrap="none" rtlCol="0">
            <a:spAutoFit/>
          </a:bodyPr>
          <a:lstStyle/>
          <a:p>
            <a:r>
              <a:rPr lang="en-US" dirty="0" err="1" smtClean="0"/>
              <a:t>Gapblk_math</a:t>
            </a:r>
            <a:endParaRPr lang="en-US" dirty="0"/>
          </a:p>
        </p:txBody>
      </p:sp>
      <p:sp>
        <p:nvSpPr>
          <p:cNvPr id="10" name="TextBox 9"/>
          <p:cNvSpPr txBox="1"/>
          <p:nvPr/>
        </p:nvSpPr>
        <p:spPr>
          <a:xfrm>
            <a:off x="4347292" y="1428750"/>
            <a:ext cx="1288333" cy="369332"/>
          </a:xfrm>
          <a:prstGeom prst="rect">
            <a:avLst/>
          </a:prstGeom>
          <a:noFill/>
        </p:spPr>
        <p:txBody>
          <a:bodyPr wrap="none" rtlCol="0">
            <a:spAutoFit/>
          </a:bodyPr>
          <a:lstStyle/>
          <a:p>
            <a:r>
              <a:rPr lang="en-US" dirty="0" err="1" smtClean="0"/>
              <a:t>Gaphsp_ela</a:t>
            </a:r>
            <a:endParaRPr lang="en-US" dirty="0"/>
          </a:p>
        </p:txBody>
      </p:sp>
      <p:sp>
        <p:nvSpPr>
          <p:cNvPr id="11" name="TextBox 10"/>
          <p:cNvSpPr txBox="1"/>
          <p:nvPr/>
        </p:nvSpPr>
        <p:spPr>
          <a:xfrm>
            <a:off x="4185777" y="4968875"/>
            <a:ext cx="1503499" cy="369332"/>
          </a:xfrm>
          <a:prstGeom prst="rect">
            <a:avLst/>
          </a:prstGeom>
          <a:noFill/>
        </p:spPr>
        <p:txBody>
          <a:bodyPr wrap="none" rtlCol="0">
            <a:spAutoFit/>
          </a:bodyPr>
          <a:lstStyle/>
          <a:p>
            <a:r>
              <a:rPr lang="en-US" dirty="0" err="1" smtClean="0"/>
              <a:t>Gaphsp_math</a:t>
            </a:r>
            <a:endParaRPr lang="en-US" dirty="0"/>
          </a:p>
        </p:txBody>
      </p:sp>
    </p:spTree>
    <p:extLst>
      <p:ext uri="{BB962C8B-B14F-4D97-AF65-F5344CB8AC3E}">
        <p14:creationId xmlns:p14="http://schemas.microsoft.com/office/powerpoint/2010/main" val="345246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238750" y="3641361"/>
            <a:ext cx="2550925" cy="3340268"/>
          </a:xfrm>
          <a:prstGeom prst="rect">
            <a:avLst/>
          </a:prstGeom>
        </p:spPr>
      </p:pic>
      <p:pic>
        <p:nvPicPr>
          <p:cNvPr id="7" name="Picture 6"/>
          <p:cNvPicPr>
            <a:picLocks noChangeAspect="1"/>
          </p:cNvPicPr>
          <p:nvPr/>
        </p:nvPicPr>
        <p:blipFill>
          <a:blip r:embed="rId3"/>
          <a:stretch>
            <a:fillRect/>
          </a:stretch>
        </p:blipFill>
        <p:spPr>
          <a:xfrm>
            <a:off x="219049" y="3476624"/>
            <a:ext cx="2582318" cy="3381375"/>
          </a:xfrm>
          <a:prstGeom prst="rect">
            <a:avLst/>
          </a:prstGeom>
        </p:spPr>
      </p:pic>
      <p:pic>
        <p:nvPicPr>
          <p:cNvPr id="6" name="Picture 5"/>
          <p:cNvPicPr>
            <a:picLocks noChangeAspect="1"/>
          </p:cNvPicPr>
          <p:nvPr/>
        </p:nvPicPr>
        <p:blipFill>
          <a:blip r:embed="rId4"/>
          <a:stretch>
            <a:fillRect/>
          </a:stretch>
        </p:blipFill>
        <p:spPr>
          <a:xfrm>
            <a:off x="5695774" y="745075"/>
            <a:ext cx="3448226" cy="3418670"/>
          </a:xfrm>
          <a:prstGeom prst="rect">
            <a:avLst/>
          </a:prstGeom>
        </p:spPr>
      </p:pic>
      <p:pic>
        <p:nvPicPr>
          <p:cNvPr id="5" name="Picture 4"/>
          <p:cNvPicPr>
            <a:picLocks noChangeAspect="1"/>
          </p:cNvPicPr>
          <p:nvPr/>
        </p:nvPicPr>
        <p:blipFill>
          <a:blip r:embed="rId5"/>
          <a:stretch>
            <a:fillRect/>
          </a:stretch>
        </p:blipFill>
        <p:spPr>
          <a:xfrm>
            <a:off x="3105358" y="600253"/>
            <a:ext cx="2826942" cy="370169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3200" dirty="0" smtClean="0"/>
              <a:t>Residual Plots – Black ELA Gap</a:t>
            </a:r>
            <a:endParaRPr lang="en-US" sz="3200" dirty="0"/>
          </a:p>
        </p:txBody>
      </p:sp>
      <p:pic>
        <p:nvPicPr>
          <p:cNvPr id="4" name="Picture 3"/>
          <p:cNvPicPr>
            <a:picLocks noChangeAspect="1"/>
          </p:cNvPicPr>
          <p:nvPr/>
        </p:nvPicPr>
        <p:blipFill>
          <a:blip r:embed="rId6"/>
          <a:stretch>
            <a:fillRect/>
          </a:stretch>
        </p:blipFill>
        <p:spPr>
          <a:xfrm>
            <a:off x="219049" y="738455"/>
            <a:ext cx="2615855" cy="3425290"/>
          </a:xfrm>
          <a:prstGeom prst="rect">
            <a:avLst/>
          </a:prstGeom>
        </p:spPr>
      </p:pic>
    </p:spTree>
    <p:extLst>
      <p:ext uri="{BB962C8B-B14F-4D97-AF65-F5344CB8AC3E}">
        <p14:creationId xmlns:p14="http://schemas.microsoft.com/office/powerpoint/2010/main" val="257085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Residual Plots – Hispanic Gap ELA</a:t>
            </a:r>
            <a:endParaRPr lang="en-US" sz="3200" dirty="0"/>
          </a:p>
        </p:txBody>
      </p:sp>
      <p:pic>
        <p:nvPicPr>
          <p:cNvPr id="9" name="Picture 8"/>
          <p:cNvPicPr>
            <a:picLocks noChangeAspect="1"/>
          </p:cNvPicPr>
          <p:nvPr/>
        </p:nvPicPr>
        <p:blipFill>
          <a:blip r:embed="rId2"/>
          <a:stretch>
            <a:fillRect/>
          </a:stretch>
        </p:blipFill>
        <p:spPr>
          <a:xfrm>
            <a:off x="5022629" y="3959596"/>
            <a:ext cx="2232245" cy="2922977"/>
          </a:xfrm>
          <a:prstGeom prst="rect">
            <a:avLst/>
          </a:prstGeom>
        </p:spPr>
      </p:pic>
      <p:pic>
        <p:nvPicPr>
          <p:cNvPr id="10" name="Picture 9"/>
          <p:cNvPicPr>
            <a:picLocks noChangeAspect="1"/>
          </p:cNvPicPr>
          <p:nvPr/>
        </p:nvPicPr>
        <p:blipFill>
          <a:blip r:embed="rId3"/>
          <a:stretch>
            <a:fillRect/>
          </a:stretch>
        </p:blipFill>
        <p:spPr>
          <a:xfrm>
            <a:off x="2079625" y="3814373"/>
            <a:ext cx="2343150" cy="3068200"/>
          </a:xfrm>
          <a:prstGeom prst="rect">
            <a:avLst/>
          </a:prstGeom>
        </p:spPr>
      </p:pic>
      <p:pic>
        <p:nvPicPr>
          <p:cNvPr id="11" name="Picture 10"/>
          <p:cNvPicPr>
            <a:picLocks noChangeAspect="1"/>
          </p:cNvPicPr>
          <p:nvPr/>
        </p:nvPicPr>
        <p:blipFill>
          <a:blip r:embed="rId4"/>
          <a:stretch>
            <a:fillRect/>
          </a:stretch>
        </p:blipFill>
        <p:spPr>
          <a:xfrm>
            <a:off x="203200" y="969297"/>
            <a:ext cx="2695575" cy="3529677"/>
          </a:xfrm>
          <a:prstGeom prst="rect">
            <a:avLst/>
          </a:prstGeom>
        </p:spPr>
      </p:pic>
      <p:pic>
        <p:nvPicPr>
          <p:cNvPr id="12" name="Picture 11"/>
          <p:cNvPicPr>
            <a:picLocks noChangeAspect="1"/>
          </p:cNvPicPr>
          <p:nvPr/>
        </p:nvPicPr>
        <p:blipFill>
          <a:blip r:embed="rId5"/>
          <a:stretch>
            <a:fillRect/>
          </a:stretch>
        </p:blipFill>
        <p:spPr>
          <a:xfrm>
            <a:off x="3052762" y="1117343"/>
            <a:ext cx="2582514" cy="3381631"/>
          </a:xfrm>
          <a:prstGeom prst="rect">
            <a:avLst/>
          </a:prstGeom>
        </p:spPr>
      </p:pic>
      <p:pic>
        <p:nvPicPr>
          <p:cNvPr id="13" name="Picture 12"/>
          <p:cNvPicPr>
            <a:picLocks noChangeAspect="1"/>
          </p:cNvPicPr>
          <p:nvPr/>
        </p:nvPicPr>
        <p:blipFill>
          <a:blip r:embed="rId6"/>
          <a:stretch>
            <a:fillRect/>
          </a:stretch>
        </p:blipFill>
        <p:spPr>
          <a:xfrm>
            <a:off x="5818927" y="1202402"/>
            <a:ext cx="3325073" cy="3296572"/>
          </a:xfrm>
          <a:prstGeom prst="rect">
            <a:avLst/>
          </a:prstGeom>
        </p:spPr>
      </p:pic>
    </p:spTree>
    <p:extLst>
      <p:ext uri="{BB962C8B-B14F-4D97-AF65-F5344CB8AC3E}">
        <p14:creationId xmlns:p14="http://schemas.microsoft.com/office/powerpoint/2010/main" val="1256416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1283</TotalTime>
  <Words>4838</Words>
  <Application>Microsoft Macintosh PowerPoint</Application>
  <PresentationFormat>On-screen Show (4:3)</PresentationFormat>
  <Paragraphs>430</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NC Academic Achievement Gaps</vt:lpstr>
      <vt:lpstr>Regions</vt:lpstr>
      <vt:lpstr>Exploratory Data Analysis</vt:lpstr>
      <vt:lpstr>Achievement Gaps-Black Students</vt:lpstr>
      <vt:lpstr>Residual Plots – Gap Black Math</vt:lpstr>
      <vt:lpstr>Residual Plots – Hispanic Math Gap</vt:lpstr>
      <vt:lpstr>PowerPoint Presentation</vt:lpstr>
      <vt:lpstr>Residual Plots – Black ELA Gap</vt:lpstr>
      <vt:lpstr>Residual Plots – Hispanic Gap ELA</vt:lpstr>
      <vt:lpstr>Achievement Gaps—Hispanic Students</vt:lpstr>
      <vt:lpstr>PowerPoint Presentation</vt:lpstr>
      <vt:lpstr>Region and Grade AOV tests</vt:lpstr>
      <vt:lpstr>Questions</vt:lpstr>
      <vt:lpstr>Limitations</vt:lpstr>
      <vt:lpstr>PowerPoint Presentation</vt:lpstr>
      <vt:lpstr>Missing Data</vt:lpstr>
      <vt:lpstr>Definitions</vt:lpstr>
      <vt:lpstr>PowerPoint Presentation</vt:lpstr>
      <vt:lpstr>PowerPoint Presentation</vt:lpstr>
      <vt:lpstr>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 Academic Achievement Gaps</dc:title>
  <dc:creator>Katharyn Loweth</dc:creator>
  <cp:lastModifiedBy>Katharyn Loweth</cp:lastModifiedBy>
  <cp:revision>57</cp:revision>
  <cp:lastPrinted>2017-05-05T12:26:04Z</cp:lastPrinted>
  <dcterms:created xsi:type="dcterms:W3CDTF">2017-05-04T17:23:35Z</dcterms:created>
  <dcterms:modified xsi:type="dcterms:W3CDTF">2017-05-05T14:47:27Z</dcterms:modified>
</cp:coreProperties>
</file>