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57" r:id="rId5"/>
    <p:sldId id="258" r:id="rId6"/>
    <p:sldId id="265" r:id="rId7"/>
    <p:sldId id="260" r:id="rId8"/>
    <p:sldId id="261" r:id="rId9"/>
    <p:sldId id="262" r:id="rId10"/>
    <p:sldId id="263" r:id="rId11"/>
    <p:sldId id="264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995"/>
    <a:srgbClr val="F18F01"/>
    <a:srgbClr val="151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C4DA-6A56-6A9A-5921-6F68A2A06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621D-C6F0-2B4B-97B6-A78332939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32E93-6D6A-5D04-7D46-CBBD7364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37-838D-4A5A-847D-51ED75298747}" type="datetimeFigureOut">
              <a:rPr lang="id-ID" smtClean="0"/>
              <a:t>14/06/2022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5B93C-DAFF-8441-3F54-351E7066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1703B-007D-3ED6-4D6C-B52C575D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9A3-2C2B-41A0-A578-39F1CCD230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960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02AE-1A0C-2EB1-1CAD-7C809EEB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FC20-8CC4-D126-82EF-806D83F0B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CFF1-C5B4-7B5A-FA5B-8D51EB9B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37-838D-4A5A-847D-51ED75298747}" type="datetimeFigureOut">
              <a:rPr lang="id-ID" smtClean="0"/>
              <a:t>14/06/2022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86412-7E1F-F9F4-ED40-B3F19D0D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88E32-ECE9-26CF-52D3-8E26879C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9A3-2C2B-41A0-A578-39F1CCD230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656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AB6A9-DE84-390F-6E97-43E8D5BF2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6E72E-02E2-89B3-F83A-31A3543DE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F3E40-C4E1-6D27-8023-8511AF3C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37-838D-4A5A-847D-51ED75298747}" type="datetimeFigureOut">
              <a:rPr lang="id-ID" smtClean="0"/>
              <a:t>14/06/2022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A21D1-9540-CABF-B45F-EC5AF857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8528-1649-396C-E7BC-DA3E7873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9A3-2C2B-41A0-A578-39F1CCD230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722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850D-4FE2-4265-221B-24E96B2E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61C51-D8EF-B24A-CAE3-13ED91104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A6DB4-9E0B-0A84-F1EA-A892D85B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37-838D-4A5A-847D-51ED75298747}" type="datetimeFigureOut">
              <a:rPr lang="id-ID" smtClean="0"/>
              <a:t>14/06/2022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B79A5-A653-E84C-316F-13158DA6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0BAA-463B-11EE-B5E8-3C314A43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9A3-2C2B-41A0-A578-39F1CCD230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262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1742-C367-521F-BE1C-5F642D79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FB30E-CA6E-54A7-A254-D2F71DC10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02AB-56D4-C3A1-22E9-425ECA08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37-838D-4A5A-847D-51ED75298747}" type="datetimeFigureOut">
              <a:rPr lang="id-ID" smtClean="0"/>
              <a:t>14/06/2022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33D69-A8BF-1048-34A2-E76DB4B1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6880E-3F77-3B06-921A-C8EF2639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9A3-2C2B-41A0-A578-39F1CCD230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57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0B52-BD1B-DE8C-0903-3CB1C41B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E2C2-4193-CDC9-903E-DA85C6A7A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82BEA-C55A-7F9E-C228-5BFC6874D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AE684-2A4D-F3F8-530B-4BD13838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37-838D-4A5A-847D-51ED75298747}" type="datetimeFigureOut">
              <a:rPr lang="id-ID" smtClean="0"/>
              <a:t>14/06/2022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F0A41-441B-39B9-988C-302D95E3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C93CC-A77C-46BC-4847-4A390112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9A3-2C2B-41A0-A578-39F1CCD230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512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B598-11A5-254B-1756-68F2DC7C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46B65-CF54-4C36-F6EE-3B01ADA8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A8CB0-DC61-D0A9-6563-3A2723310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2FB92-6B4F-FA46-E242-E1870F176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48F1A-A772-D4AA-C0EA-C85F7E01C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3A3BB-6D1C-A962-2434-DD0B5632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37-838D-4A5A-847D-51ED75298747}" type="datetimeFigureOut">
              <a:rPr lang="id-ID" smtClean="0"/>
              <a:t>14/06/2022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B6204-EF82-E3AB-9A6D-20B50909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1A3A1-A292-CB53-6F5E-B55914F8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9A3-2C2B-41A0-A578-39F1CCD230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755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9533-7A27-A066-2FEE-7EAD0FF9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4365F-32B7-1F0A-9832-1073E4EC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37-838D-4A5A-847D-51ED75298747}" type="datetimeFigureOut">
              <a:rPr lang="id-ID" smtClean="0"/>
              <a:t>14/06/2022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C1D4F-6D47-4F0D-3C6A-C309D2C6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96EB7-34DE-563B-7172-5161CD22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9A3-2C2B-41A0-A578-39F1CCD230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613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56869-B468-A486-6D10-D4952FEA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37-838D-4A5A-847D-51ED75298747}" type="datetimeFigureOut">
              <a:rPr lang="id-ID" smtClean="0"/>
              <a:t>14/06/2022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ADD6A-6F78-BA05-BC7E-829220B9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8F88D-9BBE-D148-8927-40917D56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9A3-2C2B-41A0-A578-39F1CCD230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331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98FA-DA05-5716-BD56-82E6FF52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B4AC-E042-B600-13E3-A0905795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089EF-3406-784F-35C5-13C34DC66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0139B-139A-0362-A59C-EBA25A09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37-838D-4A5A-847D-51ED75298747}" type="datetimeFigureOut">
              <a:rPr lang="id-ID" smtClean="0"/>
              <a:t>14/06/2022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FD203-96CA-B596-974E-9063139C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9B1CD-EE23-F4F7-400F-C67D4C7A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9A3-2C2B-41A0-A578-39F1CCD230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00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EA8C-163B-1E2E-006B-A3F0F848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F43AA-DEDF-E370-7ECD-E6869A2A8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5283C-24D4-F136-C995-4F4E21576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E3BBC-835A-41EB-CC8D-407B0EEE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7C37-838D-4A5A-847D-51ED75298747}" type="datetimeFigureOut">
              <a:rPr lang="id-ID" smtClean="0"/>
              <a:t>14/06/2022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AAE20-4C42-15AF-1AC9-D1D2A1F2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DD13A-D33C-F9A3-CDE1-F010E57B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9A3-2C2B-41A0-A578-39F1CCD230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309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34ECB-4493-7582-9199-D9F861B3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7ADF9-28F2-F9E0-75BC-45F1F317B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8A201-25DC-26BE-C1FC-913AC78C3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07C37-838D-4A5A-847D-51ED75298747}" type="datetimeFigureOut">
              <a:rPr lang="id-ID" smtClean="0"/>
              <a:t>14/06/2022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86104-4E19-9503-4CC6-52029991E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76C9-79CC-8B7B-2BC7-E2A549D0C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399A3-2C2B-41A0-A578-39F1CCD230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83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loworizer.github.io/webprogramming1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F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216C45-8F49-363C-0894-C1629548B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000"/>
            <a:ext cx="12192000" cy="317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1C050E-C4E0-EDFF-D8DE-28666CA3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736" y="2189162"/>
            <a:ext cx="10114327" cy="2133599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Project Mata </a:t>
            </a:r>
            <a:r>
              <a:rPr lang="en-US" sz="7200" dirty="0" err="1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Kuliah</a:t>
            </a:r>
            <a:r>
              <a:rPr lang="en-US" sz="7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br>
              <a:rPr lang="en-US" sz="7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</a:br>
            <a:r>
              <a:rPr lang="en-US" sz="7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Web Programming I</a:t>
            </a:r>
            <a:endParaRPr lang="id-ID" sz="7200" dirty="0">
              <a:solidFill>
                <a:schemeClr val="bg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A097F-7952-3A3B-EE76-0F44C47E7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899" y="4633884"/>
            <a:ext cx="9144000" cy="15152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id-ID" sz="1400" b="1" dirty="0">
                <a:solidFill>
                  <a:schemeClr val="bg1"/>
                </a:solidFill>
                <a:latin typeface="Poppins" panose="00000800000000000000" pitchFamily="2" charset="0"/>
                <a:ea typeface="+mj-ea"/>
                <a:cs typeface="Poppins" panose="00000800000000000000" pitchFamily="2" charset="0"/>
              </a:rPr>
              <a:t>Kelas 12.2B.31</a:t>
            </a:r>
            <a:r>
              <a:rPr lang="en-US" sz="1400" b="1" dirty="0">
                <a:solidFill>
                  <a:schemeClr val="bg1"/>
                </a:solidFill>
                <a:latin typeface="Poppins" panose="00000800000000000000" pitchFamily="2" charset="0"/>
                <a:ea typeface="+mj-ea"/>
                <a:cs typeface="Poppins" panose="00000800000000000000" pitchFamily="2" charset="0"/>
              </a:rPr>
              <a:t> </a:t>
            </a:r>
            <a:r>
              <a:rPr lang="id-ID" sz="1400" b="1" dirty="0">
                <a:solidFill>
                  <a:schemeClr val="bg1"/>
                </a:solidFill>
                <a:latin typeface="Poppins" panose="00000800000000000000" pitchFamily="2" charset="0"/>
                <a:ea typeface="+mj-ea"/>
                <a:cs typeface="Poppins" panose="00000800000000000000" pitchFamily="2" charset="0"/>
              </a:rPr>
              <a:t>UBSI Dewi Sartika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id-ID" sz="1400" dirty="0" err="1">
                <a:solidFill>
                  <a:schemeClr val="bg1"/>
                </a:solidFill>
                <a:latin typeface="Poppins Light" panose="00000400000000000000" pitchFamily="50" charset="0"/>
                <a:ea typeface="+mj-ea"/>
                <a:cs typeface="Poppins Light" panose="00000400000000000000" pitchFamily="50" charset="0"/>
              </a:rPr>
              <a:t>Kossa</a:t>
            </a:r>
            <a:r>
              <a:rPr lang="id-ID" sz="1400" dirty="0">
                <a:solidFill>
                  <a:schemeClr val="bg1"/>
                </a:solidFill>
                <a:latin typeface="Poppins Light" panose="00000400000000000000" pitchFamily="50" charset="0"/>
                <a:ea typeface="+mj-ea"/>
                <a:cs typeface="Poppins Light" panose="00000400000000000000" pitchFamily="50" charset="0"/>
              </a:rPr>
              <a:t> Ridho Utomo / 12210472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id-ID" sz="1400" dirty="0">
                <a:solidFill>
                  <a:schemeClr val="bg1"/>
                </a:solidFill>
                <a:latin typeface="Poppins Light" panose="00000400000000000000" pitchFamily="50" charset="0"/>
                <a:ea typeface="+mj-ea"/>
                <a:cs typeface="Poppins Light" panose="00000400000000000000" pitchFamily="50" charset="0"/>
              </a:rPr>
              <a:t>Esha Indra S / 12210408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id-ID" sz="1400" dirty="0">
                <a:solidFill>
                  <a:schemeClr val="bg1"/>
                </a:solidFill>
                <a:latin typeface="Poppins Light" panose="00000400000000000000" pitchFamily="50" charset="0"/>
                <a:ea typeface="+mj-ea"/>
                <a:cs typeface="Poppins Light" panose="00000400000000000000" pitchFamily="50" charset="0"/>
              </a:rPr>
              <a:t>Dwi Ariyani / 12211496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id-ID" sz="1400" dirty="0" err="1">
                <a:solidFill>
                  <a:schemeClr val="bg1"/>
                </a:solidFill>
                <a:latin typeface="Poppins Light" panose="00000400000000000000" pitchFamily="50" charset="0"/>
                <a:ea typeface="+mj-ea"/>
                <a:cs typeface="Poppins Light" panose="00000400000000000000" pitchFamily="50" charset="0"/>
              </a:rPr>
              <a:t>Hearly</a:t>
            </a:r>
            <a:r>
              <a:rPr lang="id-ID" sz="1400" dirty="0">
                <a:solidFill>
                  <a:schemeClr val="bg1"/>
                </a:solidFill>
                <a:latin typeface="Poppins Light" panose="00000400000000000000" pitchFamily="50" charset="0"/>
                <a:ea typeface="+mj-ea"/>
                <a:cs typeface="Poppins Light" panose="00000400000000000000" pitchFamily="50" charset="0"/>
              </a:rPr>
              <a:t> Ramadhan / 12211509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id-ID" sz="1400" dirty="0">
                <a:solidFill>
                  <a:schemeClr val="bg1"/>
                </a:solidFill>
                <a:latin typeface="Poppins Light" panose="00000400000000000000" pitchFamily="50" charset="0"/>
                <a:ea typeface="+mj-ea"/>
                <a:cs typeface="Poppins Light" panose="00000400000000000000" pitchFamily="50" charset="0"/>
              </a:rPr>
              <a:t>Riki Ardhianto / 12211547</a:t>
            </a:r>
          </a:p>
          <a:p>
            <a:endParaRPr lang="id-ID" sz="1400" dirty="0">
              <a:solidFill>
                <a:schemeClr val="bg1"/>
              </a:solidFill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5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E764BF-D621-B700-5D31-716BECAEB53A}"/>
              </a:ext>
            </a:extLst>
          </p:cNvPr>
          <p:cNvSpPr/>
          <p:nvPr/>
        </p:nvSpPr>
        <p:spPr>
          <a:xfrm>
            <a:off x="0" y="0"/>
            <a:ext cx="12192000" cy="1510018"/>
          </a:xfrm>
          <a:prstGeom prst="rect">
            <a:avLst/>
          </a:prstGeom>
          <a:solidFill>
            <a:srgbClr val="151F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89A4C2-65AF-8305-D1C8-0E27500225E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1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Konten</a:t>
            </a:r>
            <a:r>
              <a:rPr lang="en-US" sz="3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 Web</a:t>
            </a:r>
            <a:endParaRPr lang="id-ID" sz="3200" dirty="0">
              <a:solidFill>
                <a:schemeClr val="bg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C4343-DA87-56EA-89A3-C92A949B6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4982"/>
            <a:ext cx="12192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1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6FFE50-4578-F2D8-0AA4-917015BEFD0A}"/>
              </a:ext>
            </a:extLst>
          </p:cNvPr>
          <p:cNvSpPr/>
          <p:nvPr/>
        </p:nvSpPr>
        <p:spPr>
          <a:xfrm>
            <a:off x="0" y="0"/>
            <a:ext cx="12192000" cy="1510018"/>
          </a:xfrm>
          <a:prstGeom prst="rect">
            <a:avLst/>
          </a:prstGeom>
          <a:solidFill>
            <a:srgbClr val="151F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1B2DDD-EAF1-7AB9-10DA-7FEAE34F9F5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1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Fitur Web</a:t>
            </a:r>
            <a:endParaRPr lang="id-ID" sz="3200" dirty="0">
              <a:solidFill>
                <a:schemeClr val="bg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C6A5F-8275-4766-D7F7-4F0682063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4982"/>
            <a:ext cx="12192000" cy="3175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5C006F-3BEF-B1F7-0485-0A1B4EE9DFCE}"/>
              </a:ext>
            </a:extLst>
          </p:cNvPr>
          <p:cNvSpPr txBox="1">
            <a:spLocks/>
          </p:cNvSpPr>
          <p:nvPr/>
        </p:nvSpPr>
        <p:spPr>
          <a:xfrm>
            <a:off x="916534" y="2103474"/>
            <a:ext cx="3267277" cy="152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Halaman pada website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dapat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dibagikan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(</a:t>
            </a:r>
            <a:r>
              <a:rPr lang="en-US" sz="1400" i="1" dirty="0">
                <a:latin typeface="Poppins Light" panose="00000400000000000000" pitchFamily="50" charset="0"/>
                <a:cs typeface="Poppins Light" panose="00000400000000000000" pitchFamily="50" charset="0"/>
              </a:rPr>
              <a:t>share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)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ke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media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sosial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seperti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Facebook, Twitter,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serta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WhatsApp.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Terdapat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fitur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i="1" dirty="0">
                <a:latin typeface="Poppins Light" panose="00000400000000000000" pitchFamily="50" charset="0"/>
                <a:cs typeface="Poppins Light" panose="00000400000000000000" pitchFamily="50" charset="0"/>
              </a:rPr>
              <a:t>contact form 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yang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dapat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diisi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oleh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pengunjung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.</a:t>
            </a:r>
            <a:endParaRPr lang="id-ID" sz="1400" i="1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E23860-3F5D-8EE8-E685-15BC3AA2689B}"/>
              </a:ext>
            </a:extLst>
          </p:cNvPr>
          <p:cNvGrpSpPr/>
          <p:nvPr/>
        </p:nvGrpSpPr>
        <p:grpSpPr>
          <a:xfrm>
            <a:off x="4335488" y="2103474"/>
            <a:ext cx="2382336" cy="2970385"/>
            <a:chOff x="4904832" y="2103474"/>
            <a:chExt cx="2382336" cy="29703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A8EAEDE-C555-F7E7-918B-3C4B4CC22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7736" y="2103474"/>
              <a:ext cx="1276528" cy="251495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77144DC0-1D69-A572-D38D-E88ED4DCE591}"/>
                </a:ext>
              </a:extLst>
            </p:cNvPr>
            <p:cNvSpPr txBox="1">
              <a:spLocks/>
            </p:cNvSpPr>
            <p:nvPr/>
          </p:nvSpPr>
          <p:spPr>
            <a:xfrm>
              <a:off x="4904832" y="4763569"/>
              <a:ext cx="2382336" cy="3102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latin typeface="Poppins Light" panose="00000400000000000000" pitchFamily="50" charset="0"/>
                  <a:cs typeface="Poppins Light" panose="00000400000000000000" pitchFamily="50" charset="0"/>
                </a:rPr>
                <a:t>Fitur Share Media </a:t>
              </a:r>
              <a:r>
                <a:rPr lang="en-US" sz="1400" dirty="0" err="1">
                  <a:latin typeface="Poppins Light" panose="00000400000000000000" pitchFamily="50" charset="0"/>
                  <a:cs typeface="Poppins Light" panose="00000400000000000000" pitchFamily="50" charset="0"/>
                </a:rPr>
                <a:t>Sosial</a:t>
              </a:r>
              <a:endParaRPr lang="id-ID" sz="1400" dirty="0">
                <a:latin typeface="Poppins Light" panose="00000400000000000000" pitchFamily="50" charset="0"/>
                <a:cs typeface="Poppins Light" panose="00000400000000000000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BF2F27-80CB-5A1A-EA75-35385FC30A60}"/>
              </a:ext>
            </a:extLst>
          </p:cNvPr>
          <p:cNvGrpSpPr/>
          <p:nvPr/>
        </p:nvGrpSpPr>
        <p:grpSpPr>
          <a:xfrm>
            <a:off x="7338926" y="3360949"/>
            <a:ext cx="4213308" cy="2997908"/>
            <a:chOff x="7287168" y="2086365"/>
            <a:chExt cx="4213308" cy="299790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DC6A9EE-BC78-D3DA-6504-E80A07988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7168" y="2086365"/>
              <a:ext cx="4213308" cy="2550785"/>
            </a:xfrm>
            <a:prstGeom prst="rect">
              <a:avLst/>
            </a:prstGeom>
          </p:spPr>
        </p:pic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93704B9C-80A6-E5FF-4271-B808452F801C}"/>
                </a:ext>
              </a:extLst>
            </p:cNvPr>
            <p:cNvSpPr txBox="1">
              <a:spLocks/>
            </p:cNvSpPr>
            <p:nvPr/>
          </p:nvSpPr>
          <p:spPr>
            <a:xfrm>
              <a:off x="8202654" y="4773983"/>
              <a:ext cx="2382336" cy="3102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latin typeface="Poppins Light" panose="00000400000000000000" pitchFamily="50" charset="0"/>
                  <a:cs typeface="Poppins Light" panose="00000400000000000000" pitchFamily="50" charset="0"/>
                </a:rPr>
                <a:t>Fitur </a:t>
              </a:r>
              <a:r>
                <a:rPr lang="en-US" sz="1400" i="1" dirty="0">
                  <a:latin typeface="Poppins Light" panose="00000400000000000000" pitchFamily="50" charset="0"/>
                  <a:cs typeface="Poppins Light" panose="00000400000000000000" pitchFamily="50" charset="0"/>
                </a:rPr>
                <a:t>Contact Form</a:t>
              </a:r>
              <a:endParaRPr lang="id-ID" sz="1400" i="1" dirty="0">
                <a:latin typeface="Poppins Light" panose="00000400000000000000" pitchFamily="50" charset="0"/>
                <a:cs typeface="Poppins Light" panose="000004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638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6FFE50-4578-F2D8-0AA4-917015BEFD0A}"/>
              </a:ext>
            </a:extLst>
          </p:cNvPr>
          <p:cNvSpPr/>
          <p:nvPr/>
        </p:nvSpPr>
        <p:spPr>
          <a:xfrm>
            <a:off x="0" y="0"/>
            <a:ext cx="12192000" cy="1510018"/>
          </a:xfrm>
          <a:prstGeom prst="rect">
            <a:avLst/>
          </a:prstGeom>
          <a:solidFill>
            <a:srgbClr val="151F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1B2DDD-EAF1-7AB9-10DA-7FEAE34F9F5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1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Kendala</a:t>
            </a:r>
            <a:endParaRPr lang="id-ID" sz="3200" dirty="0">
              <a:solidFill>
                <a:schemeClr val="bg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E1532-653F-37B1-7A09-20C5C163B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4982"/>
            <a:ext cx="12192000" cy="3175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B63B2E-8451-BD6B-6657-F4581E1CE3E7}"/>
              </a:ext>
            </a:extLst>
          </p:cNvPr>
          <p:cNvSpPr txBox="1">
            <a:spLocks/>
          </p:cNvSpPr>
          <p:nvPr/>
        </p:nvSpPr>
        <p:spPr>
          <a:xfrm>
            <a:off x="838200" y="2483037"/>
            <a:ext cx="8572523" cy="152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Kendala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yang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dihadapi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saat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pembuatan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project web :</a:t>
            </a:r>
          </a:p>
          <a:p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Sulit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mencari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foto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/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gambar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/video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dengan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model/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konten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Indonesia yang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bebas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digunakan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.</a:t>
            </a:r>
          </a:p>
          <a:p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Sulit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menerapkan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web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responsif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yang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rapi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untuk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semua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tampilan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/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perangkat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.</a:t>
            </a:r>
          </a:p>
          <a:p>
            <a:endParaRPr lang="id-ID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6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6FFE50-4578-F2D8-0AA4-917015BEFD0A}"/>
              </a:ext>
            </a:extLst>
          </p:cNvPr>
          <p:cNvSpPr/>
          <p:nvPr/>
        </p:nvSpPr>
        <p:spPr>
          <a:xfrm>
            <a:off x="0" y="0"/>
            <a:ext cx="12192000" cy="1510018"/>
          </a:xfrm>
          <a:prstGeom prst="rect">
            <a:avLst/>
          </a:prstGeom>
          <a:solidFill>
            <a:srgbClr val="151F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E1532-653F-37B1-7A09-20C5C163B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4982"/>
            <a:ext cx="12192000" cy="3175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71B2DDD-EAF1-7AB9-10DA-7FEAE34F9F5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1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Demo Web</a:t>
            </a:r>
            <a:endParaRPr lang="id-ID" sz="3200" dirty="0">
              <a:solidFill>
                <a:schemeClr val="bg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414559F-E660-8AAD-ACB2-3D73345129D2}"/>
              </a:ext>
            </a:extLst>
          </p:cNvPr>
          <p:cNvSpPr txBox="1">
            <a:spLocks/>
          </p:cNvSpPr>
          <p:nvPr/>
        </p:nvSpPr>
        <p:spPr>
          <a:xfrm>
            <a:off x="1620723" y="2855119"/>
            <a:ext cx="8950553" cy="11477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Poppins" panose="00000800000000000000" pitchFamily="2" charset="0"/>
                <a:cs typeface="Poppins" panose="00000800000000000000" pitchFamily="2" charset="0"/>
                <a:hlinkClick r:id="rId3"/>
              </a:rPr>
              <a:t>Demo Website SMK </a:t>
            </a:r>
            <a:r>
              <a:rPr lang="en-US" sz="7200" dirty="0" err="1">
                <a:latin typeface="Poppins" panose="00000800000000000000" pitchFamily="2" charset="0"/>
                <a:cs typeface="Poppins" panose="00000800000000000000" pitchFamily="2" charset="0"/>
                <a:hlinkClick r:id="rId3"/>
              </a:rPr>
              <a:t>Sains</a:t>
            </a:r>
            <a:r>
              <a:rPr lang="en-US" sz="7200" dirty="0">
                <a:latin typeface="Poppins" panose="00000800000000000000" pitchFamily="2" charset="0"/>
                <a:cs typeface="Poppins" panose="00000800000000000000" pitchFamily="2" charset="0"/>
                <a:hlinkClick r:id="rId3"/>
              </a:rPr>
              <a:t> Pertiwi</a:t>
            </a:r>
            <a:endParaRPr lang="id-ID" sz="7200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6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F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216C45-8F49-363C-0894-C1629548B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000"/>
            <a:ext cx="12192000" cy="317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1C050E-C4E0-EDFF-D8DE-28666CA3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836" y="2855119"/>
            <a:ext cx="10114327" cy="1147761"/>
          </a:xfrm>
        </p:spPr>
        <p:txBody>
          <a:bodyPr>
            <a:noAutofit/>
          </a:bodyPr>
          <a:lstStyle/>
          <a:p>
            <a:r>
              <a:rPr lang="en-US" sz="7200" dirty="0" err="1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Terima</a:t>
            </a:r>
            <a:r>
              <a:rPr lang="en-US" sz="7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 Kasih</a:t>
            </a:r>
            <a:endParaRPr lang="id-ID" sz="7200" dirty="0">
              <a:solidFill>
                <a:schemeClr val="bg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8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F8612-ACEC-83BA-9461-9CEC9E526FB3}"/>
              </a:ext>
            </a:extLst>
          </p:cNvPr>
          <p:cNvSpPr/>
          <p:nvPr/>
        </p:nvSpPr>
        <p:spPr>
          <a:xfrm>
            <a:off x="0" y="0"/>
            <a:ext cx="12192000" cy="1510018"/>
          </a:xfrm>
          <a:prstGeom prst="rect">
            <a:avLst/>
          </a:prstGeom>
          <a:solidFill>
            <a:srgbClr val="151F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F823A6-0CA5-1227-C660-9F36D21297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1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Ketentuan</a:t>
            </a:r>
            <a:r>
              <a:rPr lang="en-US" sz="3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 Project</a:t>
            </a:r>
            <a:endParaRPr lang="id-ID" sz="3200" dirty="0">
              <a:solidFill>
                <a:schemeClr val="bg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FDCED-18E0-4BB7-AD02-A8367D9AE87C}"/>
              </a:ext>
            </a:extLst>
          </p:cNvPr>
          <p:cNvSpPr txBox="1"/>
          <p:nvPr/>
        </p:nvSpPr>
        <p:spPr>
          <a:xfrm>
            <a:off x="952500" y="1924050"/>
            <a:ext cx="104013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Bentuk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web yang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dibuat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adalah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sebuah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web statis,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artinya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website yang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isi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informasinya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tidak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dapat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diubah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oleh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pengguna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secara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langsung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menggunakan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browser.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Interaksi antara pengguna dan server hanyalah seputar pemrosesan </a:t>
            </a:r>
            <a:r>
              <a:rPr lang="id-ID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link</a:t>
            </a: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saja. </a:t>
            </a:r>
            <a:r>
              <a:rPr lang="id-ID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Halamanhalaman</a:t>
            </a: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web tersebut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tidak terkoneksi dengan </a:t>
            </a:r>
            <a:r>
              <a:rPr lang="id-ID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database</a:t>
            </a: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.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Web wajib responsi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f.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Peserta harus membuat </a:t>
            </a:r>
            <a:r>
              <a:rPr lang="id-ID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website</a:t>
            </a: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interaktif dan informatif.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Konten web sesuai dengan norma dan etika serta dilarang menampilkan/mengandung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unsur SARA, politik, pornografi, </a:t>
            </a:r>
            <a:r>
              <a:rPr lang="id-ID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pornoaksi</a:t>
            </a: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dan tidak menjatuhkan atau mendiskreditkan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pihak tertentu.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Konten web tidak boleh mengandung unsur-unsur yang melanggar hak cipta dan etika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pembuatan karya cipta (bukan tiruan).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Konten web sebagai berikut: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14375" indent="-342900">
              <a:buFont typeface="+mj-lt"/>
              <a:buAutoNum type="alphaLcPeriod"/>
            </a:pPr>
            <a:r>
              <a:rPr lang="id-ID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Home</a:t>
            </a: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: berisi informasi umum </a:t>
            </a:r>
            <a:r>
              <a:rPr lang="id-ID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website</a:t>
            </a: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.</a:t>
            </a:r>
          </a:p>
          <a:p>
            <a:pPr marL="714375" indent="-342900">
              <a:buFont typeface="+mj-lt"/>
              <a:buAutoNum type="alphaLcPeriod"/>
            </a:pP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Laman edukatif: berisi informasi yang terkait dengan tema yang diangkat.</a:t>
            </a:r>
          </a:p>
          <a:p>
            <a:pPr marL="714375" indent="-342900">
              <a:buFont typeface="+mj-lt"/>
              <a:buAutoNum type="alphaLcPeriod"/>
            </a:pP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Galeri inspiratif: berisi foto atau poster hasil karya sendiri atau karya pihak lain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sepanjang mendapat izin pemiliknya.</a:t>
            </a:r>
          </a:p>
          <a:p>
            <a:pPr marL="714375" indent="-342900">
              <a:buFont typeface="+mj-lt"/>
              <a:buAutoNum type="alphaLcPeriod"/>
            </a:pP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Lain-lain, disesuaikan dengan tema masing-masing kelompok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Fitur-fitur </a:t>
            </a:r>
            <a:r>
              <a:rPr lang="id-ID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website</a:t>
            </a: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antara lain:</a:t>
            </a:r>
          </a:p>
          <a:p>
            <a:pPr marL="714375" indent="-342900">
              <a:buFont typeface="+mj-lt"/>
              <a:buAutoNum type="alphaLcPeriod"/>
            </a:pP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Dapat berbagi tautan halaman atau foto ke sosial media</a:t>
            </a:r>
          </a:p>
          <a:p>
            <a:pPr marL="714375" indent="-342900">
              <a:buFont typeface="+mj-lt"/>
              <a:buAutoNum type="alphaLcPeriod"/>
            </a:pP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Dapat menampilkan fitur-fitur lainnya sesuai kebutuhan.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900F97-E3EB-667A-4494-CD5CEAFCF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4982"/>
            <a:ext cx="12192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6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6FFE50-4578-F2D8-0AA4-917015BEFD0A}"/>
              </a:ext>
            </a:extLst>
          </p:cNvPr>
          <p:cNvSpPr/>
          <p:nvPr/>
        </p:nvSpPr>
        <p:spPr>
          <a:xfrm>
            <a:off x="0" y="0"/>
            <a:ext cx="12192000" cy="1510018"/>
          </a:xfrm>
          <a:prstGeom prst="rect">
            <a:avLst/>
          </a:prstGeom>
          <a:solidFill>
            <a:srgbClr val="151F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E1532-653F-37B1-7A09-20C5C163B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4982"/>
            <a:ext cx="12192000" cy="3175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71B2DDD-EAF1-7AB9-10DA-7FEAE34F9F5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1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Pembagian</a:t>
            </a:r>
            <a:r>
              <a:rPr lang="en-US" sz="3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Tugas</a:t>
            </a:r>
            <a:endParaRPr lang="id-ID" sz="3200" dirty="0">
              <a:solidFill>
                <a:schemeClr val="bg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DBFF727-3ADB-19CE-517D-66D5697CACEA}"/>
              </a:ext>
            </a:extLst>
          </p:cNvPr>
          <p:cNvSpPr txBox="1">
            <a:spLocks/>
          </p:cNvSpPr>
          <p:nvPr/>
        </p:nvSpPr>
        <p:spPr>
          <a:xfrm>
            <a:off x="2019301" y="3005110"/>
            <a:ext cx="3905249" cy="21542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400" dirty="0">
                <a:latin typeface="Poppins" panose="00000800000000000000" pitchFamily="2" charset="0"/>
                <a:ea typeface="+mj-ea"/>
                <a:cs typeface="Poppins" panose="00000800000000000000" pitchFamily="2" charset="0"/>
              </a:rPr>
              <a:t>Copywrite, </a:t>
            </a:r>
            <a:r>
              <a:rPr lang="en-US" sz="1400" dirty="0" err="1">
                <a:latin typeface="Poppins" panose="00000800000000000000" pitchFamily="2" charset="0"/>
                <a:ea typeface="+mj-ea"/>
                <a:cs typeface="Poppins" panose="00000800000000000000" pitchFamily="2" charset="0"/>
              </a:rPr>
              <a:t>Foto</a:t>
            </a:r>
            <a:r>
              <a:rPr lang="en-US" sz="1400" dirty="0">
                <a:latin typeface="Poppins" panose="00000800000000000000" pitchFamily="2" charset="0"/>
                <a:ea typeface="+mj-ea"/>
                <a:cs typeface="Poppins" panose="00000800000000000000" pitchFamily="2" charset="0"/>
              </a:rPr>
              <a:t>, Video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id-ID" sz="1400" dirty="0" err="1">
                <a:latin typeface="Poppins Light" panose="00000400000000000000" pitchFamily="50" charset="0"/>
                <a:ea typeface="+mj-ea"/>
                <a:cs typeface="Poppins Light" panose="00000400000000000000" pitchFamily="50" charset="0"/>
              </a:rPr>
              <a:t>Kossa</a:t>
            </a:r>
            <a:r>
              <a:rPr lang="id-ID" sz="1400" dirty="0">
                <a:latin typeface="Poppins Light" panose="00000400000000000000" pitchFamily="50" charset="0"/>
                <a:ea typeface="+mj-ea"/>
                <a:cs typeface="Poppins Light" panose="00000400000000000000" pitchFamily="50" charset="0"/>
              </a:rPr>
              <a:t> Ridho Utomo / 12210472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id-ID" sz="1400" dirty="0" err="1">
                <a:latin typeface="Poppins Light" panose="00000400000000000000" pitchFamily="50" charset="0"/>
                <a:ea typeface="+mj-ea"/>
                <a:cs typeface="Poppins Light" panose="00000400000000000000" pitchFamily="50" charset="0"/>
              </a:rPr>
              <a:t>Hearly</a:t>
            </a:r>
            <a:r>
              <a:rPr lang="id-ID" sz="1400" dirty="0">
                <a:latin typeface="Poppins Light" panose="00000400000000000000" pitchFamily="50" charset="0"/>
                <a:ea typeface="+mj-ea"/>
                <a:cs typeface="Poppins Light" panose="00000400000000000000" pitchFamily="50" charset="0"/>
              </a:rPr>
              <a:t> Ramadhan / 12211509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id-ID" sz="1400" dirty="0">
                <a:latin typeface="Poppins Light" panose="00000400000000000000" pitchFamily="50" charset="0"/>
                <a:ea typeface="+mj-ea"/>
                <a:cs typeface="Poppins Light" panose="00000400000000000000" pitchFamily="50" charset="0"/>
              </a:rPr>
              <a:t>Riki Ardhianto / 12211547</a:t>
            </a:r>
            <a:endParaRPr lang="en-US" sz="1400" dirty="0">
              <a:latin typeface="Poppins Light" panose="00000400000000000000" pitchFamily="50" charset="0"/>
              <a:ea typeface="+mj-ea"/>
              <a:cs typeface="Poppins Light" panose="00000400000000000000" pitchFamily="50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1400" dirty="0">
              <a:latin typeface="Poppins Light" panose="00000400000000000000" pitchFamily="50" charset="0"/>
              <a:ea typeface="+mj-ea"/>
              <a:cs typeface="Poppins Light" panose="00000400000000000000" pitchFamily="50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400" dirty="0">
                <a:latin typeface="Poppins" panose="00000800000000000000" pitchFamily="2" charset="0"/>
                <a:ea typeface="+mj-ea"/>
                <a:cs typeface="Poppins" panose="00000800000000000000" pitchFamily="2" charset="0"/>
              </a:rPr>
              <a:t>HTML, CSS,JS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id-ID" sz="1400" dirty="0">
                <a:latin typeface="Poppins Light" panose="00000400000000000000" pitchFamily="50" charset="0"/>
                <a:ea typeface="+mj-ea"/>
                <a:cs typeface="Poppins Light" panose="00000400000000000000" pitchFamily="50" charset="0"/>
              </a:rPr>
              <a:t>Esha Indra S / 12210408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id-ID" sz="1400" dirty="0">
                <a:latin typeface="Poppins Light" panose="00000400000000000000" pitchFamily="50" charset="0"/>
                <a:ea typeface="+mj-ea"/>
                <a:cs typeface="Poppins Light" panose="00000400000000000000" pitchFamily="50" charset="0"/>
              </a:rPr>
              <a:t>Dwi Ariyani / 12211496</a:t>
            </a:r>
          </a:p>
          <a:p>
            <a:pPr marL="0" indent="0">
              <a:buNone/>
            </a:pPr>
            <a:endParaRPr lang="id-ID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026" name="Picture 2" descr="Illustration of light bulb ideas Free Vector">
            <a:extLst>
              <a:ext uri="{FF2B5EF4-FFF2-40B4-BE49-F238E27FC236}">
                <a16:creationId xmlns:a16="http://schemas.microsoft.com/office/drawing/2014/main" id="{1DD8C815-B047-7F1C-C02D-0AB7FADA2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148668"/>
            <a:ext cx="59626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30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224806-A8B3-649D-FD72-CC961512306A}"/>
              </a:ext>
            </a:extLst>
          </p:cNvPr>
          <p:cNvSpPr/>
          <p:nvPr/>
        </p:nvSpPr>
        <p:spPr>
          <a:xfrm>
            <a:off x="0" y="0"/>
            <a:ext cx="12192000" cy="1510018"/>
          </a:xfrm>
          <a:prstGeom prst="rect">
            <a:avLst/>
          </a:prstGeom>
          <a:solidFill>
            <a:srgbClr val="151F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2BEB3-9DA4-B70B-F1A8-1C11478A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279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Tema</a:t>
            </a:r>
            <a:r>
              <a:rPr lang="en-US" sz="3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 Project : Web </a:t>
            </a:r>
            <a:r>
              <a:rPr lang="en-US" sz="3200" dirty="0" err="1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Informasi</a:t>
            </a:r>
            <a:r>
              <a:rPr lang="en-US" sz="3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Sekolah</a:t>
            </a:r>
            <a:endParaRPr lang="id-ID" sz="3200" dirty="0">
              <a:solidFill>
                <a:schemeClr val="bg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7D95-B5CB-D1A1-0BEC-90A689B3D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2647943"/>
            <a:ext cx="3943525" cy="280509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id-ID" sz="3200" b="1" i="0" dirty="0">
                <a:effectLst/>
                <a:latin typeface="Poppins" panose="00000800000000000000" pitchFamily="2" charset="0"/>
                <a:cs typeface="Poppins" panose="00000800000000000000" pitchFamily="2" charset="0"/>
              </a:rPr>
              <a:t>SMK Sains Pertiwi</a:t>
            </a:r>
          </a:p>
          <a:p>
            <a:pPr marL="0" indent="0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0" indent="0">
              <a:buNone/>
            </a:pPr>
            <a:r>
              <a:rPr lang="id-ID" sz="1400" b="0" i="0" dirty="0">
                <a:solidFill>
                  <a:srgbClr val="000000"/>
                </a:solidFill>
                <a:effectLst/>
                <a:latin typeface="Poppins Light" panose="00000400000000000000" pitchFamily="50" charset="0"/>
                <a:cs typeface="Poppins Light" panose="00000400000000000000" pitchFamily="50" charset="0"/>
              </a:rPr>
              <a:t>SMK Sains Pertiwi merupakan salah satu Lembaga Pendidikan Menengah Kejuruan di DKI Jakarta yang menyelenggarakan Program Pendidikan Kejuruan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oppins Light" panose="00000400000000000000" pitchFamily="50" charset="0"/>
                <a:cs typeface="Poppins Light" panose="00000400000000000000" pitchFamily="50" charset="0"/>
              </a:rPr>
              <a:t>.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oppins Light" panose="00000400000000000000" pitchFamily="50" charset="0"/>
                <a:cs typeface="Poppins Light" panose="00000400000000000000" pitchFamily="50" charset="0"/>
              </a:rPr>
              <a:t>SMK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Poppins Light" panose="00000400000000000000" pitchFamily="50" charset="0"/>
                <a:cs typeface="Poppins Light" panose="00000400000000000000" pitchFamily="50" charset="0"/>
              </a:rPr>
              <a:t>Sains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oppins Light" panose="00000400000000000000" pitchFamily="50" charset="0"/>
                <a:cs typeface="Poppins Light" panose="00000400000000000000" pitchFamily="50" charset="0"/>
              </a:rPr>
              <a:t> Pertiwi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Poppins Light" panose="00000400000000000000" pitchFamily="50" charset="0"/>
                <a:cs typeface="Poppins Light" panose="00000400000000000000" pitchFamily="50" charset="0"/>
              </a:rPr>
              <a:t>berada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oppins Light" panose="00000400000000000000" pitchFamily="50" charset="0"/>
                <a:cs typeface="Poppins Light" panose="00000400000000000000" pitchFamily="50" charset="0"/>
              </a:rPr>
              <a:t> di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Poppins Light" panose="00000400000000000000" pitchFamily="50" charset="0"/>
                <a:cs typeface="Poppins Light" panose="00000400000000000000" pitchFamily="50" charset="0"/>
              </a:rPr>
              <a:t>bawah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Poppins Light" panose="00000400000000000000" pitchFamily="50" charset="0"/>
                <a:cs typeface="Poppins Light" panose="00000400000000000000" pitchFamily="50" charset="0"/>
              </a:rPr>
              <a:t>pengelolaan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oppins Light" panose="00000400000000000000" pitchFamily="50" charset="0"/>
                <a:cs typeface="Poppins Light" panose="00000400000000000000" pitchFamily="50" charset="0"/>
              </a:rPr>
              <a:t> Yayasan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Poppins Light" panose="00000400000000000000" pitchFamily="50" charset="0"/>
                <a:cs typeface="Poppins Light" panose="00000400000000000000" pitchFamily="50" charset="0"/>
              </a:rPr>
              <a:t>Sains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oppins Light" panose="00000400000000000000" pitchFamily="50" charset="0"/>
                <a:cs typeface="Poppins Light" panose="00000400000000000000" pitchFamily="50" charset="0"/>
              </a:rPr>
              <a:t> Pertiwi,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Poppins Light" panose="00000400000000000000" pitchFamily="50" charset="0"/>
                <a:cs typeface="Poppins Light" panose="00000400000000000000" pitchFamily="50" charset="0"/>
              </a:rPr>
              <a:t>beroperasi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Poppins Light" panose="00000400000000000000" pitchFamily="50" charset="0"/>
                <a:cs typeface="Poppins Light" panose="00000400000000000000" pitchFamily="50" charset="0"/>
              </a:rPr>
              <a:t>berdasarkan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oppins Light" panose="00000400000000000000" pitchFamily="50" charset="0"/>
                <a:cs typeface="Poppins Light" panose="00000400000000000000" pitchFamily="50" charset="0"/>
              </a:rPr>
              <a:t> SK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Poppins Light" panose="00000400000000000000" pitchFamily="50" charset="0"/>
                <a:cs typeface="Poppins Light" panose="00000400000000000000" pitchFamily="50" charset="0"/>
              </a:rPr>
              <a:t>Kemendikbud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oppins Light" panose="00000400000000000000" pitchFamily="50" charset="0"/>
                <a:cs typeface="Poppins Light" panose="00000400000000000000" pitchFamily="50" charset="0"/>
              </a:rPr>
              <a:t> No 036/O/91.</a:t>
            </a:r>
            <a:endParaRPr lang="id-ID" sz="1400" b="0" i="0" dirty="0">
              <a:effectLst/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69B0B-53DD-7EA3-12A2-FAD2227EC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76" y="2465402"/>
            <a:ext cx="2805098" cy="2805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744FCA-03A1-C177-5684-4D1AB688A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4982"/>
            <a:ext cx="12192000" cy="3175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86AD14-9C37-86E9-C877-4C153180E2F0}"/>
              </a:ext>
            </a:extLst>
          </p:cNvPr>
          <p:cNvSpPr txBox="1">
            <a:spLocks/>
          </p:cNvSpPr>
          <p:nvPr/>
        </p:nvSpPr>
        <p:spPr>
          <a:xfrm>
            <a:off x="1873017" y="2307933"/>
            <a:ext cx="1064703" cy="369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err="1">
                <a:latin typeface="Poppins" panose="00000800000000000000" pitchFamily="2" charset="0"/>
                <a:cs typeface="Poppins" panose="00000800000000000000" pitchFamily="2" charset="0"/>
              </a:rPr>
              <a:t>Identitas</a:t>
            </a:r>
            <a:endParaRPr lang="id-ID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3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E8E31EC-ACD3-48B8-90DD-B10FF205C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86" y="2068190"/>
            <a:ext cx="1835161" cy="183516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34DDE9-C46A-AC56-6220-38BF3CC54548}"/>
              </a:ext>
            </a:extLst>
          </p:cNvPr>
          <p:cNvSpPr/>
          <p:nvPr/>
        </p:nvSpPr>
        <p:spPr>
          <a:xfrm>
            <a:off x="0" y="0"/>
            <a:ext cx="12192000" cy="1510018"/>
          </a:xfrm>
          <a:prstGeom prst="rect">
            <a:avLst/>
          </a:prstGeom>
          <a:solidFill>
            <a:srgbClr val="151F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B57A308-B3E8-2FDA-C268-C9F6C4AA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2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Branding</a:t>
            </a:r>
            <a:endParaRPr lang="id-ID" sz="3200" dirty="0">
              <a:solidFill>
                <a:schemeClr val="bg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31E0ACD-C06F-AB15-83B4-936C9CB3383D}"/>
              </a:ext>
            </a:extLst>
          </p:cNvPr>
          <p:cNvSpPr txBox="1">
            <a:spLocks/>
          </p:cNvSpPr>
          <p:nvPr/>
        </p:nvSpPr>
        <p:spPr>
          <a:xfrm>
            <a:off x="1805376" y="3844625"/>
            <a:ext cx="1925179" cy="466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latin typeface="Poppins" panose="00000800000000000000" pitchFamily="2" charset="0"/>
                <a:cs typeface="Poppins" panose="00000800000000000000" pitchFamily="2" charset="0"/>
              </a:rPr>
              <a:t>Lambang</a:t>
            </a:r>
            <a:r>
              <a:rPr lang="en-US" sz="1400" dirty="0"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en-US" sz="1400" dirty="0" err="1">
                <a:latin typeface="Poppins" panose="00000800000000000000" pitchFamily="2" charset="0"/>
                <a:cs typeface="Poppins" panose="00000800000000000000" pitchFamily="2" charset="0"/>
              </a:rPr>
              <a:t>Sekolah</a:t>
            </a:r>
            <a:endParaRPr lang="id-ID" sz="1400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FA8D0B-9D2E-C30A-9BE8-90E3BB11CC4A}"/>
              </a:ext>
            </a:extLst>
          </p:cNvPr>
          <p:cNvGrpSpPr/>
          <p:nvPr/>
        </p:nvGrpSpPr>
        <p:grpSpPr>
          <a:xfrm>
            <a:off x="4751026" y="2385081"/>
            <a:ext cx="5733302" cy="2346821"/>
            <a:chOff x="3811460" y="2435415"/>
            <a:chExt cx="5733302" cy="2346821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17E15A72-2572-7D16-CBD5-232D9D435EC4}"/>
                </a:ext>
              </a:extLst>
            </p:cNvPr>
            <p:cNvSpPr txBox="1">
              <a:spLocks/>
            </p:cNvSpPr>
            <p:nvPr/>
          </p:nvSpPr>
          <p:spPr>
            <a:xfrm>
              <a:off x="3811460" y="4315437"/>
              <a:ext cx="1835160" cy="4667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id-ID" sz="1400" dirty="0">
                <a:latin typeface="Poppins Light" panose="00000400000000000000" pitchFamily="50" charset="0"/>
                <a:cs typeface="Poppins Light" panose="00000400000000000000" pitchFamily="50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F2E4460-FCE8-280E-361E-F6B29138542B}"/>
                </a:ext>
              </a:extLst>
            </p:cNvPr>
            <p:cNvGrpSpPr/>
            <p:nvPr/>
          </p:nvGrpSpPr>
          <p:grpSpPr>
            <a:xfrm>
              <a:off x="3811460" y="2435415"/>
              <a:ext cx="1835160" cy="2234123"/>
              <a:chOff x="3811460" y="2435415"/>
              <a:chExt cx="1835160" cy="223412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9621DA0-9FA1-3DC2-1141-75C7453566B0}"/>
                  </a:ext>
                </a:extLst>
              </p:cNvPr>
              <p:cNvSpPr/>
              <p:nvPr/>
            </p:nvSpPr>
            <p:spPr>
              <a:xfrm>
                <a:off x="4018328" y="2435415"/>
                <a:ext cx="1421424" cy="1421424"/>
              </a:xfrm>
              <a:prstGeom prst="ellipse">
                <a:avLst/>
              </a:prstGeom>
              <a:solidFill>
                <a:srgbClr val="151F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Title 1">
                <a:extLst>
                  <a:ext uri="{FF2B5EF4-FFF2-40B4-BE49-F238E27FC236}">
                    <a16:creationId xmlns:a16="http://schemas.microsoft.com/office/drawing/2014/main" id="{85945D4A-A31E-589F-D89C-109EAB6D71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1460" y="3953686"/>
                <a:ext cx="1835160" cy="4667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400" dirty="0">
                    <a:latin typeface="Poppins" panose="00000800000000000000" pitchFamily="2" charset="0"/>
                    <a:cs typeface="Poppins" panose="00000800000000000000" pitchFamily="2" charset="0"/>
                  </a:rPr>
                  <a:t>Primary Color</a:t>
                </a:r>
                <a:endParaRPr lang="id-ID" sz="1400" dirty="0"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1E7EA8-D203-814B-6F62-3100EE542939}"/>
                  </a:ext>
                </a:extLst>
              </p:cNvPr>
              <p:cNvSpPr txBox="1"/>
              <p:nvPr/>
            </p:nvSpPr>
            <p:spPr>
              <a:xfrm>
                <a:off x="4219345" y="4361761"/>
                <a:ext cx="10193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d-ID" sz="1400" dirty="0">
                    <a:latin typeface="Poppins Light" panose="00000400000000000000" pitchFamily="50" charset="0"/>
                    <a:cs typeface="Poppins Light" panose="00000400000000000000" pitchFamily="50" charset="0"/>
                  </a:rPr>
                  <a:t>#151F62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1BEF05-B733-D8CF-1D6F-4FE8B38B8ABA}"/>
                </a:ext>
              </a:extLst>
            </p:cNvPr>
            <p:cNvGrpSpPr/>
            <p:nvPr/>
          </p:nvGrpSpPr>
          <p:grpSpPr>
            <a:xfrm>
              <a:off x="5818955" y="2435415"/>
              <a:ext cx="1925179" cy="2234120"/>
              <a:chOff x="5818955" y="2435415"/>
              <a:chExt cx="1925179" cy="223412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3C7171F-9CC6-ED81-D4A9-313EC9CCED90}"/>
                  </a:ext>
                </a:extLst>
              </p:cNvPr>
              <p:cNvSpPr/>
              <p:nvPr/>
            </p:nvSpPr>
            <p:spPr>
              <a:xfrm>
                <a:off x="6070833" y="2435415"/>
                <a:ext cx="1421424" cy="1421424"/>
              </a:xfrm>
              <a:prstGeom prst="ellipse">
                <a:avLst/>
              </a:prstGeom>
              <a:solidFill>
                <a:srgbClr val="3459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Title 1">
                <a:extLst>
                  <a:ext uri="{FF2B5EF4-FFF2-40B4-BE49-F238E27FC236}">
                    <a16:creationId xmlns:a16="http://schemas.microsoft.com/office/drawing/2014/main" id="{8A68A909-749A-A401-0A21-A9D04CDD17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8955" y="3953685"/>
                <a:ext cx="1925179" cy="4667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400" dirty="0">
                    <a:latin typeface="Poppins" panose="00000800000000000000" pitchFamily="2" charset="0"/>
                    <a:cs typeface="Poppins" panose="00000800000000000000" pitchFamily="2" charset="0"/>
                  </a:rPr>
                  <a:t>Secondary Color</a:t>
                </a:r>
                <a:endParaRPr lang="id-ID" sz="1400" dirty="0"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4FB0EB-9D82-4737-EC98-3BB93DBFB026}"/>
                  </a:ext>
                </a:extLst>
              </p:cNvPr>
              <p:cNvSpPr txBox="1"/>
              <p:nvPr/>
            </p:nvSpPr>
            <p:spPr>
              <a:xfrm>
                <a:off x="6271849" y="4361758"/>
                <a:ext cx="10193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d-ID" sz="1400" dirty="0">
                    <a:latin typeface="Poppins Light" panose="00000400000000000000" pitchFamily="50" charset="0"/>
                    <a:cs typeface="Poppins Light" panose="00000400000000000000" pitchFamily="50" charset="0"/>
                  </a:rPr>
                  <a:t>#345995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3419A91-1597-A877-4F74-7065285B11C2}"/>
                </a:ext>
              </a:extLst>
            </p:cNvPr>
            <p:cNvGrpSpPr/>
            <p:nvPr/>
          </p:nvGrpSpPr>
          <p:grpSpPr>
            <a:xfrm>
              <a:off x="8123338" y="2435415"/>
              <a:ext cx="1421424" cy="2234120"/>
              <a:chOff x="8123338" y="2435415"/>
              <a:chExt cx="1421424" cy="223412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0B11F3D-BC28-0C18-6F9B-B1D74FCB8C96}"/>
                  </a:ext>
                </a:extLst>
              </p:cNvPr>
              <p:cNvSpPr/>
              <p:nvPr/>
            </p:nvSpPr>
            <p:spPr>
              <a:xfrm>
                <a:off x="8123338" y="2435415"/>
                <a:ext cx="1421424" cy="1421424"/>
              </a:xfrm>
              <a:prstGeom prst="ellipse">
                <a:avLst/>
              </a:prstGeom>
              <a:solidFill>
                <a:srgbClr val="F18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Title 1">
                <a:extLst>
                  <a:ext uri="{FF2B5EF4-FFF2-40B4-BE49-F238E27FC236}">
                    <a16:creationId xmlns:a16="http://schemas.microsoft.com/office/drawing/2014/main" id="{75E78A8B-2980-AD33-EB26-9CFBC33DF4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72368" y="3953685"/>
                <a:ext cx="1323363" cy="4667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400" dirty="0">
                    <a:latin typeface="Poppins" panose="00000800000000000000" pitchFamily="2" charset="0"/>
                    <a:cs typeface="Poppins" panose="00000800000000000000" pitchFamily="2" charset="0"/>
                  </a:rPr>
                  <a:t>Accent</a:t>
                </a:r>
                <a:endParaRPr lang="id-ID" sz="1400" dirty="0"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F47DCA-7769-2F83-5403-911741D1F9FB}"/>
                  </a:ext>
                </a:extLst>
              </p:cNvPr>
              <p:cNvSpPr txBox="1"/>
              <p:nvPr/>
            </p:nvSpPr>
            <p:spPr>
              <a:xfrm>
                <a:off x="8324354" y="4361758"/>
                <a:ext cx="10193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d-ID" sz="1400" dirty="0">
                    <a:latin typeface="Poppins Light" panose="00000400000000000000" pitchFamily="50" charset="0"/>
                    <a:cs typeface="Poppins Light" panose="00000400000000000000" pitchFamily="50" charset="0"/>
                  </a:rPr>
                  <a:t>#</a:t>
                </a:r>
                <a:r>
                  <a:rPr lang="en-US" sz="1400" dirty="0">
                    <a:latin typeface="Poppins Light" panose="00000400000000000000" pitchFamily="50" charset="0"/>
                    <a:cs typeface="Poppins Light" panose="00000400000000000000" pitchFamily="50" charset="0"/>
                  </a:rPr>
                  <a:t>F</a:t>
                </a:r>
                <a:r>
                  <a:rPr lang="id-ID" sz="1400" dirty="0">
                    <a:latin typeface="Poppins Light" panose="00000400000000000000" pitchFamily="50" charset="0"/>
                    <a:cs typeface="Poppins Light" panose="00000400000000000000" pitchFamily="50" charset="0"/>
                  </a:rPr>
                  <a:t>18</a:t>
                </a:r>
                <a:r>
                  <a:rPr lang="en-US" sz="1400" dirty="0">
                    <a:latin typeface="Poppins Light" panose="00000400000000000000" pitchFamily="50" charset="0"/>
                    <a:cs typeface="Poppins Light" panose="00000400000000000000" pitchFamily="50" charset="0"/>
                  </a:rPr>
                  <a:t>F</a:t>
                </a:r>
                <a:r>
                  <a:rPr lang="id-ID" sz="1400" dirty="0">
                    <a:latin typeface="Poppins Light" panose="00000400000000000000" pitchFamily="50" charset="0"/>
                    <a:cs typeface="Poppins Light" panose="00000400000000000000" pitchFamily="50" charset="0"/>
                  </a:rPr>
                  <a:t>01</a:t>
                </a:r>
              </a:p>
            </p:txBody>
          </p:sp>
        </p:grp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769DFC38-2166-2970-A9CC-1B3928D30229}"/>
              </a:ext>
            </a:extLst>
          </p:cNvPr>
          <p:cNvSpPr txBox="1">
            <a:spLocks/>
          </p:cNvSpPr>
          <p:nvPr/>
        </p:nvSpPr>
        <p:spPr>
          <a:xfrm>
            <a:off x="1850386" y="5007559"/>
            <a:ext cx="8633942" cy="1485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Poppins" panose="00000800000000000000" pitchFamily="2" charset="0"/>
                <a:cs typeface="Poppins" panose="00000800000000000000" pitchFamily="2" charset="0"/>
              </a:rPr>
              <a:t>Tipografi</a:t>
            </a:r>
            <a:r>
              <a:rPr lang="en-US" sz="2400" dirty="0">
                <a:latin typeface="Poppins" panose="00000800000000000000" pitchFamily="2" charset="0"/>
                <a:cs typeface="Poppins" panose="00000800000000000000" pitchFamily="2" charset="0"/>
              </a:rPr>
              <a:t> : Poppins</a:t>
            </a:r>
          </a:p>
          <a:p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Lorem ipsum dolor, sit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amet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consectetur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adipisicing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elit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. Nostrum,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doloremque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sapiente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at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fugiat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ut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deserunt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eum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reiciendis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tempora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expedita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itaque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repudiandae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eos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ipsa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blanditiis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.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Ipsa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eveniet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omnis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commodi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earum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dolorum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?</a:t>
            </a:r>
            <a:endParaRPr lang="id-ID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3CCE2ED-9577-62DD-9D62-737A7783D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4982"/>
            <a:ext cx="12192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3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7AA3DA-19D8-B532-4509-2EF63334B22B}"/>
              </a:ext>
            </a:extLst>
          </p:cNvPr>
          <p:cNvSpPr/>
          <p:nvPr/>
        </p:nvSpPr>
        <p:spPr>
          <a:xfrm>
            <a:off x="932561" y="3490837"/>
            <a:ext cx="4313198" cy="1842528"/>
          </a:xfrm>
          <a:prstGeom prst="roundRect">
            <a:avLst>
              <a:gd name="adj" fmla="val 13465"/>
            </a:avLst>
          </a:prstGeom>
          <a:solidFill>
            <a:srgbClr val="3459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F8612-ACEC-83BA-9461-9CEC9E526FB3}"/>
              </a:ext>
            </a:extLst>
          </p:cNvPr>
          <p:cNvSpPr/>
          <p:nvPr/>
        </p:nvSpPr>
        <p:spPr>
          <a:xfrm>
            <a:off x="0" y="0"/>
            <a:ext cx="12192000" cy="1510018"/>
          </a:xfrm>
          <a:prstGeom prst="rect">
            <a:avLst/>
          </a:prstGeom>
          <a:solidFill>
            <a:srgbClr val="151F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E40510-C6B9-83D3-D1F6-D29308B38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4982"/>
            <a:ext cx="12192000" cy="3175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4F823A6-0CA5-1227-C660-9F36D21297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1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Web Statis</a:t>
            </a:r>
            <a:endParaRPr lang="id-ID" sz="3200" dirty="0">
              <a:solidFill>
                <a:schemeClr val="bg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42F35A-2103-911B-F4C7-16F0853C5081}"/>
              </a:ext>
            </a:extLst>
          </p:cNvPr>
          <p:cNvSpPr txBox="1">
            <a:spLocks/>
          </p:cNvSpPr>
          <p:nvPr/>
        </p:nvSpPr>
        <p:spPr>
          <a:xfrm>
            <a:off x="846468" y="1943684"/>
            <a:ext cx="4760702" cy="1485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Web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dibuat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dengan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menggunakan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" panose="00000800000000000000" pitchFamily="2" charset="0"/>
                <a:cs typeface="Poppins" panose="00000800000000000000" pitchFamily="2" charset="0"/>
              </a:rPr>
              <a:t>HyperText</a:t>
            </a:r>
            <a:r>
              <a:rPr lang="en-US" sz="1400" dirty="0">
                <a:latin typeface="Poppins" panose="00000800000000000000" pitchFamily="2" charset="0"/>
                <a:cs typeface="Poppins" panose="00000800000000000000" pitchFamily="2" charset="0"/>
              </a:rPr>
              <a:t> Markup Language (HTML), Cascading Style Sheets (CSS), dan JavaScript (JS).</a:t>
            </a:r>
          </a:p>
          <a:p>
            <a:endParaRPr lang="en-US" sz="1400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Pembuatan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web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tidak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menggunakan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i="1" dirty="0">
                <a:latin typeface="Poppins Light" panose="00000400000000000000" pitchFamily="50" charset="0"/>
                <a:cs typeface="Poppins Light" panose="00000400000000000000" pitchFamily="50" charset="0"/>
              </a:rPr>
              <a:t>framework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.</a:t>
            </a:r>
            <a:endParaRPr lang="id-ID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DB4DFA-678B-794A-4A41-94B818FB7A96}"/>
              </a:ext>
            </a:extLst>
          </p:cNvPr>
          <p:cNvGrpSpPr/>
          <p:nvPr/>
        </p:nvGrpSpPr>
        <p:grpSpPr>
          <a:xfrm>
            <a:off x="1427014" y="3897486"/>
            <a:ext cx="3592483" cy="1226182"/>
            <a:chOff x="1020971" y="3324740"/>
            <a:chExt cx="3671077" cy="12261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5D7D5AA-C462-6B43-8F62-7CF9F9F0BBF2}"/>
                </a:ext>
              </a:extLst>
            </p:cNvPr>
            <p:cNvGrpSpPr/>
            <p:nvPr/>
          </p:nvGrpSpPr>
          <p:grpSpPr>
            <a:xfrm>
              <a:off x="1020971" y="3325771"/>
              <a:ext cx="1273834" cy="1225151"/>
              <a:chOff x="1421922" y="3700672"/>
              <a:chExt cx="1273834" cy="1225151"/>
            </a:xfrm>
          </p:grpSpPr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672669F2-9D84-848D-BBD4-262425BC80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922" y="3700672"/>
                <a:ext cx="1273834" cy="85127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7200" dirty="0">
                    <a:solidFill>
                      <a:schemeClr val="bg1"/>
                    </a:solidFill>
                    <a:latin typeface="Poppins" panose="00000800000000000000" pitchFamily="2" charset="0"/>
                    <a:cs typeface="Poppins" panose="00000800000000000000" pitchFamily="2" charset="0"/>
                  </a:rPr>
                  <a:t>10</a:t>
                </a:r>
                <a:endParaRPr lang="id-ID" sz="7200" dirty="0">
                  <a:solidFill>
                    <a:schemeClr val="bg1"/>
                  </a:solidFill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97AA1045-F080-00C3-A53C-21790DDB0F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8122" y="4550922"/>
                <a:ext cx="1121434" cy="3749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Poppins Light" panose="00000400000000000000" pitchFamily="50" charset="0"/>
                    <a:cs typeface="Poppins Light" panose="00000400000000000000" pitchFamily="50" charset="0"/>
                  </a:rPr>
                  <a:t>File HTML</a:t>
                </a:r>
                <a:endParaRPr lang="id-ID" sz="1400" dirty="0">
                  <a:solidFill>
                    <a:schemeClr val="bg1"/>
                  </a:solidFill>
                  <a:latin typeface="Poppins Light" panose="00000400000000000000" pitchFamily="50" charset="0"/>
                  <a:cs typeface="Poppins Light" panose="00000400000000000000" pitchFamily="50" charset="0"/>
                </a:endParaRPr>
              </a:p>
            </p:txBody>
          </p:sp>
        </p:grp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878EC42E-D9DF-9D30-9689-FEF5310A1644}"/>
                </a:ext>
              </a:extLst>
            </p:cNvPr>
            <p:cNvSpPr txBox="1">
              <a:spLocks/>
            </p:cNvSpPr>
            <p:nvPr/>
          </p:nvSpPr>
          <p:spPr>
            <a:xfrm>
              <a:off x="2371005" y="3324742"/>
              <a:ext cx="1121434" cy="8512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dirty="0">
                  <a:solidFill>
                    <a:schemeClr val="bg1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3</a:t>
              </a:r>
              <a:endParaRPr lang="id-ID" sz="7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F978BA83-3FCF-327F-3BAA-01260CBF8942}"/>
                </a:ext>
              </a:extLst>
            </p:cNvPr>
            <p:cNvSpPr txBox="1">
              <a:spLocks/>
            </p:cNvSpPr>
            <p:nvPr/>
          </p:nvSpPr>
          <p:spPr>
            <a:xfrm>
              <a:off x="2371005" y="4176020"/>
              <a:ext cx="1121434" cy="3749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  <a:latin typeface="Poppins Light" panose="00000400000000000000" pitchFamily="50" charset="0"/>
                  <a:cs typeface="Poppins Light" panose="00000400000000000000" pitchFamily="50" charset="0"/>
                </a:rPr>
                <a:t>File CSS</a:t>
              </a:r>
              <a:endParaRPr lang="id-ID" sz="1400" dirty="0">
                <a:solidFill>
                  <a:schemeClr val="bg1"/>
                </a:solidFill>
                <a:latin typeface="Poppins Light" panose="00000400000000000000" pitchFamily="50" charset="0"/>
                <a:cs typeface="Poppins Light" panose="00000400000000000000" pitchFamily="50" charset="0"/>
              </a:endParaRP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D169D181-DDB3-6208-4E80-9135FB39485B}"/>
                </a:ext>
              </a:extLst>
            </p:cNvPr>
            <p:cNvSpPr txBox="1">
              <a:spLocks/>
            </p:cNvSpPr>
            <p:nvPr/>
          </p:nvSpPr>
          <p:spPr>
            <a:xfrm>
              <a:off x="3381550" y="3324740"/>
              <a:ext cx="1310498" cy="8512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dirty="0">
                  <a:solidFill>
                    <a:schemeClr val="bg1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1</a:t>
              </a:r>
              <a:endParaRPr lang="id-ID" sz="7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9B005E5C-401E-96BA-D170-7D6887E15DEA}"/>
                </a:ext>
              </a:extLst>
            </p:cNvPr>
            <p:cNvSpPr txBox="1">
              <a:spLocks/>
            </p:cNvSpPr>
            <p:nvPr/>
          </p:nvSpPr>
          <p:spPr>
            <a:xfrm>
              <a:off x="3447692" y="4137663"/>
              <a:ext cx="1121434" cy="3749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  <a:latin typeface="Poppins Light" panose="00000400000000000000" pitchFamily="50" charset="0"/>
                  <a:cs typeface="Poppins Light" panose="00000400000000000000" pitchFamily="50" charset="0"/>
                </a:rPr>
                <a:t>File JS</a:t>
              </a:r>
              <a:endParaRPr lang="id-ID" sz="1400" dirty="0">
                <a:solidFill>
                  <a:schemeClr val="bg1"/>
                </a:solidFill>
                <a:latin typeface="Poppins Light" panose="00000400000000000000" pitchFamily="50" charset="0"/>
                <a:cs typeface="Poppins Light" panose="00000400000000000000" pitchFamily="50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3292FF1-EAC3-CAC3-DE49-8F6F86B6B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038" y="1847613"/>
            <a:ext cx="3300085" cy="35454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B38535-E9FB-175E-44EA-DCA52B327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964" y="2115032"/>
            <a:ext cx="24754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571B14-F162-F129-F89A-CAF14D57D5C9}"/>
              </a:ext>
            </a:extLst>
          </p:cNvPr>
          <p:cNvSpPr/>
          <p:nvPr/>
        </p:nvSpPr>
        <p:spPr>
          <a:xfrm>
            <a:off x="0" y="0"/>
            <a:ext cx="12192000" cy="1510018"/>
          </a:xfrm>
          <a:prstGeom prst="rect">
            <a:avLst/>
          </a:prstGeom>
          <a:solidFill>
            <a:srgbClr val="151F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412733-2AC8-548E-8A38-ED309B4F0F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1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Web </a:t>
            </a:r>
            <a:r>
              <a:rPr lang="en-US" sz="3200" dirty="0" err="1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Responsif</a:t>
            </a:r>
            <a:endParaRPr lang="id-ID" sz="3200" dirty="0">
              <a:solidFill>
                <a:schemeClr val="bg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053D2-A34D-DBFB-78B2-F444BB08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4982"/>
            <a:ext cx="12192000" cy="3175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6710A0F-3E17-A665-21A2-9731CD1F0264}"/>
              </a:ext>
            </a:extLst>
          </p:cNvPr>
          <p:cNvSpPr txBox="1">
            <a:spLocks/>
          </p:cNvSpPr>
          <p:nvPr/>
        </p:nvSpPr>
        <p:spPr>
          <a:xfrm>
            <a:off x="867431" y="1641084"/>
            <a:ext cx="4170393" cy="1485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Web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dibuat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responsif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dengan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memanfaatkan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fitur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>
                <a:latin typeface="Poppins" panose="00000800000000000000" pitchFamily="2" charset="0"/>
                <a:cs typeface="Poppins" panose="00000800000000000000" pitchFamily="2" charset="0"/>
              </a:rPr>
              <a:t>Flexible Box (Flexbox) Layout Module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pada CSS.</a:t>
            </a:r>
          </a:p>
          <a:p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Menu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navigasi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atas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dibuat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untuk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2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tampilan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: desktop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serta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menu mobile/tablet.</a:t>
            </a:r>
            <a:endParaRPr lang="id-ID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673EB-BD4B-08BC-F892-9AC9EEFED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4" y="2030418"/>
            <a:ext cx="2225671" cy="4071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FA0097-49BC-7F0F-24A1-2776F1711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380" y="1953812"/>
            <a:ext cx="3613725" cy="4148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83AAFB-EEAB-B20D-8A74-FC7661211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69" y="3257466"/>
            <a:ext cx="4483170" cy="284462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5278943-0927-1EA6-EA6B-9467F1E10227}"/>
              </a:ext>
            </a:extLst>
          </p:cNvPr>
          <p:cNvSpPr txBox="1">
            <a:spLocks/>
          </p:cNvSpPr>
          <p:nvPr/>
        </p:nvSpPr>
        <p:spPr>
          <a:xfrm>
            <a:off x="1374534" y="6174660"/>
            <a:ext cx="3156189" cy="310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Tampilan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Desktop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resolusi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1440px</a:t>
            </a:r>
            <a:endParaRPr lang="id-ID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965293-DC44-DCE9-0099-7DFC6E65C4F7}"/>
              </a:ext>
            </a:extLst>
          </p:cNvPr>
          <p:cNvSpPr txBox="1">
            <a:spLocks/>
          </p:cNvSpPr>
          <p:nvPr/>
        </p:nvSpPr>
        <p:spPr>
          <a:xfrm>
            <a:off x="5807490" y="6182585"/>
            <a:ext cx="1793037" cy="310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Tampilan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Mobile</a:t>
            </a:r>
            <a:endParaRPr lang="id-ID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ECCE805-343F-36D9-CB8D-253B078ECF91}"/>
              </a:ext>
            </a:extLst>
          </p:cNvPr>
          <p:cNvSpPr txBox="1">
            <a:spLocks/>
          </p:cNvSpPr>
          <p:nvPr/>
        </p:nvSpPr>
        <p:spPr>
          <a:xfrm>
            <a:off x="9246554" y="6179900"/>
            <a:ext cx="1793037" cy="310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Tampilan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Tablet</a:t>
            </a:r>
            <a:endParaRPr lang="id-ID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21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74F490-AC89-3640-EE13-E7185D983CA1}"/>
              </a:ext>
            </a:extLst>
          </p:cNvPr>
          <p:cNvSpPr/>
          <p:nvPr/>
        </p:nvSpPr>
        <p:spPr>
          <a:xfrm>
            <a:off x="0" y="0"/>
            <a:ext cx="12192000" cy="1510018"/>
          </a:xfrm>
          <a:prstGeom prst="rect">
            <a:avLst/>
          </a:prstGeom>
          <a:solidFill>
            <a:srgbClr val="151F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C1CFF5-ED62-F5C0-06F9-BE3320D9DA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1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Interaktif</a:t>
            </a:r>
            <a:r>
              <a:rPr lang="en-US" sz="3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 dan </a:t>
            </a:r>
            <a:r>
              <a:rPr lang="en-US" sz="3200" dirty="0" err="1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Informatif</a:t>
            </a:r>
            <a:endParaRPr lang="id-ID" sz="3200" dirty="0">
              <a:solidFill>
                <a:schemeClr val="bg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58D2E-DF19-4D67-3F3F-5FE818203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4982"/>
            <a:ext cx="12192000" cy="3175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F588B6A-DD99-6F7A-4F4D-A93983C7E673}"/>
              </a:ext>
            </a:extLst>
          </p:cNvPr>
          <p:cNvSpPr txBox="1">
            <a:spLocks/>
          </p:cNvSpPr>
          <p:nvPr/>
        </p:nvSpPr>
        <p:spPr>
          <a:xfrm>
            <a:off x="838200" y="1797430"/>
            <a:ext cx="4009845" cy="2837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Web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memuat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" panose="00000800000000000000" pitchFamily="2" charset="0"/>
                <a:cs typeface="Poppins" panose="00000800000000000000" pitchFamily="2" charset="0"/>
              </a:rPr>
              <a:t>informasi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tentang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Profil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Sekolah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,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Informasi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Pendaftaran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Peserta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Didik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, Program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Sekolah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,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Pilihan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Jurusan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Keahlian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,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Kegiatan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Sekolah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,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Berita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,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Galeri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, </a:t>
            </a:r>
            <a:r>
              <a:rPr lang="en-US" sz="1400" i="1" dirty="0">
                <a:latin typeface="Poppins Light" panose="00000400000000000000" pitchFamily="50" charset="0"/>
                <a:cs typeface="Poppins Light" panose="00000400000000000000" pitchFamily="50" charset="0"/>
              </a:rPr>
              <a:t>Contact Form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.</a:t>
            </a:r>
          </a:p>
          <a:p>
            <a:endParaRPr lang="en-US" sz="1400" i="1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Perubahan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warna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pada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elemen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seperti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link,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tombol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, dan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gambar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ketika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disorot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(</a:t>
            </a:r>
            <a:r>
              <a:rPr lang="en-US" sz="1400" i="1" dirty="0">
                <a:latin typeface="Poppins Light" panose="00000400000000000000" pitchFamily="50" charset="0"/>
                <a:cs typeface="Poppins Light" panose="00000400000000000000" pitchFamily="50" charset="0"/>
              </a:rPr>
              <a:t>hover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)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serta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penggunaan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animasi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pada menu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memberikan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" panose="00000800000000000000" pitchFamily="2" charset="0"/>
                <a:cs typeface="Poppins" panose="00000800000000000000" pitchFamily="2" charset="0"/>
              </a:rPr>
              <a:t>interaksi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dengan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pengguna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.</a:t>
            </a:r>
            <a:endParaRPr lang="id-ID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B97288-CB82-8571-0452-BD1EFB4BA6F1}"/>
              </a:ext>
            </a:extLst>
          </p:cNvPr>
          <p:cNvGrpSpPr/>
          <p:nvPr/>
        </p:nvGrpSpPr>
        <p:grpSpPr>
          <a:xfrm>
            <a:off x="5504329" y="1808210"/>
            <a:ext cx="2572109" cy="3241579"/>
            <a:chOff x="5163628" y="2639522"/>
            <a:chExt cx="2572109" cy="32415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E9044DE-8D77-D645-817E-79258A338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628" y="2639522"/>
              <a:ext cx="2572109" cy="2867425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F482CB0D-5EE9-393A-2FA2-2B8DA67520CB}"/>
                </a:ext>
              </a:extLst>
            </p:cNvPr>
            <p:cNvSpPr txBox="1">
              <a:spLocks/>
            </p:cNvSpPr>
            <p:nvPr/>
          </p:nvSpPr>
          <p:spPr>
            <a:xfrm>
              <a:off x="5433232" y="5570811"/>
              <a:ext cx="2032900" cy="3102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err="1">
                  <a:latin typeface="Poppins Light" panose="00000400000000000000" pitchFamily="50" charset="0"/>
                  <a:cs typeface="Poppins Light" panose="00000400000000000000" pitchFamily="50" charset="0"/>
                </a:rPr>
                <a:t>Animasi</a:t>
              </a:r>
              <a:r>
                <a:rPr lang="en-US" sz="1400" dirty="0">
                  <a:latin typeface="Poppins Light" panose="00000400000000000000" pitchFamily="50" charset="0"/>
                  <a:cs typeface="Poppins Light" panose="00000400000000000000" pitchFamily="50" charset="0"/>
                </a:rPr>
                <a:t> pada menu</a:t>
              </a:r>
              <a:endParaRPr lang="id-ID" sz="1400" dirty="0">
                <a:latin typeface="Poppins Light" panose="00000400000000000000" pitchFamily="50" charset="0"/>
                <a:cs typeface="Poppins Light" panose="00000400000000000000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4B293-7BB4-2842-7825-BD690F62294C}"/>
              </a:ext>
            </a:extLst>
          </p:cNvPr>
          <p:cNvGrpSpPr/>
          <p:nvPr/>
        </p:nvGrpSpPr>
        <p:grpSpPr>
          <a:xfrm>
            <a:off x="8438748" y="4634663"/>
            <a:ext cx="3181794" cy="1657568"/>
            <a:chOff x="8257593" y="3366643"/>
            <a:chExt cx="3181794" cy="165756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4DF0CF1-341D-5B5C-F6FE-C51A93CA4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7593" y="3366643"/>
              <a:ext cx="3181794" cy="1228896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D817FE4D-F3CB-EF33-BEFC-20507737AC73}"/>
                </a:ext>
              </a:extLst>
            </p:cNvPr>
            <p:cNvSpPr txBox="1">
              <a:spLocks/>
            </p:cNvSpPr>
            <p:nvPr/>
          </p:nvSpPr>
          <p:spPr>
            <a:xfrm>
              <a:off x="8257593" y="4713921"/>
              <a:ext cx="3181794" cy="3102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err="1">
                  <a:latin typeface="Poppins Light" panose="00000400000000000000" pitchFamily="50" charset="0"/>
                  <a:cs typeface="Poppins Light" panose="00000400000000000000" pitchFamily="50" charset="0"/>
                </a:rPr>
                <a:t>Perubahan</a:t>
              </a:r>
              <a:r>
                <a:rPr lang="en-US" sz="1400" dirty="0">
                  <a:latin typeface="Poppins Light" panose="00000400000000000000" pitchFamily="50" charset="0"/>
                  <a:cs typeface="Poppins Light" panose="00000400000000000000" pitchFamily="50" charset="0"/>
                </a:rPr>
                <a:t> </a:t>
              </a:r>
              <a:r>
                <a:rPr lang="en-US" sz="1400" dirty="0" err="1">
                  <a:latin typeface="Poppins Light" panose="00000400000000000000" pitchFamily="50" charset="0"/>
                  <a:cs typeface="Poppins Light" panose="00000400000000000000" pitchFamily="50" charset="0"/>
                </a:rPr>
                <a:t>warna</a:t>
              </a:r>
              <a:r>
                <a:rPr lang="en-US" sz="1400" dirty="0">
                  <a:latin typeface="Poppins Light" panose="00000400000000000000" pitchFamily="50" charset="0"/>
                  <a:cs typeface="Poppins Light" panose="00000400000000000000" pitchFamily="50" charset="0"/>
                </a:rPr>
                <a:t> pada </a:t>
              </a:r>
              <a:r>
                <a:rPr lang="en-US" sz="1400" dirty="0" err="1">
                  <a:latin typeface="Poppins Light" panose="00000400000000000000" pitchFamily="50" charset="0"/>
                  <a:cs typeface="Poppins Light" panose="00000400000000000000" pitchFamily="50" charset="0"/>
                </a:rPr>
                <a:t>tombol</a:t>
              </a:r>
              <a:endParaRPr lang="id-ID" sz="1400" dirty="0">
                <a:latin typeface="Poppins Light" panose="00000400000000000000" pitchFamily="50" charset="0"/>
                <a:cs typeface="Poppins Light" panose="000004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74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E2E2DE6-65ED-419D-EC75-C9F77D686038}"/>
              </a:ext>
            </a:extLst>
          </p:cNvPr>
          <p:cNvSpPr/>
          <p:nvPr/>
        </p:nvSpPr>
        <p:spPr>
          <a:xfrm>
            <a:off x="0" y="0"/>
            <a:ext cx="12192000" cy="1510018"/>
          </a:xfrm>
          <a:prstGeom prst="rect">
            <a:avLst/>
          </a:prstGeom>
          <a:solidFill>
            <a:srgbClr val="151F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2411-86AC-652E-DF41-19731AA098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6534" y="2103474"/>
            <a:ext cx="3267277" cy="2371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Gambar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ilustrasi</a:t>
            </a: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pada web diambil dari pexels.com dan </a:t>
            </a:r>
            <a:r>
              <a:rPr lang="id-ID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generated.photos</a:t>
            </a: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.</a:t>
            </a:r>
          </a:p>
          <a:p>
            <a:pPr marL="0" indent="0">
              <a:buNone/>
            </a:pP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Video pada menu galeri menggunakan video dari </a:t>
            </a:r>
            <a:r>
              <a:rPr lang="id-ID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Free</a:t>
            </a: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HD </a:t>
            </a:r>
            <a:r>
              <a:rPr lang="id-ID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Videos</a:t>
            </a: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- </a:t>
            </a:r>
            <a:r>
              <a:rPr lang="id-ID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No</a:t>
            </a: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d-ID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Copyright</a:t>
            </a: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https://bit.ly/2CbkIcQ dan https://www.youtube.com/watch?v=Byl3TGbwdy0</a:t>
            </a:r>
          </a:p>
          <a:p>
            <a:pPr marL="0" indent="0">
              <a:buNone/>
            </a:pP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Hak cipta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tetap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d-ID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ada pada kreator.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E0F725-115E-E82E-75B6-5774423B0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05" y="4458897"/>
            <a:ext cx="2296756" cy="1527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77E4B3-D53B-A020-3492-9C071BCEE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66" y="4458898"/>
            <a:ext cx="2715700" cy="152758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973EDCA-159A-2FF0-8DA5-22FBA22F2B5B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7869105" cy="851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Tidak</a:t>
            </a:r>
            <a:r>
              <a:rPr lang="en-US" sz="3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Melanggar</a:t>
            </a:r>
            <a:r>
              <a:rPr lang="en-US" sz="3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norma</a:t>
            </a:r>
            <a:r>
              <a:rPr lang="en-US" sz="3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, Etika, </a:t>
            </a:r>
            <a:r>
              <a:rPr lang="en-US" sz="3200" dirty="0" err="1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Hak</a:t>
            </a:r>
            <a:r>
              <a:rPr lang="en-US" sz="3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Cipta</a:t>
            </a:r>
            <a:r>
              <a:rPr lang="en-US" sz="3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, dan Etika </a:t>
            </a:r>
            <a:r>
              <a:rPr lang="en-US" sz="3200" dirty="0" err="1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Pembuatan</a:t>
            </a:r>
            <a:r>
              <a:rPr lang="en-US" sz="3200" dirty="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Karya</a:t>
            </a:r>
            <a:endParaRPr lang="id-ID" sz="3200" dirty="0">
              <a:solidFill>
                <a:schemeClr val="bg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BC58454-E8B7-F781-28CC-12B11BA5A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4982"/>
            <a:ext cx="12192000" cy="3175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033898B-BA41-408D-FAE9-9E1A6ACD0EC1}"/>
              </a:ext>
            </a:extLst>
          </p:cNvPr>
          <p:cNvGrpSpPr/>
          <p:nvPr/>
        </p:nvGrpSpPr>
        <p:grpSpPr>
          <a:xfrm>
            <a:off x="5388701" y="2103474"/>
            <a:ext cx="5604830" cy="1953092"/>
            <a:chOff x="5345569" y="1867308"/>
            <a:chExt cx="5604830" cy="1953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4061FD-EC47-0B00-E20A-4518C8DB4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69" y="1901418"/>
              <a:ext cx="1527582" cy="15275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C453D9-A13F-A5BB-6418-9E83B6502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2971" y="1975875"/>
              <a:ext cx="1470025" cy="14700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D8A84B-C0B8-DA86-E92A-A6F6D02AC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2816" y="1867308"/>
              <a:ext cx="1527583" cy="1527583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2592EE20-3FAB-2B14-DDFC-0BE788006302}"/>
                </a:ext>
              </a:extLst>
            </p:cNvPr>
            <p:cNvSpPr txBox="1">
              <a:spLocks/>
            </p:cNvSpPr>
            <p:nvPr/>
          </p:nvSpPr>
          <p:spPr>
            <a:xfrm>
              <a:off x="5613247" y="3510110"/>
              <a:ext cx="5069471" cy="3102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 err="1">
                  <a:latin typeface="Poppins Light" panose="00000400000000000000" pitchFamily="50" charset="0"/>
                  <a:cs typeface="Poppins Light" panose="00000400000000000000" pitchFamily="50" charset="0"/>
                </a:rPr>
                <a:t>Ilustrasi</a:t>
              </a:r>
              <a:r>
                <a:rPr lang="en-US" sz="1400" dirty="0">
                  <a:latin typeface="Poppins Light" panose="00000400000000000000" pitchFamily="50" charset="0"/>
                  <a:cs typeface="Poppins Light" panose="00000400000000000000" pitchFamily="50" charset="0"/>
                </a:rPr>
                <a:t> guru dan </a:t>
              </a:r>
              <a:r>
                <a:rPr lang="en-US" sz="1400" dirty="0" err="1">
                  <a:latin typeface="Poppins Light" panose="00000400000000000000" pitchFamily="50" charset="0"/>
                  <a:cs typeface="Poppins Light" panose="00000400000000000000" pitchFamily="50" charset="0"/>
                </a:rPr>
                <a:t>siswa</a:t>
              </a:r>
              <a:r>
                <a:rPr lang="en-US" sz="1400" dirty="0">
                  <a:latin typeface="Poppins Light" panose="00000400000000000000" pitchFamily="50" charset="0"/>
                  <a:cs typeface="Poppins Light" panose="00000400000000000000" pitchFamily="50" charset="0"/>
                </a:rPr>
                <a:t> </a:t>
              </a:r>
              <a:r>
                <a:rPr lang="en-US" sz="1400" dirty="0" err="1">
                  <a:latin typeface="Poppins Light" panose="00000400000000000000" pitchFamily="50" charset="0"/>
                  <a:cs typeface="Poppins Light" panose="00000400000000000000" pitchFamily="50" charset="0"/>
                </a:rPr>
                <a:t>dari</a:t>
              </a:r>
              <a:r>
                <a:rPr lang="en-US" sz="1400" dirty="0">
                  <a:latin typeface="Poppins Light" panose="00000400000000000000" pitchFamily="50" charset="0"/>
                  <a:cs typeface="Poppins Light" panose="00000400000000000000" pitchFamily="50" charset="0"/>
                </a:rPr>
                <a:t> </a:t>
              </a:r>
              <a:r>
                <a:rPr lang="en-US" sz="1400" dirty="0" err="1">
                  <a:latin typeface="Poppins Light" panose="00000400000000000000" pitchFamily="50" charset="0"/>
                  <a:cs typeface="Poppins Light" panose="00000400000000000000" pitchFamily="50" charset="0"/>
                </a:rPr>
                <a:t>generated.photos</a:t>
              </a:r>
              <a:endParaRPr lang="id-ID" sz="1400" dirty="0">
                <a:latin typeface="Poppins Light" panose="00000400000000000000" pitchFamily="50" charset="0"/>
                <a:cs typeface="Poppins Light" panose="00000400000000000000" pitchFamily="50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CE5666D-B78C-A695-B2C1-FFE7FEB1F5E7}"/>
              </a:ext>
            </a:extLst>
          </p:cNvPr>
          <p:cNvSpPr txBox="1">
            <a:spLocks/>
          </p:cNvSpPr>
          <p:nvPr/>
        </p:nvSpPr>
        <p:spPr>
          <a:xfrm>
            <a:off x="5767905" y="6078520"/>
            <a:ext cx="5069471" cy="310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Ilustrasi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sekolah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dari</a:t>
            </a: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pexels.com</a:t>
            </a:r>
            <a:endParaRPr lang="id-ID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666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Poppins</vt:lpstr>
      <vt:lpstr>Poppins Light</vt:lpstr>
      <vt:lpstr>Office Theme</vt:lpstr>
      <vt:lpstr>Project Mata Kuliah  Web Programming I</vt:lpstr>
      <vt:lpstr>PowerPoint Presentation</vt:lpstr>
      <vt:lpstr>PowerPoint Presentation</vt:lpstr>
      <vt:lpstr>Tema Project : Web Informasi Sekolah</vt:lpstr>
      <vt:lpstr>Branding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Mata Kuliah  Web Programming I</dc:title>
  <dc:creator>esha indra</dc:creator>
  <cp:lastModifiedBy>esha indra</cp:lastModifiedBy>
  <cp:revision>83</cp:revision>
  <dcterms:created xsi:type="dcterms:W3CDTF">2022-06-14T14:21:40Z</dcterms:created>
  <dcterms:modified xsi:type="dcterms:W3CDTF">2022-06-14T16:12:43Z</dcterms:modified>
</cp:coreProperties>
</file>