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97" r:id="rId2"/>
  </p:sldMasterIdLst>
  <p:notesMasterIdLst>
    <p:notesMasterId r:id="rId21"/>
  </p:notesMasterIdLst>
  <p:sldIdLst>
    <p:sldId id="256" r:id="rId3"/>
    <p:sldId id="305" r:id="rId4"/>
    <p:sldId id="297" r:id="rId5"/>
    <p:sldId id="258" r:id="rId6"/>
    <p:sldId id="306" r:id="rId7"/>
    <p:sldId id="259" r:id="rId8"/>
    <p:sldId id="296" r:id="rId9"/>
    <p:sldId id="302" r:id="rId10"/>
    <p:sldId id="303" r:id="rId11"/>
    <p:sldId id="304" r:id="rId12"/>
    <p:sldId id="280" r:id="rId13"/>
    <p:sldId id="269" r:id="rId14"/>
    <p:sldId id="283" r:id="rId15"/>
    <p:sldId id="294" r:id="rId16"/>
    <p:sldId id="299" r:id="rId17"/>
    <p:sldId id="300" r:id="rId18"/>
    <p:sldId id="301" r:id="rId19"/>
    <p:sldId id="262" r:id="rId20"/>
  </p:sldIdLst>
  <p:sldSz cx="9144000" cy="5143500" type="screen16x9"/>
  <p:notesSz cx="6858000" cy="9144000"/>
  <p:embeddedFontLst>
    <p:embeddedFont>
      <p:font typeface="Algerian" panose="04020705040A02060702" pitchFamily="82" charset="0"/>
      <p:regular r:id="rId22"/>
    </p:embeddedFont>
    <p:embeddedFont>
      <p:font typeface="Arya" panose="020B0604020202020204" charset="0"/>
      <p:regular r:id="rId23"/>
      <p:bold r:id="rId24"/>
    </p:embeddedFont>
    <p:embeddedFont>
      <p:font typeface="Bell MT" panose="02020503060305020303" pitchFamily="18" charset="0"/>
      <p:regular r:id="rId25"/>
      <p:bold r:id="rId26"/>
      <p:italic r:id="rId27"/>
    </p:embeddedFont>
    <p:embeddedFont>
      <p:font typeface="Century Gothic" panose="020B0502020202020204" pitchFamily="34" charset="0"/>
      <p:regular r:id="rId28"/>
      <p:bold r:id="rId29"/>
      <p:italic r:id="rId30"/>
      <p:boldItalic r:id="rId31"/>
    </p:embeddedFont>
    <p:embeddedFont>
      <p:font typeface="Lexend Deca Light" panose="020B0604020202020204" charset="0"/>
      <p:regular r:id="rId32"/>
      <p:bold r:id="rId33"/>
    </p:embeddedFont>
    <p:embeddedFont>
      <p:font typeface="Open Sans" panose="020B0606030504020204" pitchFamily="34" charset="0"/>
      <p:regular r:id="rId34"/>
      <p:bold r:id="rId35"/>
      <p:italic r:id="rId36"/>
      <p:boldItalic r:id="rId37"/>
    </p:embeddedFont>
    <p:embeddedFont>
      <p:font typeface="Wingdings 3" panose="05040102010807070707" pitchFamily="18" charset="2"/>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1482E2-0982-4360-B595-83F6B70A5EB2}">
  <a:tblStyle styleId="{911482E2-0982-4360-B595-83F6B70A5E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54" autoAdjust="0"/>
  </p:normalViewPr>
  <p:slideViewPr>
    <p:cSldViewPr snapToGrid="0">
      <p:cViewPr varScale="1">
        <p:scale>
          <a:sx n="103" d="100"/>
          <a:sy n="103" d="100"/>
        </p:scale>
        <p:origin x="1013" y="-1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Feasibility</a:t>
            </a:r>
            <a:r>
              <a:rPr lang="en-IN" baseline="0" dirty="0"/>
              <a:t> and Requirement</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Column1</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Low Income</c:v>
                </c:pt>
                <c:pt idx="1">
                  <c:v>Middle Class</c:v>
                </c:pt>
                <c:pt idx="2">
                  <c:v>Upper Class</c:v>
                </c:pt>
              </c:strCache>
            </c:strRef>
          </c:cat>
          <c:val>
            <c:numRef>
              <c:f>Sheet1!$B$2:$B$5</c:f>
              <c:numCache>
                <c:formatCode>General</c:formatCode>
                <c:ptCount val="4"/>
                <c:pt idx="0">
                  <c:v>30</c:v>
                </c:pt>
                <c:pt idx="1">
                  <c:v>75</c:v>
                </c:pt>
                <c:pt idx="2">
                  <c:v>60</c:v>
                </c:pt>
              </c:numCache>
            </c:numRef>
          </c:val>
          <c:extLst>
            <c:ext xmlns:c16="http://schemas.microsoft.com/office/drawing/2014/chart" uri="{C3380CC4-5D6E-409C-BE32-E72D297353CC}">
              <c16:uniqueId val="{00000000-1FEB-4FD4-8690-FC6508738F88}"/>
            </c:ext>
          </c:extLst>
        </c:ser>
        <c:ser>
          <c:idx val="1"/>
          <c:order val="1"/>
          <c:tx>
            <c:strRef>
              <c:f>Sheet1!$C$1</c:f>
              <c:strCache>
                <c:ptCount val="1"/>
                <c:pt idx="0">
                  <c:v>Column2</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Low Income</c:v>
                </c:pt>
                <c:pt idx="1">
                  <c:v>Middle Class</c:v>
                </c:pt>
                <c:pt idx="2">
                  <c:v>Upper Class</c:v>
                </c:pt>
              </c:strCache>
            </c:strRef>
          </c:cat>
          <c:val>
            <c:numRef>
              <c:f>Sheet1!$C$2:$C$5</c:f>
              <c:numCache>
                <c:formatCode>General</c:formatCode>
                <c:ptCount val="4"/>
                <c:pt idx="0">
                  <c:v>70</c:v>
                </c:pt>
                <c:pt idx="1">
                  <c:v>25</c:v>
                </c:pt>
                <c:pt idx="2">
                  <c:v>40</c:v>
                </c:pt>
              </c:numCache>
            </c:numRef>
          </c:val>
          <c:extLst>
            <c:ext xmlns:c16="http://schemas.microsoft.com/office/drawing/2014/chart" uri="{C3380CC4-5D6E-409C-BE32-E72D297353CC}">
              <c16:uniqueId val="{00000001-1FEB-4FD4-8690-FC6508738F88}"/>
            </c:ext>
          </c:extLst>
        </c:ser>
        <c:ser>
          <c:idx val="2"/>
          <c:order val="2"/>
          <c:tx>
            <c:strRef>
              <c:f>Sheet1!$D$1</c:f>
              <c:strCache>
                <c:ptCount val="1"/>
                <c:pt idx="0">
                  <c:v>Column3</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Low Income</c:v>
                </c:pt>
                <c:pt idx="1">
                  <c:v>Middle Class</c:v>
                </c:pt>
                <c:pt idx="2">
                  <c:v>Upper Class</c:v>
                </c:pt>
              </c:strCache>
            </c:strRef>
          </c:cat>
          <c:val>
            <c:numRef>
              <c:f>Sheet1!$D$2:$D$5</c:f>
              <c:numCache>
                <c:formatCode>General</c:formatCode>
                <c:ptCount val="4"/>
              </c:numCache>
            </c:numRef>
          </c:val>
          <c:extLst>
            <c:ext xmlns:c16="http://schemas.microsoft.com/office/drawing/2014/chart" uri="{C3380CC4-5D6E-409C-BE32-E72D297353CC}">
              <c16:uniqueId val="{00000002-1FEB-4FD4-8690-FC6508738F88}"/>
            </c:ext>
          </c:extLst>
        </c:ser>
        <c:dLbls>
          <c:showLegendKey val="0"/>
          <c:showVal val="1"/>
          <c:showCatName val="0"/>
          <c:showSerName val="0"/>
          <c:showPercent val="0"/>
          <c:showBubbleSize val="0"/>
        </c:dLbls>
        <c:gapWidth val="150"/>
        <c:shape val="box"/>
        <c:axId val="1554486223"/>
        <c:axId val="1534487599"/>
        <c:axId val="0"/>
      </c:bar3DChart>
      <c:catAx>
        <c:axId val="1554486223"/>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4487599"/>
        <c:crosses val="autoZero"/>
        <c:auto val="1"/>
        <c:lblAlgn val="ctr"/>
        <c:lblOffset val="100"/>
        <c:noMultiLvlLbl val="0"/>
      </c:catAx>
      <c:valAx>
        <c:axId val="1534487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Response</a:t>
                </a:r>
                <a:r>
                  <a:rPr lang="en-IN" baseline="0" dirty="0"/>
                  <a:t> Per 60 People</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448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6917687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6917687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c59bd3b8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c59bd3b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9c59bd3b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9c59bd3b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9fae86ae5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9fae86ae5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9fae86ae5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9fae86ae5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9fae86ae5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9fae86ae5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9c59bd3b8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9c59bd3b8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37500"/>
            <a:ext cx="5244000" cy="28821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SzPts val="5200"/>
              <a:buNone/>
              <a:defRPr sz="5000">
                <a:latin typeface="Arya"/>
                <a:ea typeface="Arya"/>
                <a:cs typeface="Arya"/>
                <a:sym typeface="Ary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968775"/>
            <a:ext cx="5244000" cy="43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flipH="1">
            <a:off x="7592197" y="874181"/>
            <a:ext cx="1551813" cy="4269321"/>
          </a:xfrm>
          <a:custGeom>
            <a:avLst/>
            <a:gdLst/>
            <a:ahLst/>
            <a:cxnLst/>
            <a:rect l="l" t="t" r="r" b="b"/>
            <a:pathLst>
              <a:path w="48650" h="133845" extrusionOk="0">
                <a:moveTo>
                  <a:pt x="7272" y="1"/>
                </a:moveTo>
                <a:lnTo>
                  <a:pt x="2224" y="34865"/>
                </a:lnTo>
                <a:cubicBezTo>
                  <a:pt x="0" y="49323"/>
                  <a:pt x="233" y="64018"/>
                  <a:pt x="2917" y="78405"/>
                </a:cubicBezTo>
                <a:cubicBezTo>
                  <a:pt x="3507" y="81579"/>
                  <a:pt x="4560" y="84662"/>
                  <a:pt x="6041" y="87571"/>
                </a:cubicBezTo>
                <a:lnTo>
                  <a:pt x="13244" y="101697"/>
                </a:lnTo>
                <a:cubicBezTo>
                  <a:pt x="17695" y="109473"/>
                  <a:pt x="23745" y="116347"/>
                  <a:pt x="31045" y="121923"/>
                </a:cubicBezTo>
                <a:lnTo>
                  <a:pt x="41311" y="129199"/>
                </a:lnTo>
                <a:cubicBezTo>
                  <a:pt x="43673" y="130873"/>
                  <a:pt x="46122" y="132422"/>
                  <a:pt x="48650" y="133844"/>
                </a:cubicBezTo>
                <a:lnTo>
                  <a:pt x="486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6">
  <p:cSld name="CUSTOM_7_1_1_1_1_1">
    <p:spTree>
      <p:nvGrpSpPr>
        <p:cNvPr id="1" name="Shape 82"/>
        <p:cNvGrpSpPr/>
        <p:nvPr/>
      </p:nvGrpSpPr>
      <p:grpSpPr>
        <a:xfrm>
          <a:off x="0" y="0"/>
          <a:ext cx="0" cy="0"/>
          <a:chOff x="0" y="0"/>
          <a:chExt cx="0" cy="0"/>
        </a:xfrm>
      </p:grpSpPr>
      <p:sp>
        <p:nvSpPr>
          <p:cNvPr id="83" name="Google Shape;83;p18"/>
          <p:cNvSpPr/>
          <p:nvPr/>
        </p:nvSpPr>
        <p:spPr>
          <a:xfrm rot="9900086">
            <a:off x="7486087" y="-803847"/>
            <a:ext cx="2198382" cy="5119151"/>
          </a:xfrm>
          <a:custGeom>
            <a:avLst/>
            <a:gdLst/>
            <a:ahLst/>
            <a:cxnLst/>
            <a:rect l="l" t="t" r="r" b="b"/>
            <a:pathLst>
              <a:path w="86006" h="161224" extrusionOk="0">
                <a:moveTo>
                  <a:pt x="0" y="1"/>
                </a:moveTo>
                <a:lnTo>
                  <a:pt x="0" y="161224"/>
                </a:lnTo>
                <a:lnTo>
                  <a:pt x="68859" y="161224"/>
                </a:lnTo>
                <a:lnTo>
                  <a:pt x="71633" y="157876"/>
                </a:lnTo>
                <a:lnTo>
                  <a:pt x="73774" y="154587"/>
                </a:lnTo>
                <a:cubicBezTo>
                  <a:pt x="82016" y="141934"/>
                  <a:pt x="86006" y="127255"/>
                  <a:pt x="85231" y="112454"/>
                </a:cubicBezTo>
                <a:cubicBezTo>
                  <a:pt x="84844" y="105118"/>
                  <a:pt x="83294" y="97875"/>
                  <a:pt x="80629" y="90968"/>
                </a:cubicBezTo>
                <a:lnTo>
                  <a:pt x="69267" y="61514"/>
                </a:lnTo>
                <a:lnTo>
                  <a:pt x="66299" y="53052"/>
                </a:lnTo>
                <a:cubicBezTo>
                  <a:pt x="59705" y="34258"/>
                  <a:pt x="48182" y="17311"/>
                  <a:pt x="32785" y="3763"/>
                </a:cubicBezTo>
                <a:lnTo>
                  <a:pt x="28511" y="1"/>
                </a:lnTo>
                <a:close/>
              </a:path>
            </a:pathLst>
          </a:custGeom>
          <a:solidFill>
            <a:srgbClr val="E9CCDB">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rot="5400000">
            <a:off x="-1641809" y="-186932"/>
            <a:ext cx="3314875" cy="1326125"/>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rgbClr val="9E9E9E"/>
            </a:solidFill>
            <a:prstDash val="solid"/>
            <a:round/>
            <a:headEnd type="none" w="med" len="med"/>
            <a:tailEnd type="none" w="med" len="med"/>
          </a:ln>
        </p:spPr>
      </p:sp>
      <p:sp>
        <p:nvSpPr>
          <p:cNvPr id="85" name="Google Shape;85;p18"/>
          <p:cNvSpPr txBox="1">
            <a:spLocks noGrp="1"/>
          </p:cNvSpPr>
          <p:nvPr>
            <p:ph type="title"/>
          </p:nvPr>
        </p:nvSpPr>
        <p:spPr>
          <a:xfrm>
            <a:off x="713250" y="539500"/>
            <a:ext cx="7717500" cy="90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8"/>
          <p:cNvSpPr/>
          <p:nvPr/>
        </p:nvSpPr>
        <p:spPr>
          <a:xfrm>
            <a:off x="-1851798" y="3387185"/>
            <a:ext cx="2530489" cy="2432647"/>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EEAE91">
              <a:alpha val="42410"/>
            </a:srgbClr>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7">
  <p:cSld name="CUSTOM_7_1_1_1_1_1_1">
    <p:spTree>
      <p:nvGrpSpPr>
        <p:cNvPr id="1" name="Shape 87"/>
        <p:cNvGrpSpPr/>
        <p:nvPr/>
      </p:nvGrpSpPr>
      <p:grpSpPr>
        <a:xfrm>
          <a:off x="0" y="0"/>
          <a:ext cx="0" cy="0"/>
          <a:chOff x="0" y="0"/>
          <a:chExt cx="0" cy="0"/>
        </a:xfrm>
      </p:grpSpPr>
      <p:sp>
        <p:nvSpPr>
          <p:cNvPr id="88" name="Google Shape;88;p19"/>
          <p:cNvSpPr/>
          <p:nvPr/>
        </p:nvSpPr>
        <p:spPr>
          <a:xfrm rot="-9900086" flipH="1">
            <a:off x="-1333366" y="-1874397"/>
            <a:ext cx="2198382" cy="5119151"/>
          </a:xfrm>
          <a:custGeom>
            <a:avLst/>
            <a:gdLst/>
            <a:ahLst/>
            <a:cxnLst/>
            <a:rect l="l" t="t" r="r" b="b"/>
            <a:pathLst>
              <a:path w="86006" h="161224" extrusionOk="0">
                <a:moveTo>
                  <a:pt x="0" y="1"/>
                </a:moveTo>
                <a:lnTo>
                  <a:pt x="0" y="161224"/>
                </a:lnTo>
                <a:lnTo>
                  <a:pt x="68859" y="161224"/>
                </a:lnTo>
                <a:lnTo>
                  <a:pt x="71633" y="157876"/>
                </a:lnTo>
                <a:lnTo>
                  <a:pt x="73774" y="154587"/>
                </a:lnTo>
                <a:cubicBezTo>
                  <a:pt x="82016" y="141934"/>
                  <a:pt x="86006" y="127255"/>
                  <a:pt x="85231" y="112454"/>
                </a:cubicBezTo>
                <a:cubicBezTo>
                  <a:pt x="84844" y="105118"/>
                  <a:pt x="83294" y="97875"/>
                  <a:pt x="80629" y="90968"/>
                </a:cubicBezTo>
                <a:lnTo>
                  <a:pt x="69267" y="61514"/>
                </a:lnTo>
                <a:lnTo>
                  <a:pt x="66299" y="53052"/>
                </a:lnTo>
                <a:cubicBezTo>
                  <a:pt x="59705" y="34258"/>
                  <a:pt x="48182" y="17311"/>
                  <a:pt x="32785" y="3763"/>
                </a:cubicBezTo>
                <a:lnTo>
                  <a:pt x="28511" y="1"/>
                </a:lnTo>
                <a:close/>
              </a:path>
            </a:pathLst>
          </a:custGeom>
          <a:solidFill>
            <a:srgbClr val="EEAE91">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8357574" y="313"/>
            <a:ext cx="801265" cy="2204427"/>
          </a:xfrm>
          <a:custGeom>
            <a:avLst/>
            <a:gdLst/>
            <a:ahLst/>
            <a:cxnLst/>
            <a:rect l="l" t="t" r="r" b="b"/>
            <a:pathLst>
              <a:path w="48650" h="133845" extrusionOk="0">
                <a:moveTo>
                  <a:pt x="7272" y="1"/>
                </a:moveTo>
                <a:lnTo>
                  <a:pt x="2224" y="34865"/>
                </a:lnTo>
                <a:cubicBezTo>
                  <a:pt x="0" y="49323"/>
                  <a:pt x="233" y="64018"/>
                  <a:pt x="2917" y="78405"/>
                </a:cubicBezTo>
                <a:cubicBezTo>
                  <a:pt x="3507" y="81579"/>
                  <a:pt x="4560" y="84662"/>
                  <a:pt x="6041" y="87571"/>
                </a:cubicBezTo>
                <a:lnTo>
                  <a:pt x="13244" y="101697"/>
                </a:lnTo>
                <a:cubicBezTo>
                  <a:pt x="17695" y="109473"/>
                  <a:pt x="23745" y="116347"/>
                  <a:pt x="31045" y="121923"/>
                </a:cubicBezTo>
                <a:lnTo>
                  <a:pt x="41311" y="129199"/>
                </a:lnTo>
                <a:cubicBezTo>
                  <a:pt x="43673" y="130873"/>
                  <a:pt x="46122" y="132422"/>
                  <a:pt x="48650" y="133844"/>
                </a:cubicBezTo>
                <a:lnTo>
                  <a:pt x="48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9">
  <p:cSld name="CUSTOM_7_1_1_1_1_1_1_1_1">
    <p:spTree>
      <p:nvGrpSpPr>
        <p:cNvPr id="1" name="Shape 95"/>
        <p:cNvGrpSpPr/>
        <p:nvPr/>
      </p:nvGrpSpPr>
      <p:grpSpPr>
        <a:xfrm>
          <a:off x="0" y="0"/>
          <a:ext cx="0" cy="0"/>
          <a:chOff x="0" y="0"/>
          <a:chExt cx="0" cy="0"/>
        </a:xfrm>
      </p:grpSpPr>
      <p:sp>
        <p:nvSpPr>
          <p:cNvPr id="96" name="Google Shape;96;p21"/>
          <p:cNvSpPr/>
          <p:nvPr/>
        </p:nvSpPr>
        <p:spPr>
          <a:xfrm rot="-5400000">
            <a:off x="704219" y="-704524"/>
            <a:ext cx="801266" cy="2204427"/>
          </a:xfrm>
          <a:custGeom>
            <a:avLst/>
            <a:gdLst/>
            <a:ahLst/>
            <a:cxnLst/>
            <a:rect l="l" t="t" r="r" b="b"/>
            <a:pathLst>
              <a:path w="48650" h="133845" extrusionOk="0">
                <a:moveTo>
                  <a:pt x="7272" y="1"/>
                </a:moveTo>
                <a:lnTo>
                  <a:pt x="2224" y="34865"/>
                </a:lnTo>
                <a:cubicBezTo>
                  <a:pt x="0" y="49323"/>
                  <a:pt x="233" y="64018"/>
                  <a:pt x="2917" y="78405"/>
                </a:cubicBezTo>
                <a:cubicBezTo>
                  <a:pt x="3507" y="81579"/>
                  <a:pt x="4560" y="84662"/>
                  <a:pt x="6041" y="87571"/>
                </a:cubicBezTo>
                <a:lnTo>
                  <a:pt x="13244" y="101697"/>
                </a:lnTo>
                <a:cubicBezTo>
                  <a:pt x="17695" y="109473"/>
                  <a:pt x="23745" y="116347"/>
                  <a:pt x="31045" y="121923"/>
                </a:cubicBezTo>
                <a:lnTo>
                  <a:pt x="41311" y="129199"/>
                </a:lnTo>
                <a:cubicBezTo>
                  <a:pt x="43673" y="130873"/>
                  <a:pt x="46122" y="132422"/>
                  <a:pt x="48650" y="133844"/>
                </a:cubicBezTo>
                <a:lnTo>
                  <a:pt x="48650" y="1"/>
                </a:lnTo>
                <a:close/>
              </a:path>
            </a:pathLst>
          </a:custGeom>
          <a:solidFill>
            <a:srgbClr val="FFE599">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21"/>
          <p:cNvSpPr/>
          <p:nvPr/>
        </p:nvSpPr>
        <p:spPr>
          <a:xfrm rot="5400000">
            <a:off x="7172113" y="3361245"/>
            <a:ext cx="2133325" cy="2286450"/>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CDD2DB">
              <a:alpha val="42860"/>
            </a:srgbClr>
          </a:solidFill>
          <a:ln>
            <a:noFill/>
          </a:ln>
        </p:spPr>
      </p:sp>
      <p:sp>
        <p:nvSpPr>
          <p:cNvPr id="99" name="Google Shape;99;p21"/>
          <p:cNvSpPr/>
          <p:nvPr/>
        </p:nvSpPr>
        <p:spPr>
          <a:xfrm rot="7200251">
            <a:off x="6985217" y="-1952739"/>
            <a:ext cx="3425159" cy="2023489"/>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rgbClr val="9E9E9E"/>
            </a:solidFill>
            <a:prstDash val="solid"/>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0">
  <p:cSld name="CUSTOM_7_1_1_1_1_1_1_1_1_1">
    <p:spTree>
      <p:nvGrpSpPr>
        <p:cNvPr id="1" name="Shape 100"/>
        <p:cNvGrpSpPr/>
        <p:nvPr/>
      </p:nvGrpSpPr>
      <p:grpSpPr>
        <a:xfrm>
          <a:off x="0" y="0"/>
          <a:ext cx="0" cy="0"/>
          <a:chOff x="0" y="0"/>
          <a:chExt cx="0" cy="0"/>
        </a:xfrm>
      </p:grpSpPr>
      <p:sp>
        <p:nvSpPr>
          <p:cNvPr id="101" name="Google Shape;101;p22"/>
          <p:cNvSpPr/>
          <p:nvPr/>
        </p:nvSpPr>
        <p:spPr>
          <a:xfrm flipH="1">
            <a:off x="-681059" y="-458055"/>
            <a:ext cx="2133325" cy="2286450"/>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FFE599">
              <a:alpha val="51790"/>
            </a:srgbClr>
          </a:solidFill>
          <a:ln>
            <a:noFill/>
          </a:ln>
        </p:spPr>
      </p:sp>
      <p:sp>
        <p:nvSpPr>
          <p:cNvPr id="102" name="Google Shape;102;p22"/>
          <p:cNvSpPr/>
          <p:nvPr/>
        </p:nvSpPr>
        <p:spPr>
          <a:xfrm rot="-5400000" flipH="1">
            <a:off x="701575" y="3640650"/>
            <a:ext cx="801265" cy="2204427"/>
          </a:xfrm>
          <a:custGeom>
            <a:avLst/>
            <a:gdLst/>
            <a:ahLst/>
            <a:cxnLst/>
            <a:rect l="l" t="t" r="r" b="b"/>
            <a:pathLst>
              <a:path w="48650" h="133845" extrusionOk="0">
                <a:moveTo>
                  <a:pt x="7272" y="1"/>
                </a:moveTo>
                <a:lnTo>
                  <a:pt x="2224" y="34865"/>
                </a:lnTo>
                <a:cubicBezTo>
                  <a:pt x="0" y="49323"/>
                  <a:pt x="233" y="64018"/>
                  <a:pt x="2917" y="78405"/>
                </a:cubicBezTo>
                <a:cubicBezTo>
                  <a:pt x="3507" y="81579"/>
                  <a:pt x="4560" y="84662"/>
                  <a:pt x="6041" y="87571"/>
                </a:cubicBezTo>
                <a:lnTo>
                  <a:pt x="13244" y="101697"/>
                </a:lnTo>
                <a:cubicBezTo>
                  <a:pt x="17695" y="109473"/>
                  <a:pt x="23745" y="116347"/>
                  <a:pt x="31045" y="121923"/>
                </a:cubicBezTo>
                <a:lnTo>
                  <a:pt x="41311" y="129199"/>
                </a:lnTo>
                <a:cubicBezTo>
                  <a:pt x="43673" y="130873"/>
                  <a:pt x="46122" y="132422"/>
                  <a:pt x="48650" y="133844"/>
                </a:cubicBezTo>
                <a:lnTo>
                  <a:pt x="48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flipH="1">
            <a:off x="8427169" y="-184800"/>
            <a:ext cx="801272" cy="4816500"/>
          </a:xfrm>
          <a:custGeom>
            <a:avLst/>
            <a:gdLst/>
            <a:ahLst/>
            <a:cxnLst/>
            <a:rect l="l" t="t" r="r" b="b"/>
            <a:pathLst>
              <a:path w="28296" h="192660" extrusionOk="0">
                <a:moveTo>
                  <a:pt x="720" y="38599"/>
                </a:moveTo>
                <a:cubicBezTo>
                  <a:pt x="103" y="68102"/>
                  <a:pt x="-411" y="153426"/>
                  <a:pt x="720" y="177378"/>
                </a:cubicBezTo>
                <a:cubicBezTo>
                  <a:pt x="1851" y="201330"/>
                  <a:pt x="4421" y="192182"/>
                  <a:pt x="7505" y="182313"/>
                </a:cubicBezTo>
                <a:cubicBezTo>
                  <a:pt x="10589" y="172444"/>
                  <a:pt x="19430" y="134820"/>
                  <a:pt x="19224" y="118166"/>
                </a:cubicBezTo>
                <a:cubicBezTo>
                  <a:pt x="19018" y="101513"/>
                  <a:pt x="5140" y="92261"/>
                  <a:pt x="6271" y="82392"/>
                </a:cubicBezTo>
                <a:cubicBezTo>
                  <a:pt x="7402" y="72523"/>
                  <a:pt x="22822" y="68823"/>
                  <a:pt x="26009" y="58954"/>
                </a:cubicBezTo>
                <a:cubicBezTo>
                  <a:pt x="29196" y="49085"/>
                  <a:pt x="28990" y="32945"/>
                  <a:pt x="25392" y="23179"/>
                </a:cubicBezTo>
                <a:cubicBezTo>
                  <a:pt x="21794" y="13413"/>
                  <a:pt x="8533" y="-2212"/>
                  <a:pt x="4421" y="358"/>
                </a:cubicBezTo>
                <a:cubicBezTo>
                  <a:pt x="309" y="2928"/>
                  <a:pt x="1337" y="9096"/>
                  <a:pt x="720" y="38599"/>
                </a:cubicBezTo>
                <a:close/>
              </a:path>
            </a:pathLst>
          </a:custGeom>
          <a:solidFill>
            <a:srgbClr val="94CCC6">
              <a:alpha val="56699"/>
            </a:srgbClr>
          </a:solidFill>
          <a:ln>
            <a:noFill/>
          </a:ln>
        </p:spPr>
      </p:sp>
      <p:sp>
        <p:nvSpPr>
          <p:cNvPr id="104" name="Google Shape;104;p22"/>
          <p:cNvSpPr/>
          <p:nvPr/>
        </p:nvSpPr>
        <p:spPr>
          <a:xfrm>
            <a:off x="7747368" y="3192992"/>
            <a:ext cx="2512150" cy="2657800"/>
          </a:xfrm>
          <a:custGeom>
            <a:avLst/>
            <a:gdLst/>
            <a:ahLst/>
            <a:cxnLst/>
            <a:rect l="l" t="t" r="r" b="b"/>
            <a:pathLst>
              <a:path w="100486" h="106312" extrusionOk="0">
                <a:moveTo>
                  <a:pt x="100486" y="4129"/>
                </a:moveTo>
                <a:cubicBezTo>
                  <a:pt x="84344" y="-1251"/>
                  <a:pt x="59238" y="-2981"/>
                  <a:pt x="49943" y="11271"/>
                </a:cubicBezTo>
                <a:cubicBezTo>
                  <a:pt x="40705" y="25436"/>
                  <a:pt x="48568" y="50141"/>
                  <a:pt x="34561" y="59616"/>
                </a:cubicBezTo>
                <a:cubicBezTo>
                  <a:pt x="26590" y="65008"/>
                  <a:pt x="16030" y="65336"/>
                  <a:pt x="7642" y="70054"/>
                </a:cubicBezTo>
                <a:cubicBezTo>
                  <a:pt x="5248" y="71401"/>
                  <a:pt x="1715" y="72333"/>
                  <a:pt x="1049" y="74998"/>
                </a:cubicBezTo>
                <a:cubicBezTo>
                  <a:pt x="-1483" y="85126"/>
                  <a:pt x="1599" y="95872"/>
                  <a:pt x="1599" y="106312"/>
                </a:cubicBezTo>
              </a:path>
            </a:pathLst>
          </a:custGeom>
          <a:noFill/>
          <a:ln w="9525" cap="flat" cmpd="sng">
            <a:solidFill>
              <a:srgbClr val="9E9E9E"/>
            </a:solidFill>
            <a:prstDash val="solid"/>
            <a:round/>
            <a:headEnd type="none" w="med" len="med"/>
            <a:tailEnd type="none" w="med" len="med"/>
          </a:ln>
        </p:spPr>
      </p:sp>
      <p:sp>
        <p:nvSpPr>
          <p:cNvPr id="105" name="Google Shape;105;p22"/>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06"/>
        <p:cNvGrpSpPr/>
        <p:nvPr/>
      </p:nvGrpSpPr>
      <p:grpSpPr>
        <a:xfrm>
          <a:off x="0" y="0"/>
          <a:ext cx="0" cy="0"/>
          <a:chOff x="0" y="0"/>
          <a:chExt cx="0" cy="0"/>
        </a:xfrm>
      </p:grpSpPr>
      <p:sp>
        <p:nvSpPr>
          <p:cNvPr id="107" name="Google Shape;107;p23"/>
          <p:cNvSpPr/>
          <p:nvPr/>
        </p:nvSpPr>
        <p:spPr>
          <a:xfrm rot="-900025">
            <a:off x="-954858" y="322538"/>
            <a:ext cx="2587729" cy="5142518"/>
          </a:xfrm>
          <a:custGeom>
            <a:avLst/>
            <a:gdLst/>
            <a:ahLst/>
            <a:cxnLst/>
            <a:rect l="l" t="t" r="r" b="b"/>
            <a:pathLst>
              <a:path w="86006" h="161224" extrusionOk="0">
                <a:moveTo>
                  <a:pt x="0" y="1"/>
                </a:moveTo>
                <a:lnTo>
                  <a:pt x="0" y="161224"/>
                </a:lnTo>
                <a:lnTo>
                  <a:pt x="68859" y="161224"/>
                </a:lnTo>
                <a:lnTo>
                  <a:pt x="71633" y="157876"/>
                </a:lnTo>
                <a:lnTo>
                  <a:pt x="73774" y="154587"/>
                </a:lnTo>
                <a:cubicBezTo>
                  <a:pt x="82016" y="141934"/>
                  <a:pt x="86006" y="127255"/>
                  <a:pt x="85231" y="112454"/>
                </a:cubicBezTo>
                <a:cubicBezTo>
                  <a:pt x="84844" y="105118"/>
                  <a:pt x="83294" y="97875"/>
                  <a:pt x="80629" y="90968"/>
                </a:cubicBezTo>
                <a:lnTo>
                  <a:pt x="69267" y="61514"/>
                </a:lnTo>
                <a:lnTo>
                  <a:pt x="66299" y="53052"/>
                </a:lnTo>
                <a:cubicBezTo>
                  <a:pt x="59705" y="34258"/>
                  <a:pt x="48182" y="17311"/>
                  <a:pt x="32785" y="3763"/>
                </a:cubicBezTo>
                <a:lnTo>
                  <a:pt x="285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2735936" y="3917407"/>
            <a:ext cx="5243917" cy="1225693"/>
          </a:xfrm>
          <a:custGeom>
            <a:avLst/>
            <a:gdLst/>
            <a:ahLst/>
            <a:cxnLst/>
            <a:rect l="l" t="t" r="r" b="b"/>
            <a:pathLst>
              <a:path w="164399" h="38426" extrusionOk="0">
                <a:moveTo>
                  <a:pt x="75488" y="0"/>
                </a:moveTo>
                <a:cubicBezTo>
                  <a:pt x="71476" y="0"/>
                  <a:pt x="67460" y="153"/>
                  <a:pt x="63451" y="460"/>
                </a:cubicBezTo>
                <a:cubicBezTo>
                  <a:pt x="60021" y="721"/>
                  <a:pt x="56644" y="1420"/>
                  <a:pt x="53417" y="2537"/>
                </a:cubicBezTo>
                <a:lnTo>
                  <a:pt x="37731" y="7962"/>
                </a:lnTo>
                <a:cubicBezTo>
                  <a:pt x="29054" y="11402"/>
                  <a:pt x="21189" y="16414"/>
                  <a:pt x="14591" y="22711"/>
                </a:cubicBezTo>
                <a:lnTo>
                  <a:pt x="5911" y="31619"/>
                </a:lnTo>
                <a:cubicBezTo>
                  <a:pt x="3801" y="33783"/>
                  <a:pt x="1828" y="36057"/>
                  <a:pt x="0" y="38426"/>
                </a:cubicBezTo>
                <a:lnTo>
                  <a:pt x="164399" y="38426"/>
                </a:lnTo>
                <a:lnTo>
                  <a:pt x="164166" y="37534"/>
                </a:lnTo>
                <a:cubicBezTo>
                  <a:pt x="161250" y="26320"/>
                  <a:pt x="152404" y="17279"/>
                  <a:pt x="140725" y="13578"/>
                </a:cubicBezTo>
                <a:lnTo>
                  <a:pt x="109832" y="3789"/>
                </a:lnTo>
                <a:cubicBezTo>
                  <a:pt x="98569" y="1269"/>
                  <a:pt x="87042" y="0"/>
                  <a:pt x="75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rot="-2700000">
            <a:off x="6830586" y="-791226"/>
            <a:ext cx="2034606" cy="1955911"/>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chemeClr val="accent3"/>
          </a:solidFill>
          <a:ln>
            <a:noFill/>
          </a:ln>
        </p:spPr>
      </p:sp>
      <p:sp>
        <p:nvSpPr>
          <p:cNvPr id="110" name="Google Shape;110;p23"/>
          <p:cNvSpPr/>
          <p:nvPr/>
        </p:nvSpPr>
        <p:spPr>
          <a:xfrm flipH="1">
            <a:off x="1221175" y="4514220"/>
            <a:ext cx="3314875" cy="1326125"/>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chemeClr val="accent5"/>
            </a:solidFill>
            <a:prstDash val="solid"/>
            <a:round/>
            <a:headEnd type="none" w="med" len="med"/>
            <a:tailEnd type="none" w="med" len="med"/>
          </a:ln>
        </p:spPr>
      </p:sp>
      <p:sp>
        <p:nvSpPr>
          <p:cNvPr id="111" name="Google Shape;111;p23"/>
          <p:cNvSpPr/>
          <p:nvPr/>
        </p:nvSpPr>
        <p:spPr>
          <a:xfrm>
            <a:off x="7380100" y="-337827"/>
            <a:ext cx="2176850" cy="2966000"/>
          </a:xfrm>
          <a:custGeom>
            <a:avLst/>
            <a:gdLst/>
            <a:ahLst/>
            <a:cxnLst/>
            <a:rect l="l" t="t" r="r" b="b"/>
            <a:pathLst>
              <a:path w="87074" h="118640" extrusionOk="0">
                <a:moveTo>
                  <a:pt x="0" y="770"/>
                </a:moveTo>
                <a:cubicBezTo>
                  <a:pt x="10362" y="770"/>
                  <a:pt x="23468" y="-2310"/>
                  <a:pt x="30794" y="5018"/>
                </a:cubicBezTo>
                <a:cubicBezTo>
                  <a:pt x="38463" y="12690"/>
                  <a:pt x="29872" y="27365"/>
                  <a:pt x="33980" y="37405"/>
                </a:cubicBezTo>
                <a:cubicBezTo>
                  <a:pt x="37534" y="46093"/>
                  <a:pt x="48949" y="49240"/>
                  <a:pt x="54156" y="57050"/>
                </a:cubicBezTo>
                <a:cubicBezTo>
                  <a:pt x="59709" y="65380"/>
                  <a:pt x="55368" y="77243"/>
                  <a:pt x="58403" y="86783"/>
                </a:cubicBezTo>
                <a:cubicBezTo>
                  <a:pt x="62734" y="100397"/>
                  <a:pt x="76972" y="108538"/>
                  <a:pt x="87074" y="118640"/>
                </a:cubicBezTo>
              </a:path>
            </a:pathLst>
          </a:custGeom>
          <a:noFill/>
          <a:ln w="9525" cap="flat" cmpd="sng">
            <a:solidFill>
              <a:schemeClr val="accent5"/>
            </a:solidFill>
            <a:prstDash val="solid"/>
            <a:round/>
            <a:headEnd type="none" w="med" len="med"/>
            <a:tailEnd type="none" w="med" len="med"/>
          </a:ln>
        </p:spPr>
      </p:sp>
      <p:sp>
        <p:nvSpPr>
          <p:cNvPr id="112" name="Google Shape;112;p23"/>
          <p:cNvSpPr/>
          <p:nvPr/>
        </p:nvSpPr>
        <p:spPr>
          <a:xfrm>
            <a:off x="-456549" y="-435517"/>
            <a:ext cx="2530489" cy="2432647"/>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DEE6BB">
              <a:alpha val="50890"/>
            </a:srgbClr>
          </a:solidFill>
          <a:ln>
            <a:noFill/>
          </a:ln>
        </p:spPr>
      </p:sp>
      <p:sp>
        <p:nvSpPr>
          <p:cNvPr id="113" name="Google Shape;113;p23"/>
          <p:cNvSpPr/>
          <p:nvPr/>
        </p:nvSpPr>
        <p:spPr>
          <a:xfrm>
            <a:off x="-1287550" y="-1298125"/>
            <a:ext cx="4698850" cy="3464375"/>
          </a:xfrm>
          <a:custGeom>
            <a:avLst/>
            <a:gdLst/>
            <a:ahLst/>
            <a:cxnLst/>
            <a:rect l="l" t="t" r="r" b="b"/>
            <a:pathLst>
              <a:path w="187954" h="138575" extrusionOk="0">
                <a:moveTo>
                  <a:pt x="0" y="138575"/>
                </a:moveTo>
                <a:cubicBezTo>
                  <a:pt x="1497" y="123612"/>
                  <a:pt x="5910" y="102980"/>
                  <a:pt x="20176" y="98224"/>
                </a:cubicBezTo>
                <a:cubicBezTo>
                  <a:pt x="49124" y="88574"/>
                  <a:pt x="85332" y="107553"/>
                  <a:pt x="111498" y="91853"/>
                </a:cubicBezTo>
                <a:cubicBezTo>
                  <a:pt x="122835" y="85050"/>
                  <a:pt x="125614" y="69254"/>
                  <a:pt x="130081" y="56810"/>
                </a:cubicBezTo>
                <a:cubicBezTo>
                  <a:pt x="133477" y="47349"/>
                  <a:pt x="137716" y="38054"/>
                  <a:pt x="143354" y="29732"/>
                </a:cubicBezTo>
                <a:cubicBezTo>
                  <a:pt x="153375" y="14940"/>
                  <a:pt x="171004" y="5650"/>
                  <a:pt x="187954" y="0"/>
                </a:cubicBezTo>
              </a:path>
            </a:pathLst>
          </a:custGeom>
          <a:noFill/>
          <a:ln w="9525" cap="flat" cmpd="sng">
            <a:solidFill>
              <a:schemeClr val="accent5"/>
            </a:solidFill>
            <a:prstDash val="solid"/>
            <a:round/>
            <a:headEnd type="none" w="med" len="med"/>
            <a:tailEnd type="none" w="med" len="med"/>
          </a:ln>
        </p:spPr>
      </p:sp>
      <p:sp>
        <p:nvSpPr>
          <p:cNvPr id="114" name="Google Shape;114;p23"/>
          <p:cNvSpPr/>
          <p:nvPr/>
        </p:nvSpPr>
        <p:spPr>
          <a:xfrm rot="4390065">
            <a:off x="6980504" y="2798935"/>
            <a:ext cx="2887207" cy="3094444"/>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EEAE91">
              <a:alpha val="42410"/>
            </a:srgbClr>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6AD6EE87-EBD5-4F12-A48A-63ACA297AC8F}" type="datetimeFigureOut">
              <a:rPr lang="en-US" smtClean="0"/>
              <a:t>6/10/2023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41699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82613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237582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0298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67593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789657" y="2833925"/>
            <a:ext cx="2397900" cy="8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Lexend Deca Light"/>
                <a:ea typeface="Lexend Deca Light"/>
                <a:cs typeface="Lexend Deca Light"/>
                <a:sym typeface="Lexend Deca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2"/>
          </p:nvPr>
        </p:nvSpPr>
        <p:spPr>
          <a:xfrm>
            <a:off x="4956463" y="2833925"/>
            <a:ext cx="2397900" cy="8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Lexend Deca Light"/>
                <a:ea typeface="Lexend Deca Light"/>
                <a:cs typeface="Lexend Deca Light"/>
                <a:sym typeface="Lexend Deca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1789637" y="2462525"/>
            <a:ext cx="2397900" cy="2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title" idx="3"/>
          </p:nvPr>
        </p:nvSpPr>
        <p:spPr>
          <a:xfrm>
            <a:off x="4956463" y="2462525"/>
            <a:ext cx="2397900" cy="2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title" idx="4"/>
          </p:nvPr>
        </p:nvSpPr>
        <p:spPr>
          <a:xfrm>
            <a:off x="720000" y="511025"/>
            <a:ext cx="77040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472521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9638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374903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55257005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722289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092725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085760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422428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9250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6/10/2023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23812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1091894" y="1520300"/>
            <a:ext cx="3707700" cy="2632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Clr>
                <a:srgbClr val="999999"/>
              </a:buClr>
              <a:buSzPts val="800"/>
              <a:buFont typeface="Anaheim"/>
              <a:buChar char="●"/>
              <a:defRPr sz="1600">
                <a:solidFill>
                  <a:schemeClr val="dk1"/>
                </a:solidFill>
                <a:latin typeface="Lexend Deca Light"/>
                <a:ea typeface="Lexend Deca Light"/>
                <a:cs typeface="Lexend Deca Light"/>
                <a:sym typeface="Lexend Deca Light"/>
              </a:defRPr>
            </a:lvl1pPr>
            <a:lvl2pPr marL="914400" lvl="1" indent="-279400">
              <a:spcBef>
                <a:spcPts val="0"/>
              </a:spcBef>
              <a:spcAft>
                <a:spcPts val="0"/>
              </a:spcAft>
              <a:buClr>
                <a:srgbClr val="999999"/>
              </a:buClr>
              <a:buSzPts val="800"/>
              <a:buFont typeface="Open Sans"/>
              <a:buChar char="○"/>
              <a:defRPr>
                <a:solidFill>
                  <a:schemeClr val="dk1"/>
                </a:solidFill>
              </a:defRPr>
            </a:lvl2pPr>
            <a:lvl3pPr marL="1371600" lvl="2" indent="-279400">
              <a:spcBef>
                <a:spcPts val="0"/>
              </a:spcBef>
              <a:spcAft>
                <a:spcPts val="0"/>
              </a:spcAft>
              <a:buClr>
                <a:srgbClr val="999999"/>
              </a:buClr>
              <a:buSzPts val="800"/>
              <a:buFont typeface="Open Sans"/>
              <a:buChar char="■"/>
              <a:defRPr>
                <a:solidFill>
                  <a:schemeClr val="dk1"/>
                </a:solidFill>
              </a:defRPr>
            </a:lvl3pPr>
            <a:lvl4pPr marL="1828800" lvl="3" indent="-279400">
              <a:spcBef>
                <a:spcPts val="0"/>
              </a:spcBef>
              <a:spcAft>
                <a:spcPts val="0"/>
              </a:spcAft>
              <a:buClr>
                <a:srgbClr val="999999"/>
              </a:buClr>
              <a:buSzPts val="800"/>
              <a:buFont typeface="Open Sans"/>
              <a:buChar char="●"/>
              <a:defRPr>
                <a:solidFill>
                  <a:schemeClr val="dk1"/>
                </a:solidFill>
              </a:defRPr>
            </a:lvl4pPr>
            <a:lvl5pPr marL="2286000" lvl="4" indent="-304800">
              <a:spcBef>
                <a:spcPts val="0"/>
              </a:spcBef>
              <a:spcAft>
                <a:spcPts val="0"/>
              </a:spcAft>
              <a:buClr>
                <a:srgbClr val="999999"/>
              </a:buClr>
              <a:buSzPts val="1200"/>
              <a:buFont typeface="Open Sans"/>
              <a:buChar char="○"/>
              <a:defRPr>
                <a:solidFill>
                  <a:schemeClr val="dk1"/>
                </a:solidFill>
              </a:defRPr>
            </a:lvl5pPr>
            <a:lvl6pPr marL="2743200" lvl="5" indent="-304800">
              <a:spcBef>
                <a:spcPts val="0"/>
              </a:spcBef>
              <a:spcAft>
                <a:spcPts val="0"/>
              </a:spcAft>
              <a:buClr>
                <a:srgbClr val="999999"/>
              </a:buClr>
              <a:buSzPts val="1200"/>
              <a:buFont typeface="Open Sans"/>
              <a:buChar char="■"/>
              <a:defRPr>
                <a:solidFill>
                  <a:schemeClr val="dk1"/>
                </a:solidFill>
              </a:defRPr>
            </a:lvl6pPr>
            <a:lvl7pPr marL="3200400" lvl="6" indent="-273050">
              <a:spcBef>
                <a:spcPts val="0"/>
              </a:spcBef>
              <a:spcAft>
                <a:spcPts val="0"/>
              </a:spcAft>
              <a:buClr>
                <a:srgbClr val="999999"/>
              </a:buClr>
              <a:buSzPts val="700"/>
              <a:buFont typeface="Open Sans"/>
              <a:buChar char="●"/>
              <a:defRPr>
                <a:solidFill>
                  <a:schemeClr val="dk1"/>
                </a:solidFill>
              </a:defRPr>
            </a:lvl7pPr>
            <a:lvl8pPr marL="3657600" lvl="7" indent="-273050">
              <a:spcBef>
                <a:spcPts val="0"/>
              </a:spcBef>
              <a:spcAft>
                <a:spcPts val="0"/>
              </a:spcAft>
              <a:buClr>
                <a:srgbClr val="999999"/>
              </a:buClr>
              <a:buSzPts val="700"/>
              <a:buFont typeface="Open Sans"/>
              <a:buChar char="○"/>
              <a:defRPr>
                <a:solidFill>
                  <a:schemeClr val="dk1"/>
                </a:solidFill>
              </a:defRPr>
            </a:lvl8pPr>
            <a:lvl9pPr marL="4114800" lvl="8" indent="-266700">
              <a:spcBef>
                <a:spcPts val="0"/>
              </a:spcBef>
              <a:spcAft>
                <a:spcPts val="0"/>
              </a:spcAft>
              <a:buClr>
                <a:srgbClr val="999999"/>
              </a:buClr>
              <a:buSzPts val="600"/>
              <a:buFont typeface="Open Sans"/>
              <a:buChar char="■"/>
              <a:defRPr>
                <a:solidFill>
                  <a:schemeClr val="dk1"/>
                </a:solidFill>
              </a:defRPr>
            </a:lvl9pPr>
          </a:lstStyle>
          <a:p>
            <a:endParaRPr/>
          </a:p>
        </p:txBody>
      </p:sp>
      <p:sp>
        <p:nvSpPr>
          <p:cNvPr id="40" name="Google Shape;40;p7"/>
          <p:cNvSpPr txBox="1">
            <a:spLocks noGrp="1"/>
          </p:cNvSpPr>
          <p:nvPr>
            <p:ph type="title"/>
          </p:nvPr>
        </p:nvSpPr>
        <p:spPr>
          <a:xfrm>
            <a:off x="720000" y="511025"/>
            <a:ext cx="7704000" cy="348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p:nvPr/>
        </p:nvSpPr>
        <p:spPr>
          <a:xfrm rot="5400000" flipH="1">
            <a:off x="-2846414" y="1158688"/>
            <a:ext cx="4689554" cy="1326125"/>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rgbClr val="9E9E9E"/>
            </a:solidFill>
            <a:prstDash val="solid"/>
            <a:round/>
            <a:headEnd type="none" w="med" len="med"/>
            <a:tailEnd type="none" w="med" len="med"/>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CD73815-2707-4475-8F1A-B873CB631BB4}"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64362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2A4AFB99-0EAB-4182-AFF8-E214C82A68F6}"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3790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251300" y="1351125"/>
            <a:ext cx="4641300" cy="2441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39075" y="1791250"/>
            <a:ext cx="4230000" cy="5724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3139375" y="2471750"/>
            <a:ext cx="4229400" cy="88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1pPr>
            <a:lvl2pPr lvl="1"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2pPr>
            <a:lvl3pPr lvl="2"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3pPr>
            <a:lvl4pPr lvl="3"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4pPr>
            <a:lvl5pPr lvl="4"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5pPr>
            <a:lvl6pPr lvl="5"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6pPr>
            <a:lvl7pPr lvl="6"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7pPr>
            <a:lvl8pPr lvl="7"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8pPr>
            <a:lvl9pPr lvl="8" algn="ctr">
              <a:lnSpc>
                <a:spcPct val="100000"/>
              </a:lnSpc>
              <a:spcBef>
                <a:spcPts val="0"/>
              </a:spcBef>
              <a:spcAft>
                <a:spcPts val="0"/>
              </a:spcAft>
              <a:buClr>
                <a:schemeClr val="dk1"/>
              </a:buClr>
              <a:buSzPts val="1400"/>
              <a:buFont typeface="Lexend Deca Light"/>
              <a:buNone/>
              <a:defRPr>
                <a:solidFill>
                  <a:schemeClr val="dk1"/>
                </a:solidFill>
                <a:latin typeface="Lexend Deca Light"/>
                <a:ea typeface="Lexend Deca Light"/>
                <a:cs typeface="Lexend Deca Light"/>
                <a:sym typeface="Lexend Deca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720000" y="4141350"/>
            <a:ext cx="7704000" cy="491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500">
                <a:solidFill>
                  <a:schemeClr val="dk1"/>
                </a:solidFill>
                <a:latin typeface="Arya"/>
                <a:ea typeface="Arya"/>
                <a:cs typeface="Arya"/>
                <a:sym typeface="Arya"/>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749450" y="1186873"/>
            <a:ext cx="5645100" cy="15807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1749450" y="2952838"/>
            <a:ext cx="5645100" cy="2418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solidFill>
                  <a:schemeClr val="dk1"/>
                </a:solidFill>
                <a:latin typeface="Lexend Deca Light"/>
                <a:ea typeface="Lexend Deca Light"/>
                <a:cs typeface="Lexend Deca Light"/>
                <a:sym typeface="Lexend Deca Light"/>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53"/>
        <p:cNvGrpSpPr/>
        <p:nvPr/>
      </p:nvGrpSpPr>
      <p:grpSpPr>
        <a:xfrm>
          <a:off x="0" y="0"/>
          <a:ext cx="0" cy="0"/>
          <a:chOff x="0" y="0"/>
          <a:chExt cx="0" cy="0"/>
        </a:xfrm>
      </p:grpSpPr>
      <p:sp>
        <p:nvSpPr>
          <p:cNvPr id="54" name="Google Shape;54;p13"/>
          <p:cNvSpPr/>
          <p:nvPr/>
        </p:nvSpPr>
        <p:spPr>
          <a:xfrm rot="-713208">
            <a:off x="7990443" y="-372225"/>
            <a:ext cx="1551763" cy="4269184"/>
          </a:xfrm>
          <a:custGeom>
            <a:avLst/>
            <a:gdLst/>
            <a:ahLst/>
            <a:cxnLst/>
            <a:rect l="l" t="t" r="r" b="b"/>
            <a:pathLst>
              <a:path w="48650" h="133845" extrusionOk="0">
                <a:moveTo>
                  <a:pt x="7272" y="1"/>
                </a:moveTo>
                <a:lnTo>
                  <a:pt x="2224" y="34865"/>
                </a:lnTo>
                <a:cubicBezTo>
                  <a:pt x="0" y="49323"/>
                  <a:pt x="233" y="64018"/>
                  <a:pt x="2917" y="78405"/>
                </a:cubicBezTo>
                <a:cubicBezTo>
                  <a:pt x="3507" y="81579"/>
                  <a:pt x="4560" y="84662"/>
                  <a:pt x="6041" y="87571"/>
                </a:cubicBezTo>
                <a:lnTo>
                  <a:pt x="13244" y="101697"/>
                </a:lnTo>
                <a:cubicBezTo>
                  <a:pt x="17695" y="109473"/>
                  <a:pt x="23745" y="116347"/>
                  <a:pt x="31045" y="121923"/>
                </a:cubicBezTo>
                <a:lnTo>
                  <a:pt x="41311" y="129199"/>
                </a:lnTo>
                <a:cubicBezTo>
                  <a:pt x="43673" y="130873"/>
                  <a:pt x="46122" y="132422"/>
                  <a:pt x="48650" y="133844"/>
                </a:cubicBezTo>
                <a:lnTo>
                  <a:pt x="48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13"/>
          <p:cNvSpPr/>
          <p:nvPr/>
        </p:nvSpPr>
        <p:spPr>
          <a:xfrm rot="2122598">
            <a:off x="-939032" y="-2317231"/>
            <a:ext cx="2080891" cy="4135184"/>
          </a:xfrm>
          <a:custGeom>
            <a:avLst/>
            <a:gdLst/>
            <a:ahLst/>
            <a:cxnLst/>
            <a:rect l="l" t="t" r="r" b="b"/>
            <a:pathLst>
              <a:path w="86006" h="161224" extrusionOk="0">
                <a:moveTo>
                  <a:pt x="0" y="1"/>
                </a:moveTo>
                <a:lnTo>
                  <a:pt x="0" y="161224"/>
                </a:lnTo>
                <a:lnTo>
                  <a:pt x="68859" y="161224"/>
                </a:lnTo>
                <a:lnTo>
                  <a:pt x="71633" y="157876"/>
                </a:lnTo>
                <a:lnTo>
                  <a:pt x="73774" y="154587"/>
                </a:lnTo>
                <a:cubicBezTo>
                  <a:pt x="82016" y="141934"/>
                  <a:pt x="86006" y="127255"/>
                  <a:pt x="85231" y="112454"/>
                </a:cubicBezTo>
                <a:cubicBezTo>
                  <a:pt x="84844" y="105118"/>
                  <a:pt x="83294" y="97875"/>
                  <a:pt x="80629" y="90968"/>
                </a:cubicBezTo>
                <a:lnTo>
                  <a:pt x="69267" y="61514"/>
                </a:lnTo>
                <a:lnTo>
                  <a:pt x="66299" y="53052"/>
                </a:lnTo>
                <a:cubicBezTo>
                  <a:pt x="59705" y="34258"/>
                  <a:pt x="48182" y="17311"/>
                  <a:pt x="32785" y="3763"/>
                </a:cubicBezTo>
                <a:lnTo>
                  <a:pt x="28511" y="1"/>
                </a:lnTo>
                <a:close/>
              </a:path>
            </a:pathLst>
          </a:custGeom>
          <a:solidFill>
            <a:srgbClr val="DEE6BB">
              <a:alpha val="5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2700000">
            <a:off x="7960961" y="3625536"/>
            <a:ext cx="2034606" cy="1955911"/>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CDD2DB">
              <a:alpha val="42860"/>
            </a:srgbClr>
          </a:solidFill>
          <a:ln>
            <a:noFill/>
          </a:ln>
        </p:spPr>
      </p:sp>
      <p:sp>
        <p:nvSpPr>
          <p:cNvPr id="58" name="Google Shape;58;p13"/>
          <p:cNvSpPr/>
          <p:nvPr/>
        </p:nvSpPr>
        <p:spPr>
          <a:xfrm rot="3539698">
            <a:off x="-2108433" y="-494961"/>
            <a:ext cx="3314790" cy="1326091"/>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rgbClr val="9E9E9E"/>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jpe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500"/>
              <a:buFont typeface="Arya"/>
              <a:buNone/>
              <a:defRPr sz="3500">
                <a:solidFill>
                  <a:schemeClr val="dk1"/>
                </a:solidFill>
                <a:latin typeface="Arya"/>
                <a:ea typeface="Arya"/>
                <a:cs typeface="Arya"/>
                <a:sym typeface="Arya"/>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4" r:id="rId10"/>
    <p:sldLayoutId id="2147483665"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6/10/2023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7274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p:nvPr/>
        </p:nvSpPr>
        <p:spPr>
          <a:xfrm rot="10800000">
            <a:off x="3962373" y="96"/>
            <a:ext cx="4034351" cy="942878"/>
          </a:xfrm>
          <a:custGeom>
            <a:avLst/>
            <a:gdLst/>
            <a:ahLst/>
            <a:cxnLst/>
            <a:rect l="l" t="t" r="r" b="b"/>
            <a:pathLst>
              <a:path w="164399" h="38426" extrusionOk="0">
                <a:moveTo>
                  <a:pt x="75488" y="0"/>
                </a:moveTo>
                <a:cubicBezTo>
                  <a:pt x="71476" y="0"/>
                  <a:pt x="67460" y="153"/>
                  <a:pt x="63451" y="460"/>
                </a:cubicBezTo>
                <a:cubicBezTo>
                  <a:pt x="60021" y="721"/>
                  <a:pt x="56644" y="1420"/>
                  <a:pt x="53417" y="2537"/>
                </a:cubicBezTo>
                <a:lnTo>
                  <a:pt x="37731" y="7962"/>
                </a:lnTo>
                <a:cubicBezTo>
                  <a:pt x="29054" y="11402"/>
                  <a:pt x="21189" y="16414"/>
                  <a:pt x="14591" y="22711"/>
                </a:cubicBezTo>
                <a:lnTo>
                  <a:pt x="5911" y="31619"/>
                </a:lnTo>
                <a:cubicBezTo>
                  <a:pt x="3801" y="33783"/>
                  <a:pt x="1828" y="36057"/>
                  <a:pt x="0" y="38426"/>
                </a:cubicBezTo>
                <a:lnTo>
                  <a:pt x="164399" y="38426"/>
                </a:lnTo>
                <a:lnTo>
                  <a:pt x="164166" y="37534"/>
                </a:lnTo>
                <a:cubicBezTo>
                  <a:pt x="161250" y="26320"/>
                  <a:pt x="152404" y="17279"/>
                  <a:pt x="140725" y="13578"/>
                </a:cubicBezTo>
                <a:lnTo>
                  <a:pt x="109832" y="3789"/>
                </a:lnTo>
                <a:cubicBezTo>
                  <a:pt x="98569" y="1269"/>
                  <a:pt x="87042" y="0"/>
                  <a:pt x="75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rot="10800000">
            <a:off x="1967550" y="4326288"/>
            <a:ext cx="3989676" cy="1225738"/>
          </a:xfrm>
          <a:custGeom>
            <a:avLst/>
            <a:gdLst/>
            <a:ahLst/>
            <a:cxnLst/>
            <a:rect l="l" t="t" r="r" b="b"/>
            <a:pathLst>
              <a:path w="125078" h="47583" extrusionOk="0">
                <a:moveTo>
                  <a:pt x="1" y="1"/>
                </a:moveTo>
                <a:lnTo>
                  <a:pt x="15969" y="20666"/>
                </a:lnTo>
                <a:lnTo>
                  <a:pt x="26425" y="33824"/>
                </a:lnTo>
                <a:cubicBezTo>
                  <a:pt x="29868" y="38156"/>
                  <a:pt x="34719" y="41705"/>
                  <a:pt x="40489" y="44119"/>
                </a:cubicBezTo>
                <a:lnTo>
                  <a:pt x="40492" y="44119"/>
                </a:lnTo>
                <a:cubicBezTo>
                  <a:pt x="45967" y="46409"/>
                  <a:pt x="52049" y="47583"/>
                  <a:pt x="58181" y="47583"/>
                </a:cubicBezTo>
                <a:cubicBezTo>
                  <a:pt x="60945" y="47583"/>
                  <a:pt x="63719" y="47344"/>
                  <a:pt x="66451" y="46862"/>
                </a:cubicBezTo>
                <a:cubicBezTo>
                  <a:pt x="75352" y="45292"/>
                  <a:pt x="83690" y="42175"/>
                  <a:pt x="90756" y="37691"/>
                </a:cubicBezTo>
                <a:cubicBezTo>
                  <a:pt x="90960" y="37563"/>
                  <a:pt x="91161" y="37433"/>
                  <a:pt x="91363" y="37302"/>
                </a:cubicBezTo>
                <a:cubicBezTo>
                  <a:pt x="99099" y="32305"/>
                  <a:pt x="105515" y="26190"/>
                  <a:pt x="110562" y="19430"/>
                </a:cubicBezTo>
                <a:lnTo>
                  <a:pt x="125077" y="1"/>
                </a:lnTo>
                <a:close/>
              </a:path>
            </a:pathLst>
          </a:custGeom>
          <a:solidFill>
            <a:srgbClr val="DEE6BB">
              <a:alpha val="5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rot="-2700000">
            <a:off x="5019399" y="3503799"/>
            <a:ext cx="2034606" cy="1955911"/>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chemeClr val="accent1"/>
          </a:solidFill>
          <a:ln>
            <a:noFill/>
          </a:ln>
        </p:spPr>
      </p:sp>
      <p:sp>
        <p:nvSpPr>
          <p:cNvPr id="132" name="Google Shape;132;p27"/>
          <p:cNvSpPr txBox="1">
            <a:spLocks noGrp="1"/>
          </p:cNvSpPr>
          <p:nvPr>
            <p:ph type="ctrTitle"/>
          </p:nvPr>
        </p:nvSpPr>
        <p:spPr>
          <a:xfrm>
            <a:off x="713225" y="737500"/>
            <a:ext cx="5244000" cy="288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6000" dirty="0">
                <a:latin typeface="Algerian" panose="04020705040A02060702" pitchFamily="82" charset="0"/>
              </a:rPr>
              <a:t>POWER-TAXI</a:t>
            </a:r>
            <a:endParaRPr sz="6000" dirty="0">
              <a:latin typeface="Algerian" panose="04020705040A02060702" pitchFamily="82" charset="0"/>
            </a:endParaRPr>
          </a:p>
        </p:txBody>
      </p:sp>
      <p:sp>
        <p:nvSpPr>
          <p:cNvPr id="133" name="Google Shape;133;p27"/>
          <p:cNvSpPr txBox="1">
            <a:spLocks noGrp="1"/>
          </p:cNvSpPr>
          <p:nvPr>
            <p:ph type="subTitle" idx="1"/>
          </p:nvPr>
        </p:nvSpPr>
        <p:spPr>
          <a:xfrm>
            <a:off x="713225" y="2833348"/>
            <a:ext cx="5244000" cy="4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A Safe ride for you and your loved ones</a:t>
            </a:r>
            <a:endParaRPr sz="2000" dirty="0"/>
          </a:p>
        </p:txBody>
      </p:sp>
      <p:sp>
        <p:nvSpPr>
          <p:cNvPr id="134" name="Google Shape;134;p27"/>
          <p:cNvSpPr/>
          <p:nvPr/>
        </p:nvSpPr>
        <p:spPr>
          <a:xfrm>
            <a:off x="6690064" y="316958"/>
            <a:ext cx="2530489" cy="2432647"/>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EEAE91">
              <a:alpha val="42410"/>
            </a:srgbClr>
          </a:solidFill>
          <a:ln>
            <a:noFill/>
          </a:ln>
        </p:spPr>
      </p:sp>
      <p:sp>
        <p:nvSpPr>
          <p:cNvPr id="135" name="Google Shape;135;p27"/>
          <p:cNvSpPr/>
          <p:nvPr/>
        </p:nvSpPr>
        <p:spPr>
          <a:xfrm rot="4740013">
            <a:off x="5605953" y="-128265"/>
            <a:ext cx="4698717" cy="3464277"/>
          </a:xfrm>
          <a:custGeom>
            <a:avLst/>
            <a:gdLst/>
            <a:ahLst/>
            <a:cxnLst/>
            <a:rect l="l" t="t" r="r" b="b"/>
            <a:pathLst>
              <a:path w="187954" h="138575" extrusionOk="0">
                <a:moveTo>
                  <a:pt x="0" y="138575"/>
                </a:moveTo>
                <a:cubicBezTo>
                  <a:pt x="1497" y="123612"/>
                  <a:pt x="5910" y="102980"/>
                  <a:pt x="20176" y="98224"/>
                </a:cubicBezTo>
                <a:cubicBezTo>
                  <a:pt x="49124" y="88574"/>
                  <a:pt x="85332" y="107553"/>
                  <a:pt x="111498" y="91853"/>
                </a:cubicBezTo>
                <a:cubicBezTo>
                  <a:pt x="122835" y="85050"/>
                  <a:pt x="125614" y="69254"/>
                  <a:pt x="130081" y="56810"/>
                </a:cubicBezTo>
                <a:cubicBezTo>
                  <a:pt x="133477" y="47349"/>
                  <a:pt x="137716" y="38054"/>
                  <a:pt x="143354" y="29732"/>
                </a:cubicBezTo>
                <a:cubicBezTo>
                  <a:pt x="153375" y="14940"/>
                  <a:pt x="171004" y="5650"/>
                  <a:pt x="187954" y="0"/>
                </a:cubicBezTo>
              </a:path>
            </a:pathLst>
          </a:custGeom>
          <a:noFill/>
          <a:ln w="9525" cap="flat" cmpd="sng">
            <a:solidFill>
              <a:schemeClr val="accent5"/>
            </a:solidFill>
            <a:prstDash val="solid"/>
            <a:round/>
            <a:headEnd type="none" w="med" len="med"/>
            <a:tailEnd type="none" w="med" len="med"/>
          </a:ln>
        </p:spPr>
      </p:sp>
      <p:sp>
        <p:nvSpPr>
          <p:cNvPr id="136" name="Google Shape;136;p27"/>
          <p:cNvSpPr/>
          <p:nvPr/>
        </p:nvSpPr>
        <p:spPr>
          <a:xfrm rot="8666558">
            <a:off x="6694834" y="2501970"/>
            <a:ext cx="2887146" cy="3094379"/>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CDD2DB">
              <a:alpha val="42860"/>
            </a:srgbClr>
          </a:solidFill>
          <a:ln>
            <a:noFill/>
          </a:ln>
        </p:spPr>
      </p:sp>
      <p:sp>
        <p:nvSpPr>
          <p:cNvPr id="137" name="Google Shape;137;p27"/>
          <p:cNvSpPr/>
          <p:nvPr/>
        </p:nvSpPr>
        <p:spPr>
          <a:xfrm rot="-2242860" flipH="1">
            <a:off x="6480975" y="3940946"/>
            <a:ext cx="3314808" cy="1326098"/>
          </a:xfrm>
          <a:custGeom>
            <a:avLst/>
            <a:gdLst/>
            <a:ahLst/>
            <a:cxnLst/>
            <a:rect l="l" t="t" r="r" b="b"/>
            <a:pathLst>
              <a:path w="132595" h="53045" extrusionOk="0">
                <a:moveTo>
                  <a:pt x="128488" y="53045"/>
                </a:moveTo>
                <a:cubicBezTo>
                  <a:pt x="143314" y="38229"/>
                  <a:pt x="114599" y="4232"/>
                  <a:pt x="93977" y="482"/>
                </a:cubicBezTo>
                <a:cubicBezTo>
                  <a:pt x="83457" y="-1431"/>
                  <a:pt x="73316" y="6624"/>
                  <a:pt x="62651" y="7384"/>
                </a:cubicBezTo>
                <a:cubicBezTo>
                  <a:pt x="52674" y="8095"/>
                  <a:pt x="43066" y="-2266"/>
                  <a:pt x="33449" y="482"/>
                </a:cubicBezTo>
                <a:cubicBezTo>
                  <a:pt x="29531" y="1601"/>
                  <a:pt x="26514" y="4804"/>
                  <a:pt x="23361" y="7384"/>
                </a:cubicBezTo>
                <a:cubicBezTo>
                  <a:pt x="15397" y="13899"/>
                  <a:pt x="6429" y="19527"/>
                  <a:pt x="0" y="27560"/>
                </a:cubicBezTo>
              </a:path>
            </a:pathLst>
          </a:custGeom>
          <a:noFill/>
          <a:ln w="9525" cap="flat" cmpd="sng">
            <a:solidFill>
              <a:schemeClr val="accent5"/>
            </a:solidFill>
            <a:prstDash val="solid"/>
            <a:roun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29555-01C9-E2C8-DFA0-4402361ED7B4}"/>
              </a:ext>
            </a:extLst>
          </p:cNvPr>
          <p:cNvPicPr>
            <a:picLocks noChangeAspect="1"/>
          </p:cNvPicPr>
          <p:nvPr/>
        </p:nvPicPr>
        <p:blipFill>
          <a:blip r:embed="rId2"/>
          <a:stretch>
            <a:fillRect/>
          </a:stretch>
        </p:blipFill>
        <p:spPr>
          <a:xfrm>
            <a:off x="555625" y="0"/>
            <a:ext cx="3577760" cy="5143500"/>
          </a:xfrm>
          <a:prstGeom prst="rect">
            <a:avLst/>
          </a:prstGeom>
        </p:spPr>
      </p:pic>
      <p:pic>
        <p:nvPicPr>
          <p:cNvPr id="6" name="Picture 5">
            <a:extLst>
              <a:ext uri="{FF2B5EF4-FFF2-40B4-BE49-F238E27FC236}">
                <a16:creationId xmlns:a16="http://schemas.microsoft.com/office/drawing/2014/main" id="{7054AD59-FC27-C643-F538-C7BA48E01DD2}"/>
              </a:ext>
            </a:extLst>
          </p:cNvPr>
          <p:cNvPicPr>
            <a:picLocks noChangeAspect="1"/>
          </p:cNvPicPr>
          <p:nvPr/>
        </p:nvPicPr>
        <p:blipFill>
          <a:blip r:embed="rId3"/>
          <a:stretch>
            <a:fillRect/>
          </a:stretch>
        </p:blipFill>
        <p:spPr>
          <a:xfrm>
            <a:off x="4432110" y="0"/>
            <a:ext cx="3804924" cy="5143500"/>
          </a:xfrm>
          <a:prstGeom prst="rect">
            <a:avLst/>
          </a:prstGeom>
        </p:spPr>
      </p:pic>
    </p:spTree>
    <p:extLst>
      <p:ext uri="{BB962C8B-B14F-4D97-AF65-F5344CB8AC3E}">
        <p14:creationId xmlns:p14="http://schemas.microsoft.com/office/powerpoint/2010/main" val="4233737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Features of App</a:t>
            </a:r>
            <a:endParaRPr dirty="0"/>
          </a:p>
        </p:txBody>
      </p:sp>
      <p:grpSp>
        <p:nvGrpSpPr>
          <p:cNvPr id="846" name="Google Shape;846;p51"/>
          <p:cNvGrpSpPr/>
          <p:nvPr/>
        </p:nvGrpSpPr>
        <p:grpSpPr>
          <a:xfrm>
            <a:off x="6296606" y="1577506"/>
            <a:ext cx="2390193" cy="933925"/>
            <a:chOff x="6373531" y="1682850"/>
            <a:chExt cx="2057100" cy="933925"/>
          </a:xfrm>
        </p:grpSpPr>
        <p:sp>
          <p:nvSpPr>
            <p:cNvPr id="847" name="Google Shape;847;p51"/>
            <p:cNvSpPr txBox="1"/>
            <p:nvPr/>
          </p:nvSpPr>
          <p:spPr>
            <a:xfrm>
              <a:off x="6373531" y="2040775"/>
              <a:ext cx="20571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pt-BR" dirty="0">
                  <a:solidFill>
                    <a:srgbClr val="0E291E"/>
                  </a:solidFill>
                  <a:latin typeface="Lexend Deca Light"/>
                  <a:ea typeface="Lexend Deca Light"/>
                  <a:cs typeface="Lexend Deca Light"/>
                  <a:sym typeface="Lexend Deca Light"/>
                </a:rPr>
                <a:t>Monitoring speed , traffic and updating it to users</a:t>
              </a:r>
              <a:endParaRPr dirty="0">
                <a:solidFill>
                  <a:srgbClr val="0E291E"/>
                </a:solidFill>
                <a:latin typeface="Lexend Deca Light"/>
                <a:ea typeface="Lexend Deca Light"/>
                <a:cs typeface="Lexend Deca Light"/>
                <a:sym typeface="Lexend Deca Light"/>
              </a:endParaRPr>
            </a:p>
          </p:txBody>
        </p:sp>
        <p:sp>
          <p:nvSpPr>
            <p:cNvPr id="848" name="Google Shape;848;p51"/>
            <p:cNvSpPr txBox="1"/>
            <p:nvPr/>
          </p:nvSpPr>
          <p:spPr>
            <a:xfrm>
              <a:off x="6373531" y="1682850"/>
              <a:ext cx="2057100" cy="438900"/>
            </a:xfrm>
            <a:prstGeom prst="rect">
              <a:avLst/>
            </a:prstGeom>
            <a:solidFill>
              <a:srgbClr val="FDECC8"/>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AI based App</a:t>
              </a:r>
              <a:endParaRPr sz="2000" dirty="0">
                <a:solidFill>
                  <a:srgbClr val="0E291E"/>
                </a:solidFill>
                <a:latin typeface="Arya"/>
                <a:ea typeface="Arya"/>
                <a:cs typeface="Arya"/>
                <a:sym typeface="Arya"/>
              </a:endParaRPr>
            </a:p>
          </p:txBody>
        </p:sp>
      </p:grpSp>
      <p:grpSp>
        <p:nvGrpSpPr>
          <p:cNvPr id="849" name="Google Shape;849;p51"/>
          <p:cNvGrpSpPr/>
          <p:nvPr/>
        </p:nvGrpSpPr>
        <p:grpSpPr>
          <a:xfrm>
            <a:off x="6296607" y="2678750"/>
            <a:ext cx="2057100" cy="933925"/>
            <a:chOff x="6373531" y="2678750"/>
            <a:chExt cx="2057100" cy="933925"/>
          </a:xfrm>
        </p:grpSpPr>
        <p:sp>
          <p:nvSpPr>
            <p:cNvPr id="850" name="Google Shape;850;p51"/>
            <p:cNvSpPr txBox="1"/>
            <p:nvPr/>
          </p:nvSpPr>
          <p:spPr>
            <a:xfrm>
              <a:off x="6373531" y="3036675"/>
              <a:ext cx="20571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IN" dirty="0">
                  <a:solidFill>
                    <a:srgbClr val="0E291E"/>
                  </a:solidFill>
                  <a:latin typeface="Lexend Deca Light"/>
                  <a:ea typeface="Lexend Deca Light"/>
                  <a:cs typeface="Lexend Deca Light"/>
                  <a:sym typeface="Lexend Deca Light"/>
                </a:rPr>
                <a:t>Quick Response Team network and service.</a:t>
              </a:r>
              <a:endParaRPr dirty="0">
                <a:solidFill>
                  <a:srgbClr val="0E291E"/>
                </a:solidFill>
                <a:latin typeface="Lexend Deca Light"/>
                <a:ea typeface="Lexend Deca Light"/>
                <a:cs typeface="Lexend Deca Light"/>
                <a:sym typeface="Lexend Deca Light"/>
              </a:endParaRPr>
            </a:p>
          </p:txBody>
        </p:sp>
        <p:sp>
          <p:nvSpPr>
            <p:cNvPr id="851" name="Google Shape;851;p51"/>
            <p:cNvSpPr txBox="1"/>
            <p:nvPr/>
          </p:nvSpPr>
          <p:spPr>
            <a:xfrm>
              <a:off x="6373531" y="2678750"/>
              <a:ext cx="2057100" cy="438900"/>
            </a:xfrm>
            <a:prstGeom prst="rect">
              <a:avLst/>
            </a:prstGeom>
            <a:solidFill>
              <a:srgbClr val="AFD1CC"/>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QRT Service</a:t>
              </a:r>
              <a:endParaRPr sz="2000" dirty="0">
                <a:solidFill>
                  <a:srgbClr val="0E291E"/>
                </a:solidFill>
                <a:latin typeface="Arya"/>
                <a:ea typeface="Arya"/>
                <a:cs typeface="Arya"/>
                <a:sym typeface="Arya"/>
              </a:endParaRPr>
            </a:p>
          </p:txBody>
        </p:sp>
      </p:grpSp>
      <p:grpSp>
        <p:nvGrpSpPr>
          <p:cNvPr id="852" name="Google Shape;852;p51"/>
          <p:cNvGrpSpPr/>
          <p:nvPr/>
        </p:nvGrpSpPr>
        <p:grpSpPr>
          <a:xfrm>
            <a:off x="457200" y="1534683"/>
            <a:ext cx="2514600" cy="995899"/>
            <a:chOff x="867217" y="1682850"/>
            <a:chExt cx="2057100" cy="933925"/>
          </a:xfrm>
        </p:grpSpPr>
        <p:sp>
          <p:nvSpPr>
            <p:cNvPr id="853" name="Google Shape;853;p51"/>
            <p:cNvSpPr txBox="1"/>
            <p:nvPr/>
          </p:nvSpPr>
          <p:spPr>
            <a:xfrm>
              <a:off x="867217" y="1682850"/>
              <a:ext cx="2057100" cy="438900"/>
            </a:xfrm>
            <a:prstGeom prst="rect">
              <a:avLst/>
            </a:prstGeom>
            <a:solidFill>
              <a:srgbClr val="DEE6BB"/>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Details of Driver</a:t>
              </a:r>
            </a:p>
          </p:txBody>
        </p:sp>
        <p:sp>
          <p:nvSpPr>
            <p:cNvPr id="854" name="Google Shape;854;p51"/>
            <p:cNvSpPr txBox="1"/>
            <p:nvPr/>
          </p:nvSpPr>
          <p:spPr>
            <a:xfrm>
              <a:off x="867217" y="2040775"/>
              <a:ext cx="20571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200"/>
                </a:spcAft>
                <a:buNone/>
              </a:pPr>
              <a:r>
                <a:rPr lang="en-IN" dirty="0">
                  <a:solidFill>
                    <a:srgbClr val="0E291E"/>
                  </a:solidFill>
                  <a:latin typeface="Lexend Deca Light"/>
                  <a:ea typeface="Lexend Deca Light"/>
                  <a:cs typeface="Lexend Deca Light"/>
                  <a:sym typeface="Lexend Deca Light"/>
                </a:rPr>
                <a:t>Sharing the full details of driver including driver license</a:t>
              </a:r>
              <a:endParaRPr dirty="0">
                <a:solidFill>
                  <a:srgbClr val="0E291E"/>
                </a:solidFill>
                <a:latin typeface="Lexend Deca Light"/>
                <a:ea typeface="Lexend Deca Light"/>
                <a:cs typeface="Lexend Deca Light"/>
                <a:sym typeface="Lexend Deca Light"/>
              </a:endParaRPr>
            </a:p>
          </p:txBody>
        </p:sp>
      </p:grpSp>
      <p:grpSp>
        <p:nvGrpSpPr>
          <p:cNvPr id="855" name="Google Shape;855;p51"/>
          <p:cNvGrpSpPr/>
          <p:nvPr/>
        </p:nvGrpSpPr>
        <p:grpSpPr>
          <a:xfrm>
            <a:off x="6296606" y="3674650"/>
            <a:ext cx="2230173" cy="933925"/>
            <a:chOff x="6373530" y="3674650"/>
            <a:chExt cx="2230173" cy="933925"/>
          </a:xfrm>
        </p:grpSpPr>
        <p:sp>
          <p:nvSpPr>
            <p:cNvPr id="856" name="Google Shape;856;p51"/>
            <p:cNvSpPr txBox="1"/>
            <p:nvPr/>
          </p:nvSpPr>
          <p:spPr>
            <a:xfrm>
              <a:off x="6373531" y="3674650"/>
              <a:ext cx="2057100" cy="438900"/>
            </a:xfrm>
            <a:prstGeom prst="rect">
              <a:avLst/>
            </a:prstGeom>
            <a:solidFill>
              <a:srgbClr val="E9CCDB"/>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Customer Care</a:t>
              </a:r>
              <a:endParaRPr sz="2000" dirty="0">
                <a:solidFill>
                  <a:srgbClr val="0E291E"/>
                </a:solidFill>
                <a:latin typeface="Arya"/>
                <a:ea typeface="Arya"/>
                <a:cs typeface="Arya"/>
                <a:sym typeface="Arya"/>
              </a:endParaRPr>
            </a:p>
          </p:txBody>
        </p:sp>
        <p:sp>
          <p:nvSpPr>
            <p:cNvPr id="857" name="Google Shape;857;p51"/>
            <p:cNvSpPr txBox="1"/>
            <p:nvPr/>
          </p:nvSpPr>
          <p:spPr>
            <a:xfrm>
              <a:off x="6373530" y="4032575"/>
              <a:ext cx="2230173"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pt-BR" dirty="0">
                  <a:solidFill>
                    <a:srgbClr val="0E291E"/>
                  </a:solidFill>
                  <a:latin typeface="Lexend Deca Light"/>
                  <a:ea typeface="Lexend Deca Light"/>
                  <a:cs typeface="Lexend Deca Light"/>
                  <a:sym typeface="Lexend Deca Light"/>
                </a:rPr>
                <a:t>Any issues faced during ride and other services</a:t>
              </a:r>
              <a:endParaRPr dirty="0">
                <a:solidFill>
                  <a:srgbClr val="0E291E"/>
                </a:solidFill>
                <a:latin typeface="Lexend Deca Light"/>
                <a:ea typeface="Lexend Deca Light"/>
                <a:cs typeface="Lexend Deca Light"/>
                <a:sym typeface="Lexend Deca Light"/>
              </a:endParaRPr>
            </a:p>
          </p:txBody>
        </p:sp>
      </p:grpSp>
      <p:grpSp>
        <p:nvGrpSpPr>
          <p:cNvPr id="858" name="Google Shape;858;p51"/>
          <p:cNvGrpSpPr/>
          <p:nvPr/>
        </p:nvGrpSpPr>
        <p:grpSpPr>
          <a:xfrm>
            <a:off x="479775" y="2697639"/>
            <a:ext cx="2390193" cy="1016207"/>
            <a:chOff x="867217" y="2678750"/>
            <a:chExt cx="2057100" cy="933925"/>
          </a:xfrm>
        </p:grpSpPr>
        <p:sp>
          <p:nvSpPr>
            <p:cNvPr id="859" name="Google Shape;859;p51"/>
            <p:cNvSpPr txBox="1"/>
            <p:nvPr/>
          </p:nvSpPr>
          <p:spPr>
            <a:xfrm>
              <a:off x="867217" y="2678750"/>
              <a:ext cx="2057100" cy="438900"/>
            </a:xfrm>
            <a:prstGeom prst="rect">
              <a:avLst/>
            </a:prstGeom>
            <a:solidFill>
              <a:srgbClr val="CDD2DB"/>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Camera access</a:t>
              </a:r>
              <a:endParaRPr sz="2000" dirty="0">
                <a:solidFill>
                  <a:srgbClr val="0E291E"/>
                </a:solidFill>
                <a:latin typeface="Arya"/>
                <a:ea typeface="Arya"/>
                <a:cs typeface="Arya"/>
                <a:sym typeface="Arya"/>
              </a:endParaRPr>
            </a:p>
          </p:txBody>
        </p:sp>
        <p:sp>
          <p:nvSpPr>
            <p:cNvPr id="860" name="Google Shape;860;p51"/>
            <p:cNvSpPr txBox="1"/>
            <p:nvPr/>
          </p:nvSpPr>
          <p:spPr>
            <a:xfrm>
              <a:off x="867217" y="3036675"/>
              <a:ext cx="20571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200"/>
                </a:spcAft>
                <a:buNone/>
              </a:pPr>
              <a:r>
                <a:rPr lang="en-IN" dirty="0">
                  <a:solidFill>
                    <a:srgbClr val="0E291E"/>
                  </a:solidFill>
                  <a:latin typeface="Lexend Deca Light"/>
                  <a:ea typeface="Lexend Deca Light"/>
                  <a:cs typeface="Lexend Deca Light"/>
                  <a:sym typeface="Lexend Deca Light"/>
                </a:rPr>
                <a:t>Giving camera access to get a real time analysis of issue (if any)</a:t>
              </a:r>
              <a:endParaRPr dirty="0">
                <a:solidFill>
                  <a:srgbClr val="0E291E"/>
                </a:solidFill>
                <a:latin typeface="Lexend Deca Light"/>
                <a:ea typeface="Lexend Deca Light"/>
                <a:cs typeface="Lexend Deca Light"/>
                <a:sym typeface="Lexend Deca Light"/>
              </a:endParaRPr>
            </a:p>
          </p:txBody>
        </p:sp>
      </p:grpSp>
      <p:grpSp>
        <p:nvGrpSpPr>
          <p:cNvPr id="861" name="Google Shape;861;p51"/>
          <p:cNvGrpSpPr/>
          <p:nvPr/>
        </p:nvGrpSpPr>
        <p:grpSpPr>
          <a:xfrm>
            <a:off x="614738" y="3894213"/>
            <a:ext cx="2255230" cy="933812"/>
            <a:chOff x="694144" y="3674763"/>
            <a:chExt cx="2255230" cy="933812"/>
          </a:xfrm>
        </p:grpSpPr>
        <p:sp>
          <p:nvSpPr>
            <p:cNvPr id="862" name="Google Shape;862;p51"/>
            <p:cNvSpPr txBox="1"/>
            <p:nvPr/>
          </p:nvSpPr>
          <p:spPr>
            <a:xfrm>
              <a:off x="719201" y="3674763"/>
              <a:ext cx="2230173" cy="384938"/>
            </a:xfrm>
            <a:prstGeom prst="rect">
              <a:avLst/>
            </a:prstGeom>
            <a:solidFill>
              <a:srgbClr val="EEAE91"/>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rgbClr val="0E291E"/>
                  </a:solidFill>
                  <a:latin typeface="Arya"/>
                  <a:ea typeface="Arya"/>
                  <a:cs typeface="Arya"/>
                  <a:sym typeface="Arya"/>
                </a:rPr>
                <a:t>Emergency Button</a:t>
              </a:r>
              <a:endParaRPr sz="2000" dirty="0">
                <a:solidFill>
                  <a:srgbClr val="0E291E"/>
                </a:solidFill>
                <a:latin typeface="Arya"/>
                <a:ea typeface="Arya"/>
                <a:cs typeface="Arya"/>
                <a:sym typeface="Arya"/>
              </a:endParaRPr>
            </a:p>
          </p:txBody>
        </p:sp>
        <p:sp>
          <p:nvSpPr>
            <p:cNvPr id="863" name="Google Shape;863;p51"/>
            <p:cNvSpPr txBox="1"/>
            <p:nvPr/>
          </p:nvSpPr>
          <p:spPr>
            <a:xfrm>
              <a:off x="694144" y="4032575"/>
              <a:ext cx="2230173"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200"/>
                </a:spcAft>
                <a:buNone/>
              </a:pPr>
              <a:r>
                <a:rPr lang="en-IN" dirty="0">
                  <a:solidFill>
                    <a:srgbClr val="0E291E"/>
                  </a:solidFill>
                  <a:latin typeface="Lexend Deca Light"/>
                  <a:ea typeface="Lexend Deca Light"/>
                  <a:cs typeface="Lexend Deca Light"/>
                  <a:sym typeface="Lexend Deca Light"/>
                </a:rPr>
                <a:t>When customer face fear the emergency team will come</a:t>
              </a:r>
              <a:endParaRPr dirty="0">
                <a:solidFill>
                  <a:srgbClr val="0E291E"/>
                </a:solidFill>
                <a:latin typeface="Lexend Deca Light"/>
                <a:ea typeface="Lexend Deca Light"/>
                <a:cs typeface="Lexend Deca Light"/>
                <a:sym typeface="Lexend Deca Light"/>
              </a:endParaRPr>
            </a:p>
          </p:txBody>
        </p:sp>
      </p:grpSp>
      <p:cxnSp>
        <p:nvCxnSpPr>
          <p:cNvPr id="864" name="Google Shape;864;p51"/>
          <p:cNvCxnSpPr>
            <a:stCxn id="865" idx="3"/>
            <a:endCxn id="848" idx="1"/>
          </p:cNvCxnSpPr>
          <p:nvPr/>
        </p:nvCxnSpPr>
        <p:spPr>
          <a:xfrm flipV="1">
            <a:off x="5172901" y="1796956"/>
            <a:ext cx="1123705" cy="1123156"/>
          </a:xfrm>
          <a:prstGeom prst="straightConnector1">
            <a:avLst/>
          </a:prstGeom>
          <a:noFill/>
          <a:ln w="9525" cap="flat" cmpd="sng">
            <a:solidFill>
              <a:srgbClr val="9E9E9E"/>
            </a:solidFill>
            <a:prstDash val="solid"/>
            <a:round/>
            <a:headEnd type="none" w="med" len="med"/>
            <a:tailEnd type="oval" w="med" len="med"/>
          </a:ln>
        </p:spPr>
      </p:cxnSp>
      <p:cxnSp>
        <p:nvCxnSpPr>
          <p:cNvPr id="866" name="Google Shape;866;p51"/>
          <p:cNvCxnSpPr>
            <a:stCxn id="865" idx="3"/>
            <a:endCxn id="851" idx="1"/>
          </p:cNvCxnSpPr>
          <p:nvPr/>
        </p:nvCxnSpPr>
        <p:spPr>
          <a:xfrm rot="10800000" flipH="1">
            <a:off x="5172901" y="2898212"/>
            <a:ext cx="1123800" cy="21900"/>
          </a:xfrm>
          <a:prstGeom prst="straightConnector1">
            <a:avLst/>
          </a:prstGeom>
          <a:noFill/>
          <a:ln w="9525" cap="flat" cmpd="sng">
            <a:solidFill>
              <a:srgbClr val="9E9E9E"/>
            </a:solidFill>
            <a:prstDash val="solid"/>
            <a:round/>
            <a:headEnd type="none" w="med" len="med"/>
            <a:tailEnd type="oval" w="med" len="med"/>
          </a:ln>
        </p:spPr>
      </p:cxnSp>
      <p:cxnSp>
        <p:nvCxnSpPr>
          <p:cNvPr id="867" name="Google Shape;867;p51"/>
          <p:cNvCxnSpPr>
            <a:stCxn id="865" idx="3"/>
            <a:endCxn id="856" idx="1"/>
          </p:cNvCxnSpPr>
          <p:nvPr/>
        </p:nvCxnSpPr>
        <p:spPr>
          <a:xfrm>
            <a:off x="5172901" y="2920112"/>
            <a:ext cx="1123800" cy="974100"/>
          </a:xfrm>
          <a:prstGeom prst="straightConnector1">
            <a:avLst/>
          </a:prstGeom>
          <a:noFill/>
          <a:ln w="9525" cap="flat" cmpd="sng">
            <a:solidFill>
              <a:srgbClr val="9E9E9E"/>
            </a:solidFill>
            <a:prstDash val="solid"/>
            <a:round/>
            <a:headEnd type="none" w="med" len="med"/>
            <a:tailEnd type="oval" w="med" len="med"/>
          </a:ln>
        </p:spPr>
      </p:cxnSp>
      <p:cxnSp>
        <p:nvCxnSpPr>
          <p:cNvPr id="868" name="Google Shape;868;p51"/>
          <p:cNvCxnSpPr>
            <a:stCxn id="865" idx="1"/>
            <a:endCxn id="853" idx="3"/>
          </p:cNvCxnSpPr>
          <p:nvPr/>
        </p:nvCxnSpPr>
        <p:spPr>
          <a:xfrm flipH="1" flipV="1">
            <a:off x="2971800" y="1768696"/>
            <a:ext cx="999552" cy="1151416"/>
          </a:xfrm>
          <a:prstGeom prst="straightConnector1">
            <a:avLst/>
          </a:prstGeom>
          <a:noFill/>
          <a:ln w="9525" cap="flat" cmpd="sng">
            <a:solidFill>
              <a:srgbClr val="9E9E9E"/>
            </a:solidFill>
            <a:prstDash val="solid"/>
            <a:round/>
            <a:headEnd type="none" w="med" len="med"/>
            <a:tailEnd type="oval" w="med" len="med"/>
          </a:ln>
        </p:spPr>
      </p:cxnSp>
      <p:cxnSp>
        <p:nvCxnSpPr>
          <p:cNvPr id="869" name="Google Shape;869;p51"/>
          <p:cNvCxnSpPr>
            <a:stCxn id="865" idx="1"/>
            <a:endCxn id="859" idx="3"/>
          </p:cNvCxnSpPr>
          <p:nvPr/>
        </p:nvCxnSpPr>
        <p:spPr>
          <a:xfrm flipH="1">
            <a:off x="2869968" y="2920112"/>
            <a:ext cx="1101384" cy="16312"/>
          </a:xfrm>
          <a:prstGeom prst="straightConnector1">
            <a:avLst/>
          </a:prstGeom>
          <a:noFill/>
          <a:ln w="9525" cap="flat" cmpd="sng">
            <a:solidFill>
              <a:srgbClr val="9E9E9E"/>
            </a:solidFill>
            <a:prstDash val="solid"/>
            <a:round/>
            <a:headEnd type="none" w="med" len="med"/>
            <a:tailEnd type="oval" w="med" len="med"/>
          </a:ln>
        </p:spPr>
      </p:cxnSp>
      <p:cxnSp>
        <p:nvCxnSpPr>
          <p:cNvPr id="870" name="Google Shape;870;p51"/>
          <p:cNvCxnSpPr>
            <a:cxnSpLocks/>
            <a:stCxn id="865" idx="1"/>
            <a:endCxn id="862" idx="3"/>
          </p:cNvCxnSpPr>
          <p:nvPr/>
        </p:nvCxnSpPr>
        <p:spPr>
          <a:xfrm flipH="1">
            <a:off x="2869968" y="2920112"/>
            <a:ext cx="1101384" cy="1166570"/>
          </a:xfrm>
          <a:prstGeom prst="straightConnector1">
            <a:avLst/>
          </a:prstGeom>
          <a:noFill/>
          <a:ln w="9525" cap="flat" cmpd="sng">
            <a:solidFill>
              <a:srgbClr val="9E9E9E"/>
            </a:solidFill>
            <a:prstDash val="solid"/>
            <a:round/>
            <a:headEnd type="none" w="med" len="med"/>
            <a:tailEnd type="oval" w="med" len="med"/>
          </a:ln>
        </p:spPr>
      </p:cxnSp>
      <p:grpSp>
        <p:nvGrpSpPr>
          <p:cNvPr id="871" name="Google Shape;871;p51"/>
          <p:cNvGrpSpPr/>
          <p:nvPr/>
        </p:nvGrpSpPr>
        <p:grpSpPr>
          <a:xfrm>
            <a:off x="3876663" y="1829557"/>
            <a:ext cx="1390674" cy="2632310"/>
            <a:chOff x="4046193" y="1947900"/>
            <a:chExt cx="1020828" cy="1932254"/>
          </a:xfrm>
        </p:grpSpPr>
        <p:sp>
          <p:nvSpPr>
            <p:cNvPr id="872" name="Google Shape;872;p51"/>
            <p:cNvSpPr/>
            <p:nvPr/>
          </p:nvSpPr>
          <p:spPr>
            <a:xfrm>
              <a:off x="4046193" y="1947900"/>
              <a:ext cx="1020828" cy="1932254"/>
            </a:xfrm>
            <a:custGeom>
              <a:avLst/>
              <a:gdLst/>
              <a:ahLst/>
              <a:cxnLst/>
              <a:rect l="l" t="t" r="r" b="b"/>
              <a:pathLst>
                <a:path w="22301" h="42212" extrusionOk="0">
                  <a:moveTo>
                    <a:pt x="1712" y="1"/>
                  </a:moveTo>
                  <a:cubicBezTo>
                    <a:pt x="771" y="1"/>
                    <a:pt x="1" y="967"/>
                    <a:pt x="1" y="2143"/>
                  </a:cubicBezTo>
                  <a:lnTo>
                    <a:pt x="1" y="40082"/>
                  </a:lnTo>
                  <a:cubicBezTo>
                    <a:pt x="1" y="41257"/>
                    <a:pt x="771" y="42212"/>
                    <a:pt x="1712" y="42212"/>
                  </a:cubicBezTo>
                  <a:lnTo>
                    <a:pt x="20590" y="42212"/>
                  </a:lnTo>
                  <a:cubicBezTo>
                    <a:pt x="21531" y="42212"/>
                    <a:pt x="22301" y="41257"/>
                    <a:pt x="22301" y="40082"/>
                  </a:cubicBezTo>
                  <a:lnTo>
                    <a:pt x="22301" y="2143"/>
                  </a:lnTo>
                  <a:cubicBezTo>
                    <a:pt x="22301" y="967"/>
                    <a:pt x="21531" y="1"/>
                    <a:pt x="2059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4485134" y="3612132"/>
              <a:ext cx="142955" cy="143001"/>
            </a:xfrm>
            <a:custGeom>
              <a:avLst/>
              <a:gdLst/>
              <a:ahLst/>
              <a:cxnLst/>
              <a:rect l="l" t="t" r="r" b="b"/>
              <a:pathLst>
                <a:path w="3123" h="3124" extrusionOk="0">
                  <a:moveTo>
                    <a:pt x="1555" y="1"/>
                  </a:moveTo>
                  <a:cubicBezTo>
                    <a:pt x="693" y="1"/>
                    <a:pt x="1" y="694"/>
                    <a:pt x="1" y="1556"/>
                  </a:cubicBezTo>
                  <a:cubicBezTo>
                    <a:pt x="1" y="2418"/>
                    <a:pt x="693" y="3124"/>
                    <a:pt x="1555" y="3124"/>
                  </a:cubicBezTo>
                  <a:cubicBezTo>
                    <a:pt x="2431" y="3124"/>
                    <a:pt x="3123" y="2418"/>
                    <a:pt x="3123" y="1556"/>
                  </a:cubicBezTo>
                  <a:cubicBezTo>
                    <a:pt x="3123" y="694"/>
                    <a:pt x="2431" y="1"/>
                    <a:pt x="1555" y="1"/>
                  </a:cubicBezTo>
                  <a:close/>
                </a:path>
              </a:pathLst>
            </a:custGeom>
            <a:solidFill>
              <a:srgbClr val="FFF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4115700" y="2024075"/>
              <a:ext cx="882000" cy="1448700"/>
            </a:xfrm>
            <a:prstGeom prst="rect">
              <a:avLst/>
            </a:prstGeom>
            <a:solidFill>
              <a:srgbClr val="FFF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51"/>
          <p:cNvSpPr/>
          <p:nvPr/>
        </p:nvSpPr>
        <p:spPr>
          <a:xfrm>
            <a:off x="4343527" y="2626928"/>
            <a:ext cx="456947" cy="536829"/>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572632" y="252736"/>
            <a:ext cx="77175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Alert System </a:t>
            </a:r>
            <a:endParaRPr dirty="0"/>
          </a:p>
        </p:txBody>
      </p:sp>
      <p:sp>
        <p:nvSpPr>
          <p:cNvPr id="484" name="Google Shape;484;p40"/>
          <p:cNvSpPr/>
          <p:nvPr/>
        </p:nvSpPr>
        <p:spPr>
          <a:xfrm>
            <a:off x="804850" y="1604588"/>
            <a:ext cx="2891100" cy="2891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881050" y="1976588"/>
            <a:ext cx="2147400" cy="2147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957239" y="2524088"/>
            <a:ext cx="1052100" cy="105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40"/>
          <p:cNvGrpSpPr/>
          <p:nvPr/>
        </p:nvGrpSpPr>
        <p:grpSpPr>
          <a:xfrm>
            <a:off x="3772151" y="3899894"/>
            <a:ext cx="3731220" cy="1098825"/>
            <a:chOff x="3911213" y="1567892"/>
            <a:chExt cx="3046580" cy="934713"/>
          </a:xfrm>
        </p:grpSpPr>
        <p:sp>
          <p:nvSpPr>
            <p:cNvPr id="488" name="Google Shape;488;p40"/>
            <p:cNvSpPr/>
            <p:nvPr/>
          </p:nvSpPr>
          <p:spPr>
            <a:xfrm>
              <a:off x="3911213" y="1644288"/>
              <a:ext cx="746700" cy="74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03</a:t>
              </a:r>
              <a:endParaRPr dirty="0"/>
            </a:p>
          </p:txBody>
        </p:sp>
        <p:grpSp>
          <p:nvGrpSpPr>
            <p:cNvPr id="489" name="Google Shape;489;p40"/>
            <p:cNvGrpSpPr/>
            <p:nvPr/>
          </p:nvGrpSpPr>
          <p:grpSpPr>
            <a:xfrm>
              <a:off x="4760873" y="1567892"/>
              <a:ext cx="2196920" cy="934713"/>
              <a:chOff x="4913273" y="1567892"/>
              <a:chExt cx="2196920" cy="934713"/>
            </a:xfrm>
          </p:grpSpPr>
          <p:sp>
            <p:nvSpPr>
              <p:cNvPr id="490" name="Google Shape;490;p40"/>
              <p:cNvSpPr txBox="1"/>
              <p:nvPr/>
            </p:nvSpPr>
            <p:spPr>
              <a:xfrm>
                <a:off x="4913273" y="1879081"/>
                <a:ext cx="2196920" cy="6235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E291E"/>
                    </a:solidFill>
                    <a:latin typeface="Lexend Deca Light"/>
                    <a:ea typeface="Lexend Deca Light"/>
                    <a:cs typeface="Lexend Deca Light"/>
                    <a:sym typeface="Lexend Deca Light"/>
                  </a:rPr>
                  <a:t>Informing the volunteering NCC cadets in that region. </a:t>
                </a:r>
              </a:p>
            </p:txBody>
          </p:sp>
          <p:sp>
            <p:nvSpPr>
              <p:cNvPr id="491" name="Google Shape;491;p40"/>
              <p:cNvSpPr txBox="1"/>
              <p:nvPr/>
            </p:nvSpPr>
            <p:spPr>
              <a:xfrm>
                <a:off x="4913275" y="1567892"/>
                <a:ext cx="1993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pt-BR" sz="2000" dirty="0">
                    <a:solidFill>
                      <a:srgbClr val="0E291E"/>
                    </a:solidFill>
                    <a:latin typeface="Arya"/>
                    <a:ea typeface="Arya"/>
                    <a:cs typeface="Arya"/>
                    <a:sym typeface="Arya"/>
                  </a:rPr>
                  <a:t>NCC cadets </a:t>
                </a:r>
                <a:endParaRPr lang="pt-BR" sz="3500" dirty="0">
                  <a:solidFill>
                    <a:srgbClr val="0E291E"/>
                  </a:solidFill>
                  <a:latin typeface="Arya"/>
                  <a:ea typeface="Arya"/>
                  <a:cs typeface="Arya"/>
                  <a:sym typeface="Arya"/>
                </a:endParaRPr>
              </a:p>
            </p:txBody>
          </p:sp>
        </p:grpSp>
      </p:grpSp>
      <p:grpSp>
        <p:nvGrpSpPr>
          <p:cNvPr id="492" name="Google Shape;492;p40"/>
          <p:cNvGrpSpPr/>
          <p:nvPr/>
        </p:nvGrpSpPr>
        <p:grpSpPr>
          <a:xfrm>
            <a:off x="4675426" y="2202693"/>
            <a:ext cx="3264614" cy="1426065"/>
            <a:chOff x="4749475" y="2203604"/>
            <a:chExt cx="2838977" cy="1219871"/>
          </a:xfrm>
        </p:grpSpPr>
        <p:sp>
          <p:nvSpPr>
            <p:cNvPr id="493" name="Google Shape;493;p40"/>
            <p:cNvSpPr/>
            <p:nvPr/>
          </p:nvSpPr>
          <p:spPr>
            <a:xfrm>
              <a:off x="4749475" y="2676775"/>
              <a:ext cx="746700" cy="746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02</a:t>
              </a:r>
              <a:endParaRPr dirty="0"/>
            </a:p>
          </p:txBody>
        </p:sp>
        <p:grpSp>
          <p:nvGrpSpPr>
            <p:cNvPr id="494" name="Google Shape;494;p40"/>
            <p:cNvGrpSpPr/>
            <p:nvPr/>
          </p:nvGrpSpPr>
          <p:grpSpPr>
            <a:xfrm>
              <a:off x="5554251" y="2203604"/>
              <a:ext cx="2034201" cy="800471"/>
              <a:chOff x="5630451" y="2203604"/>
              <a:chExt cx="2034201" cy="800471"/>
            </a:xfrm>
          </p:grpSpPr>
          <p:sp>
            <p:nvSpPr>
              <p:cNvPr id="495" name="Google Shape;495;p40"/>
              <p:cNvSpPr txBox="1"/>
              <p:nvPr/>
            </p:nvSpPr>
            <p:spPr>
              <a:xfrm>
                <a:off x="5630451" y="2203604"/>
                <a:ext cx="1968336" cy="6313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rgbClr val="0E291E"/>
                  </a:solidFill>
                  <a:latin typeface="Lexend Deca Light"/>
                  <a:ea typeface="Lexend Deca Light"/>
                  <a:cs typeface="Lexend Deca Light"/>
                  <a:sym typeface="Lexend Deca Light"/>
                </a:endParaRPr>
              </a:p>
            </p:txBody>
          </p:sp>
          <p:sp>
            <p:nvSpPr>
              <p:cNvPr id="496" name="Google Shape;496;p40"/>
              <p:cNvSpPr txBox="1"/>
              <p:nvPr/>
            </p:nvSpPr>
            <p:spPr>
              <a:xfrm>
                <a:off x="5671152" y="2565175"/>
                <a:ext cx="1993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500" dirty="0">
                  <a:solidFill>
                    <a:srgbClr val="0E291E"/>
                  </a:solidFill>
                  <a:latin typeface="Arya"/>
                  <a:ea typeface="Arya"/>
                  <a:cs typeface="Arya"/>
                  <a:sym typeface="Arya"/>
                </a:endParaRPr>
              </a:p>
            </p:txBody>
          </p:sp>
        </p:grpSp>
      </p:grpSp>
      <p:grpSp>
        <p:nvGrpSpPr>
          <p:cNvPr id="497" name="Google Shape;497;p40"/>
          <p:cNvGrpSpPr/>
          <p:nvPr/>
        </p:nvGrpSpPr>
        <p:grpSpPr>
          <a:xfrm>
            <a:off x="4058032" y="1413684"/>
            <a:ext cx="3411691" cy="1000295"/>
            <a:chOff x="5587675" y="3709213"/>
            <a:chExt cx="3411691" cy="1000295"/>
          </a:xfrm>
        </p:grpSpPr>
        <p:grpSp>
          <p:nvGrpSpPr>
            <p:cNvPr id="498" name="Google Shape;498;p40"/>
            <p:cNvGrpSpPr/>
            <p:nvPr/>
          </p:nvGrpSpPr>
          <p:grpSpPr>
            <a:xfrm>
              <a:off x="6401158" y="3727415"/>
              <a:ext cx="2598208" cy="982093"/>
              <a:chOff x="6401158" y="3727415"/>
              <a:chExt cx="2598208" cy="982093"/>
            </a:xfrm>
          </p:grpSpPr>
          <p:sp>
            <p:nvSpPr>
              <p:cNvPr id="499" name="Google Shape;499;p40"/>
              <p:cNvSpPr txBox="1"/>
              <p:nvPr/>
            </p:nvSpPr>
            <p:spPr>
              <a:xfrm>
                <a:off x="6401158" y="4018169"/>
                <a:ext cx="2598208" cy="6913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E291E"/>
                    </a:solidFill>
                    <a:latin typeface="Lexend Deca Light"/>
                    <a:ea typeface="Lexend Deca Light"/>
                    <a:cs typeface="Lexend Deca Light"/>
                    <a:sym typeface="Lexend Deca Light"/>
                  </a:rPr>
                  <a:t>Informing the nearest police station giving GPS location and surveillance access</a:t>
                </a:r>
              </a:p>
            </p:txBody>
          </p:sp>
          <p:sp>
            <p:nvSpPr>
              <p:cNvPr id="500" name="Google Shape;500;p40"/>
              <p:cNvSpPr txBox="1"/>
              <p:nvPr/>
            </p:nvSpPr>
            <p:spPr>
              <a:xfrm>
                <a:off x="6437637" y="3727415"/>
                <a:ext cx="1993500" cy="438900"/>
              </a:xfrm>
              <a:prstGeom prst="rect">
                <a:avLst/>
              </a:prstGeom>
              <a:noFill/>
              <a:ln>
                <a:noFill/>
              </a:ln>
            </p:spPr>
            <p:txBody>
              <a:bodyPr spcFirstLastPara="1" wrap="square" lIns="91425" tIns="91425" rIns="91425" bIns="91425" anchor="b" anchorCtr="0">
                <a:noAutofit/>
              </a:bodyPr>
              <a:lstStyle/>
              <a:p>
                <a:r>
                  <a:rPr lang="pt-BR" sz="2000" dirty="0">
                    <a:solidFill>
                      <a:srgbClr val="0E291E"/>
                    </a:solidFill>
                    <a:latin typeface="Arya"/>
                    <a:ea typeface="Arya"/>
                    <a:cs typeface="Arya"/>
                    <a:sym typeface="Arya"/>
                  </a:rPr>
                  <a:t>Police Stations</a:t>
                </a:r>
                <a:endParaRPr lang="pt-BR" sz="3500" dirty="0">
                  <a:solidFill>
                    <a:srgbClr val="0E291E"/>
                  </a:solidFill>
                  <a:latin typeface="Arya"/>
                  <a:ea typeface="Arya"/>
                  <a:cs typeface="Arya"/>
                  <a:sym typeface="Arya"/>
                </a:endParaRPr>
              </a:p>
            </p:txBody>
          </p:sp>
        </p:grpSp>
        <p:sp>
          <p:nvSpPr>
            <p:cNvPr id="501" name="Google Shape;501;p40"/>
            <p:cNvSpPr/>
            <p:nvPr/>
          </p:nvSpPr>
          <p:spPr>
            <a:xfrm>
              <a:off x="5587675" y="3709213"/>
              <a:ext cx="746700" cy="74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01</a:t>
              </a:r>
              <a:endParaRPr dirty="0"/>
            </a:p>
          </p:txBody>
        </p:sp>
      </p:grpSp>
      <p:cxnSp>
        <p:nvCxnSpPr>
          <p:cNvPr id="502" name="Google Shape;502;p40"/>
          <p:cNvCxnSpPr>
            <a:cxnSpLocks/>
            <a:stCxn id="488" idx="2"/>
            <a:endCxn id="484" idx="4"/>
          </p:cNvCxnSpPr>
          <p:nvPr/>
        </p:nvCxnSpPr>
        <p:spPr>
          <a:xfrm flipH="1">
            <a:off x="2250400" y="4428604"/>
            <a:ext cx="1521751" cy="67084"/>
          </a:xfrm>
          <a:prstGeom prst="straightConnector1">
            <a:avLst/>
          </a:prstGeom>
          <a:noFill/>
          <a:ln w="9525" cap="flat" cmpd="sng">
            <a:solidFill>
              <a:schemeClr val="accent5"/>
            </a:solidFill>
            <a:prstDash val="solid"/>
            <a:round/>
            <a:headEnd type="none" w="med" len="med"/>
            <a:tailEnd type="oval" w="med" len="med"/>
          </a:ln>
        </p:spPr>
      </p:cxnSp>
      <p:cxnSp>
        <p:nvCxnSpPr>
          <p:cNvPr id="503" name="Google Shape;503;p40"/>
          <p:cNvCxnSpPr>
            <a:stCxn id="493" idx="2"/>
            <a:endCxn id="485" idx="6"/>
          </p:cNvCxnSpPr>
          <p:nvPr/>
        </p:nvCxnSpPr>
        <p:spPr>
          <a:xfrm flipH="1" flipV="1">
            <a:off x="3028450" y="3050138"/>
            <a:ext cx="1646976" cy="142162"/>
          </a:xfrm>
          <a:prstGeom prst="straightConnector1">
            <a:avLst/>
          </a:prstGeom>
          <a:noFill/>
          <a:ln w="9525" cap="flat" cmpd="sng">
            <a:solidFill>
              <a:schemeClr val="accent5"/>
            </a:solidFill>
            <a:prstDash val="solid"/>
            <a:round/>
            <a:headEnd type="none" w="med" len="med"/>
            <a:tailEnd type="oval" w="med" len="med"/>
          </a:ln>
        </p:spPr>
      </p:cxnSp>
      <p:cxnSp>
        <p:nvCxnSpPr>
          <p:cNvPr id="504" name="Google Shape;504;p40"/>
          <p:cNvCxnSpPr>
            <a:cxnSpLocks/>
            <a:stCxn id="501" idx="2"/>
            <a:endCxn id="486" idx="0"/>
          </p:cNvCxnSpPr>
          <p:nvPr/>
        </p:nvCxnSpPr>
        <p:spPr>
          <a:xfrm rot="10800000" flipV="1">
            <a:off x="1483290" y="1787034"/>
            <a:ext cx="2574743" cy="737054"/>
          </a:xfrm>
          <a:prstGeom prst="bentConnector2">
            <a:avLst/>
          </a:prstGeom>
          <a:noFill/>
          <a:ln w="9525" cap="flat" cmpd="sng">
            <a:solidFill>
              <a:schemeClr val="accent5"/>
            </a:solidFill>
            <a:prstDash val="solid"/>
            <a:round/>
            <a:headEnd type="none" w="med" len="med"/>
            <a:tailEnd type="oval" w="med" len="med"/>
          </a:ln>
        </p:spPr>
      </p:cxnSp>
      <p:sp>
        <p:nvSpPr>
          <p:cNvPr id="4" name="Google Shape;491;p40">
            <a:extLst>
              <a:ext uri="{FF2B5EF4-FFF2-40B4-BE49-F238E27FC236}">
                <a16:creationId xmlns:a16="http://schemas.microsoft.com/office/drawing/2014/main" id="{64C85664-3FCD-7618-B8F6-40CFBE84EE1A}"/>
              </a:ext>
            </a:extLst>
          </p:cNvPr>
          <p:cNvSpPr txBox="1"/>
          <p:nvPr/>
        </p:nvSpPr>
        <p:spPr>
          <a:xfrm>
            <a:off x="5656934" y="2623943"/>
            <a:ext cx="2441488" cy="51596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pt-BR" sz="2000" dirty="0">
                <a:solidFill>
                  <a:srgbClr val="0E291E"/>
                </a:solidFill>
                <a:latin typeface="Arya"/>
                <a:ea typeface="Arya"/>
                <a:cs typeface="Arya"/>
                <a:sym typeface="Arya"/>
              </a:rPr>
              <a:t>24*7 associates</a:t>
            </a:r>
          </a:p>
        </p:txBody>
      </p:sp>
      <p:sp>
        <p:nvSpPr>
          <p:cNvPr id="5" name="Google Shape;499;p40">
            <a:extLst>
              <a:ext uri="{FF2B5EF4-FFF2-40B4-BE49-F238E27FC236}">
                <a16:creationId xmlns:a16="http://schemas.microsoft.com/office/drawing/2014/main" id="{A65C5483-4BC2-E74F-0F3B-599D7F1A21B8}"/>
              </a:ext>
            </a:extLst>
          </p:cNvPr>
          <p:cNvSpPr txBox="1"/>
          <p:nvPr/>
        </p:nvSpPr>
        <p:spPr>
          <a:xfrm>
            <a:off x="5578574" y="2971144"/>
            <a:ext cx="2598208" cy="6913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E291E"/>
                </a:solidFill>
                <a:latin typeface="Lexend Deca Light"/>
                <a:ea typeface="Lexend Deca Light"/>
                <a:cs typeface="Lexend Deca Light"/>
                <a:sym typeface="Lexend Deca Light"/>
              </a:rPr>
              <a:t>Providing immediate help and necessary safety measures.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54"/>
          <p:cNvSpPr txBox="1">
            <a:spLocks noGrp="1"/>
          </p:cNvSpPr>
          <p:nvPr>
            <p:ph type="title"/>
          </p:nvPr>
        </p:nvSpPr>
        <p:spPr>
          <a:xfrm>
            <a:off x="640693" y="362567"/>
            <a:ext cx="77175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Intervention of Govt and Company</a:t>
            </a:r>
            <a:endParaRPr dirty="0"/>
          </a:p>
        </p:txBody>
      </p:sp>
      <p:sp>
        <p:nvSpPr>
          <p:cNvPr id="957" name="Google Shape;957;p54"/>
          <p:cNvSpPr/>
          <p:nvPr/>
        </p:nvSpPr>
        <p:spPr>
          <a:xfrm rot="-2700000">
            <a:off x="2789074" y="2423861"/>
            <a:ext cx="2034606" cy="1955911"/>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EEAE91">
              <a:alpha val="42410"/>
            </a:srgbClr>
          </a:solidFill>
          <a:ln>
            <a:noFill/>
          </a:ln>
        </p:spPr>
      </p:sp>
      <p:sp>
        <p:nvSpPr>
          <p:cNvPr id="958" name="Google Shape;958;p54"/>
          <p:cNvSpPr/>
          <p:nvPr/>
        </p:nvSpPr>
        <p:spPr>
          <a:xfrm rot="9911742">
            <a:off x="3551264" y="1817139"/>
            <a:ext cx="2034607" cy="1955848"/>
          </a:xfrm>
          <a:custGeom>
            <a:avLst/>
            <a:gdLst/>
            <a:ahLst/>
            <a:cxnLst/>
            <a:rect l="l" t="t" r="r" b="b"/>
            <a:pathLst>
              <a:path w="58644" h="56370" extrusionOk="0">
                <a:moveTo>
                  <a:pt x="33" y="27163"/>
                </a:moveTo>
                <a:cubicBezTo>
                  <a:pt x="547" y="35695"/>
                  <a:pt x="7229" y="52143"/>
                  <a:pt x="14836" y="55535"/>
                </a:cubicBezTo>
                <a:cubicBezTo>
                  <a:pt x="22443" y="58927"/>
                  <a:pt x="38377" y="51115"/>
                  <a:pt x="45676" y="47517"/>
                </a:cubicBezTo>
                <a:cubicBezTo>
                  <a:pt x="52975" y="43919"/>
                  <a:pt x="58218" y="38676"/>
                  <a:pt x="58629" y="33947"/>
                </a:cubicBezTo>
                <a:cubicBezTo>
                  <a:pt x="59040" y="29218"/>
                  <a:pt x="51330" y="24592"/>
                  <a:pt x="48143" y="19144"/>
                </a:cubicBezTo>
                <a:cubicBezTo>
                  <a:pt x="44956" y="13696"/>
                  <a:pt x="45573" y="3724"/>
                  <a:pt x="39508" y="1257"/>
                </a:cubicBezTo>
                <a:cubicBezTo>
                  <a:pt x="33443" y="-1210"/>
                  <a:pt x="18331" y="23"/>
                  <a:pt x="11752" y="4341"/>
                </a:cubicBezTo>
                <a:cubicBezTo>
                  <a:pt x="5173" y="8659"/>
                  <a:pt x="-481" y="18631"/>
                  <a:pt x="33" y="27163"/>
                </a:cubicBezTo>
                <a:close/>
              </a:path>
            </a:pathLst>
          </a:custGeom>
          <a:solidFill>
            <a:srgbClr val="94CCC6">
              <a:alpha val="56699"/>
            </a:srgbClr>
          </a:solidFill>
          <a:ln>
            <a:noFill/>
          </a:ln>
        </p:spPr>
      </p:sp>
      <p:cxnSp>
        <p:nvCxnSpPr>
          <p:cNvPr id="959" name="Google Shape;959;p54"/>
          <p:cNvCxnSpPr>
            <a:stCxn id="960" idx="3"/>
          </p:cNvCxnSpPr>
          <p:nvPr/>
        </p:nvCxnSpPr>
        <p:spPr>
          <a:xfrm>
            <a:off x="2498057" y="2391381"/>
            <a:ext cx="740468" cy="856607"/>
          </a:xfrm>
          <a:prstGeom prst="bentConnector2">
            <a:avLst/>
          </a:prstGeom>
          <a:noFill/>
          <a:ln w="9525" cap="flat" cmpd="sng">
            <a:solidFill>
              <a:schemeClr val="accent5"/>
            </a:solidFill>
            <a:prstDash val="solid"/>
            <a:round/>
            <a:headEnd type="none" w="med" len="med"/>
            <a:tailEnd type="oval" w="med" len="med"/>
          </a:ln>
        </p:spPr>
      </p:cxnSp>
      <p:cxnSp>
        <p:nvCxnSpPr>
          <p:cNvPr id="961" name="Google Shape;961;p54"/>
          <p:cNvCxnSpPr>
            <a:stCxn id="962" idx="1"/>
          </p:cNvCxnSpPr>
          <p:nvPr/>
        </p:nvCxnSpPr>
        <p:spPr>
          <a:xfrm flipH="1">
            <a:off x="5169878" y="1554838"/>
            <a:ext cx="987000" cy="492300"/>
          </a:xfrm>
          <a:prstGeom prst="bentConnector3">
            <a:avLst>
              <a:gd name="adj1" fmla="val 50000"/>
            </a:avLst>
          </a:prstGeom>
          <a:noFill/>
          <a:ln w="9525" cap="flat" cmpd="sng">
            <a:solidFill>
              <a:schemeClr val="accent5"/>
            </a:solidFill>
            <a:prstDash val="solid"/>
            <a:round/>
            <a:headEnd type="none" w="med" len="med"/>
            <a:tailEnd type="oval" w="med" len="med"/>
          </a:ln>
        </p:spPr>
      </p:cxnSp>
      <p:cxnSp>
        <p:nvCxnSpPr>
          <p:cNvPr id="963" name="Google Shape;963;p54"/>
          <p:cNvCxnSpPr>
            <a:cxnSpLocks/>
            <a:stCxn id="964" idx="1"/>
            <a:endCxn id="965" idx="4"/>
          </p:cNvCxnSpPr>
          <p:nvPr/>
        </p:nvCxnSpPr>
        <p:spPr>
          <a:xfrm rot="10800000">
            <a:off x="4339950" y="3378950"/>
            <a:ext cx="1886414" cy="95873"/>
          </a:xfrm>
          <a:prstGeom prst="bentConnector2">
            <a:avLst/>
          </a:prstGeom>
          <a:noFill/>
          <a:ln w="9525" cap="flat" cmpd="sng">
            <a:solidFill>
              <a:schemeClr val="accent5"/>
            </a:solidFill>
            <a:prstDash val="solid"/>
            <a:round/>
            <a:headEnd type="none" w="med" len="med"/>
            <a:tailEnd type="oval" w="med" len="med"/>
          </a:ln>
        </p:spPr>
      </p:cxnSp>
      <p:sp>
        <p:nvSpPr>
          <p:cNvPr id="965" name="Google Shape;965;p54"/>
          <p:cNvSpPr/>
          <p:nvPr/>
        </p:nvSpPr>
        <p:spPr>
          <a:xfrm>
            <a:off x="4065000" y="2829049"/>
            <a:ext cx="549900" cy="549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66" name="Google Shape;966;p54"/>
          <p:cNvGrpSpPr/>
          <p:nvPr/>
        </p:nvGrpSpPr>
        <p:grpSpPr>
          <a:xfrm>
            <a:off x="4156768" y="2895508"/>
            <a:ext cx="366364" cy="367290"/>
            <a:chOff x="-61784125" y="3377700"/>
            <a:chExt cx="316650" cy="317450"/>
          </a:xfrm>
        </p:grpSpPr>
        <p:sp>
          <p:nvSpPr>
            <p:cNvPr id="967" name="Google Shape;967;p54"/>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4"/>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4"/>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4"/>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54"/>
          <p:cNvGrpSpPr/>
          <p:nvPr/>
        </p:nvGrpSpPr>
        <p:grpSpPr>
          <a:xfrm>
            <a:off x="606874" y="2089687"/>
            <a:ext cx="2099974" cy="1604144"/>
            <a:chOff x="612978" y="2089688"/>
            <a:chExt cx="1979344" cy="1312797"/>
          </a:xfrm>
        </p:grpSpPr>
        <p:sp>
          <p:nvSpPr>
            <p:cNvPr id="975" name="Google Shape;975;p54"/>
            <p:cNvSpPr txBox="1"/>
            <p:nvPr/>
          </p:nvSpPr>
          <p:spPr>
            <a:xfrm>
              <a:off x="612978" y="2579585"/>
              <a:ext cx="1979344" cy="8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pt-BR" dirty="0">
                  <a:solidFill>
                    <a:srgbClr val="0E291E"/>
                  </a:solidFill>
                  <a:latin typeface="Lexend Deca Light"/>
                  <a:ea typeface="Lexend Deca Light"/>
                  <a:cs typeface="Lexend Deca Light"/>
                  <a:sym typeface="Lexend Deca Light"/>
                </a:rPr>
                <a:t>Tying up with govt organisations that are continously trying  to empower this sector</a:t>
              </a:r>
              <a:endParaRPr dirty="0">
                <a:solidFill>
                  <a:srgbClr val="0E291E"/>
                </a:solidFill>
                <a:latin typeface="Lexend Deca Light"/>
                <a:ea typeface="Lexend Deca Light"/>
                <a:cs typeface="Lexend Deca Light"/>
                <a:sym typeface="Lexend Deca Light"/>
              </a:endParaRPr>
            </a:p>
          </p:txBody>
        </p:sp>
        <p:sp>
          <p:nvSpPr>
            <p:cNvPr id="960" name="Google Shape;960;p54"/>
            <p:cNvSpPr txBox="1"/>
            <p:nvPr/>
          </p:nvSpPr>
          <p:spPr>
            <a:xfrm>
              <a:off x="713125" y="2089688"/>
              <a:ext cx="1682400" cy="493800"/>
            </a:xfrm>
            <a:prstGeom prst="rect">
              <a:avLst/>
            </a:prstGeom>
            <a:solidFill>
              <a:srgbClr val="EEAE91"/>
            </a:solid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IN" sz="2000" dirty="0">
                  <a:solidFill>
                    <a:srgbClr val="0E291E"/>
                  </a:solidFill>
                  <a:latin typeface="Arya" panose="020B0604020202020204" charset="0"/>
                  <a:ea typeface="Lexend Deca Light"/>
                  <a:cs typeface="Arya" panose="020B0604020202020204" charset="0"/>
                  <a:sym typeface="Lexend Deca Light"/>
                </a:rPr>
                <a:t>Govt Schemes</a:t>
              </a:r>
              <a:endParaRPr sz="2000" dirty="0">
                <a:solidFill>
                  <a:srgbClr val="0E291E"/>
                </a:solidFill>
                <a:latin typeface="Arya" panose="020B0604020202020204" charset="0"/>
                <a:ea typeface="Lexend Deca Light"/>
                <a:cs typeface="Arya" panose="020B0604020202020204" charset="0"/>
                <a:sym typeface="Lexend Deca Light"/>
              </a:endParaRPr>
            </a:p>
          </p:txBody>
        </p:sp>
      </p:grpSp>
      <p:grpSp>
        <p:nvGrpSpPr>
          <p:cNvPr id="976" name="Google Shape;976;p54"/>
          <p:cNvGrpSpPr/>
          <p:nvPr/>
        </p:nvGrpSpPr>
        <p:grpSpPr>
          <a:xfrm>
            <a:off x="6226366" y="3227921"/>
            <a:ext cx="2204263" cy="1664894"/>
            <a:chOff x="6741599" y="3291875"/>
            <a:chExt cx="1682401" cy="1206424"/>
          </a:xfrm>
        </p:grpSpPr>
        <p:sp>
          <p:nvSpPr>
            <p:cNvPr id="977" name="Google Shape;977;p54"/>
            <p:cNvSpPr txBox="1"/>
            <p:nvPr/>
          </p:nvSpPr>
          <p:spPr>
            <a:xfrm>
              <a:off x="6741599" y="3675399"/>
              <a:ext cx="1682400" cy="8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endParaRPr dirty="0">
                <a:solidFill>
                  <a:srgbClr val="0E291E"/>
                </a:solidFill>
                <a:latin typeface="Lexend Deca Light"/>
                <a:ea typeface="Lexend Deca Light"/>
                <a:cs typeface="Lexend Deca Light"/>
                <a:sym typeface="Lexend Deca Light"/>
              </a:endParaRPr>
            </a:p>
          </p:txBody>
        </p:sp>
        <p:sp>
          <p:nvSpPr>
            <p:cNvPr id="964" name="Google Shape;964;p54"/>
            <p:cNvSpPr txBox="1"/>
            <p:nvPr/>
          </p:nvSpPr>
          <p:spPr>
            <a:xfrm>
              <a:off x="6741600" y="3291875"/>
              <a:ext cx="1682400" cy="35782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IN" sz="2000" dirty="0">
                  <a:solidFill>
                    <a:srgbClr val="0E291E"/>
                  </a:solidFill>
                  <a:latin typeface="Arya" panose="020B0604020202020204" charset="0"/>
                  <a:ea typeface="Lexend Deca Light"/>
                  <a:cs typeface="Arya" panose="020B0604020202020204" charset="0"/>
                  <a:sym typeface="Lexend Deca Light"/>
                </a:rPr>
                <a:t>Funding</a:t>
              </a:r>
              <a:endParaRPr sz="2000" dirty="0">
                <a:solidFill>
                  <a:srgbClr val="0E291E"/>
                </a:solidFill>
                <a:latin typeface="Arya" panose="020B0604020202020204" charset="0"/>
                <a:ea typeface="Lexend Deca Light"/>
                <a:cs typeface="Arya" panose="020B0604020202020204" charset="0"/>
                <a:sym typeface="Lexend Deca Light"/>
              </a:endParaRPr>
            </a:p>
          </p:txBody>
        </p:sp>
      </p:grpSp>
      <p:grpSp>
        <p:nvGrpSpPr>
          <p:cNvPr id="978" name="Google Shape;978;p54"/>
          <p:cNvGrpSpPr/>
          <p:nvPr/>
        </p:nvGrpSpPr>
        <p:grpSpPr>
          <a:xfrm>
            <a:off x="6156878" y="1307938"/>
            <a:ext cx="1686146" cy="1316700"/>
            <a:chOff x="6025625" y="1756313"/>
            <a:chExt cx="1686146" cy="1316700"/>
          </a:xfrm>
        </p:grpSpPr>
        <p:sp>
          <p:nvSpPr>
            <p:cNvPr id="979" name="Google Shape;979;p54"/>
            <p:cNvSpPr txBox="1"/>
            <p:nvPr/>
          </p:nvSpPr>
          <p:spPr>
            <a:xfrm>
              <a:off x="6025625" y="2250113"/>
              <a:ext cx="1686146" cy="8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pt-BR" dirty="0">
                  <a:solidFill>
                    <a:srgbClr val="0E291E"/>
                  </a:solidFill>
                  <a:latin typeface="Lexend Deca Light"/>
                  <a:ea typeface="Lexend Deca Light"/>
                  <a:cs typeface="Lexend Deca Light"/>
                  <a:sym typeface="Lexend Deca Light"/>
                </a:rPr>
                <a:t>Training by Ex-Army officers and experienced psychiatrist.</a:t>
              </a:r>
              <a:endParaRPr dirty="0">
                <a:solidFill>
                  <a:srgbClr val="0E291E"/>
                </a:solidFill>
                <a:latin typeface="Lexend Deca Light"/>
                <a:ea typeface="Lexend Deca Light"/>
                <a:cs typeface="Lexend Deca Light"/>
                <a:sym typeface="Lexend Deca Light"/>
              </a:endParaRPr>
            </a:p>
          </p:txBody>
        </p:sp>
        <p:sp>
          <p:nvSpPr>
            <p:cNvPr id="962" name="Google Shape;962;p54"/>
            <p:cNvSpPr txBox="1"/>
            <p:nvPr/>
          </p:nvSpPr>
          <p:spPr>
            <a:xfrm>
              <a:off x="6025625" y="1756313"/>
              <a:ext cx="1682400" cy="493800"/>
            </a:xfrm>
            <a:prstGeom prst="rect">
              <a:avLst/>
            </a:prstGeom>
            <a:solidFill>
              <a:srgbClr val="AFD1CC"/>
            </a:solid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pt-BR" sz="2000" dirty="0">
                  <a:solidFill>
                    <a:srgbClr val="0E291E"/>
                  </a:solidFill>
                  <a:latin typeface="Arya"/>
                  <a:ea typeface="Arya"/>
                  <a:cs typeface="Arya"/>
                  <a:sym typeface="Arya"/>
                </a:rPr>
                <a:t>Training</a:t>
              </a:r>
              <a:endParaRPr dirty="0">
                <a:solidFill>
                  <a:srgbClr val="0E291E"/>
                </a:solidFill>
                <a:latin typeface="Lexend Deca Light"/>
                <a:ea typeface="Lexend Deca Light"/>
                <a:cs typeface="Lexend Deca Light"/>
                <a:sym typeface="Lexend Deca Light"/>
              </a:endParaRPr>
            </a:p>
          </p:txBody>
        </p:sp>
      </p:grpSp>
      <p:sp>
        <p:nvSpPr>
          <p:cNvPr id="3" name="TextBox 2">
            <a:extLst>
              <a:ext uri="{FF2B5EF4-FFF2-40B4-BE49-F238E27FC236}">
                <a16:creationId xmlns:a16="http://schemas.microsoft.com/office/drawing/2014/main" id="{28616EBB-7ED5-B151-3E99-82429AFD7BFA}"/>
              </a:ext>
            </a:extLst>
          </p:cNvPr>
          <p:cNvSpPr txBox="1"/>
          <p:nvPr/>
        </p:nvSpPr>
        <p:spPr>
          <a:xfrm>
            <a:off x="6096302" y="3830159"/>
            <a:ext cx="2334323" cy="738664"/>
          </a:xfrm>
          <a:prstGeom prst="rect">
            <a:avLst/>
          </a:prstGeom>
          <a:noFill/>
        </p:spPr>
        <p:txBody>
          <a:bodyPr wrap="square" rtlCol="0">
            <a:spAutoFit/>
          </a:bodyPr>
          <a:lstStyle/>
          <a:p>
            <a:r>
              <a:rPr lang="en-IN" dirty="0">
                <a:solidFill>
                  <a:srgbClr val="0E291E"/>
                </a:solidFill>
                <a:latin typeface="Lexend Deca Light"/>
              </a:rPr>
              <a:t>Various NGOs and Angel Investors are showing up the interest in this field.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3E22-0F95-5632-4058-6F6EB80C0545}"/>
              </a:ext>
            </a:extLst>
          </p:cNvPr>
          <p:cNvSpPr>
            <a:spLocks noGrp="1"/>
          </p:cNvSpPr>
          <p:nvPr>
            <p:ph type="title"/>
          </p:nvPr>
        </p:nvSpPr>
        <p:spPr>
          <a:xfrm>
            <a:off x="505094" y="1577695"/>
            <a:ext cx="3003823" cy="1988110"/>
          </a:xfrm>
        </p:spPr>
        <p:txBody>
          <a:bodyPr/>
          <a:lstStyle/>
          <a:p>
            <a:r>
              <a:rPr lang="en-IN" b="1" dirty="0">
                <a:latin typeface="Bell MT" panose="02020503060305020303" pitchFamily="18" charset="0"/>
              </a:rPr>
              <a:t>Monthly Expenditure (Revised)</a:t>
            </a:r>
          </a:p>
        </p:txBody>
      </p:sp>
      <p:pic>
        <p:nvPicPr>
          <p:cNvPr id="8" name="Picture 7">
            <a:extLst>
              <a:ext uri="{FF2B5EF4-FFF2-40B4-BE49-F238E27FC236}">
                <a16:creationId xmlns:a16="http://schemas.microsoft.com/office/drawing/2014/main" id="{EA47F980-E391-7490-FDC4-E79AAE7C08D6}"/>
              </a:ext>
            </a:extLst>
          </p:cNvPr>
          <p:cNvPicPr>
            <a:picLocks noChangeAspect="1"/>
          </p:cNvPicPr>
          <p:nvPr/>
        </p:nvPicPr>
        <p:blipFill>
          <a:blip r:embed="rId2"/>
          <a:stretch>
            <a:fillRect/>
          </a:stretch>
        </p:blipFill>
        <p:spPr>
          <a:xfrm>
            <a:off x="3330153" y="0"/>
            <a:ext cx="4051954" cy="5137640"/>
          </a:xfrm>
          <a:prstGeom prst="rect">
            <a:avLst/>
          </a:prstGeom>
        </p:spPr>
      </p:pic>
    </p:spTree>
    <p:extLst>
      <p:ext uri="{BB962C8B-B14F-4D97-AF65-F5344CB8AC3E}">
        <p14:creationId xmlns:p14="http://schemas.microsoft.com/office/powerpoint/2010/main" val="81210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3E22-0F95-5632-4058-6F6EB80C0545}"/>
              </a:ext>
            </a:extLst>
          </p:cNvPr>
          <p:cNvSpPr>
            <a:spLocks noGrp="1"/>
          </p:cNvSpPr>
          <p:nvPr>
            <p:ph type="title"/>
          </p:nvPr>
        </p:nvSpPr>
        <p:spPr>
          <a:xfrm>
            <a:off x="505094" y="1577695"/>
            <a:ext cx="3003823" cy="1988110"/>
          </a:xfrm>
        </p:spPr>
        <p:txBody>
          <a:bodyPr/>
          <a:lstStyle/>
          <a:p>
            <a:r>
              <a:rPr lang="en-IN" b="1" dirty="0">
                <a:latin typeface="Bell MT" panose="02020503060305020303" pitchFamily="18" charset="0"/>
              </a:rPr>
              <a:t>Monthly </a:t>
            </a:r>
            <a:br>
              <a:rPr lang="en-IN" b="1" dirty="0">
                <a:latin typeface="Bell MT" panose="02020503060305020303" pitchFamily="18" charset="0"/>
              </a:rPr>
            </a:br>
            <a:r>
              <a:rPr lang="en-IN" b="1" dirty="0">
                <a:latin typeface="Bell MT" panose="02020503060305020303" pitchFamily="18" charset="0"/>
              </a:rPr>
              <a:t>Income</a:t>
            </a:r>
            <a:br>
              <a:rPr lang="en-IN" b="1" dirty="0">
                <a:latin typeface="Bell MT" panose="02020503060305020303" pitchFamily="18" charset="0"/>
              </a:rPr>
            </a:br>
            <a:r>
              <a:rPr lang="en-IN" b="1" dirty="0">
                <a:latin typeface="Bell MT" panose="02020503060305020303" pitchFamily="18" charset="0"/>
              </a:rPr>
              <a:t>(Revised)</a:t>
            </a:r>
          </a:p>
        </p:txBody>
      </p:sp>
      <p:pic>
        <p:nvPicPr>
          <p:cNvPr id="4" name="Picture 3">
            <a:extLst>
              <a:ext uri="{FF2B5EF4-FFF2-40B4-BE49-F238E27FC236}">
                <a16:creationId xmlns:a16="http://schemas.microsoft.com/office/drawing/2014/main" id="{D9FBA4ED-8CA9-4796-64A4-2A2F1706A111}"/>
              </a:ext>
            </a:extLst>
          </p:cNvPr>
          <p:cNvPicPr>
            <a:picLocks noChangeAspect="1"/>
          </p:cNvPicPr>
          <p:nvPr/>
        </p:nvPicPr>
        <p:blipFill>
          <a:blip r:embed="rId2"/>
          <a:stretch>
            <a:fillRect/>
          </a:stretch>
        </p:blipFill>
        <p:spPr>
          <a:xfrm>
            <a:off x="3449259" y="546490"/>
            <a:ext cx="4430936" cy="3319265"/>
          </a:xfrm>
          <a:prstGeom prst="rect">
            <a:avLst/>
          </a:prstGeom>
        </p:spPr>
      </p:pic>
    </p:spTree>
    <p:extLst>
      <p:ext uri="{BB962C8B-B14F-4D97-AF65-F5344CB8AC3E}">
        <p14:creationId xmlns:p14="http://schemas.microsoft.com/office/powerpoint/2010/main" val="304856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99C00-D6C9-E7B3-54EB-7DCD9F6E9CC1}"/>
              </a:ext>
            </a:extLst>
          </p:cNvPr>
          <p:cNvSpPr>
            <a:spLocks noGrp="1"/>
          </p:cNvSpPr>
          <p:nvPr>
            <p:ph type="title"/>
          </p:nvPr>
        </p:nvSpPr>
        <p:spPr>
          <a:xfrm>
            <a:off x="713250" y="176788"/>
            <a:ext cx="7717500" cy="905400"/>
          </a:xfrm>
        </p:spPr>
        <p:txBody>
          <a:bodyPr/>
          <a:lstStyle/>
          <a:p>
            <a:r>
              <a:rPr lang="en-IN" sz="2800" dirty="0"/>
              <a:t>Why Ola and Uber cannot Copy the same and implement in their system?</a:t>
            </a:r>
            <a:endParaRPr lang="en-IN" sz="4400" dirty="0"/>
          </a:p>
        </p:txBody>
      </p:sp>
      <p:sp>
        <p:nvSpPr>
          <p:cNvPr id="2" name="TextBox 1">
            <a:extLst>
              <a:ext uri="{FF2B5EF4-FFF2-40B4-BE49-F238E27FC236}">
                <a16:creationId xmlns:a16="http://schemas.microsoft.com/office/drawing/2014/main" id="{D4D62F53-00B8-F820-C9A1-61BF9364A54E}"/>
              </a:ext>
            </a:extLst>
          </p:cNvPr>
          <p:cNvSpPr txBox="1"/>
          <p:nvPr/>
        </p:nvSpPr>
        <p:spPr>
          <a:xfrm>
            <a:off x="646771" y="1442224"/>
            <a:ext cx="7783979" cy="2677656"/>
          </a:xfrm>
          <a:prstGeom prst="rect">
            <a:avLst/>
          </a:prstGeom>
          <a:noFill/>
        </p:spPr>
        <p:txBody>
          <a:bodyPr wrap="square" rtlCol="0">
            <a:spAutoFit/>
          </a:bodyPr>
          <a:lstStyle/>
          <a:p>
            <a:pPr marL="285750" indent="-285750">
              <a:buFontTx/>
              <a:buChar char="-"/>
            </a:pPr>
            <a:r>
              <a:rPr lang="en-IN" dirty="0"/>
              <a:t>Both the companies are at huge losses after the pandemic and the average driver salary is around 15K which is also given after 3 months (sometimes more)</a:t>
            </a:r>
          </a:p>
          <a:p>
            <a:pPr marL="285750" indent="-285750">
              <a:buFontTx/>
              <a:buChar char="-"/>
            </a:pPr>
            <a:endParaRPr lang="en-IN" dirty="0"/>
          </a:p>
          <a:p>
            <a:pPr marL="285750" indent="-285750">
              <a:buFontTx/>
              <a:buChar char="-"/>
            </a:pPr>
            <a:r>
              <a:rPr lang="en-IN" dirty="0"/>
              <a:t>In both this Unicorns, the cars are individually purchased by the drivers, and they just create the  platform to meet the needs of the Passenger and Driver respectively.</a:t>
            </a:r>
          </a:p>
          <a:p>
            <a:pPr marL="285750" indent="-285750">
              <a:buFontTx/>
              <a:buChar char="-"/>
            </a:pPr>
            <a:endParaRPr lang="en-IN" dirty="0"/>
          </a:p>
          <a:p>
            <a:pPr marL="285750" indent="-285750">
              <a:buFontTx/>
              <a:buChar char="-"/>
            </a:pPr>
            <a:r>
              <a:rPr lang="en-IN" dirty="0"/>
              <a:t>They have already spent around $194 million (together) in their field, so to change their business model at this particular stage, it is next to impossible.</a:t>
            </a:r>
          </a:p>
          <a:p>
            <a:pPr marL="285750" indent="-285750">
              <a:buFontTx/>
              <a:buChar char="-"/>
            </a:pPr>
            <a:endParaRPr lang="en-IN" dirty="0"/>
          </a:p>
          <a:p>
            <a:pPr marL="285750" indent="-285750">
              <a:buFontTx/>
              <a:buChar char="-"/>
            </a:pPr>
            <a:r>
              <a:rPr lang="en-IN" dirty="0"/>
              <a:t>Both of these Biggies have absolutely no check on the drivers background. They just need a DL and a well equipped cabs. Currently together they have around 25 lacs drivers(In India) and now if they try to impose the same on every driver, they will loose market credibility.</a:t>
            </a:r>
          </a:p>
        </p:txBody>
      </p:sp>
    </p:spTree>
    <p:extLst>
      <p:ext uri="{BB962C8B-B14F-4D97-AF65-F5344CB8AC3E}">
        <p14:creationId xmlns:p14="http://schemas.microsoft.com/office/powerpoint/2010/main" val="229868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99C00-D6C9-E7B3-54EB-7DCD9F6E9CC1}"/>
              </a:ext>
            </a:extLst>
          </p:cNvPr>
          <p:cNvSpPr>
            <a:spLocks noGrp="1"/>
          </p:cNvSpPr>
          <p:nvPr>
            <p:ph type="title"/>
          </p:nvPr>
        </p:nvSpPr>
        <p:spPr>
          <a:xfrm>
            <a:off x="505094" y="533627"/>
            <a:ext cx="7717500" cy="905400"/>
          </a:xfrm>
        </p:spPr>
        <p:txBody>
          <a:bodyPr/>
          <a:lstStyle/>
          <a:p>
            <a:r>
              <a:rPr lang="en-IN" sz="3600" dirty="0"/>
              <a:t>How to grow this business!!</a:t>
            </a:r>
            <a:endParaRPr lang="en-IN" sz="5400" dirty="0"/>
          </a:p>
        </p:txBody>
      </p:sp>
      <p:sp>
        <p:nvSpPr>
          <p:cNvPr id="2" name="TextBox 1">
            <a:extLst>
              <a:ext uri="{FF2B5EF4-FFF2-40B4-BE49-F238E27FC236}">
                <a16:creationId xmlns:a16="http://schemas.microsoft.com/office/drawing/2014/main" id="{D4D62F53-00B8-F820-C9A1-61BF9364A54E}"/>
              </a:ext>
            </a:extLst>
          </p:cNvPr>
          <p:cNvSpPr txBox="1"/>
          <p:nvPr/>
        </p:nvSpPr>
        <p:spPr>
          <a:xfrm>
            <a:off x="557561" y="1813931"/>
            <a:ext cx="7783979" cy="2246769"/>
          </a:xfrm>
          <a:prstGeom prst="rect">
            <a:avLst/>
          </a:prstGeom>
          <a:noFill/>
        </p:spPr>
        <p:txBody>
          <a:bodyPr wrap="square" rtlCol="0">
            <a:spAutoFit/>
          </a:bodyPr>
          <a:lstStyle/>
          <a:p>
            <a:pPr marL="285750" indent="-285750" algn="just">
              <a:buFontTx/>
              <a:buChar char="-"/>
            </a:pPr>
            <a:r>
              <a:rPr lang="en-IN" dirty="0"/>
              <a:t>Tying up with Different schools and Colleges to apply our idea in their public transport, so that both the parents and the staff of the institution can keep a track of them.</a:t>
            </a:r>
          </a:p>
          <a:p>
            <a:pPr marL="285750" indent="-285750" algn="just">
              <a:buFontTx/>
              <a:buChar char="-"/>
            </a:pPr>
            <a:endParaRPr lang="en-IN" dirty="0"/>
          </a:p>
          <a:p>
            <a:pPr marL="285750" indent="-285750" algn="just">
              <a:buFontTx/>
              <a:buChar char="-"/>
            </a:pPr>
            <a:r>
              <a:rPr lang="en-IN" dirty="0"/>
              <a:t>Providing the facilities at Tourist Destinations and Pilgrimage Places.</a:t>
            </a:r>
          </a:p>
          <a:p>
            <a:pPr marL="285750" indent="-285750" algn="just">
              <a:buFontTx/>
              <a:buChar char="-"/>
            </a:pPr>
            <a:endParaRPr lang="en-IN" dirty="0"/>
          </a:p>
          <a:p>
            <a:pPr marL="285750" indent="-285750" algn="just">
              <a:buFontTx/>
              <a:buChar char="-"/>
            </a:pPr>
            <a:r>
              <a:rPr lang="en-IN" dirty="0"/>
              <a:t>Tying up with INA and Defence forces to allow them to train our drivers at lower cost.</a:t>
            </a:r>
          </a:p>
          <a:p>
            <a:pPr marL="285750" indent="-285750" algn="just">
              <a:buFontTx/>
              <a:buChar char="-"/>
            </a:pPr>
            <a:endParaRPr lang="en-IN" dirty="0"/>
          </a:p>
          <a:p>
            <a:pPr marL="285750" indent="-285750" algn="just">
              <a:buFontTx/>
              <a:buChar char="-"/>
            </a:pPr>
            <a:r>
              <a:rPr lang="en-IN" dirty="0"/>
              <a:t>Making the app faster and User Friendly and providing it in local languages too. Also including the voice feature in the app will enhance its ability.</a:t>
            </a:r>
          </a:p>
          <a:p>
            <a:pPr marL="285750" indent="-285750" algn="just">
              <a:buFontTx/>
              <a:buChar char="-"/>
            </a:pPr>
            <a:endParaRPr lang="en-IN" dirty="0"/>
          </a:p>
        </p:txBody>
      </p:sp>
    </p:spTree>
    <p:extLst>
      <p:ext uri="{BB962C8B-B14F-4D97-AF65-F5344CB8AC3E}">
        <p14:creationId xmlns:p14="http://schemas.microsoft.com/office/powerpoint/2010/main" val="39756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1" name="Title 10">
            <a:extLst>
              <a:ext uri="{FF2B5EF4-FFF2-40B4-BE49-F238E27FC236}">
                <a16:creationId xmlns:a16="http://schemas.microsoft.com/office/drawing/2014/main" id="{F4D8FE3E-2528-EA0F-2206-B168A5248C83}"/>
              </a:ext>
            </a:extLst>
          </p:cNvPr>
          <p:cNvSpPr>
            <a:spLocks noGrp="1"/>
          </p:cNvSpPr>
          <p:nvPr>
            <p:ph type="title"/>
          </p:nvPr>
        </p:nvSpPr>
        <p:spPr>
          <a:xfrm>
            <a:off x="624040" y="1935448"/>
            <a:ext cx="7717500" cy="905400"/>
          </a:xfrm>
        </p:spPr>
        <p:txBody>
          <a:bodyPr/>
          <a:lstStyle/>
          <a:p>
            <a:br>
              <a:rPr lang="en-IN" sz="4800" dirty="0">
                <a:effectLst>
                  <a:outerShdw blurRad="38100" dist="38100" dir="2700000" algn="tl">
                    <a:srgbClr val="000000">
                      <a:alpha val="43137"/>
                    </a:srgbClr>
                  </a:outerShdw>
                </a:effectLst>
                <a:latin typeface="Algerian" panose="04020705040A02060702" pitchFamily="82" charset="0"/>
              </a:rPr>
            </a:br>
            <a:r>
              <a:rPr lang="en-IN" sz="4800" dirty="0">
                <a:effectLst>
                  <a:outerShdw blurRad="38100" dist="38100" dir="2700000" algn="tl">
                    <a:srgbClr val="000000">
                      <a:alpha val="43137"/>
                    </a:srgbClr>
                  </a:outerShdw>
                </a:effectLst>
                <a:latin typeface="Algerian" panose="04020705040A02060702" pitchFamily="82" charset="0"/>
              </a:rPr>
              <a:t>THANKING YOU!!</a:t>
            </a:r>
            <a:br>
              <a:rPr lang="en-IN" sz="4800" dirty="0">
                <a:effectLst>
                  <a:outerShdw blurRad="38100" dist="38100" dir="2700000" algn="tl">
                    <a:srgbClr val="000000">
                      <a:alpha val="43137"/>
                    </a:srgbClr>
                  </a:outerShdw>
                </a:effectLst>
                <a:latin typeface="Algerian" panose="04020705040A02060702" pitchFamily="82" charset="0"/>
              </a:rPr>
            </a:br>
            <a:endParaRPr lang="en-IN" sz="4800" dirty="0">
              <a:effectLst>
                <a:outerShdw blurRad="38100" dist="38100" dir="2700000" algn="tl">
                  <a:srgbClr val="000000">
                    <a:alpha val="43137"/>
                  </a:srgbClr>
                </a:outerShdw>
              </a:effectLst>
              <a:latin typeface="Algerian" panose="04020705040A02060702" pitchFamily="82" charset="0"/>
            </a:endParaRPr>
          </a:p>
        </p:txBody>
      </p:sp>
      <p:sp>
        <p:nvSpPr>
          <p:cNvPr id="2" name="TextBox 1">
            <a:extLst>
              <a:ext uri="{FF2B5EF4-FFF2-40B4-BE49-F238E27FC236}">
                <a16:creationId xmlns:a16="http://schemas.microsoft.com/office/drawing/2014/main" id="{7291C95B-9197-9D60-FD0F-305E288098C7}"/>
              </a:ext>
            </a:extLst>
          </p:cNvPr>
          <p:cNvSpPr txBox="1"/>
          <p:nvPr/>
        </p:nvSpPr>
        <p:spPr>
          <a:xfrm>
            <a:off x="5122127" y="4408450"/>
            <a:ext cx="3219413" cy="307777"/>
          </a:xfrm>
          <a:prstGeom prst="rect">
            <a:avLst/>
          </a:prstGeom>
          <a:noFill/>
        </p:spPr>
        <p:txBody>
          <a:bodyPr wrap="square" rtlCol="0">
            <a:spAutoFit/>
          </a:bodyPr>
          <a:lstStyle/>
          <a:p>
            <a:pPr algn="ctr"/>
            <a:r>
              <a:rPr lang="en-US" b="1" dirty="0"/>
              <a:t>PROPOSED BY:- KISHAN PERIWAL</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99C00-D6C9-E7B3-54EB-7DCD9F6E9CC1}"/>
              </a:ext>
            </a:extLst>
          </p:cNvPr>
          <p:cNvSpPr>
            <a:spLocks noGrp="1"/>
          </p:cNvSpPr>
          <p:nvPr>
            <p:ph type="title"/>
          </p:nvPr>
        </p:nvSpPr>
        <p:spPr>
          <a:xfrm>
            <a:off x="356412" y="640903"/>
            <a:ext cx="7717500" cy="905400"/>
          </a:xfrm>
        </p:spPr>
        <p:txBody>
          <a:bodyPr/>
          <a:lstStyle/>
          <a:p>
            <a:r>
              <a:rPr lang="en-IN" sz="2800" dirty="0"/>
              <a:t>Case Study</a:t>
            </a:r>
            <a:endParaRPr lang="en-IN" sz="4400" dirty="0"/>
          </a:p>
        </p:txBody>
      </p:sp>
      <p:sp>
        <p:nvSpPr>
          <p:cNvPr id="2" name="TextBox 1">
            <a:extLst>
              <a:ext uri="{FF2B5EF4-FFF2-40B4-BE49-F238E27FC236}">
                <a16:creationId xmlns:a16="http://schemas.microsoft.com/office/drawing/2014/main" id="{D4D62F53-00B8-F820-C9A1-61BF9364A54E}"/>
              </a:ext>
            </a:extLst>
          </p:cNvPr>
          <p:cNvSpPr txBox="1"/>
          <p:nvPr/>
        </p:nvSpPr>
        <p:spPr>
          <a:xfrm>
            <a:off x="1289824" y="1546303"/>
            <a:ext cx="6564351" cy="1938992"/>
          </a:xfrm>
          <a:prstGeom prst="rect">
            <a:avLst/>
          </a:prstGeom>
          <a:noFill/>
        </p:spPr>
        <p:txBody>
          <a:bodyPr wrap="square" rtlCol="0">
            <a:spAutoFit/>
          </a:bodyPr>
          <a:lstStyle/>
          <a:p>
            <a:pPr algn="just"/>
            <a:r>
              <a:rPr lang="en-US" sz="2000" dirty="0"/>
              <a:t>Travelling in Cabs is still considered unsafe in many parts of India, especially when its night or the Ladies and Children are travelling alone in the cab. Ola and Uber are well-used, but they aren't completely safe either.</a:t>
            </a:r>
          </a:p>
          <a:p>
            <a:pPr algn="just"/>
            <a:endParaRPr lang="en-US" sz="2000" dirty="0"/>
          </a:p>
          <a:p>
            <a:pPr algn="just"/>
            <a:endParaRPr lang="en-IN" sz="2000" dirty="0"/>
          </a:p>
        </p:txBody>
      </p:sp>
    </p:spTree>
    <p:extLst>
      <p:ext uri="{BB962C8B-B14F-4D97-AF65-F5344CB8AC3E}">
        <p14:creationId xmlns:p14="http://schemas.microsoft.com/office/powerpoint/2010/main" val="227202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E3BA0-9048-45C9-35E3-A6CE795F219B}"/>
              </a:ext>
            </a:extLst>
          </p:cNvPr>
          <p:cNvPicPr>
            <a:picLocks noChangeAspect="1"/>
          </p:cNvPicPr>
          <p:nvPr/>
        </p:nvPicPr>
        <p:blipFill>
          <a:blip r:embed="rId2"/>
          <a:stretch>
            <a:fillRect/>
          </a:stretch>
        </p:blipFill>
        <p:spPr>
          <a:xfrm>
            <a:off x="0" y="-22302"/>
            <a:ext cx="9243172" cy="5143500"/>
          </a:xfrm>
          <a:prstGeom prst="rect">
            <a:avLst/>
          </a:prstGeom>
        </p:spPr>
      </p:pic>
      <p:sp>
        <p:nvSpPr>
          <p:cNvPr id="2" name="TextBox 1">
            <a:extLst>
              <a:ext uri="{FF2B5EF4-FFF2-40B4-BE49-F238E27FC236}">
                <a16:creationId xmlns:a16="http://schemas.microsoft.com/office/drawing/2014/main" id="{3C8C3124-7E97-DA35-7093-BFB9E2D639D0}"/>
              </a:ext>
            </a:extLst>
          </p:cNvPr>
          <p:cNvSpPr txBox="1"/>
          <p:nvPr/>
        </p:nvSpPr>
        <p:spPr>
          <a:xfrm>
            <a:off x="2146837" y="2066692"/>
            <a:ext cx="4147290" cy="646331"/>
          </a:xfrm>
          <a:prstGeom prst="rect">
            <a:avLst/>
          </a:prstGeom>
          <a:noFill/>
        </p:spPr>
        <p:txBody>
          <a:bodyPr wrap="none" rtlCol="0">
            <a:spAutoFit/>
          </a:bodyPr>
          <a:lstStyle/>
          <a:p>
            <a:pPr algn="ctr"/>
            <a:r>
              <a:rPr lang="en-IN" sz="1800" b="1" dirty="0">
                <a:effectLst>
                  <a:outerShdw blurRad="38100" dist="38100" dir="2700000" algn="tl">
                    <a:srgbClr val="000000">
                      <a:alpha val="43137"/>
                    </a:srgbClr>
                  </a:outerShdw>
                </a:effectLst>
                <a:latin typeface="Bell MT" panose="02020503060305020303" pitchFamily="18" charset="0"/>
              </a:rPr>
              <a:t>We see them often in our Newspapers!!</a:t>
            </a:r>
          </a:p>
          <a:p>
            <a:pPr algn="ctr"/>
            <a:r>
              <a:rPr lang="en-IN" sz="1800" b="1" dirty="0">
                <a:effectLst>
                  <a:outerShdw blurRad="38100" dist="38100" dir="2700000" algn="tl">
                    <a:srgbClr val="000000">
                      <a:alpha val="43137"/>
                    </a:srgbClr>
                  </a:outerShdw>
                </a:effectLst>
                <a:latin typeface="Bell MT" panose="02020503060305020303" pitchFamily="18" charset="0"/>
              </a:rPr>
              <a:t>Can we do something about it??</a:t>
            </a:r>
          </a:p>
        </p:txBody>
      </p:sp>
    </p:spTree>
    <p:extLst>
      <p:ext uri="{BB962C8B-B14F-4D97-AF65-F5344CB8AC3E}">
        <p14:creationId xmlns:p14="http://schemas.microsoft.com/office/powerpoint/2010/main" val="204529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p:nvPr/>
        </p:nvSpPr>
        <p:spPr>
          <a:xfrm>
            <a:off x="4195621" y="1439013"/>
            <a:ext cx="743400" cy="74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txBox="1">
            <a:spLocks noGrp="1"/>
          </p:cNvSpPr>
          <p:nvPr>
            <p:ph type="title"/>
          </p:nvPr>
        </p:nvSpPr>
        <p:spPr>
          <a:xfrm>
            <a:off x="713250" y="539500"/>
            <a:ext cx="77175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Two Step Solution for Problem</a:t>
            </a:r>
            <a:endParaRPr dirty="0"/>
          </a:p>
        </p:txBody>
      </p:sp>
      <p:grpSp>
        <p:nvGrpSpPr>
          <p:cNvPr id="150" name="Google Shape;150;p29"/>
          <p:cNvGrpSpPr/>
          <p:nvPr/>
        </p:nvGrpSpPr>
        <p:grpSpPr>
          <a:xfrm>
            <a:off x="4397721" y="1671019"/>
            <a:ext cx="339200" cy="339271"/>
            <a:chOff x="5049725" y="2027900"/>
            <a:chExt cx="481750" cy="481850"/>
          </a:xfrm>
          <a:solidFill>
            <a:schemeClr val="accent4">
              <a:lumMod val="25000"/>
            </a:schemeClr>
          </a:solidFill>
        </p:grpSpPr>
        <p:sp>
          <p:nvSpPr>
            <p:cNvPr id="151" name="Google Shape;151;p29"/>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 name="Google Shape;152;p29"/>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 name="Google Shape;153;p29"/>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4" name="Google Shape;154;p29"/>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5" name="Google Shape;155;p29"/>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 name="Google Shape;156;p29"/>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7" name="Google Shape;157;p29"/>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8" name="Google Shape;158;p29"/>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9" name="Google Shape;159;p29"/>
          <p:cNvGrpSpPr/>
          <p:nvPr/>
        </p:nvGrpSpPr>
        <p:grpSpPr>
          <a:xfrm>
            <a:off x="3679136" y="2191682"/>
            <a:ext cx="1915500" cy="728246"/>
            <a:chOff x="3609561" y="2338114"/>
            <a:chExt cx="1915500" cy="728246"/>
          </a:xfrm>
        </p:grpSpPr>
        <p:sp>
          <p:nvSpPr>
            <p:cNvPr id="160" name="Google Shape;160;p29"/>
            <p:cNvSpPr txBox="1"/>
            <p:nvPr/>
          </p:nvSpPr>
          <p:spPr>
            <a:xfrm>
              <a:off x="3609561" y="2621460"/>
              <a:ext cx="1915500" cy="444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IN" dirty="0">
                  <a:solidFill>
                    <a:schemeClr val="dk1"/>
                  </a:solidFill>
                  <a:latin typeface="Lexend Deca Light"/>
                  <a:ea typeface="Lexend Deca Light"/>
                  <a:cs typeface="Lexend Deca Light"/>
                  <a:sym typeface="Lexend Deca Light"/>
                </a:rPr>
                <a:t>(Specially at nights) </a:t>
              </a:r>
              <a:endParaRPr dirty="0">
                <a:solidFill>
                  <a:schemeClr val="dk1"/>
                </a:solidFill>
                <a:latin typeface="Lexend Deca Light"/>
                <a:ea typeface="Lexend Deca Light"/>
                <a:cs typeface="Lexend Deca Light"/>
                <a:sym typeface="Lexend Deca Light"/>
              </a:endParaRPr>
            </a:p>
          </p:txBody>
        </p:sp>
        <p:sp>
          <p:nvSpPr>
            <p:cNvPr id="161" name="Google Shape;161;p29"/>
            <p:cNvSpPr txBox="1"/>
            <p:nvPr/>
          </p:nvSpPr>
          <p:spPr>
            <a:xfrm>
              <a:off x="3609561" y="2338114"/>
              <a:ext cx="19155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Safer cab rides</a:t>
              </a:r>
              <a:endParaRPr sz="2000" dirty="0">
                <a:solidFill>
                  <a:schemeClr val="dk1"/>
                </a:solidFill>
                <a:latin typeface="Arya"/>
                <a:ea typeface="Arya"/>
                <a:cs typeface="Arya"/>
                <a:sym typeface="Arya"/>
              </a:endParaRPr>
            </a:p>
          </p:txBody>
        </p:sp>
      </p:grpSp>
      <p:grpSp>
        <p:nvGrpSpPr>
          <p:cNvPr id="162" name="Google Shape;162;p29"/>
          <p:cNvGrpSpPr/>
          <p:nvPr/>
        </p:nvGrpSpPr>
        <p:grpSpPr>
          <a:xfrm>
            <a:off x="542844" y="3775229"/>
            <a:ext cx="3575214" cy="1190692"/>
            <a:chOff x="1322832" y="3827875"/>
            <a:chExt cx="1915500" cy="784479"/>
          </a:xfrm>
        </p:grpSpPr>
        <p:sp>
          <p:nvSpPr>
            <p:cNvPr id="163" name="Google Shape;163;p29"/>
            <p:cNvSpPr txBox="1"/>
            <p:nvPr/>
          </p:nvSpPr>
          <p:spPr>
            <a:xfrm>
              <a:off x="1322832" y="4167454"/>
              <a:ext cx="1915500" cy="444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IN" dirty="0">
                  <a:solidFill>
                    <a:schemeClr val="dk1"/>
                  </a:solidFill>
                  <a:latin typeface="Lexend Deca Light"/>
                  <a:ea typeface="Lexend Deca Light"/>
                  <a:cs typeface="Lexend Deca Light"/>
                  <a:sym typeface="Lexend Deca Light"/>
                </a:rPr>
                <a:t>Training and Procedures for application as a driver, special emphasis to promote female drivers</a:t>
              </a:r>
              <a:endParaRPr dirty="0">
                <a:solidFill>
                  <a:schemeClr val="dk1"/>
                </a:solidFill>
                <a:latin typeface="Lexend Deca Light"/>
                <a:ea typeface="Lexend Deca Light"/>
                <a:cs typeface="Lexend Deca Light"/>
                <a:sym typeface="Lexend Deca Light"/>
              </a:endParaRPr>
            </a:p>
          </p:txBody>
        </p:sp>
        <p:sp>
          <p:nvSpPr>
            <p:cNvPr id="164" name="Google Shape;164;p29"/>
            <p:cNvSpPr txBox="1"/>
            <p:nvPr/>
          </p:nvSpPr>
          <p:spPr>
            <a:xfrm>
              <a:off x="1322832" y="3827875"/>
              <a:ext cx="19155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Better hiring process for drivers</a:t>
              </a:r>
              <a:endParaRPr sz="2000" dirty="0">
                <a:solidFill>
                  <a:schemeClr val="dk1"/>
                </a:solidFill>
                <a:latin typeface="Arya"/>
                <a:ea typeface="Arya"/>
                <a:cs typeface="Arya"/>
                <a:sym typeface="Arya"/>
              </a:endParaRPr>
            </a:p>
          </p:txBody>
        </p:sp>
      </p:grpSp>
      <p:grpSp>
        <p:nvGrpSpPr>
          <p:cNvPr id="165" name="Google Shape;165;p29"/>
          <p:cNvGrpSpPr/>
          <p:nvPr/>
        </p:nvGrpSpPr>
        <p:grpSpPr>
          <a:xfrm>
            <a:off x="5454654" y="3812359"/>
            <a:ext cx="3334927" cy="1047052"/>
            <a:chOff x="5905675" y="3827875"/>
            <a:chExt cx="1915500" cy="747375"/>
          </a:xfrm>
        </p:grpSpPr>
        <p:sp>
          <p:nvSpPr>
            <p:cNvPr id="166" name="Google Shape;166;p29"/>
            <p:cNvSpPr txBox="1"/>
            <p:nvPr/>
          </p:nvSpPr>
          <p:spPr>
            <a:xfrm>
              <a:off x="5905675" y="4130350"/>
              <a:ext cx="1915500" cy="444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IN" dirty="0">
                  <a:solidFill>
                    <a:schemeClr val="dk1"/>
                  </a:solidFill>
                  <a:latin typeface="Lexend Deca Light"/>
                  <a:ea typeface="Lexend Deca Light"/>
                  <a:cs typeface="Lexend Deca Light"/>
                  <a:sym typeface="Lexend Deca Light"/>
                </a:rPr>
                <a:t>Basic safety equipment’s , CCTV,</a:t>
              </a:r>
            </a:p>
            <a:p>
              <a:pPr marL="0" lvl="0" indent="0" algn="ctr" rtl="0">
                <a:spcBef>
                  <a:spcPts val="0"/>
                </a:spcBef>
                <a:spcAft>
                  <a:spcPts val="0"/>
                </a:spcAft>
                <a:buNone/>
              </a:pPr>
              <a:r>
                <a:rPr lang="en-IN" dirty="0">
                  <a:solidFill>
                    <a:schemeClr val="dk1"/>
                  </a:solidFill>
                  <a:latin typeface="Lexend Deca Light"/>
                  <a:ea typeface="Lexend Deca Light"/>
                  <a:cs typeface="Lexend Deca Light"/>
                  <a:sym typeface="Lexend Deca Light"/>
                </a:rPr>
                <a:t>Realtime location tracking by organisation as well as guardians </a:t>
              </a:r>
              <a:endParaRPr dirty="0">
                <a:solidFill>
                  <a:schemeClr val="dk1"/>
                </a:solidFill>
                <a:latin typeface="Lexend Deca Light"/>
                <a:ea typeface="Lexend Deca Light"/>
                <a:cs typeface="Lexend Deca Light"/>
                <a:sym typeface="Lexend Deca Light"/>
              </a:endParaRPr>
            </a:p>
          </p:txBody>
        </p:sp>
        <p:sp>
          <p:nvSpPr>
            <p:cNvPr id="167" name="Google Shape;167;p29"/>
            <p:cNvSpPr txBox="1"/>
            <p:nvPr/>
          </p:nvSpPr>
          <p:spPr>
            <a:xfrm>
              <a:off x="5905675" y="3827875"/>
              <a:ext cx="1915500" cy="384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dk1"/>
                  </a:solidFill>
                  <a:latin typeface="Arya"/>
                  <a:ea typeface="Arya"/>
                  <a:cs typeface="Arya"/>
                  <a:sym typeface="Arya"/>
                </a:rPr>
                <a:t>Better monitoring of cabs</a:t>
              </a:r>
            </a:p>
          </p:txBody>
        </p:sp>
      </p:grpSp>
      <p:sp>
        <p:nvSpPr>
          <p:cNvPr id="168" name="Google Shape;168;p29"/>
          <p:cNvSpPr/>
          <p:nvPr/>
        </p:nvSpPr>
        <p:spPr>
          <a:xfrm>
            <a:off x="1908882" y="3040088"/>
            <a:ext cx="743400" cy="743400"/>
          </a:xfrm>
          <a:prstGeom prst="ellipse">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6491725" y="3040088"/>
            <a:ext cx="743400" cy="743400"/>
          </a:xfrm>
          <a:prstGeom prst="ellipse">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29"/>
          <p:cNvCxnSpPr>
            <a:stCxn id="160" idx="2"/>
            <a:endCxn id="169" idx="2"/>
          </p:cNvCxnSpPr>
          <p:nvPr/>
        </p:nvCxnSpPr>
        <p:spPr>
          <a:xfrm rot="16200000" flipH="1">
            <a:off x="5318375" y="2238438"/>
            <a:ext cx="491860" cy="1854839"/>
          </a:xfrm>
          <a:prstGeom prst="bentConnector2">
            <a:avLst/>
          </a:prstGeom>
          <a:noFill/>
          <a:ln w="9525" cap="flat" cmpd="sng">
            <a:solidFill>
              <a:schemeClr val="accent5"/>
            </a:solidFill>
            <a:prstDash val="solid"/>
            <a:round/>
            <a:headEnd type="none" w="med" len="med"/>
            <a:tailEnd type="none" w="med" len="med"/>
          </a:ln>
        </p:spPr>
      </p:cxnSp>
      <p:cxnSp>
        <p:nvCxnSpPr>
          <p:cNvPr id="171" name="Google Shape;171;p29"/>
          <p:cNvCxnSpPr>
            <a:cxnSpLocks/>
            <a:stCxn id="161" idx="2"/>
            <a:endCxn id="168" idx="6"/>
          </p:cNvCxnSpPr>
          <p:nvPr/>
        </p:nvCxnSpPr>
        <p:spPr>
          <a:xfrm rot="5400000">
            <a:off x="3226531" y="2001433"/>
            <a:ext cx="836106" cy="1984604"/>
          </a:xfrm>
          <a:prstGeom prst="bentConnector2">
            <a:avLst/>
          </a:prstGeom>
          <a:noFill/>
          <a:ln w="9525" cap="flat" cmpd="sng">
            <a:solidFill>
              <a:schemeClr val="accent5"/>
            </a:solidFill>
            <a:prstDash val="solid"/>
            <a:round/>
            <a:headEnd type="none" w="med" len="med"/>
            <a:tailEnd type="none" w="med" len="med"/>
          </a:ln>
        </p:spPr>
      </p:cxnSp>
      <p:grpSp>
        <p:nvGrpSpPr>
          <p:cNvPr id="172" name="Google Shape;172;p29"/>
          <p:cNvGrpSpPr/>
          <p:nvPr/>
        </p:nvGrpSpPr>
        <p:grpSpPr>
          <a:xfrm>
            <a:off x="6724277" y="3242161"/>
            <a:ext cx="278296" cy="339253"/>
            <a:chOff x="3907325" y="2620775"/>
            <a:chExt cx="395250" cy="481825"/>
          </a:xfrm>
          <a:solidFill>
            <a:schemeClr val="accent2">
              <a:lumMod val="25000"/>
            </a:schemeClr>
          </a:solidFill>
        </p:grpSpPr>
        <p:sp>
          <p:nvSpPr>
            <p:cNvPr id="173" name="Google Shape;173;p29"/>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4" name="Google Shape;174;p29"/>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5" name="Google Shape;175;p29"/>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 name="Google Shape;176;p29"/>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 name="Google Shape;177;p29"/>
          <p:cNvGrpSpPr/>
          <p:nvPr/>
        </p:nvGrpSpPr>
        <p:grpSpPr>
          <a:xfrm>
            <a:off x="2107409" y="3241976"/>
            <a:ext cx="346347" cy="339623"/>
            <a:chOff x="1490050" y="3805975"/>
            <a:chExt cx="491900" cy="482350"/>
          </a:xfrm>
          <a:solidFill>
            <a:schemeClr val="accent2">
              <a:lumMod val="25000"/>
            </a:schemeClr>
          </a:solidFill>
        </p:grpSpPr>
        <p:sp>
          <p:nvSpPr>
            <p:cNvPr id="178" name="Google Shape;178;p29"/>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29"/>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 name="Google Shape;180;p29"/>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181;p29"/>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99C00-D6C9-E7B3-54EB-7DCD9F6E9CC1}"/>
              </a:ext>
            </a:extLst>
          </p:cNvPr>
          <p:cNvSpPr>
            <a:spLocks noGrp="1"/>
          </p:cNvSpPr>
          <p:nvPr>
            <p:ph type="title"/>
          </p:nvPr>
        </p:nvSpPr>
        <p:spPr>
          <a:xfrm>
            <a:off x="259768" y="224591"/>
            <a:ext cx="7717500" cy="905400"/>
          </a:xfrm>
        </p:spPr>
        <p:txBody>
          <a:bodyPr/>
          <a:lstStyle/>
          <a:p>
            <a:r>
              <a:rPr lang="en-US" sz="4400" dirty="0"/>
              <a:t>Solution</a:t>
            </a:r>
            <a:endParaRPr lang="en-IN" sz="4400" dirty="0"/>
          </a:p>
        </p:txBody>
      </p:sp>
      <p:sp>
        <p:nvSpPr>
          <p:cNvPr id="2" name="TextBox 1">
            <a:extLst>
              <a:ext uri="{FF2B5EF4-FFF2-40B4-BE49-F238E27FC236}">
                <a16:creationId xmlns:a16="http://schemas.microsoft.com/office/drawing/2014/main" id="{D4D62F53-00B8-F820-C9A1-61BF9364A54E}"/>
              </a:ext>
            </a:extLst>
          </p:cNvPr>
          <p:cNvSpPr txBox="1"/>
          <p:nvPr/>
        </p:nvSpPr>
        <p:spPr>
          <a:xfrm>
            <a:off x="1289824" y="1546303"/>
            <a:ext cx="6564351" cy="2523768"/>
          </a:xfrm>
          <a:prstGeom prst="rect">
            <a:avLst/>
          </a:prstGeom>
          <a:noFill/>
        </p:spPr>
        <p:txBody>
          <a:bodyPr wrap="square" rtlCol="0">
            <a:spAutoFit/>
          </a:bodyPr>
          <a:lstStyle/>
          <a:p>
            <a:pPr marL="285750" indent="-285750" algn="just">
              <a:buFontTx/>
              <a:buChar char="-"/>
            </a:pPr>
            <a:r>
              <a:rPr lang="en-US" sz="1600" dirty="0"/>
              <a:t>Better hiring process for drivers: Training and Testing</a:t>
            </a:r>
          </a:p>
          <a:p>
            <a:pPr algn="just"/>
            <a:r>
              <a:rPr lang="en-US" sz="1600" dirty="0"/>
              <a:t>			(Both physically&amp; mentally) </a:t>
            </a:r>
          </a:p>
          <a:p>
            <a:pPr marL="285750" indent="-285750" algn="just">
              <a:buFontTx/>
              <a:buChar char="-"/>
            </a:pPr>
            <a:r>
              <a:rPr lang="en-US" sz="1600" dirty="0"/>
              <a:t>Procedures for application as a driver, special emphasis to promote female drivers. </a:t>
            </a:r>
          </a:p>
          <a:p>
            <a:pPr marL="285750" indent="-285750" algn="just">
              <a:buFontTx/>
              <a:buChar char="-"/>
            </a:pPr>
            <a:r>
              <a:rPr lang="en-US" sz="1600" dirty="0"/>
              <a:t>The Army Veterans and Trained NCC candidates to be chosen  which ensures complete protection of the passengers. </a:t>
            </a:r>
            <a:r>
              <a:rPr lang="en-US" sz="1800" b="1" dirty="0"/>
              <a:t>(USP)</a:t>
            </a:r>
            <a:endParaRPr lang="en-US" sz="1600" b="1" dirty="0"/>
          </a:p>
          <a:p>
            <a:pPr marL="285750" indent="-285750" algn="just">
              <a:buFontTx/>
              <a:buChar char="-"/>
            </a:pPr>
            <a:r>
              <a:rPr lang="en-US" sz="1600" dirty="0"/>
              <a:t>Better monitoring of cabs: Installing a CCTV inside the cab to monitor, Emergency buttons present both in cab and the app.</a:t>
            </a:r>
          </a:p>
          <a:p>
            <a:pPr marL="285750" indent="-285750" algn="just">
              <a:buFontTx/>
              <a:buChar char="-"/>
            </a:pPr>
            <a:r>
              <a:rPr lang="en-US" sz="1600" dirty="0"/>
              <a:t>Realtime Location tracking and supervision by our team.</a:t>
            </a:r>
          </a:p>
          <a:p>
            <a:pPr algn="just"/>
            <a:endParaRPr lang="en-IN" sz="1200" dirty="0"/>
          </a:p>
        </p:txBody>
      </p:sp>
    </p:spTree>
    <p:extLst>
      <p:ext uri="{BB962C8B-B14F-4D97-AF65-F5344CB8AC3E}">
        <p14:creationId xmlns:p14="http://schemas.microsoft.com/office/powerpoint/2010/main" val="13785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p:nvPr/>
        </p:nvSpPr>
        <p:spPr>
          <a:xfrm rot="3200429" flipH="1">
            <a:off x="1631562" y="1635323"/>
            <a:ext cx="1069059" cy="1145794"/>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EEAE91">
              <a:alpha val="42410"/>
            </a:srgbClr>
          </a:solidFill>
          <a:ln>
            <a:noFill/>
          </a:ln>
        </p:spPr>
      </p:sp>
      <p:sp>
        <p:nvSpPr>
          <p:cNvPr id="187" name="Google Shape;187;p30"/>
          <p:cNvSpPr txBox="1">
            <a:spLocks noGrp="1"/>
          </p:cNvSpPr>
          <p:nvPr>
            <p:ph type="title"/>
          </p:nvPr>
        </p:nvSpPr>
        <p:spPr>
          <a:xfrm>
            <a:off x="713125" y="539500"/>
            <a:ext cx="77175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Bottom – Top approach for Solution</a:t>
            </a:r>
            <a:endParaRPr dirty="0"/>
          </a:p>
        </p:txBody>
      </p:sp>
      <p:sp>
        <p:nvSpPr>
          <p:cNvPr id="188" name="Google Shape;188;p30"/>
          <p:cNvSpPr/>
          <p:nvPr/>
        </p:nvSpPr>
        <p:spPr>
          <a:xfrm rot="3200201" flipH="1">
            <a:off x="1506665" y="2110170"/>
            <a:ext cx="1266179" cy="1356879"/>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E9CCDB">
              <a:alpha val="53950"/>
            </a:srgbClr>
          </a:solidFill>
          <a:ln>
            <a:noFill/>
          </a:ln>
        </p:spPr>
      </p:sp>
      <p:sp>
        <p:nvSpPr>
          <p:cNvPr id="189" name="Google Shape;189;p30"/>
          <p:cNvSpPr/>
          <p:nvPr/>
        </p:nvSpPr>
        <p:spPr>
          <a:xfrm rot="3200250" flipH="1">
            <a:off x="1339514" y="2705622"/>
            <a:ext cx="1532377" cy="1642368"/>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FFE599">
              <a:alpha val="51790"/>
            </a:srgbClr>
          </a:solidFill>
          <a:ln>
            <a:noFill/>
          </a:ln>
        </p:spPr>
      </p:sp>
      <p:sp>
        <p:nvSpPr>
          <p:cNvPr id="190" name="Google Shape;190;p30"/>
          <p:cNvSpPr/>
          <p:nvPr/>
        </p:nvSpPr>
        <p:spPr>
          <a:xfrm rot="3199715" flipH="1">
            <a:off x="1135488" y="3270227"/>
            <a:ext cx="1847471" cy="1980581"/>
          </a:xfrm>
          <a:custGeom>
            <a:avLst/>
            <a:gdLst/>
            <a:ahLst/>
            <a:cxnLst/>
            <a:rect l="l" t="t" r="r" b="b"/>
            <a:pathLst>
              <a:path w="85333" h="91458" extrusionOk="0">
                <a:moveTo>
                  <a:pt x="8150" y="3402"/>
                </a:moveTo>
                <a:cubicBezTo>
                  <a:pt x="-3980" y="5458"/>
                  <a:pt x="-382" y="14093"/>
                  <a:pt x="5066" y="20672"/>
                </a:cubicBezTo>
                <a:cubicBezTo>
                  <a:pt x="10514" y="27251"/>
                  <a:pt x="33130" y="32392"/>
                  <a:pt x="40840" y="42877"/>
                </a:cubicBezTo>
                <a:cubicBezTo>
                  <a:pt x="48550" y="53363"/>
                  <a:pt x="44747" y="76698"/>
                  <a:pt x="51326" y="83585"/>
                </a:cubicBezTo>
                <a:cubicBezTo>
                  <a:pt x="57905" y="90473"/>
                  <a:pt x="75895" y="96744"/>
                  <a:pt x="80315" y="84202"/>
                </a:cubicBezTo>
                <a:cubicBezTo>
                  <a:pt x="84735" y="71661"/>
                  <a:pt x="89876" y="21803"/>
                  <a:pt x="77848" y="8336"/>
                </a:cubicBezTo>
                <a:cubicBezTo>
                  <a:pt x="65821" y="-5131"/>
                  <a:pt x="20280" y="1346"/>
                  <a:pt x="8150" y="3402"/>
                </a:cubicBezTo>
                <a:close/>
              </a:path>
            </a:pathLst>
          </a:custGeom>
          <a:solidFill>
            <a:srgbClr val="DEE6BB">
              <a:alpha val="50890"/>
            </a:srgbClr>
          </a:solidFill>
          <a:ln>
            <a:noFill/>
          </a:ln>
        </p:spPr>
      </p:sp>
      <p:grpSp>
        <p:nvGrpSpPr>
          <p:cNvPr id="191" name="Google Shape;191;p30"/>
          <p:cNvGrpSpPr/>
          <p:nvPr/>
        </p:nvGrpSpPr>
        <p:grpSpPr>
          <a:xfrm>
            <a:off x="3498146" y="1587556"/>
            <a:ext cx="4895300" cy="698663"/>
            <a:chOff x="3535325" y="1664967"/>
            <a:chExt cx="4895300" cy="698663"/>
          </a:xfrm>
        </p:grpSpPr>
        <p:sp>
          <p:nvSpPr>
            <p:cNvPr id="192" name="Google Shape;192;p30"/>
            <p:cNvSpPr txBox="1"/>
            <p:nvPr/>
          </p:nvSpPr>
          <p:spPr>
            <a:xfrm>
              <a:off x="4653325" y="2052830"/>
              <a:ext cx="3777300" cy="310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endParaRPr dirty="0">
                <a:solidFill>
                  <a:schemeClr val="dk1"/>
                </a:solidFill>
                <a:latin typeface="Lexend Deca Light"/>
                <a:ea typeface="Lexend Deca Light"/>
                <a:cs typeface="Lexend Deca Light"/>
                <a:sym typeface="Lexend Deca Light"/>
              </a:endParaRPr>
            </a:p>
          </p:txBody>
        </p:sp>
        <p:sp>
          <p:nvSpPr>
            <p:cNvPr id="193" name="Google Shape;193;p30"/>
            <p:cNvSpPr txBox="1"/>
            <p:nvPr/>
          </p:nvSpPr>
          <p:spPr>
            <a:xfrm>
              <a:off x="4653325" y="1747100"/>
              <a:ext cx="3777300" cy="356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Arya"/>
                  <a:ea typeface="Arya"/>
                  <a:cs typeface="Arya"/>
                  <a:sym typeface="Arya"/>
                </a:rPr>
                <a:t>Safer Riding Experience</a:t>
              </a:r>
              <a:endParaRPr sz="2000" dirty="0">
                <a:solidFill>
                  <a:schemeClr val="dk1"/>
                </a:solidFill>
                <a:latin typeface="Arya"/>
                <a:ea typeface="Arya"/>
                <a:cs typeface="Arya"/>
                <a:sym typeface="Arya"/>
              </a:endParaRPr>
            </a:p>
          </p:txBody>
        </p:sp>
        <p:sp>
          <p:nvSpPr>
            <p:cNvPr id="194" name="Google Shape;194;p30"/>
            <p:cNvSpPr txBox="1"/>
            <p:nvPr/>
          </p:nvSpPr>
          <p:spPr>
            <a:xfrm>
              <a:off x="3535325" y="1664967"/>
              <a:ext cx="804600" cy="6986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Top level</a:t>
              </a:r>
              <a:endParaRPr sz="2000" dirty="0">
                <a:solidFill>
                  <a:schemeClr val="dk1"/>
                </a:solidFill>
                <a:latin typeface="Arya"/>
                <a:ea typeface="Arya"/>
                <a:cs typeface="Arya"/>
                <a:sym typeface="Arya"/>
              </a:endParaRPr>
            </a:p>
          </p:txBody>
        </p:sp>
      </p:grpSp>
      <p:grpSp>
        <p:nvGrpSpPr>
          <p:cNvPr id="195" name="Google Shape;195;p30"/>
          <p:cNvGrpSpPr/>
          <p:nvPr/>
        </p:nvGrpSpPr>
        <p:grpSpPr>
          <a:xfrm>
            <a:off x="3498146" y="3905346"/>
            <a:ext cx="4932479" cy="731641"/>
            <a:chOff x="3498146" y="3905346"/>
            <a:chExt cx="4932479" cy="731641"/>
          </a:xfrm>
        </p:grpSpPr>
        <p:sp>
          <p:nvSpPr>
            <p:cNvPr id="196" name="Google Shape;196;p30"/>
            <p:cNvSpPr txBox="1"/>
            <p:nvPr/>
          </p:nvSpPr>
          <p:spPr>
            <a:xfrm>
              <a:off x="4653325" y="4293198"/>
              <a:ext cx="3777300" cy="310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IN" dirty="0">
                  <a:solidFill>
                    <a:schemeClr val="dk1"/>
                  </a:solidFill>
                  <a:latin typeface="Lexend Deca Light"/>
                  <a:ea typeface="Lexend Deca Light"/>
                  <a:cs typeface="Lexend Deca Light"/>
                  <a:sym typeface="Lexend Deca Light"/>
                </a:rPr>
                <a:t>Background check , Skill test , Training</a:t>
              </a:r>
              <a:endParaRPr dirty="0">
                <a:solidFill>
                  <a:schemeClr val="dk1"/>
                </a:solidFill>
                <a:latin typeface="Lexend Deca Light"/>
                <a:ea typeface="Lexend Deca Light"/>
                <a:cs typeface="Lexend Deca Light"/>
                <a:sym typeface="Lexend Deca Light"/>
              </a:endParaRPr>
            </a:p>
            <a:p>
              <a:pPr marL="0" lvl="0" indent="0" algn="l" rtl="0">
                <a:spcBef>
                  <a:spcPts val="0"/>
                </a:spcBef>
                <a:spcAft>
                  <a:spcPts val="0"/>
                </a:spcAft>
                <a:buNone/>
              </a:pPr>
              <a:endParaRPr dirty="0">
                <a:solidFill>
                  <a:schemeClr val="dk1"/>
                </a:solidFill>
                <a:latin typeface="Lexend Deca Light"/>
                <a:ea typeface="Lexend Deca Light"/>
                <a:cs typeface="Lexend Deca Light"/>
                <a:sym typeface="Lexend Deca Light"/>
              </a:endParaRPr>
            </a:p>
          </p:txBody>
        </p:sp>
        <p:sp>
          <p:nvSpPr>
            <p:cNvPr id="197" name="Google Shape;197;p30"/>
            <p:cNvSpPr txBox="1"/>
            <p:nvPr/>
          </p:nvSpPr>
          <p:spPr>
            <a:xfrm>
              <a:off x="4653325" y="3987142"/>
              <a:ext cx="3777300" cy="356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pt-BR" sz="2000" dirty="0">
                  <a:solidFill>
                    <a:schemeClr val="dk1"/>
                  </a:solidFill>
                  <a:latin typeface="Arya"/>
                  <a:ea typeface="Arya"/>
                  <a:cs typeface="Arya"/>
                  <a:sym typeface="Arya"/>
                </a:rPr>
                <a:t>Drivers</a:t>
              </a:r>
              <a:endParaRPr sz="2000" dirty="0">
                <a:solidFill>
                  <a:schemeClr val="dk1"/>
                </a:solidFill>
                <a:latin typeface="Arya"/>
                <a:ea typeface="Arya"/>
                <a:cs typeface="Arya"/>
                <a:sym typeface="Arya"/>
              </a:endParaRPr>
            </a:p>
          </p:txBody>
        </p:sp>
        <p:sp>
          <p:nvSpPr>
            <p:cNvPr id="198" name="Google Shape;198;p30"/>
            <p:cNvSpPr txBox="1"/>
            <p:nvPr/>
          </p:nvSpPr>
          <p:spPr>
            <a:xfrm>
              <a:off x="3498146" y="3905346"/>
              <a:ext cx="873642" cy="73164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Root level</a:t>
              </a:r>
              <a:endParaRPr sz="2000" dirty="0">
                <a:solidFill>
                  <a:schemeClr val="dk1"/>
                </a:solidFill>
                <a:latin typeface="Arya"/>
                <a:ea typeface="Arya"/>
                <a:cs typeface="Arya"/>
                <a:sym typeface="Arya"/>
              </a:endParaRPr>
            </a:p>
          </p:txBody>
        </p:sp>
      </p:grpSp>
      <p:grpSp>
        <p:nvGrpSpPr>
          <p:cNvPr id="199" name="Google Shape;199;p30"/>
          <p:cNvGrpSpPr/>
          <p:nvPr/>
        </p:nvGrpSpPr>
        <p:grpSpPr>
          <a:xfrm>
            <a:off x="3535325" y="2411760"/>
            <a:ext cx="5358730" cy="698660"/>
            <a:chOff x="3535325" y="2411527"/>
            <a:chExt cx="4895300" cy="698660"/>
          </a:xfrm>
        </p:grpSpPr>
        <p:sp>
          <p:nvSpPr>
            <p:cNvPr id="200" name="Google Shape;200;p30"/>
            <p:cNvSpPr txBox="1"/>
            <p:nvPr/>
          </p:nvSpPr>
          <p:spPr>
            <a:xfrm>
              <a:off x="4653325" y="2799387"/>
              <a:ext cx="3777300" cy="310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IN" dirty="0">
                  <a:solidFill>
                    <a:schemeClr val="dk1"/>
                  </a:solidFill>
                  <a:latin typeface="Lexend Deca Light"/>
                  <a:ea typeface="Lexend Deca Light"/>
                  <a:cs typeface="Lexend Deca Light"/>
                  <a:sym typeface="Lexend Deca Light"/>
                </a:rPr>
                <a:t>System alerting nearby safety authorities</a:t>
              </a:r>
              <a:endParaRPr dirty="0">
                <a:solidFill>
                  <a:schemeClr val="dk1"/>
                </a:solidFill>
                <a:latin typeface="Lexend Deca Light"/>
                <a:ea typeface="Lexend Deca Light"/>
                <a:cs typeface="Lexend Deca Light"/>
                <a:sym typeface="Lexend Deca Light"/>
              </a:endParaRPr>
            </a:p>
          </p:txBody>
        </p:sp>
        <p:sp>
          <p:nvSpPr>
            <p:cNvPr id="201" name="Google Shape;201;p30"/>
            <p:cNvSpPr txBox="1"/>
            <p:nvPr/>
          </p:nvSpPr>
          <p:spPr>
            <a:xfrm>
              <a:off x="4653325" y="2493330"/>
              <a:ext cx="3777300" cy="356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Arya"/>
                  <a:ea typeface="Arya"/>
                  <a:cs typeface="Arya"/>
                  <a:sym typeface="Arya"/>
                </a:rPr>
                <a:t>Button based alert system </a:t>
              </a:r>
              <a:endParaRPr sz="2000" dirty="0">
                <a:solidFill>
                  <a:schemeClr val="dk1"/>
                </a:solidFill>
                <a:latin typeface="Arya"/>
                <a:ea typeface="Arya"/>
                <a:cs typeface="Arya"/>
                <a:sym typeface="Arya"/>
              </a:endParaRPr>
            </a:p>
          </p:txBody>
        </p:sp>
        <p:sp>
          <p:nvSpPr>
            <p:cNvPr id="202" name="Google Shape;202;p30"/>
            <p:cNvSpPr txBox="1"/>
            <p:nvPr/>
          </p:nvSpPr>
          <p:spPr>
            <a:xfrm>
              <a:off x="3535325" y="2411527"/>
              <a:ext cx="804600" cy="6986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dk1"/>
                  </a:solidFill>
                  <a:latin typeface="Arya"/>
                  <a:ea typeface="Arya"/>
                  <a:cs typeface="Arya"/>
                  <a:sym typeface="Arya"/>
                </a:rPr>
                <a:t>  2</a:t>
              </a:r>
              <a:r>
                <a:rPr lang="en-IN" sz="2000" baseline="30000" dirty="0">
                  <a:solidFill>
                    <a:schemeClr val="dk1"/>
                  </a:solidFill>
                  <a:latin typeface="Arya"/>
                  <a:ea typeface="Arya"/>
                  <a:cs typeface="Arya"/>
                  <a:sym typeface="Arya"/>
                </a:rPr>
                <a:t>nd</a:t>
              </a:r>
              <a:r>
                <a:rPr lang="en-IN" sz="2000" dirty="0">
                  <a:solidFill>
                    <a:schemeClr val="dk1"/>
                  </a:solidFill>
                  <a:latin typeface="Arya"/>
                  <a:ea typeface="Arya"/>
                  <a:cs typeface="Arya"/>
                  <a:sym typeface="Arya"/>
                </a:rPr>
                <a:t> level</a:t>
              </a:r>
              <a:endParaRPr sz="2000" dirty="0">
                <a:solidFill>
                  <a:schemeClr val="dk1"/>
                </a:solidFill>
                <a:latin typeface="Arya"/>
                <a:ea typeface="Arya"/>
                <a:cs typeface="Arya"/>
                <a:sym typeface="Arya"/>
              </a:endParaRPr>
            </a:p>
          </p:txBody>
        </p:sp>
      </p:grpSp>
      <p:grpSp>
        <p:nvGrpSpPr>
          <p:cNvPr id="203" name="Google Shape;203;p30"/>
          <p:cNvGrpSpPr/>
          <p:nvPr/>
        </p:nvGrpSpPr>
        <p:grpSpPr>
          <a:xfrm>
            <a:off x="3535324" y="3158553"/>
            <a:ext cx="5410202" cy="698656"/>
            <a:chOff x="3535325" y="3158436"/>
            <a:chExt cx="4895301" cy="698656"/>
          </a:xfrm>
        </p:grpSpPr>
        <p:sp>
          <p:nvSpPr>
            <p:cNvPr id="204" name="Google Shape;204;p30"/>
            <p:cNvSpPr txBox="1"/>
            <p:nvPr/>
          </p:nvSpPr>
          <p:spPr>
            <a:xfrm>
              <a:off x="4546924" y="3546292"/>
              <a:ext cx="3883702" cy="3108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IN" dirty="0">
                  <a:solidFill>
                    <a:schemeClr val="dk1"/>
                  </a:solidFill>
                  <a:latin typeface="Lexend Deca Light"/>
                  <a:ea typeface="Lexend Deca Light"/>
                  <a:cs typeface="Lexend Deca Light"/>
                  <a:sym typeface="Lexend Deca Light"/>
                </a:rPr>
                <a:t>Modifying the car according to safety standards</a:t>
              </a:r>
              <a:endParaRPr dirty="0">
                <a:solidFill>
                  <a:schemeClr val="dk1"/>
                </a:solidFill>
                <a:latin typeface="Lexend Deca Light"/>
                <a:ea typeface="Lexend Deca Light"/>
                <a:cs typeface="Lexend Deca Light"/>
                <a:sym typeface="Lexend Deca Light"/>
              </a:endParaRPr>
            </a:p>
            <a:p>
              <a:pPr marL="0" lvl="0" indent="0" algn="l" rtl="0">
                <a:spcBef>
                  <a:spcPts val="0"/>
                </a:spcBef>
                <a:spcAft>
                  <a:spcPts val="0"/>
                </a:spcAft>
                <a:buNone/>
              </a:pPr>
              <a:endParaRPr dirty="0">
                <a:solidFill>
                  <a:schemeClr val="dk1"/>
                </a:solidFill>
                <a:latin typeface="Lexend Deca Light"/>
                <a:ea typeface="Lexend Deca Light"/>
                <a:cs typeface="Lexend Deca Light"/>
                <a:sym typeface="Lexend Deca Light"/>
              </a:endParaRPr>
            </a:p>
          </p:txBody>
        </p:sp>
        <p:sp>
          <p:nvSpPr>
            <p:cNvPr id="205" name="Google Shape;205;p30"/>
            <p:cNvSpPr txBox="1"/>
            <p:nvPr/>
          </p:nvSpPr>
          <p:spPr>
            <a:xfrm>
              <a:off x="4606753" y="3240236"/>
              <a:ext cx="3777300" cy="356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Arya"/>
                  <a:ea typeface="Arya"/>
                  <a:cs typeface="Arya"/>
                  <a:sym typeface="Arya"/>
                </a:rPr>
                <a:t>Modification of cabs</a:t>
              </a:r>
              <a:endParaRPr sz="2000" dirty="0">
                <a:solidFill>
                  <a:schemeClr val="dk1"/>
                </a:solidFill>
                <a:latin typeface="Arya"/>
                <a:ea typeface="Arya"/>
                <a:cs typeface="Arya"/>
                <a:sym typeface="Arya"/>
              </a:endParaRPr>
            </a:p>
          </p:txBody>
        </p:sp>
        <p:sp>
          <p:nvSpPr>
            <p:cNvPr id="206" name="Google Shape;206;p30"/>
            <p:cNvSpPr txBox="1"/>
            <p:nvPr/>
          </p:nvSpPr>
          <p:spPr>
            <a:xfrm>
              <a:off x="3535325" y="3158436"/>
              <a:ext cx="804600" cy="6986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solidFill>
                    <a:schemeClr val="dk1"/>
                  </a:solidFill>
                  <a:latin typeface="Arya"/>
                  <a:ea typeface="Arya"/>
                  <a:cs typeface="Arya"/>
                  <a:sym typeface="Arya"/>
                </a:rPr>
                <a:t>1st  Level</a:t>
              </a:r>
              <a:endParaRPr sz="2000" dirty="0">
                <a:solidFill>
                  <a:schemeClr val="dk1"/>
                </a:solidFill>
                <a:latin typeface="Arya"/>
                <a:ea typeface="Arya"/>
                <a:cs typeface="Arya"/>
                <a:sym typeface="Arya"/>
              </a:endParaRPr>
            </a:p>
          </p:txBody>
        </p:sp>
      </p:grpSp>
      <p:cxnSp>
        <p:nvCxnSpPr>
          <p:cNvPr id="207" name="Google Shape;207;p30"/>
          <p:cNvCxnSpPr>
            <a:cxnSpLocks/>
            <a:stCxn id="194" idx="3"/>
            <a:endCxn id="193" idx="1"/>
          </p:cNvCxnSpPr>
          <p:nvPr/>
        </p:nvCxnSpPr>
        <p:spPr>
          <a:xfrm flipV="1">
            <a:off x="4302746" y="1848039"/>
            <a:ext cx="313400" cy="88845"/>
          </a:xfrm>
          <a:prstGeom prst="straightConnector1">
            <a:avLst/>
          </a:prstGeom>
          <a:noFill/>
          <a:ln w="9525" cap="flat" cmpd="sng">
            <a:solidFill>
              <a:schemeClr val="accent5"/>
            </a:solidFill>
            <a:prstDash val="solid"/>
            <a:round/>
            <a:headEnd type="none" w="med" len="med"/>
            <a:tailEnd type="none" w="med" len="med"/>
          </a:ln>
        </p:spPr>
      </p:cxnSp>
      <p:cxnSp>
        <p:nvCxnSpPr>
          <p:cNvPr id="208" name="Google Shape;208;p30"/>
          <p:cNvCxnSpPr>
            <a:cxnSpLocks/>
            <a:stCxn id="202" idx="3"/>
            <a:endCxn id="201" idx="1"/>
          </p:cNvCxnSpPr>
          <p:nvPr/>
        </p:nvCxnSpPr>
        <p:spPr>
          <a:xfrm flipV="1">
            <a:off x="4416095" y="2671913"/>
            <a:ext cx="343069" cy="89175"/>
          </a:xfrm>
          <a:prstGeom prst="straightConnector1">
            <a:avLst/>
          </a:prstGeom>
          <a:noFill/>
          <a:ln w="9525" cap="flat" cmpd="sng">
            <a:solidFill>
              <a:schemeClr val="accent5"/>
            </a:solidFill>
            <a:prstDash val="solid"/>
            <a:round/>
            <a:headEnd type="none" w="med" len="med"/>
            <a:tailEnd type="none" w="med" len="med"/>
          </a:ln>
        </p:spPr>
      </p:cxnSp>
      <p:cxnSp>
        <p:nvCxnSpPr>
          <p:cNvPr id="209" name="Google Shape;209;p30"/>
          <p:cNvCxnSpPr>
            <a:cxnSpLocks/>
            <a:stCxn id="206" idx="3"/>
            <a:endCxn id="205" idx="1"/>
          </p:cNvCxnSpPr>
          <p:nvPr/>
        </p:nvCxnSpPr>
        <p:spPr>
          <a:xfrm flipV="1">
            <a:off x="4424554" y="3418703"/>
            <a:ext cx="294894" cy="89178"/>
          </a:xfrm>
          <a:prstGeom prst="straightConnector1">
            <a:avLst/>
          </a:prstGeom>
          <a:noFill/>
          <a:ln w="9525" cap="flat" cmpd="sng">
            <a:solidFill>
              <a:schemeClr val="accent5"/>
            </a:solidFill>
            <a:prstDash val="solid"/>
            <a:round/>
            <a:headEnd type="none" w="med" len="med"/>
            <a:tailEnd type="none" w="med" len="med"/>
          </a:ln>
        </p:spPr>
      </p:cxnSp>
      <p:cxnSp>
        <p:nvCxnSpPr>
          <p:cNvPr id="210" name="Google Shape;210;p30"/>
          <p:cNvCxnSpPr>
            <a:cxnSpLocks/>
            <a:stCxn id="198" idx="3"/>
            <a:endCxn id="197" idx="1"/>
          </p:cNvCxnSpPr>
          <p:nvPr/>
        </p:nvCxnSpPr>
        <p:spPr>
          <a:xfrm flipV="1">
            <a:off x="4371788" y="4165492"/>
            <a:ext cx="281537" cy="105675"/>
          </a:xfrm>
          <a:prstGeom prst="straightConnector1">
            <a:avLst/>
          </a:prstGeom>
          <a:noFill/>
          <a:ln w="9525" cap="flat" cmpd="sng">
            <a:solidFill>
              <a:schemeClr val="accent5"/>
            </a:solidFill>
            <a:prstDash val="solid"/>
            <a:round/>
            <a:headEnd type="none" w="med" len="med"/>
            <a:tailEnd type="none" w="med" len="med"/>
          </a:ln>
        </p:spPr>
      </p:cxnSp>
      <p:cxnSp>
        <p:nvCxnSpPr>
          <p:cNvPr id="211" name="Google Shape;211;p30"/>
          <p:cNvCxnSpPr>
            <a:cxnSpLocks/>
            <a:stCxn id="194" idx="1"/>
          </p:cNvCxnSpPr>
          <p:nvPr/>
        </p:nvCxnSpPr>
        <p:spPr>
          <a:xfrm flipH="1" flipV="1">
            <a:off x="2482346" y="1848039"/>
            <a:ext cx="1015800" cy="88845"/>
          </a:xfrm>
          <a:prstGeom prst="straightConnector1">
            <a:avLst/>
          </a:prstGeom>
          <a:noFill/>
          <a:ln w="9525" cap="flat" cmpd="sng">
            <a:solidFill>
              <a:schemeClr val="accent5"/>
            </a:solidFill>
            <a:prstDash val="solid"/>
            <a:round/>
            <a:headEnd type="none" w="med" len="med"/>
            <a:tailEnd type="oval" w="med" len="med"/>
          </a:ln>
        </p:spPr>
      </p:cxnSp>
      <p:cxnSp>
        <p:nvCxnSpPr>
          <p:cNvPr id="212" name="Google Shape;212;p30"/>
          <p:cNvCxnSpPr>
            <a:cxnSpLocks/>
            <a:stCxn id="202" idx="1"/>
          </p:cNvCxnSpPr>
          <p:nvPr/>
        </p:nvCxnSpPr>
        <p:spPr>
          <a:xfrm flipH="1" flipV="1">
            <a:off x="2647925" y="2671916"/>
            <a:ext cx="887400" cy="89172"/>
          </a:xfrm>
          <a:prstGeom prst="straightConnector1">
            <a:avLst/>
          </a:prstGeom>
          <a:noFill/>
          <a:ln w="9525" cap="flat" cmpd="sng">
            <a:solidFill>
              <a:schemeClr val="accent5"/>
            </a:solidFill>
            <a:prstDash val="solid"/>
            <a:round/>
            <a:headEnd type="none" w="med" len="med"/>
            <a:tailEnd type="oval" w="med" len="med"/>
          </a:ln>
        </p:spPr>
      </p:cxnSp>
      <p:cxnSp>
        <p:nvCxnSpPr>
          <p:cNvPr id="213" name="Google Shape;213;p30"/>
          <p:cNvCxnSpPr>
            <a:cxnSpLocks/>
            <a:stCxn id="206" idx="1"/>
          </p:cNvCxnSpPr>
          <p:nvPr/>
        </p:nvCxnSpPr>
        <p:spPr>
          <a:xfrm flipH="1" flipV="1">
            <a:off x="2833625" y="3418708"/>
            <a:ext cx="701699" cy="89173"/>
          </a:xfrm>
          <a:prstGeom prst="straightConnector1">
            <a:avLst/>
          </a:prstGeom>
          <a:noFill/>
          <a:ln w="9525" cap="flat" cmpd="sng">
            <a:solidFill>
              <a:schemeClr val="accent5"/>
            </a:solidFill>
            <a:prstDash val="solid"/>
            <a:round/>
            <a:headEnd type="none" w="med" len="med"/>
            <a:tailEnd type="oval" w="med" len="med"/>
          </a:ln>
        </p:spPr>
      </p:cxnSp>
      <p:cxnSp>
        <p:nvCxnSpPr>
          <p:cNvPr id="214" name="Google Shape;214;p30"/>
          <p:cNvCxnSpPr>
            <a:cxnSpLocks/>
            <a:stCxn id="198" idx="1"/>
          </p:cNvCxnSpPr>
          <p:nvPr/>
        </p:nvCxnSpPr>
        <p:spPr>
          <a:xfrm flipH="1" flipV="1">
            <a:off x="3001346" y="4265929"/>
            <a:ext cx="496800" cy="5238"/>
          </a:xfrm>
          <a:prstGeom prst="straightConnector1">
            <a:avLst/>
          </a:prstGeom>
          <a:noFill/>
          <a:ln w="9525" cap="flat" cmpd="sng">
            <a:solidFill>
              <a:schemeClr val="accent5"/>
            </a:solidFill>
            <a:prstDash val="solid"/>
            <a:round/>
            <a:headEnd type="none" w="med" len="med"/>
            <a:tailEnd type="oval" w="med" len="med"/>
          </a:ln>
        </p:spPr>
      </p:cxnSp>
      <p:sp>
        <p:nvSpPr>
          <p:cNvPr id="2" name="TextBox 1">
            <a:extLst>
              <a:ext uri="{FF2B5EF4-FFF2-40B4-BE49-F238E27FC236}">
                <a16:creationId xmlns:a16="http://schemas.microsoft.com/office/drawing/2014/main" id="{DF4F3BB2-E881-9C71-6E28-86AA823DF4D6}"/>
              </a:ext>
            </a:extLst>
          </p:cNvPr>
          <p:cNvSpPr txBox="1"/>
          <p:nvPr/>
        </p:nvSpPr>
        <p:spPr>
          <a:xfrm>
            <a:off x="4841256" y="1863601"/>
            <a:ext cx="2598420" cy="523220"/>
          </a:xfrm>
          <a:prstGeom prst="rect">
            <a:avLst/>
          </a:prstGeom>
          <a:noFill/>
        </p:spPr>
        <p:txBody>
          <a:bodyPr wrap="square" rtlCol="0">
            <a:spAutoFit/>
          </a:bodyPr>
          <a:lstStyle/>
          <a:p>
            <a:r>
              <a:rPr lang="en-IN" dirty="0">
                <a:solidFill>
                  <a:schemeClr val="dk1"/>
                </a:solidFill>
                <a:latin typeface="Lexend Deca Light"/>
              </a:rPr>
              <a:t>Ultimately providing the passenger with safest rides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99C00-D6C9-E7B3-54EB-7DCD9F6E9CC1}"/>
              </a:ext>
            </a:extLst>
          </p:cNvPr>
          <p:cNvSpPr>
            <a:spLocks noGrp="1"/>
          </p:cNvSpPr>
          <p:nvPr>
            <p:ph type="title"/>
          </p:nvPr>
        </p:nvSpPr>
        <p:spPr>
          <a:xfrm>
            <a:off x="713250" y="80918"/>
            <a:ext cx="7717500" cy="905400"/>
          </a:xfrm>
        </p:spPr>
        <p:txBody>
          <a:bodyPr/>
          <a:lstStyle/>
          <a:p>
            <a:r>
              <a:rPr lang="en-IN" sz="4400" dirty="0"/>
              <a:t>Progress Report</a:t>
            </a:r>
          </a:p>
        </p:txBody>
      </p:sp>
      <p:graphicFrame>
        <p:nvGraphicFramePr>
          <p:cNvPr id="9" name="Chart 8">
            <a:extLst>
              <a:ext uri="{FF2B5EF4-FFF2-40B4-BE49-F238E27FC236}">
                <a16:creationId xmlns:a16="http://schemas.microsoft.com/office/drawing/2014/main" id="{359FD5C2-03EF-2DAA-ACBD-ACF1E418AED8}"/>
              </a:ext>
            </a:extLst>
          </p:cNvPr>
          <p:cNvGraphicFramePr/>
          <p:nvPr>
            <p:extLst>
              <p:ext uri="{D42A27DB-BD31-4B8C-83A1-F6EECF244321}">
                <p14:modId xmlns:p14="http://schemas.microsoft.com/office/powerpoint/2010/main" val="344217662"/>
              </p:ext>
            </p:extLst>
          </p:nvPr>
        </p:nvGraphicFramePr>
        <p:xfrm>
          <a:off x="1524000" y="986318"/>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4EBB3D9C-9317-B262-837B-B56A3557E792}"/>
              </a:ext>
            </a:extLst>
          </p:cNvPr>
          <p:cNvSpPr txBox="1"/>
          <p:nvPr/>
        </p:nvSpPr>
        <p:spPr>
          <a:xfrm>
            <a:off x="5706140" y="4866501"/>
            <a:ext cx="4068725" cy="276999"/>
          </a:xfrm>
          <a:prstGeom prst="rect">
            <a:avLst/>
          </a:prstGeom>
          <a:noFill/>
        </p:spPr>
        <p:txBody>
          <a:bodyPr wrap="square" rtlCol="0">
            <a:spAutoFit/>
          </a:bodyPr>
          <a:lstStyle/>
          <a:p>
            <a:r>
              <a:rPr lang="en-IN" sz="1200" dirty="0">
                <a:solidFill>
                  <a:schemeClr val="accent6">
                    <a:lumMod val="50000"/>
                  </a:schemeClr>
                </a:solidFill>
              </a:rPr>
              <a:t>*Report conducted on 150 people from each group</a:t>
            </a:r>
          </a:p>
        </p:txBody>
      </p:sp>
    </p:spTree>
    <p:extLst>
      <p:ext uri="{BB962C8B-B14F-4D97-AF65-F5344CB8AC3E}">
        <p14:creationId xmlns:p14="http://schemas.microsoft.com/office/powerpoint/2010/main" val="136163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730B00-B5BE-D2F1-A628-0CFBAFC2AC65}"/>
              </a:ext>
            </a:extLst>
          </p:cNvPr>
          <p:cNvPicPr>
            <a:picLocks noChangeAspect="1"/>
          </p:cNvPicPr>
          <p:nvPr/>
        </p:nvPicPr>
        <p:blipFill>
          <a:blip r:embed="rId2"/>
          <a:stretch>
            <a:fillRect/>
          </a:stretch>
        </p:blipFill>
        <p:spPr>
          <a:xfrm>
            <a:off x="3739376" y="0"/>
            <a:ext cx="4658967" cy="5143500"/>
          </a:xfrm>
          <a:prstGeom prst="rect">
            <a:avLst/>
          </a:prstGeom>
        </p:spPr>
      </p:pic>
      <p:sp>
        <p:nvSpPr>
          <p:cNvPr id="5" name="TextBox 4">
            <a:extLst>
              <a:ext uri="{FF2B5EF4-FFF2-40B4-BE49-F238E27FC236}">
                <a16:creationId xmlns:a16="http://schemas.microsoft.com/office/drawing/2014/main" id="{EF2E6BED-7F69-C414-97D0-BDA1DDECD8A5}"/>
              </a:ext>
            </a:extLst>
          </p:cNvPr>
          <p:cNvSpPr txBox="1"/>
          <p:nvPr/>
        </p:nvSpPr>
        <p:spPr>
          <a:xfrm>
            <a:off x="524107" y="1630452"/>
            <a:ext cx="3215269" cy="1446550"/>
          </a:xfrm>
          <a:prstGeom prst="rect">
            <a:avLst/>
          </a:prstGeom>
          <a:noFill/>
        </p:spPr>
        <p:txBody>
          <a:bodyPr wrap="square">
            <a:spAutoFit/>
          </a:bodyPr>
          <a:lstStyle/>
          <a:p>
            <a:pPr algn="ctr"/>
            <a:r>
              <a:rPr lang="en-IN" sz="4400" b="1" dirty="0">
                <a:effectLst>
                  <a:outerShdw blurRad="38100" dist="38100" dir="2700000" algn="tl">
                    <a:srgbClr val="000000">
                      <a:alpha val="43137"/>
                    </a:srgbClr>
                  </a:outerShdw>
                </a:effectLst>
                <a:latin typeface="Bell MT" panose="02020503060305020303" pitchFamily="18" charset="0"/>
              </a:rPr>
              <a:t>Application </a:t>
            </a:r>
          </a:p>
          <a:p>
            <a:pPr algn="ctr"/>
            <a:r>
              <a:rPr lang="en-IN" sz="4400" b="1" dirty="0">
                <a:effectLst>
                  <a:outerShdw blurRad="38100" dist="38100" dir="2700000" algn="tl">
                    <a:srgbClr val="000000">
                      <a:alpha val="43137"/>
                    </a:srgbClr>
                  </a:outerShdw>
                </a:effectLst>
                <a:latin typeface="Bell MT" panose="02020503060305020303" pitchFamily="18" charset="0"/>
              </a:rPr>
              <a:t>Prototype</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43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070C8-1A30-64C7-9CC0-7CB7119B0155}"/>
              </a:ext>
            </a:extLst>
          </p:cNvPr>
          <p:cNvPicPr>
            <a:picLocks noChangeAspect="1"/>
          </p:cNvPicPr>
          <p:nvPr/>
        </p:nvPicPr>
        <p:blipFill>
          <a:blip r:embed="rId2"/>
          <a:stretch>
            <a:fillRect/>
          </a:stretch>
        </p:blipFill>
        <p:spPr>
          <a:xfrm>
            <a:off x="520390" y="0"/>
            <a:ext cx="3900641" cy="5143500"/>
          </a:xfrm>
          <a:prstGeom prst="rect">
            <a:avLst/>
          </a:prstGeom>
        </p:spPr>
      </p:pic>
      <p:pic>
        <p:nvPicPr>
          <p:cNvPr id="7" name="Picture 6">
            <a:extLst>
              <a:ext uri="{FF2B5EF4-FFF2-40B4-BE49-F238E27FC236}">
                <a16:creationId xmlns:a16="http://schemas.microsoft.com/office/drawing/2014/main" id="{CE249EFB-60AB-580F-DDFA-8EDF60BAFDB0}"/>
              </a:ext>
            </a:extLst>
          </p:cNvPr>
          <p:cNvPicPr>
            <a:picLocks noChangeAspect="1"/>
          </p:cNvPicPr>
          <p:nvPr/>
        </p:nvPicPr>
        <p:blipFill>
          <a:blip r:embed="rId3"/>
          <a:stretch>
            <a:fillRect/>
          </a:stretch>
        </p:blipFill>
        <p:spPr>
          <a:xfrm>
            <a:off x="4722971" y="0"/>
            <a:ext cx="3744522" cy="5143500"/>
          </a:xfrm>
          <a:prstGeom prst="rect">
            <a:avLst/>
          </a:prstGeom>
        </p:spPr>
      </p:pic>
    </p:spTree>
    <p:extLst>
      <p:ext uri="{BB962C8B-B14F-4D97-AF65-F5344CB8AC3E}">
        <p14:creationId xmlns:p14="http://schemas.microsoft.com/office/powerpoint/2010/main" val="85310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ft Abstract Brazilian Aesthetic Pitch Deck Infographics by Slidesgo">
  <a:themeElements>
    <a:clrScheme name="Simple Light">
      <a:dk1>
        <a:srgbClr val="0E291E"/>
      </a:dk1>
      <a:lt1>
        <a:srgbClr val="FFF9F4"/>
      </a:lt1>
      <a:dk2>
        <a:srgbClr val="DEE6BB"/>
      </a:dk2>
      <a:lt2>
        <a:srgbClr val="CDD2DB"/>
      </a:lt2>
      <a:accent1>
        <a:srgbClr val="EEAE91"/>
      </a:accent1>
      <a:accent2>
        <a:srgbClr val="FDECC8"/>
      </a:accent2>
      <a:accent3>
        <a:srgbClr val="AFD1CC"/>
      </a:accent3>
      <a:accent4>
        <a:srgbClr val="E9CCDB"/>
      </a:accent4>
      <a:accent5>
        <a:srgbClr val="9E9E9E"/>
      </a:accent5>
      <a:accent6>
        <a:srgbClr val="FFFFFF"/>
      </a:accent6>
      <a:hlink>
        <a:srgbClr val="0E29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718</Words>
  <Application>Microsoft Office PowerPoint</Application>
  <PresentationFormat>On-screen Show (16:9)</PresentationFormat>
  <Paragraphs>91</Paragraphs>
  <Slides>18</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Arya</vt:lpstr>
      <vt:lpstr>Arial</vt:lpstr>
      <vt:lpstr>Wingdings 3</vt:lpstr>
      <vt:lpstr>Bell MT</vt:lpstr>
      <vt:lpstr>Open Sans</vt:lpstr>
      <vt:lpstr>Century Gothic</vt:lpstr>
      <vt:lpstr>Algerian</vt:lpstr>
      <vt:lpstr>Anaheim</vt:lpstr>
      <vt:lpstr>Lexend Deca Light</vt:lpstr>
      <vt:lpstr>Soft Abstract Brazilian Aesthetic Pitch Deck Infographics by Slidesgo</vt:lpstr>
      <vt:lpstr>Ion Boardroom</vt:lpstr>
      <vt:lpstr>POWER-TAXI</vt:lpstr>
      <vt:lpstr>Case Study</vt:lpstr>
      <vt:lpstr>PowerPoint Presentation</vt:lpstr>
      <vt:lpstr>Two Step Solution for Problem</vt:lpstr>
      <vt:lpstr>Solution</vt:lpstr>
      <vt:lpstr>Bottom – Top approach for Solution</vt:lpstr>
      <vt:lpstr>Progress Report</vt:lpstr>
      <vt:lpstr>PowerPoint Presentation</vt:lpstr>
      <vt:lpstr>PowerPoint Presentation</vt:lpstr>
      <vt:lpstr>PowerPoint Presentation</vt:lpstr>
      <vt:lpstr>Features of App</vt:lpstr>
      <vt:lpstr>Alert System </vt:lpstr>
      <vt:lpstr>Intervention of Govt and Company</vt:lpstr>
      <vt:lpstr>Monthly Expenditure (Revised)</vt:lpstr>
      <vt:lpstr>Monthly  Income (Revised)</vt:lpstr>
      <vt:lpstr>Why Ola and Uber cannot Copy the same and implement in their system?</vt:lpstr>
      <vt:lpstr>How to grow this business!!</vt:lpstr>
      <vt:lpstr> THANKING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POWER-TAXI</dc:title>
  <dc:creator>Mertsk</dc:creator>
  <cp:lastModifiedBy>Kishan Periwal</cp:lastModifiedBy>
  <cp:revision>21</cp:revision>
  <dcterms:modified xsi:type="dcterms:W3CDTF">2023-06-10T04:54:20Z</dcterms:modified>
</cp:coreProperties>
</file>