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38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hyperlink" Target="https://www.kaggle.com/huseyinelci/wne-qualty-by-uci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useyinelci/wne-qualty-by-uci" TargetMode="External"/><Relationship Id="rId7" Type="http://schemas.openxmlformats.org/officeDocument/2006/relationships/image" Target="../media/image7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57FB9-348A-443F-869F-28286BB9FC4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8D2416-15D2-44E1-8BA2-47BBD94CF028}">
      <dgm:prSet/>
      <dgm:spPr/>
      <dgm:t>
        <a:bodyPr/>
        <a:lstStyle/>
        <a:p>
          <a:pPr>
            <a:defRPr cap="all"/>
          </a:pPr>
          <a:r>
            <a:rPr lang="en-US"/>
            <a:t>Data collected by UCI and sourced from Kaggle: </a:t>
          </a:r>
          <a:r>
            <a:rPr lang="en-US">
              <a:hlinkClick xmlns:r="http://schemas.openxmlformats.org/officeDocument/2006/relationships" r:id="rId1"/>
            </a:rPr>
            <a:t>https://www.kaggle.com/huseyinelci/wne-qualty-by-uci</a:t>
          </a:r>
          <a:endParaRPr lang="en-US"/>
        </a:p>
      </dgm:t>
    </dgm:pt>
    <dgm:pt modelId="{BD5B946C-0FF5-4AE0-8D0E-7DADED61CD54}" type="parTrans" cxnId="{90DC03A2-0CD7-4CBF-B1B7-C72BDFEBE57D}">
      <dgm:prSet/>
      <dgm:spPr/>
      <dgm:t>
        <a:bodyPr/>
        <a:lstStyle/>
        <a:p>
          <a:endParaRPr lang="en-US"/>
        </a:p>
      </dgm:t>
    </dgm:pt>
    <dgm:pt modelId="{DC69DAAF-FB2A-4AED-AB38-D5E40A7D3282}" type="sibTrans" cxnId="{90DC03A2-0CD7-4CBF-B1B7-C72BDFEBE57D}">
      <dgm:prSet/>
      <dgm:spPr/>
      <dgm:t>
        <a:bodyPr/>
        <a:lstStyle/>
        <a:p>
          <a:endParaRPr lang="en-US"/>
        </a:p>
      </dgm:t>
    </dgm:pt>
    <dgm:pt modelId="{45E6DBEB-BC8D-40A5-AA3D-67889710D8E4}">
      <dgm:prSet/>
      <dgm:spPr/>
      <dgm:t>
        <a:bodyPr/>
        <a:lstStyle/>
        <a:p>
          <a:pPr>
            <a:defRPr cap="all"/>
          </a:pPr>
          <a:r>
            <a:rPr lang="en-US"/>
            <a:t>Contains 11 different chemical features of each wine</a:t>
          </a:r>
        </a:p>
      </dgm:t>
    </dgm:pt>
    <dgm:pt modelId="{C2762683-56FD-4586-BE41-A5A7BFBD1333}" type="parTrans" cxnId="{109C2DEE-D25C-4F26-8D2A-93121B3BFF1E}">
      <dgm:prSet/>
      <dgm:spPr/>
      <dgm:t>
        <a:bodyPr/>
        <a:lstStyle/>
        <a:p>
          <a:endParaRPr lang="en-US"/>
        </a:p>
      </dgm:t>
    </dgm:pt>
    <dgm:pt modelId="{DA4B81C1-BF85-47D1-A143-5C69228C3D60}" type="sibTrans" cxnId="{109C2DEE-D25C-4F26-8D2A-93121B3BFF1E}">
      <dgm:prSet/>
      <dgm:spPr/>
      <dgm:t>
        <a:bodyPr/>
        <a:lstStyle/>
        <a:p>
          <a:endParaRPr lang="en-US"/>
        </a:p>
      </dgm:t>
    </dgm:pt>
    <dgm:pt modelId="{9E50E53B-AF0B-4550-A038-415B9BB14A2F}">
      <dgm:prSet/>
      <dgm:spPr/>
      <dgm:t>
        <a:bodyPr/>
        <a:lstStyle/>
        <a:p>
          <a:pPr>
            <a:defRPr cap="all"/>
          </a:pPr>
          <a:r>
            <a:rPr lang="en-US" dirty="0"/>
            <a:t>Each wine is scored for quality on a scale of 1-10</a:t>
          </a:r>
        </a:p>
      </dgm:t>
    </dgm:pt>
    <dgm:pt modelId="{A9DAE111-8CD8-4084-8DE0-C768D197BD89}" type="parTrans" cxnId="{8C5E4218-08BC-4A7B-901F-A51159C4236B}">
      <dgm:prSet/>
      <dgm:spPr/>
      <dgm:t>
        <a:bodyPr/>
        <a:lstStyle/>
        <a:p>
          <a:endParaRPr lang="en-US"/>
        </a:p>
      </dgm:t>
    </dgm:pt>
    <dgm:pt modelId="{2D1802F0-F6FA-4939-BC14-B7D7CD1C061E}" type="sibTrans" cxnId="{8C5E4218-08BC-4A7B-901F-A51159C4236B}">
      <dgm:prSet/>
      <dgm:spPr/>
      <dgm:t>
        <a:bodyPr/>
        <a:lstStyle/>
        <a:p>
          <a:endParaRPr lang="en-US"/>
        </a:p>
      </dgm:t>
    </dgm:pt>
    <dgm:pt modelId="{C8865C82-DFBA-4AF6-992F-130FD50DAF02}" type="pres">
      <dgm:prSet presAssocID="{8E357FB9-348A-443F-869F-28286BB9FC42}" presName="root" presStyleCnt="0">
        <dgm:presLayoutVars>
          <dgm:dir/>
          <dgm:resizeHandles val="exact"/>
        </dgm:presLayoutVars>
      </dgm:prSet>
      <dgm:spPr/>
    </dgm:pt>
    <dgm:pt modelId="{F71B21B0-3D8C-42AC-B5E5-464F3BF9F071}" type="pres">
      <dgm:prSet presAssocID="{E78D2416-15D2-44E1-8BA2-47BBD94CF028}" presName="compNode" presStyleCnt="0"/>
      <dgm:spPr/>
    </dgm:pt>
    <dgm:pt modelId="{5DDF0F8E-3641-4A72-A7BC-45E8CD6062DD}" type="pres">
      <dgm:prSet presAssocID="{E78D2416-15D2-44E1-8BA2-47BBD94CF028}" presName="iconBgRect" presStyleLbl="bgShp" presStyleIdx="0" presStyleCnt="3"/>
      <dgm:spPr/>
    </dgm:pt>
    <dgm:pt modelId="{6B4F9CBB-4DCF-4C44-9FD9-0FE4CEEAD1F9}" type="pres">
      <dgm:prSet presAssocID="{E78D2416-15D2-44E1-8BA2-47BBD94CF028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7D1C5C5-70D0-4433-9F9A-D7CA680EBEA1}" type="pres">
      <dgm:prSet presAssocID="{E78D2416-15D2-44E1-8BA2-47BBD94CF028}" presName="spaceRect" presStyleCnt="0"/>
      <dgm:spPr/>
    </dgm:pt>
    <dgm:pt modelId="{9D9400A8-A642-4C7E-9C08-C1DBC8E024FF}" type="pres">
      <dgm:prSet presAssocID="{E78D2416-15D2-44E1-8BA2-47BBD94CF028}" presName="textRect" presStyleLbl="revTx" presStyleIdx="0" presStyleCnt="3">
        <dgm:presLayoutVars>
          <dgm:chMax val="1"/>
          <dgm:chPref val="1"/>
        </dgm:presLayoutVars>
      </dgm:prSet>
      <dgm:spPr/>
    </dgm:pt>
    <dgm:pt modelId="{7B1A2AA2-E7A1-41A6-9DAE-3B1F249B62BE}" type="pres">
      <dgm:prSet presAssocID="{DC69DAAF-FB2A-4AED-AB38-D5E40A7D3282}" presName="sibTrans" presStyleCnt="0"/>
      <dgm:spPr/>
    </dgm:pt>
    <dgm:pt modelId="{C4388DA1-D7EB-4B5A-803A-9EE15FF6C9AB}" type="pres">
      <dgm:prSet presAssocID="{45E6DBEB-BC8D-40A5-AA3D-67889710D8E4}" presName="compNode" presStyleCnt="0"/>
      <dgm:spPr/>
    </dgm:pt>
    <dgm:pt modelId="{C738309F-2C94-4254-B701-8E38B7FBCC40}" type="pres">
      <dgm:prSet presAssocID="{45E6DBEB-BC8D-40A5-AA3D-67889710D8E4}" presName="iconBgRect" presStyleLbl="bgShp" presStyleIdx="1" presStyleCnt="3"/>
      <dgm:spPr/>
    </dgm:pt>
    <dgm:pt modelId="{34A16114-D831-48C5-BC4C-D38DACAB9E73}" type="pres">
      <dgm:prSet presAssocID="{45E6DBEB-BC8D-40A5-AA3D-67889710D8E4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E083B43F-8E02-4A2E-BE5E-2F98F6157D12}" type="pres">
      <dgm:prSet presAssocID="{45E6DBEB-BC8D-40A5-AA3D-67889710D8E4}" presName="spaceRect" presStyleCnt="0"/>
      <dgm:spPr/>
    </dgm:pt>
    <dgm:pt modelId="{8A795CB8-D03D-454C-B340-B874C370B54B}" type="pres">
      <dgm:prSet presAssocID="{45E6DBEB-BC8D-40A5-AA3D-67889710D8E4}" presName="textRect" presStyleLbl="revTx" presStyleIdx="1" presStyleCnt="3">
        <dgm:presLayoutVars>
          <dgm:chMax val="1"/>
          <dgm:chPref val="1"/>
        </dgm:presLayoutVars>
      </dgm:prSet>
      <dgm:spPr/>
    </dgm:pt>
    <dgm:pt modelId="{E8E7EE98-8B0F-41AB-8496-BA5B31C3EEB2}" type="pres">
      <dgm:prSet presAssocID="{DA4B81C1-BF85-47D1-A143-5C69228C3D60}" presName="sibTrans" presStyleCnt="0"/>
      <dgm:spPr/>
    </dgm:pt>
    <dgm:pt modelId="{50C2B468-E880-4803-A30E-4092DB30CFEE}" type="pres">
      <dgm:prSet presAssocID="{9E50E53B-AF0B-4550-A038-415B9BB14A2F}" presName="compNode" presStyleCnt="0"/>
      <dgm:spPr/>
    </dgm:pt>
    <dgm:pt modelId="{52DA9DEB-DA60-45EA-A240-F436B8116351}" type="pres">
      <dgm:prSet presAssocID="{9E50E53B-AF0B-4550-A038-415B9BB14A2F}" presName="iconBgRect" presStyleLbl="bgShp" presStyleIdx="2" presStyleCnt="3"/>
      <dgm:spPr/>
    </dgm:pt>
    <dgm:pt modelId="{CB3210A7-05AB-4ED4-BCE6-DCD0BAA88BFB}" type="pres">
      <dgm:prSet presAssocID="{9E50E53B-AF0B-4550-A038-415B9BB14A2F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961D0186-74EF-47CF-AE83-E09F470A7799}" type="pres">
      <dgm:prSet presAssocID="{9E50E53B-AF0B-4550-A038-415B9BB14A2F}" presName="spaceRect" presStyleCnt="0"/>
      <dgm:spPr/>
    </dgm:pt>
    <dgm:pt modelId="{C052FBE8-348E-49DA-B0E5-70F0F99DC19A}" type="pres">
      <dgm:prSet presAssocID="{9E50E53B-AF0B-4550-A038-415B9BB14A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5E4218-08BC-4A7B-901F-A51159C4236B}" srcId="{8E357FB9-348A-443F-869F-28286BB9FC42}" destId="{9E50E53B-AF0B-4550-A038-415B9BB14A2F}" srcOrd="2" destOrd="0" parTransId="{A9DAE111-8CD8-4084-8DE0-C768D197BD89}" sibTransId="{2D1802F0-F6FA-4939-BC14-B7D7CD1C061E}"/>
    <dgm:cxn modelId="{42B3101F-FC77-45F1-8B35-D9CC5A9488CB}" type="presOf" srcId="{9E50E53B-AF0B-4550-A038-415B9BB14A2F}" destId="{C052FBE8-348E-49DA-B0E5-70F0F99DC19A}" srcOrd="0" destOrd="0" presId="urn:microsoft.com/office/officeart/2018/5/layout/IconCircleLabelList"/>
    <dgm:cxn modelId="{8EE0F862-8B67-47B1-BF4C-E7CC3F1DCEDA}" type="presOf" srcId="{E78D2416-15D2-44E1-8BA2-47BBD94CF028}" destId="{9D9400A8-A642-4C7E-9C08-C1DBC8E024FF}" srcOrd="0" destOrd="0" presId="urn:microsoft.com/office/officeart/2018/5/layout/IconCircleLabelList"/>
    <dgm:cxn modelId="{99673F58-DE20-47B8-960D-F9CA592D57F7}" type="presOf" srcId="{8E357FB9-348A-443F-869F-28286BB9FC42}" destId="{C8865C82-DFBA-4AF6-992F-130FD50DAF02}" srcOrd="0" destOrd="0" presId="urn:microsoft.com/office/officeart/2018/5/layout/IconCircleLabelList"/>
    <dgm:cxn modelId="{90DC03A2-0CD7-4CBF-B1B7-C72BDFEBE57D}" srcId="{8E357FB9-348A-443F-869F-28286BB9FC42}" destId="{E78D2416-15D2-44E1-8BA2-47BBD94CF028}" srcOrd="0" destOrd="0" parTransId="{BD5B946C-0FF5-4AE0-8D0E-7DADED61CD54}" sibTransId="{DC69DAAF-FB2A-4AED-AB38-D5E40A7D3282}"/>
    <dgm:cxn modelId="{A3E860E4-0516-46CF-87C5-8E9E8A890F33}" type="presOf" srcId="{45E6DBEB-BC8D-40A5-AA3D-67889710D8E4}" destId="{8A795CB8-D03D-454C-B340-B874C370B54B}" srcOrd="0" destOrd="0" presId="urn:microsoft.com/office/officeart/2018/5/layout/IconCircleLabelList"/>
    <dgm:cxn modelId="{109C2DEE-D25C-4F26-8D2A-93121B3BFF1E}" srcId="{8E357FB9-348A-443F-869F-28286BB9FC42}" destId="{45E6DBEB-BC8D-40A5-AA3D-67889710D8E4}" srcOrd="1" destOrd="0" parTransId="{C2762683-56FD-4586-BE41-A5A7BFBD1333}" sibTransId="{DA4B81C1-BF85-47D1-A143-5C69228C3D60}"/>
    <dgm:cxn modelId="{76DA53DD-B0A9-4FF0-9E1A-05AF4E01C01C}" type="presParOf" srcId="{C8865C82-DFBA-4AF6-992F-130FD50DAF02}" destId="{F71B21B0-3D8C-42AC-B5E5-464F3BF9F071}" srcOrd="0" destOrd="0" presId="urn:microsoft.com/office/officeart/2018/5/layout/IconCircleLabelList"/>
    <dgm:cxn modelId="{FC81DE0A-0B05-4933-8E51-03974B5F90E5}" type="presParOf" srcId="{F71B21B0-3D8C-42AC-B5E5-464F3BF9F071}" destId="{5DDF0F8E-3641-4A72-A7BC-45E8CD6062DD}" srcOrd="0" destOrd="0" presId="urn:microsoft.com/office/officeart/2018/5/layout/IconCircleLabelList"/>
    <dgm:cxn modelId="{C0ECEFFC-19A7-4215-9F27-C041E7E01415}" type="presParOf" srcId="{F71B21B0-3D8C-42AC-B5E5-464F3BF9F071}" destId="{6B4F9CBB-4DCF-4C44-9FD9-0FE4CEEAD1F9}" srcOrd="1" destOrd="0" presId="urn:microsoft.com/office/officeart/2018/5/layout/IconCircleLabelList"/>
    <dgm:cxn modelId="{4DD21878-AE4F-4287-ADA7-5C4C10F83206}" type="presParOf" srcId="{F71B21B0-3D8C-42AC-B5E5-464F3BF9F071}" destId="{67D1C5C5-70D0-4433-9F9A-D7CA680EBEA1}" srcOrd="2" destOrd="0" presId="urn:microsoft.com/office/officeart/2018/5/layout/IconCircleLabelList"/>
    <dgm:cxn modelId="{47F13939-F745-4CEF-806A-EF32DA908AAD}" type="presParOf" srcId="{F71B21B0-3D8C-42AC-B5E5-464F3BF9F071}" destId="{9D9400A8-A642-4C7E-9C08-C1DBC8E024FF}" srcOrd="3" destOrd="0" presId="urn:microsoft.com/office/officeart/2018/5/layout/IconCircleLabelList"/>
    <dgm:cxn modelId="{06F70BFF-CB1C-4661-BE94-DF0E392D0FCE}" type="presParOf" srcId="{C8865C82-DFBA-4AF6-992F-130FD50DAF02}" destId="{7B1A2AA2-E7A1-41A6-9DAE-3B1F249B62BE}" srcOrd="1" destOrd="0" presId="urn:microsoft.com/office/officeart/2018/5/layout/IconCircleLabelList"/>
    <dgm:cxn modelId="{EB84DFC6-740D-4B33-98E7-97F0C435FF22}" type="presParOf" srcId="{C8865C82-DFBA-4AF6-992F-130FD50DAF02}" destId="{C4388DA1-D7EB-4B5A-803A-9EE15FF6C9AB}" srcOrd="2" destOrd="0" presId="urn:microsoft.com/office/officeart/2018/5/layout/IconCircleLabelList"/>
    <dgm:cxn modelId="{244FB569-DCFB-4CFD-9C11-5750BFAB0E98}" type="presParOf" srcId="{C4388DA1-D7EB-4B5A-803A-9EE15FF6C9AB}" destId="{C738309F-2C94-4254-B701-8E38B7FBCC40}" srcOrd="0" destOrd="0" presId="urn:microsoft.com/office/officeart/2018/5/layout/IconCircleLabelList"/>
    <dgm:cxn modelId="{09AFB803-1956-4B39-A067-DF2689F7B346}" type="presParOf" srcId="{C4388DA1-D7EB-4B5A-803A-9EE15FF6C9AB}" destId="{34A16114-D831-48C5-BC4C-D38DACAB9E73}" srcOrd="1" destOrd="0" presId="urn:microsoft.com/office/officeart/2018/5/layout/IconCircleLabelList"/>
    <dgm:cxn modelId="{B92C1804-9816-478E-8C2C-D6B0091B0FB7}" type="presParOf" srcId="{C4388DA1-D7EB-4B5A-803A-9EE15FF6C9AB}" destId="{E083B43F-8E02-4A2E-BE5E-2F98F6157D12}" srcOrd="2" destOrd="0" presId="urn:microsoft.com/office/officeart/2018/5/layout/IconCircleLabelList"/>
    <dgm:cxn modelId="{CAC9B041-3FBC-4A2B-85FB-41DAA4796A51}" type="presParOf" srcId="{C4388DA1-D7EB-4B5A-803A-9EE15FF6C9AB}" destId="{8A795CB8-D03D-454C-B340-B874C370B54B}" srcOrd="3" destOrd="0" presId="urn:microsoft.com/office/officeart/2018/5/layout/IconCircleLabelList"/>
    <dgm:cxn modelId="{4C451F5C-598D-45E4-A415-DA6184C7796A}" type="presParOf" srcId="{C8865C82-DFBA-4AF6-992F-130FD50DAF02}" destId="{E8E7EE98-8B0F-41AB-8496-BA5B31C3EEB2}" srcOrd="3" destOrd="0" presId="urn:microsoft.com/office/officeart/2018/5/layout/IconCircleLabelList"/>
    <dgm:cxn modelId="{41519A98-F7D5-441E-B2E6-7EE0BBB2A309}" type="presParOf" srcId="{C8865C82-DFBA-4AF6-992F-130FD50DAF02}" destId="{50C2B468-E880-4803-A30E-4092DB30CFEE}" srcOrd="4" destOrd="0" presId="urn:microsoft.com/office/officeart/2018/5/layout/IconCircleLabelList"/>
    <dgm:cxn modelId="{67F25D8D-3AAC-488A-AE45-A3B3D18EF590}" type="presParOf" srcId="{50C2B468-E880-4803-A30E-4092DB30CFEE}" destId="{52DA9DEB-DA60-45EA-A240-F436B8116351}" srcOrd="0" destOrd="0" presId="urn:microsoft.com/office/officeart/2018/5/layout/IconCircleLabelList"/>
    <dgm:cxn modelId="{40DC41D1-7FD4-4D39-96DF-0EEBB054DC9C}" type="presParOf" srcId="{50C2B468-E880-4803-A30E-4092DB30CFEE}" destId="{CB3210A7-05AB-4ED4-BCE6-DCD0BAA88BFB}" srcOrd="1" destOrd="0" presId="urn:microsoft.com/office/officeart/2018/5/layout/IconCircleLabelList"/>
    <dgm:cxn modelId="{D5093EF3-FAE0-4FBC-9081-15A4AC5C736C}" type="presParOf" srcId="{50C2B468-E880-4803-A30E-4092DB30CFEE}" destId="{961D0186-74EF-47CF-AE83-E09F470A7799}" srcOrd="2" destOrd="0" presId="urn:microsoft.com/office/officeart/2018/5/layout/IconCircleLabelList"/>
    <dgm:cxn modelId="{9DDE33FD-7F74-4953-8DFA-E5FA7B2BA34E}" type="presParOf" srcId="{50C2B468-E880-4803-A30E-4092DB30CFEE}" destId="{C052FBE8-348E-49DA-B0E5-70F0F99DC19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F0F8E-3641-4A72-A7BC-45E8CD6062DD}">
      <dsp:nvSpPr>
        <dsp:cNvPr id="0" name=""/>
        <dsp:cNvSpPr/>
      </dsp:nvSpPr>
      <dsp:spPr>
        <a:xfrm>
          <a:off x="556481" y="51839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F9CBB-4DCF-4C44-9FD9-0FE4CEEAD1F9}">
      <dsp:nvSpPr>
        <dsp:cNvPr id="0" name=""/>
        <dsp:cNvSpPr/>
      </dsp:nvSpPr>
      <dsp:spPr>
        <a:xfrm>
          <a:off x="870918" y="366277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400A8-A642-4C7E-9C08-C1DBC8E024FF}">
      <dsp:nvSpPr>
        <dsp:cNvPr id="0" name=""/>
        <dsp:cNvSpPr/>
      </dsp:nvSpPr>
      <dsp:spPr>
        <a:xfrm>
          <a:off x="84825" y="1986839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 collected by UCI and sourced from Kaggle: </a:t>
          </a:r>
          <a:r>
            <a:rPr lang="en-US" sz="1100" kern="1200">
              <a:hlinkClick xmlns:r="http://schemas.openxmlformats.org/officeDocument/2006/relationships" r:id="rId3"/>
            </a:rPr>
            <a:t>https://www.kaggle.com/huseyinelci/wne-qualty-by-uci</a:t>
          </a:r>
          <a:endParaRPr lang="en-US" sz="1100" kern="1200"/>
        </a:p>
      </dsp:txBody>
      <dsp:txXfrm>
        <a:off x="84825" y="1986839"/>
        <a:ext cx="2418750" cy="720000"/>
      </dsp:txXfrm>
    </dsp:sp>
    <dsp:sp modelId="{C738309F-2C94-4254-B701-8E38B7FBCC40}">
      <dsp:nvSpPr>
        <dsp:cNvPr id="0" name=""/>
        <dsp:cNvSpPr/>
      </dsp:nvSpPr>
      <dsp:spPr>
        <a:xfrm>
          <a:off x="3398512" y="51839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16114-D831-48C5-BC4C-D38DACAB9E73}">
      <dsp:nvSpPr>
        <dsp:cNvPr id="0" name=""/>
        <dsp:cNvSpPr/>
      </dsp:nvSpPr>
      <dsp:spPr>
        <a:xfrm>
          <a:off x="3712950" y="366277"/>
          <a:ext cx="846562" cy="84656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95CB8-D03D-454C-B340-B874C370B54B}">
      <dsp:nvSpPr>
        <dsp:cNvPr id="0" name=""/>
        <dsp:cNvSpPr/>
      </dsp:nvSpPr>
      <dsp:spPr>
        <a:xfrm>
          <a:off x="2926856" y="1986839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Contains 11 different chemical features of each wine</a:t>
          </a:r>
        </a:p>
      </dsp:txBody>
      <dsp:txXfrm>
        <a:off x="2926856" y="1986839"/>
        <a:ext cx="2418750" cy="720000"/>
      </dsp:txXfrm>
    </dsp:sp>
    <dsp:sp modelId="{52DA9DEB-DA60-45EA-A240-F436B8116351}">
      <dsp:nvSpPr>
        <dsp:cNvPr id="0" name=""/>
        <dsp:cNvSpPr/>
      </dsp:nvSpPr>
      <dsp:spPr>
        <a:xfrm>
          <a:off x="6240544" y="51839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210A7-05AB-4ED4-BCE6-DCD0BAA88BFB}">
      <dsp:nvSpPr>
        <dsp:cNvPr id="0" name=""/>
        <dsp:cNvSpPr/>
      </dsp:nvSpPr>
      <dsp:spPr>
        <a:xfrm>
          <a:off x="6554981" y="366277"/>
          <a:ext cx="846562" cy="84656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2FBE8-348E-49DA-B0E5-70F0F99DC19A}">
      <dsp:nvSpPr>
        <dsp:cNvPr id="0" name=""/>
        <dsp:cNvSpPr/>
      </dsp:nvSpPr>
      <dsp:spPr>
        <a:xfrm>
          <a:off x="5768887" y="1986839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Each wine is scored for quality on a scale of 1-10</a:t>
          </a:r>
        </a:p>
      </dsp:txBody>
      <dsp:txXfrm>
        <a:off x="5768887" y="1986839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12c4d88b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12c4d88b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12c4d88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12c4d88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2c4d88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2c4d88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41b3325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41b3325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12c4d88b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12c4d88b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2c4d88b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2c4d88b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12c4d88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12c4d88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34464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86633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69468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50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13468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75182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92244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14817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45369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031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4362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19647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878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0">
            <a:extLst>
              <a:ext uri="{FF2B5EF4-FFF2-40B4-BE49-F238E27FC236}">
                <a16:creationId xmlns:a16="http://schemas.microsoft.com/office/drawing/2014/main" id="{F34F34AF-75E7-4149-A3CF-2E483C744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56" descr="Grapes after being harvested">
            <a:extLst>
              <a:ext uri="{FF2B5EF4-FFF2-40B4-BE49-F238E27FC236}">
                <a16:creationId xmlns:a16="http://schemas.microsoft.com/office/drawing/2014/main" id="{0F53D3FD-C638-49B1-9DA0-36E48D3E8D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t="15413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grpSp>
        <p:nvGrpSpPr>
          <p:cNvPr id="69" name="Group 62">
            <a:extLst>
              <a:ext uri="{FF2B5EF4-FFF2-40B4-BE49-F238E27FC236}">
                <a16:creationId xmlns:a16="http://schemas.microsoft.com/office/drawing/2014/main" id="{1654C7F9-AF92-42BD-A713-6B020F63B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8551" y="342900"/>
            <a:ext cx="2777491" cy="4451349"/>
            <a:chOff x="438068" y="457200"/>
            <a:chExt cx="3703320" cy="59351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4E3B121-1133-4B7A-BF30-80EF7C9F0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C0F23FC-3B0D-4C62-B729-C43F56DC1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38150" y="1606550"/>
            <a:ext cx="2559050" cy="222885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Predicting Wine Quality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38150" y="3859134"/>
            <a:ext cx="2559050" cy="55411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1000">
                <a:solidFill>
                  <a:srgbClr val="EBEBEB"/>
                </a:solidFill>
              </a:rPr>
              <a:t>Noelle Ferrari and Katarina Salcedo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2314323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643053" y="1183005"/>
            <a:ext cx="4671712" cy="277749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5000">
                <a:solidFill>
                  <a:schemeClr val="tx2"/>
                </a:solidFill>
              </a:rPr>
              <a:t>Project Overview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193898" y="1183005"/>
            <a:ext cx="2037879" cy="2777490"/>
          </a:xfrm>
          <a:prstGeom prst="rect">
            <a:avLst/>
          </a:prstGeom>
          <a:ln w="57150"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defTabSz="457200"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Predict wine quality to give the Washington winegrower’s association a model for choosing wines to send to competitions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5454" y="2537460"/>
            <a:ext cx="171450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91447" y="2537460"/>
            <a:ext cx="2777490" cy="6858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/>
            <a:r>
              <a:rPr lang="en-US">
                <a:solidFill>
                  <a:srgbClr val="FFFEFF"/>
                </a:solidFill>
              </a:rPr>
              <a:t>Data Overview</a:t>
            </a:r>
          </a:p>
        </p:txBody>
      </p:sp>
      <p:graphicFrame>
        <p:nvGraphicFramePr>
          <p:cNvPr id="74" name="Content Placeholder 4">
            <a:extLst>
              <a:ext uri="{FF2B5EF4-FFF2-40B4-BE49-F238E27FC236}">
                <a16:creationId xmlns:a16="http://schemas.microsoft.com/office/drawing/2014/main" id="{27EB50F2-26CA-4654-AA34-AD5941B6D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631784"/>
              </p:ext>
            </p:extLst>
          </p:nvPr>
        </p:nvGraphicFramePr>
        <p:xfrm>
          <a:off x="435768" y="1635918"/>
          <a:ext cx="8272463" cy="275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35894" y="481239"/>
            <a:ext cx="8272212" cy="82167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800">
                <a:solidFill>
                  <a:schemeClr val="accent2"/>
                </a:solidFill>
              </a:rPr>
              <a:t>EDA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342900"/>
            <a:ext cx="847420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35894" y="1409700"/>
            <a:ext cx="8272211" cy="2984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</a:rPr>
              <a:t>any visualizations that will be relevant to your analysis/modeling</a:t>
            </a: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</a:rPr>
              <a:t>annotate if needed!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35894" y="481239"/>
            <a:ext cx="8272212" cy="82167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800">
                <a:solidFill>
                  <a:schemeClr val="accent2"/>
                </a:solidFill>
              </a:rPr>
              <a:t>modeling (1-2 slides)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342900"/>
            <a:ext cx="847420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435894" y="1409700"/>
            <a:ext cx="8272211" cy="2984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</a:rPr>
              <a:t>present your final model (or an intermediate one if you think it adds to your presentation)</a:t>
            </a:r>
          </a:p>
          <a:p>
            <a:pPr marL="457200" lvl="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</a:rPr>
              <a:t>briefly talk about any feature selection/feature engineering that you did</a:t>
            </a:r>
          </a:p>
          <a:p>
            <a:pPr marL="914400" lvl="1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</a:rPr>
              <a:t>eliminated variables based on p-values, removed collinear variables</a:t>
            </a:r>
          </a:p>
          <a:p>
            <a:pPr marL="914400" lvl="1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</a:rPr>
              <a:t>interaction terms, scaling, transforming, etc.</a:t>
            </a:r>
          </a:p>
          <a:p>
            <a:pPr marL="457200" lvl="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</a:rPr>
              <a:t>evaluate your model and interpret some of the more important coefficients</a:t>
            </a:r>
          </a:p>
          <a:p>
            <a:pPr marL="457200" lvl="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</a:rPr>
              <a:t>interpret your R2 with the correct definition </a:t>
            </a:r>
          </a:p>
          <a:p>
            <a:pPr marL="457200" lvl="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</a:rPr>
              <a:t>show RMSE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435894" y="481239"/>
            <a:ext cx="8272212" cy="82167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2"/>
                </a:solidFill>
              </a:rPr>
              <a:t>summary/conclusions/recommendations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342900"/>
            <a:ext cx="847420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435894" y="1409700"/>
            <a:ext cx="8272211" cy="2984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</a:rPr>
              <a:t>summarize all your insights in a single slide and (if applicable) add any overall recommendations</a:t>
            </a: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endParaRPr lang="en-US" sz="180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36BEBD5-A373-4C8C-8C06-CD8007E22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EA97CA5D-BCDD-4F61-B77F-34068368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 descr="Path winding through a grassy field">
            <a:extLst>
              <a:ext uri="{FF2B5EF4-FFF2-40B4-BE49-F238E27FC236}">
                <a16:creationId xmlns:a16="http://schemas.microsoft.com/office/drawing/2014/main" id="{9AFC9136-F74C-45D0-9D27-AAE7D7BF8A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6330" b="9400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BB80117C-7F39-43C5-86D0-1B3E99AB5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800">
                <a:solidFill>
                  <a:srgbClr val="FFFFFF"/>
                </a:solidFill>
              </a:rPr>
              <a:t>next steps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2A9BB93-2DF4-4EFD-94C3-A0CC895CD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4900" y="340232"/>
            <a:ext cx="8474200" cy="73915"/>
            <a:chOff x="446534" y="453643"/>
            <a:chExt cx="11298933" cy="98554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0B3C702-83B2-4274-BF5A-C42475E28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B7BEE93-7680-4E07-8B35-53D4D53F2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626784A-218C-4257-AC79-DD5BC6EF9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dirty="0"/>
              <a:t>Missing data points:</a:t>
            </a:r>
          </a:p>
          <a:p>
            <a:pPr lvl="1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dirty="0"/>
              <a:t>Varietal</a:t>
            </a:r>
          </a:p>
          <a:p>
            <a:pPr lvl="1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dirty="0"/>
              <a:t>Label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435894" y="481239"/>
            <a:ext cx="8272212" cy="82167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800">
                <a:solidFill>
                  <a:schemeClr val="accent2"/>
                </a:solidFill>
              </a:rPr>
              <a:t>the “thank you” slide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342900"/>
            <a:ext cx="847420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435894" y="1409700"/>
            <a:ext cx="8272211" cy="2984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</a:rPr>
              <a:t>possible to link to resources used, your github repo, any acknowledgements</a:t>
            </a: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</a:rPr>
              <a:t>for more professional purposes, you might link your contact info (linkedin, email, etc.)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253</TotalTime>
  <Words>225</Words>
  <Application>Microsoft Office PowerPoint</Application>
  <PresentationFormat>On-screen Show (16:9)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Predicting Wine Quality</vt:lpstr>
      <vt:lpstr>Project Overview</vt:lpstr>
      <vt:lpstr>Data Overview</vt:lpstr>
      <vt:lpstr>EDA</vt:lpstr>
      <vt:lpstr>modeling (1-2 slides)</vt:lpstr>
      <vt:lpstr>summary/conclusions/recommendations</vt:lpstr>
      <vt:lpstr>next steps</vt:lpstr>
      <vt:lpstr>the “thank you”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Wine Quality</dc:title>
  <dc:creator>Noelle Ferrari</dc:creator>
  <cp:lastModifiedBy>Noelle Ferrari</cp:lastModifiedBy>
  <cp:revision>3</cp:revision>
  <dcterms:modified xsi:type="dcterms:W3CDTF">2021-07-08T07:15:34Z</dcterms:modified>
</cp:coreProperties>
</file>