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1pPr>
    <a:lvl2pPr marL="639934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2pPr>
    <a:lvl3pPr marL="1279867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3pPr>
    <a:lvl4pPr marL="1919801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4pPr>
    <a:lvl5pPr marL="2559735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5pPr>
    <a:lvl6pPr marL="3199668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6pPr>
    <a:lvl7pPr marL="3839602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7pPr>
    <a:lvl8pPr marL="4479536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8pPr>
    <a:lvl9pPr marL="5119470" algn="l" defTabSz="1279867" rtl="0" eaLnBrk="1" latinLnBrk="0" hangingPunct="1">
      <a:defRPr sz="25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008" userDrawn="1">
          <p15:clr>
            <a:srgbClr val="A4A3A4"/>
          </p15:clr>
        </p15:guide>
        <p15:guide id="2" orient="horz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94"/>
  </p:normalViewPr>
  <p:slideViewPr>
    <p:cSldViewPr>
      <p:cViewPr>
        <p:scale>
          <a:sx n="75" d="100"/>
          <a:sy n="75" d="100"/>
        </p:scale>
        <p:origin x="2184" y="54"/>
      </p:cViewPr>
      <p:guideLst>
        <p:guide pos="8008"/>
        <p:guide orient="horz"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39934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79867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19801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59735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199668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39602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79536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19470" algn="l" defTabSz="127986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15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30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45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61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766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91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07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2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53" indent="0">
              <a:buNone/>
              <a:defRPr sz="2800" b="1"/>
            </a:lvl2pPr>
            <a:lvl3pPr marL="1280306" indent="0">
              <a:buNone/>
              <a:defRPr sz="2520" b="1"/>
            </a:lvl3pPr>
            <a:lvl4pPr marL="1920459" indent="0">
              <a:buNone/>
              <a:defRPr sz="2240" b="1"/>
            </a:lvl4pPr>
            <a:lvl5pPr marL="2560613" indent="0">
              <a:buNone/>
              <a:defRPr sz="2240" b="1"/>
            </a:lvl5pPr>
            <a:lvl6pPr marL="3200766" indent="0">
              <a:buNone/>
              <a:defRPr sz="2240" b="1"/>
            </a:lvl6pPr>
            <a:lvl7pPr marL="3840919" indent="0">
              <a:buNone/>
              <a:defRPr sz="2240" b="1"/>
            </a:lvl7pPr>
            <a:lvl8pPr marL="4481072" indent="0">
              <a:buNone/>
              <a:defRPr sz="2240" b="1"/>
            </a:lvl8pPr>
            <a:lvl9pPr marL="5121225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53" indent="0">
              <a:buNone/>
              <a:defRPr sz="2800" b="1"/>
            </a:lvl2pPr>
            <a:lvl3pPr marL="1280306" indent="0">
              <a:buNone/>
              <a:defRPr sz="2520" b="1"/>
            </a:lvl3pPr>
            <a:lvl4pPr marL="1920459" indent="0">
              <a:buNone/>
              <a:defRPr sz="2240" b="1"/>
            </a:lvl4pPr>
            <a:lvl5pPr marL="2560613" indent="0">
              <a:buNone/>
              <a:defRPr sz="2240" b="1"/>
            </a:lvl5pPr>
            <a:lvl6pPr marL="3200766" indent="0">
              <a:buNone/>
              <a:defRPr sz="2240" b="1"/>
            </a:lvl6pPr>
            <a:lvl7pPr marL="3840919" indent="0">
              <a:buNone/>
              <a:defRPr sz="2240" b="1"/>
            </a:lvl7pPr>
            <a:lvl8pPr marL="4481072" indent="0">
              <a:buNone/>
              <a:defRPr sz="2240" b="1"/>
            </a:lvl8pPr>
            <a:lvl9pPr marL="5121225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481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153" indent="0">
              <a:buNone/>
              <a:defRPr sz="1680"/>
            </a:lvl2pPr>
            <a:lvl3pPr marL="1280306" indent="0">
              <a:buNone/>
              <a:defRPr sz="1400"/>
            </a:lvl3pPr>
            <a:lvl4pPr marL="1920459" indent="0">
              <a:buNone/>
              <a:defRPr sz="1260"/>
            </a:lvl4pPr>
            <a:lvl5pPr marL="2560613" indent="0">
              <a:buNone/>
              <a:defRPr sz="1260"/>
            </a:lvl5pPr>
            <a:lvl6pPr marL="3200766" indent="0">
              <a:buNone/>
              <a:defRPr sz="1260"/>
            </a:lvl6pPr>
            <a:lvl7pPr marL="3840919" indent="0">
              <a:buNone/>
              <a:defRPr sz="1260"/>
            </a:lvl7pPr>
            <a:lvl8pPr marL="4481072" indent="0">
              <a:buNone/>
              <a:defRPr sz="1260"/>
            </a:lvl8pPr>
            <a:lvl9pPr marL="5121225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81"/>
            </a:lvl1pPr>
            <a:lvl2pPr marL="640153" indent="0">
              <a:buNone/>
              <a:defRPr sz="3920"/>
            </a:lvl2pPr>
            <a:lvl3pPr marL="1280306" indent="0">
              <a:buNone/>
              <a:defRPr sz="3360"/>
            </a:lvl3pPr>
            <a:lvl4pPr marL="1920459" indent="0">
              <a:buNone/>
              <a:defRPr sz="2800"/>
            </a:lvl4pPr>
            <a:lvl5pPr marL="2560613" indent="0">
              <a:buNone/>
              <a:defRPr sz="2800"/>
            </a:lvl5pPr>
            <a:lvl6pPr marL="3200766" indent="0">
              <a:buNone/>
              <a:defRPr sz="2800"/>
            </a:lvl6pPr>
            <a:lvl7pPr marL="3840919" indent="0">
              <a:buNone/>
              <a:defRPr sz="2800"/>
            </a:lvl7pPr>
            <a:lvl8pPr marL="4481072" indent="0">
              <a:buNone/>
              <a:defRPr sz="2800"/>
            </a:lvl8pPr>
            <a:lvl9pPr marL="5121225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60"/>
            </a:lvl1pPr>
            <a:lvl2pPr marL="640153" indent="0">
              <a:buNone/>
              <a:defRPr sz="1680"/>
            </a:lvl2pPr>
            <a:lvl3pPr marL="1280306" indent="0">
              <a:buNone/>
              <a:defRPr sz="1400"/>
            </a:lvl3pPr>
            <a:lvl4pPr marL="1920459" indent="0">
              <a:buNone/>
              <a:defRPr sz="1260"/>
            </a:lvl4pPr>
            <a:lvl5pPr marL="2560613" indent="0">
              <a:buNone/>
              <a:defRPr sz="1260"/>
            </a:lvl5pPr>
            <a:lvl6pPr marL="3200766" indent="0">
              <a:buNone/>
              <a:defRPr sz="1260"/>
            </a:lvl6pPr>
            <a:lvl7pPr marL="3840919" indent="0">
              <a:buNone/>
              <a:defRPr sz="1260"/>
            </a:lvl7pPr>
            <a:lvl8pPr marL="4481072" indent="0">
              <a:buNone/>
              <a:defRPr sz="1260"/>
            </a:lvl8pPr>
            <a:lvl9pPr marL="5121225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306" rtl="0" eaLnBrk="1" latinLnBrk="0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15" indent="-480115" algn="l" defTabSz="1280306" rtl="0" eaLnBrk="1" latinLnBrk="0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249" indent="-400096" algn="l" defTabSz="1280306" rtl="0" eaLnBrk="1" latinLnBrk="0" hangingPunct="1">
        <a:spcBef>
          <a:spcPct val="20000"/>
        </a:spcBef>
        <a:buFont typeface="Arial" pitchFamily="34" charset="0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383" indent="-320077" algn="l" defTabSz="1280306" rtl="0" eaLnBrk="1" latinLnBrk="0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536" indent="-320077" algn="l" defTabSz="128030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689" indent="-320077" algn="l" defTabSz="128030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842" indent="-320077" algn="l" defTabSz="12803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995" indent="-320077" algn="l" defTabSz="12803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149" indent="-320077" algn="l" defTabSz="12803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1302" indent="-320077" algn="l" defTabSz="12803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153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306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459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613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766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919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072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225" algn="l" defTabSz="1280306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B5A8CA-2EB8-4EB5-9B19-71726DAC6747}"/>
              </a:ext>
            </a:extLst>
          </p:cNvPr>
          <p:cNvSpPr/>
          <p:nvPr/>
        </p:nvSpPr>
        <p:spPr>
          <a:xfrm>
            <a:off x="9103684" y="7156333"/>
            <a:ext cx="3410555" cy="22226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5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38FA9-26F0-45C3-BDCD-A3F2C8FABD35}"/>
              </a:ext>
            </a:extLst>
          </p:cNvPr>
          <p:cNvSpPr txBox="1"/>
          <p:nvPr/>
        </p:nvSpPr>
        <p:spPr>
          <a:xfrm>
            <a:off x="9746091" y="6941840"/>
            <a:ext cx="2177752" cy="3347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Contributions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3663" y="133350"/>
            <a:ext cx="12592050" cy="9356725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5"/>
          </a:p>
        </p:txBody>
      </p:sp>
      <p:sp>
        <p:nvSpPr>
          <p:cNvPr id="5" name="Snip Diagonal Corner Rectangle 4"/>
          <p:cNvSpPr/>
          <p:nvPr/>
        </p:nvSpPr>
        <p:spPr>
          <a:xfrm>
            <a:off x="266700" y="194411"/>
            <a:ext cx="12245975" cy="1226241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5"/>
          </a:p>
        </p:txBody>
      </p:sp>
      <p:grpSp>
        <p:nvGrpSpPr>
          <p:cNvPr id="39" name="Group 38"/>
          <p:cNvGrpSpPr/>
          <p:nvPr/>
        </p:nvGrpSpPr>
        <p:grpSpPr>
          <a:xfrm>
            <a:off x="238105" y="1514672"/>
            <a:ext cx="3469705" cy="2422736"/>
            <a:chOff x="914400" y="6236683"/>
            <a:chExt cx="11658600" cy="5686174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8"/>
              <a:ext cx="11658600" cy="516058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5670" y="6236683"/>
              <a:ext cx="5193851" cy="6781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75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Introduction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21393" y="4976454"/>
            <a:ext cx="3375137" cy="1913297"/>
            <a:chOff x="845736" y="18127204"/>
            <a:chExt cx="11929274" cy="7918206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35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7236" y="18127204"/>
              <a:ext cx="5389812" cy="13851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75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References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103685" y="1646160"/>
            <a:ext cx="3396707" cy="3154440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5"/>
          </a:p>
        </p:txBody>
      </p:sp>
      <p:sp>
        <p:nvSpPr>
          <p:cNvPr id="52" name="TextBox 51"/>
          <p:cNvSpPr txBox="1"/>
          <p:nvPr/>
        </p:nvSpPr>
        <p:spPr>
          <a:xfrm>
            <a:off x="377826" y="392842"/>
            <a:ext cx="9121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5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Developers’ Hub – Job Recommendation Portal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76705" y="1493793"/>
            <a:ext cx="2007821" cy="3347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Conclusions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18182" y="4196260"/>
            <a:ext cx="5166039" cy="5182694"/>
            <a:chOff x="939939" y="19929634"/>
            <a:chExt cx="11616995" cy="10064459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35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58692" y="19929634"/>
              <a:ext cx="2338936" cy="649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75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Results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51509" y="4195525"/>
            <a:ext cx="3456301" cy="51834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endParaRPr lang="en-US" sz="100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pPr algn="ctr"/>
            <a:endParaRPr lang="en-US" sz="735" dirty="0"/>
          </a:p>
          <a:p>
            <a:endParaRPr lang="en-US" sz="735" dirty="0"/>
          </a:p>
          <a:p>
            <a:r>
              <a:rPr lang="en-US" sz="1300" b="1" dirty="0"/>
              <a:t>S</a:t>
            </a:r>
          </a:p>
          <a:p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735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3692017" y="1492092"/>
            <a:ext cx="5294870" cy="2703434"/>
            <a:chOff x="12617171" y="23689430"/>
            <a:chExt cx="18153841" cy="9268916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89430"/>
              <a:ext cx="17712132" cy="9268916"/>
              <a:chOff x="13536444" y="20941684"/>
              <a:chExt cx="13899016" cy="1224593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5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38724" y="20941684"/>
                <a:ext cx="4006296" cy="15161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75" dirty="0">
                    <a:solidFill>
                      <a:srgbClr val="C00000"/>
                    </a:solidFill>
                    <a:latin typeface="Bangla MN" charset="0"/>
                    <a:ea typeface="Bangla MN" charset="0"/>
                    <a:cs typeface="Bangla MN" charset="0"/>
                  </a:rPr>
                  <a:t>Analysis 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617171" y="24652546"/>
              <a:ext cx="18114022" cy="99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0311">
                <a:spcAft>
                  <a:spcPts val="1167"/>
                </a:spcAft>
              </a:pPr>
              <a:r>
                <a:rPr lang="en-US" sz="1283" dirty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CC5895-DC83-4975-A529-F873286B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297" y="168341"/>
            <a:ext cx="2924478" cy="1279459"/>
          </a:xfrm>
          <a:prstGeom prst="rect">
            <a:avLst/>
          </a:prstGeom>
        </p:spPr>
      </p:pic>
      <p:sp>
        <p:nvSpPr>
          <p:cNvPr id="3" name="TextBox 114">
            <a:extLst>
              <a:ext uri="{FF2B5EF4-FFF2-40B4-BE49-F238E27FC236}">
                <a16:creationId xmlns:a16="http://schemas.microsoft.com/office/drawing/2014/main" id="{2CD80A85-3211-E359-AB36-3C3864DC6696}"/>
              </a:ext>
            </a:extLst>
          </p:cNvPr>
          <p:cNvSpPr txBox="1"/>
          <p:nvPr/>
        </p:nvSpPr>
        <p:spPr>
          <a:xfrm>
            <a:off x="533400" y="864842"/>
            <a:ext cx="913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34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9867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9801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9735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9668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9602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9536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9470" algn="l" defTabSz="1279867" rtl="0" eaLnBrk="1" latinLnBrk="0" hangingPunct="1"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Bangla MN" charset="0"/>
                <a:ea typeface="Bangla MN" charset="0"/>
                <a:cs typeface="Bangla MN" charset="0"/>
              </a:rPr>
              <a:t>Krunal Savaj AU1940271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260B-1E00-A755-829C-AE99A34E33CA}"/>
              </a:ext>
            </a:extLst>
          </p:cNvPr>
          <p:cNvSpPr txBox="1"/>
          <p:nvPr/>
        </p:nvSpPr>
        <p:spPr>
          <a:xfrm>
            <a:off x="1053385" y="3996562"/>
            <a:ext cx="1495454" cy="33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Methodology</a:t>
            </a:r>
          </a:p>
        </p:txBody>
      </p:sp>
      <p:pic>
        <p:nvPicPr>
          <p:cNvPr id="1026" name="Picture 2" descr="GitHub - mdarif/support-desk: A Fullstack MERN Support Ticket System with  Redux Toolkit.">
            <a:extLst>
              <a:ext uri="{FF2B5EF4-FFF2-40B4-BE49-F238E27FC236}">
                <a16:creationId xmlns:a16="http://schemas.microsoft.com/office/drawing/2014/main" id="{FA559E8D-9661-3B82-0AAA-FA39E9CB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6" y="4447242"/>
            <a:ext cx="2642631" cy="1736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6A85BA-9534-031F-347B-9A3B4AC2DFAE}"/>
              </a:ext>
            </a:extLst>
          </p:cNvPr>
          <p:cNvSpPr txBox="1"/>
          <p:nvPr/>
        </p:nvSpPr>
        <p:spPr>
          <a:xfrm>
            <a:off x="-131309" y="6297784"/>
            <a:ext cx="377801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development Model: 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Scrum</a:t>
            </a:r>
          </a:p>
          <a:p>
            <a:pPr marL="457200"/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Architecture: </a:t>
            </a:r>
            <a:r>
              <a:rPr lang="en-US" sz="11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onolithic architecture</a:t>
            </a:r>
            <a:endParaRPr lang="en-US" sz="11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endParaRPr lang="en-US" sz="1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user interface is created, views are handled, and components are managed using React.js.</a:t>
            </a:r>
            <a:endParaRPr lang="en-IN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Express.js and Node.js are used to build server-side functionality, manage API routes, and communicate with databases.</a:t>
            </a:r>
            <a:endParaRPr lang="en-IN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For storing and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retrieving data, MongoDB is used as a NoSQL database.</a:t>
            </a:r>
            <a:endParaRPr lang="en-IN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Redux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Redux is a state management tool that enables centralized, predictable data flow throughout the application.</a:t>
            </a:r>
            <a:endParaRPr lang="en-IN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stack offers solution that makes use of Redux for state management while facilitating effective development between the frontend and backend components.</a:t>
            </a:r>
          </a:p>
          <a:p>
            <a:pPr marL="457200"/>
            <a:endParaRPr lang="en-IN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9F5BD-A7AE-CFD3-5F99-6FDD9876659F}"/>
              </a:ext>
            </a:extLst>
          </p:cNvPr>
          <p:cNvSpPr txBox="1"/>
          <p:nvPr/>
        </p:nvSpPr>
        <p:spPr>
          <a:xfrm>
            <a:off x="377825" y="1879204"/>
            <a:ext cx="3230751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“Developers’ Hub“  a cutting-edge platform that parallels Fiverr and Upwork, connecting two pivotal users: freelancers/students and business organizations. Developers’ Hub empowers freelancers/students by providing an avenue to showcase their skills and find rewarding projects. Simultaneously, it offers businesses a streamlined process to access a diverse talent pool, ensuring efficient collaborations, fostering Growth and mutual success. 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637CC-332D-1380-5792-400CB3677AE7}"/>
              </a:ext>
            </a:extLst>
          </p:cNvPr>
          <p:cNvSpPr txBox="1"/>
          <p:nvPr/>
        </p:nvSpPr>
        <p:spPr>
          <a:xfrm>
            <a:off x="3506696" y="1756093"/>
            <a:ext cx="5410200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There are several products available on the market that enable freelancer employees to find and offer their services online. Examples of such application are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UpWork</a:t>
            </a:r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, Fiverr, and Freelancers. The bid process that each freelancer must go through in order to win the job is a worry with this application, and these apps encourage team registrations.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100" u="sng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Unique Features in the application 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3335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• No teams may register, and no freelancers may submit bids for projects.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3335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• The project's budget, duration, and other details are decided by business.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3335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• Giving students the chance to work as freelancers and get experience on a genuine project.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3335"/>
            <a:r>
              <a:rPr lang="en-US" sz="1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• Creating a recommendation system to assist organizations in finding independent Freelancers whose skill sets are a perfect match.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D64EF-8214-E345-6C5A-BDE5D7853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782" y="4523724"/>
            <a:ext cx="2342605" cy="1727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75450-BDE2-3B21-9F0A-5C848F07B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6328606"/>
            <a:ext cx="2648036" cy="12527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FAFF09-A7C3-C0E8-FB26-5CCC6EE4C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328" y="7682085"/>
            <a:ext cx="2931561" cy="15848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773D5-A74A-A976-FB0E-24A20CC321B5}"/>
              </a:ext>
            </a:extLst>
          </p:cNvPr>
          <p:cNvSpPr txBox="1"/>
          <p:nvPr/>
        </p:nvSpPr>
        <p:spPr>
          <a:xfrm>
            <a:off x="6392184" y="4837688"/>
            <a:ext cx="2091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shows All freelancer  present on the portal.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freelancer can see other freelancers so that they can get the current market technology Stack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E08C8-979F-202A-206A-E10660A226B6}"/>
              </a:ext>
            </a:extLst>
          </p:cNvPr>
          <p:cNvSpPr txBox="1"/>
          <p:nvPr/>
        </p:nvSpPr>
        <p:spPr>
          <a:xfrm>
            <a:off x="3932782" y="6412065"/>
            <a:ext cx="2102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functionality enables business organizations to post jobs with specific details.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 will be able to see the posted jobs from their portal.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A82C0-DBBE-8995-338A-EF6563BB1989}"/>
              </a:ext>
            </a:extLst>
          </p:cNvPr>
          <p:cNvSpPr txBox="1"/>
          <p:nvPr/>
        </p:nvSpPr>
        <p:spPr>
          <a:xfrm>
            <a:off x="6912243" y="7921653"/>
            <a:ext cx="2102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functionality enables business organizations to see their own Posted job.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separate card in which organization can see the interested freelancers.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63192D-2A69-470E-5AE3-EB6D19D07E8E}"/>
              </a:ext>
            </a:extLst>
          </p:cNvPr>
          <p:cNvSpPr txBox="1"/>
          <p:nvPr/>
        </p:nvSpPr>
        <p:spPr>
          <a:xfrm>
            <a:off x="9164825" y="1756093"/>
            <a:ext cx="3331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project aims to address the growing demand for efficient and reliable connections between freelancers/students and business organizations.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provide a cutting-edge platform that streamlines the process of finding the right talent for the job. Our user-friendly interface and diverse talent pool ensure that both freelancers/students and businesses can find success through Developers’ Hub.</a:t>
            </a:r>
          </a:p>
          <a:p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 Content based filtering has been set by which business organization can get exact right choice in freelancers.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Database will be shifted to MS SQL Server to get the scalability and efficient performance in the application.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BE422-10A4-EF56-FBCF-849F29E553FF}"/>
              </a:ext>
            </a:extLst>
          </p:cNvPr>
          <p:cNvSpPr txBox="1"/>
          <p:nvPr/>
        </p:nvSpPr>
        <p:spPr>
          <a:xfrm>
            <a:off x="9209193" y="5250865"/>
            <a:ext cx="31352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React-Bootstrap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react.</a:t>
            </a:r>
            <a:endParaRPr lang="en-IN" sz="11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React. </a:t>
            </a:r>
            <a:endParaRPr lang="en-IN" sz="11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Redux - a predictable state container for JavaScript apps</a:t>
            </a:r>
            <a:endParaRPr lang="en-IN" sz="1100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Node.js and Express.js</a:t>
            </a:r>
            <a:endParaRPr lang="en-IN" sz="1100" i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NPM</a:t>
            </a:r>
            <a:endParaRPr lang="en-IN" sz="1100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Collaborative filtering vs content-based filtering for Recommender Systems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India Magazine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A86A88-8B94-22B4-1E03-699C72BB5E68}"/>
              </a:ext>
            </a:extLst>
          </p:cNvPr>
          <p:cNvSpPr txBox="1"/>
          <p:nvPr/>
        </p:nvSpPr>
        <p:spPr>
          <a:xfrm>
            <a:off x="9263073" y="7328636"/>
            <a:ext cx="31352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was responsible for the design phase, front-end development as well as backend development, and Database  integration. I encountered various bugs and data retrieval errors and difficulties along the way, as I had anticipated. </a:t>
            </a: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was able to get through these problems with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help of my mentor.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mentors constantly helped me to understand the market in depth.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A3 Paper (297x420 mm)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Bayan Plain</vt:lpstr>
      <vt:lpstr>Arial</vt:lpstr>
      <vt:lpstr>Bangla MN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2023-05-09T03:05:35Z</dcterms:modified>
</cp:coreProperties>
</file>