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3"/>
  </p:notesMasterIdLst>
  <p:sldIdLst>
    <p:sldId id="256" r:id="rId2"/>
    <p:sldId id="257" r:id="rId3"/>
    <p:sldId id="258" r:id="rId4"/>
    <p:sldId id="259" r:id="rId5"/>
    <p:sldId id="267" r:id="rId6"/>
    <p:sldId id="260" r:id="rId7"/>
    <p:sldId id="268" r:id="rId8"/>
    <p:sldId id="312" r:id="rId9"/>
    <p:sldId id="270" r:id="rId10"/>
    <p:sldId id="309" r:id="rId11"/>
    <p:sldId id="261" r:id="rId12"/>
    <p:sldId id="262" r:id="rId13"/>
    <p:sldId id="314" r:id="rId14"/>
    <p:sldId id="271" r:id="rId15"/>
    <p:sldId id="315" r:id="rId16"/>
    <p:sldId id="307" r:id="rId17"/>
    <p:sldId id="310" r:id="rId18"/>
    <p:sldId id="311" r:id="rId19"/>
    <p:sldId id="308" r:id="rId20"/>
    <p:sldId id="263" r:id="rId21"/>
    <p:sldId id="31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654" autoAdjust="0"/>
    <p:restoredTop sz="83333"/>
  </p:normalViewPr>
  <p:slideViewPr>
    <p:cSldViewPr snapToGrid="0">
      <p:cViewPr varScale="1">
        <p:scale>
          <a:sx n="71" d="100"/>
          <a:sy n="71" d="100"/>
        </p:scale>
        <p:origin x="176"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40F0E-7182-4613-8AB1-3EF070BEDC3A}" type="datetimeFigureOut">
              <a:rPr lang="en-US" smtClean="0"/>
              <a:t>11/11/18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6F274-43B8-409F-8885-60798166B670}" type="slidenum">
              <a:rPr lang="en-US" smtClean="0"/>
              <a:t>‹#›</a:t>
            </a:fld>
            <a:endParaRPr lang="en-US"/>
          </a:p>
        </p:txBody>
      </p:sp>
    </p:spTree>
    <p:extLst>
      <p:ext uri="{BB962C8B-B14F-4D97-AF65-F5344CB8AC3E}">
        <p14:creationId xmlns:p14="http://schemas.microsoft.com/office/powerpoint/2010/main" val="2057190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a:t>
            </a:r>
            <a:r>
              <a:rPr lang="en-US" baseline="0" dirty="0"/>
              <a:t> to record their discounting score on the worksheet so that they can reference it later</a:t>
            </a:r>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3</a:t>
            </a:fld>
            <a:endParaRPr lang="en-US"/>
          </a:p>
        </p:txBody>
      </p:sp>
    </p:spTree>
    <p:extLst>
      <p:ext uri="{BB962C8B-B14F-4D97-AF65-F5344CB8AC3E}">
        <p14:creationId xmlns:p14="http://schemas.microsoft.com/office/powerpoint/2010/main" val="2845924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Query about all types of changes (increase in discount rate, decrease in discount rate, no change in discount rate).  Possibly even ask about the magnitude of change?  (e.g. Did it change a bunch, or just a little?)</a:t>
            </a:r>
          </a:p>
          <a:p>
            <a:endParaRPr lang="en-US" dirty="0"/>
          </a:p>
          <a:p>
            <a:r>
              <a:rPr lang="en-US" dirty="0"/>
              <a:t>Resources</a:t>
            </a:r>
            <a:r>
              <a:rPr lang="en-US" baseline="0" dirty="0"/>
              <a:t> (money, time), social factors</a:t>
            </a:r>
          </a:p>
          <a:p>
            <a:endParaRPr lang="en-US" baseline="0" dirty="0"/>
          </a:p>
          <a:p>
            <a:r>
              <a:rPr lang="en-US" sz="1200" b="0" i="0" kern="1200" dirty="0">
                <a:solidFill>
                  <a:schemeClr val="tx1"/>
                </a:solidFill>
                <a:effectLst/>
                <a:latin typeface="+mn-lt"/>
                <a:ea typeface="+mn-ea"/>
                <a:cs typeface="+mn-cs"/>
              </a:rPr>
              <a:t>Psychologist have found that many external factors, like the ones we just discussed, can influence discount rates.  Next, you’re going to either pick one these external factors, or think of one related to your own research or interests, and design an experiment to test whether or not it influences discount rates</a:t>
            </a:r>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12</a:t>
            </a:fld>
            <a:endParaRPr lang="en-US"/>
          </a:p>
        </p:txBody>
      </p:sp>
    </p:spTree>
    <p:extLst>
      <p:ext uri="{BB962C8B-B14F-4D97-AF65-F5344CB8AC3E}">
        <p14:creationId xmlns:p14="http://schemas.microsoft.com/office/powerpoint/2010/main" val="2240507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Query about all types of changes (increase in discount rate, decrease in discount rate, no change in discount rate).  Possibly even ask about the magnitude of change?  (e.g. Did it change a bunch, or just a little?)</a:t>
            </a:r>
          </a:p>
          <a:p>
            <a:endParaRPr lang="en-US" dirty="0"/>
          </a:p>
          <a:p>
            <a:r>
              <a:rPr lang="en-US" dirty="0"/>
              <a:t>Resources</a:t>
            </a:r>
            <a:r>
              <a:rPr lang="en-US" baseline="0" dirty="0"/>
              <a:t> (money, time), social factors</a:t>
            </a:r>
          </a:p>
          <a:p>
            <a:endParaRPr lang="en-US" baseline="0" dirty="0"/>
          </a:p>
          <a:p>
            <a:r>
              <a:rPr lang="en-US" sz="1200" b="0" i="0" kern="1200" dirty="0">
                <a:solidFill>
                  <a:schemeClr val="tx1"/>
                </a:solidFill>
                <a:effectLst/>
                <a:latin typeface="+mn-lt"/>
                <a:ea typeface="+mn-ea"/>
                <a:cs typeface="+mn-cs"/>
              </a:rPr>
              <a:t>Psychologist have found that many external factors, like the ones we just discussed, can influence discount rates.  Next, you’re going to either pick one these external factors, or think of one related to your own research or interests, and design an experiment to test whether or not it influences discount rates</a:t>
            </a:r>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13</a:t>
            </a:fld>
            <a:endParaRPr lang="en-US"/>
          </a:p>
        </p:txBody>
      </p:sp>
    </p:spTree>
    <p:extLst>
      <p:ext uri="{BB962C8B-B14F-4D97-AF65-F5344CB8AC3E}">
        <p14:creationId xmlns:p14="http://schemas.microsoft.com/office/powerpoint/2010/main" val="473888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14</a:t>
            </a:fld>
            <a:endParaRPr lang="en-US"/>
          </a:p>
        </p:txBody>
      </p:sp>
    </p:spTree>
    <p:extLst>
      <p:ext uri="{BB962C8B-B14F-4D97-AF65-F5344CB8AC3E}">
        <p14:creationId xmlns:p14="http://schemas.microsoft.com/office/powerpoint/2010/main" val="112293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County Department is considering a temporary change in its emission policy to study the effects of air quality on human health and local wildlife. In order to study the effects of air quality, the particulate output of nearby factories and power plants would be immediately reduced for a period of three weeks, after which time the air quality would return to its former level, but the government is also considering making the change 1 year in the future, for a different length of time.”</a:t>
            </a:r>
            <a:r>
              <a:rPr lang="en-US" baseline="0" dirty="0" smtClean="0"/>
              <a:t> # of days in the future: 21, 23, 25, 27, 29, 31, 33, or 35.</a:t>
            </a:r>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17</a:t>
            </a:fld>
            <a:endParaRPr lang="en-US"/>
          </a:p>
        </p:txBody>
      </p:sp>
    </p:spTree>
    <p:extLst>
      <p:ext uri="{BB962C8B-B14F-4D97-AF65-F5344CB8AC3E}">
        <p14:creationId xmlns:p14="http://schemas.microsoft.com/office/powerpoint/2010/main" val="942555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Costs, like time delays, cause people to reduce, </a:t>
            </a:r>
            <a:r>
              <a:rPr lang="en-US" sz="1200" i="1" kern="1200" dirty="0">
                <a:solidFill>
                  <a:schemeClr val="tx1"/>
                </a:solidFill>
                <a:effectLst/>
                <a:latin typeface="+mn-lt"/>
                <a:ea typeface="+mn-ea"/>
                <a:cs typeface="+mn-cs"/>
              </a:rPr>
              <a:t>or discount</a:t>
            </a:r>
            <a:r>
              <a:rPr lang="en-US" sz="1200" kern="1200" dirty="0">
                <a:solidFill>
                  <a:schemeClr val="tx1"/>
                </a:solidFill>
                <a:effectLst/>
                <a:latin typeface="+mn-lt"/>
                <a:ea typeface="+mn-ea"/>
                <a:cs typeface="+mn-cs"/>
              </a:rPr>
              <a:t>, the value of an outcome. This graph shows the relationship between time delay, shown on the x-axis, and subjective value, shown on the y-axis. You can see as the time delay increases, the subjective value decreases. So for instance, after a month, $500 is worth only $450. After three years, $500 is only worth $200. Put another way, someone with this discount rate would be indifferent between receiving $200 now and receiving $500 in three years.</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rate at which people discount the value of an outcome is called the </a:t>
            </a:r>
            <a:r>
              <a:rPr lang="en-US" sz="1200" i="1" kern="1200" dirty="0">
                <a:solidFill>
                  <a:schemeClr val="tx1"/>
                </a:solidFill>
                <a:effectLst/>
                <a:latin typeface="+mn-lt"/>
                <a:ea typeface="+mn-ea"/>
                <a:cs typeface="+mn-cs"/>
              </a:rPr>
              <a:t>discount rate. We</a:t>
            </a:r>
            <a:r>
              <a:rPr lang="en-US" sz="1200" kern="1200" dirty="0">
                <a:solidFill>
                  <a:schemeClr val="tx1"/>
                </a:solidFill>
                <a:effectLst/>
                <a:latin typeface="+mn-lt"/>
                <a:ea typeface="+mn-ea"/>
                <a:cs typeface="+mn-cs"/>
              </a:rPr>
              <a:t> can use mathematical models to estimate the discount rate and examine how discount rates vary from person to person.</a:t>
            </a:r>
          </a:p>
          <a:p>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4</a:t>
            </a:fld>
            <a:endParaRPr lang="en-US"/>
          </a:p>
        </p:txBody>
      </p:sp>
    </p:spTree>
    <p:extLst>
      <p:ext uri="{BB962C8B-B14F-4D97-AF65-F5344CB8AC3E}">
        <p14:creationId xmlns:p14="http://schemas.microsoft.com/office/powerpoint/2010/main" val="62515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lvl1pPr>
              <a:defRPr sz="1600"/>
            </a:lvl1pPr>
          </a:lstStyle>
          <a:p>
            <a:r>
              <a:rPr dirty="0"/>
              <a:t>For instance, three different people may have three different discount rates. Here, the man on the left is very patient and has a shallow discount rate.  </a:t>
            </a:r>
            <a:r>
              <a:rPr lang="en-US" dirty="0"/>
              <a:t>H</a:t>
            </a:r>
            <a:r>
              <a:rPr dirty="0"/>
              <a:t>e would be willing to wait until </a:t>
            </a:r>
            <a:r>
              <a:rPr lang="en-US" dirty="0"/>
              <a:t>after lunch for his coffee, wait until </a:t>
            </a:r>
            <a:r>
              <a:rPr dirty="0"/>
              <a:t>the end-of-year sales to buy the car</a:t>
            </a:r>
            <a:r>
              <a:rPr lang="en-US" dirty="0"/>
              <a:t>, and happily invest in his retirement</a:t>
            </a:r>
            <a:r>
              <a:rPr dirty="0"/>
              <a:t>.  However, the man on the right is very impatient and has a steep discount rate.  </a:t>
            </a:r>
            <a:r>
              <a:rPr lang="en-US" dirty="0"/>
              <a:t>H</a:t>
            </a:r>
            <a:r>
              <a:rPr dirty="0"/>
              <a:t>e’s probably </a:t>
            </a:r>
            <a:r>
              <a:rPr lang="en-US" dirty="0"/>
              <a:t>already sipping his coffee on his way to the</a:t>
            </a:r>
            <a:r>
              <a:rPr lang="en-US" baseline="0" dirty="0"/>
              <a:t> beach in his new car</a:t>
            </a:r>
            <a:r>
              <a:rPr dirty="0"/>
              <a:t>!  </a:t>
            </a:r>
            <a:r>
              <a:rPr lang="en-US" dirty="0"/>
              <a:t>Thus, discount rates are an important individual difference we can examine. </a:t>
            </a:r>
          </a:p>
          <a:p>
            <a:endParaRPr lang="en-US" dirty="0"/>
          </a:p>
          <a:p>
            <a:r>
              <a:rPr lang="en-US" dirty="0"/>
              <a:t>One question is whether these individual differences persist as people get older. Do individuals have the same discount rate throughout their lives, or does aging cause people to be more or less likely to discount? I</a:t>
            </a:r>
            <a:r>
              <a:rPr lang="en-US" baseline="0" dirty="0"/>
              <a:t> will explore this question in the two studies I am presenting here today.</a:t>
            </a:r>
            <a:endParaRPr lang="en-US" dirty="0"/>
          </a:p>
        </p:txBody>
      </p:sp>
    </p:spTree>
    <p:extLst>
      <p:ext uri="{BB962C8B-B14F-4D97-AF65-F5344CB8AC3E}">
        <p14:creationId xmlns:p14="http://schemas.microsoft.com/office/powerpoint/2010/main" val="2971677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drug history, personality traits</a:t>
            </a:r>
          </a:p>
          <a:p>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6</a:t>
            </a:fld>
            <a:endParaRPr lang="en-US"/>
          </a:p>
        </p:txBody>
      </p:sp>
    </p:spTree>
    <p:extLst>
      <p:ext uri="{BB962C8B-B14F-4D97-AF65-F5344CB8AC3E}">
        <p14:creationId xmlns:p14="http://schemas.microsoft.com/office/powerpoint/2010/main" val="78861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alcohol use disorders, nicotine dependence, cocaine dependence, opiate dependence, gambling disorders</a:t>
            </a:r>
          </a:p>
          <a:p>
            <a:endParaRPr lang="en-US" dirty="0"/>
          </a:p>
        </p:txBody>
      </p:sp>
      <p:sp>
        <p:nvSpPr>
          <p:cNvPr id="4" name="Slide Number Placeholder 3"/>
          <p:cNvSpPr>
            <a:spLocks noGrp="1"/>
          </p:cNvSpPr>
          <p:nvPr>
            <p:ph type="sldNum" sz="quarter" idx="5"/>
          </p:nvPr>
        </p:nvSpPr>
        <p:spPr/>
        <p:txBody>
          <a:bodyPr/>
          <a:lstStyle/>
          <a:p>
            <a:fld id="{FA36F274-43B8-409F-8885-60798166B670}" type="slidenum">
              <a:rPr lang="en-US" smtClean="0"/>
              <a:t>7</a:t>
            </a:fld>
            <a:endParaRPr lang="en-US"/>
          </a:p>
        </p:txBody>
      </p:sp>
    </p:spTree>
    <p:extLst>
      <p:ext uri="{BB962C8B-B14F-4D97-AF65-F5344CB8AC3E}">
        <p14:creationId xmlns:p14="http://schemas.microsoft.com/office/powerpoint/2010/main" val="166863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Attention deficit/hyperactivity disorder and autism spectrum disorder</a:t>
            </a:r>
          </a:p>
          <a:p>
            <a:r>
              <a:rPr lang="en-US" dirty="0"/>
              <a:t>SV-LR is subjective value of the large reward.</a:t>
            </a:r>
          </a:p>
        </p:txBody>
      </p:sp>
      <p:sp>
        <p:nvSpPr>
          <p:cNvPr id="4" name="Slide Number Placeholder 3"/>
          <p:cNvSpPr>
            <a:spLocks noGrp="1"/>
          </p:cNvSpPr>
          <p:nvPr>
            <p:ph type="sldNum" sz="quarter" idx="5"/>
          </p:nvPr>
        </p:nvSpPr>
        <p:spPr/>
        <p:txBody>
          <a:bodyPr/>
          <a:lstStyle/>
          <a:p>
            <a:fld id="{FA36F274-43B8-409F-8885-60798166B670}" type="slidenum">
              <a:rPr lang="en-US" smtClean="0"/>
              <a:t>8</a:t>
            </a:fld>
            <a:endParaRPr lang="en-US"/>
          </a:p>
        </p:txBody>
      </p:sp>
    </p:spTree>
    <p:extLst>
      <p:ext uri="{BB962C8B-B14F-4D97-AF65-F5344CB8AC3E}">
        <p14:creationId xmlns:p14="http://schemas.microsoft.com/office/powerpoint/2010/main" val="1499671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Psychologists have found that people tend to vary greatly in terms of their discount rates.  Individual discount rates have been linked  to a variety of personal characteristics, including the ones we just discussed.  However, other factors can also influence discount rates.  To demonstrate this, we’re going to do another activity</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A36F274-43B8-409F-8885-60798166B670}" type="slidenum">
              <a:rPr lang="en-US" smtClean="0"/>
              <a:t>9</a:t>
            </a:fld>
            <a:endParaRPr lang="en-US"/>
          </a:p>
        </p:txBody>
      </p:sp>
    </p:spTree>
    <p:extLst>
      <p:ext uri="{BB962C8B-B14F-4D97-AF65-F5344CB8AC3E}">
        <p14:creationId xmlns:p14="http://schemas.microsoft.com/office/powerpoint/2010/main" val="44798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is showing that there is greater discounting of higher value rewards for low openness and high neuroticism individuals</a:t>
            </a:r>
            <a:r>
              <a:rPr lang="en-US" dirty="0" smtClean="0"/>
              <a:t>. So, our guy with a high discount</a:t>
            </a:r>
            <a:r>
              <a:rPr lang="en-US" baseline="0" dirty="0" smtClean="0"/>
              <a:t> rate is more likely to be low on </a:t>
            </a:r>
            <a:r>
              <a:rPr lang="en-US" baseline="0" dirty="0" err="1" smtClean="0"/>
              <a:t>openeness</a:t>
            </a:r>
            <a:r>
              <a:rPr lang="en-US" baseline="0" dirty="0" smtClean="0"/>
              <a:t> and conscientiousness, high on extraversion and neuroticism.</a:t>
            </a:r>
            <a:endParaRPr lang="en-US" dirty="0" smtClean="0"/>
          </a:p>
          <a:p>
            <a:endParaRPr lang="en-US" dirty="0" smtClean="0"/>
          </a:p>
          <a:p>
            <a:pPr marL="742950" lvl="1"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Smaller amounts discounted more than larger amount</a:t>
            </a:r>
            <a:r>
              <a:rPr lang="en-US" sz="2400" baseline="0" dirty="0" smtClean="0"/>
              <a:t> - </a:t>
            </a:r>
            <a:r>
              <a:rPr lang="en-US" sz="2400" dirty="0" smtClean="0"/>
              <a:t>Amounts magnified effects of openness and neuroticism</a:t>
            </a:r>
          </a:p>
          <a:p>
            <a:endParaRPr lang="en-US" dirty="0"/>
          </a:p>
          <a:p>
            <a:endParaRPr lang="en-US" dirty="0"/>
          </a:p>
          <a:p>
            <a:r>
              <a:rPr lang="en-US" dirty="0"/>
              <a:t>The Big Five personality inventory</a:t>
            </a:r>
            <a:br>
              <a:rPr lang="en-US" dirty="0"/>
            </a:br>
            <a:r>
              <a:rPr lang="en-US" dirty="0"/>
              <a:t>(1) openness to new experience (artistic vs. conservative)</a:t>
            </a:r>
          </a:p>
          <a:p>
            <a:r>
              <a:rPr lang="en-US" dirty="0"/>
              <a:t>(2) Conscientiousness (self-controlled vs. easygoing)</a:t>
            </a:r>
          </a:p>
          <a:p>
            <a:r>
              <a:rPr lang="en-US" dirty="0"/>
              <a:t>(3) Extraversion (outgoing vs reserved)</a:t>
            </a:r>
          </a:p>
          <a:p>
            <a:r>
              <a:rPr lang="en-US" dirty="0"/>
              <a:t>(4) Agreeableness (compassionate vs. antagonistic)</a:t>
            </a:r>
          </a:p>
          <a:p>
            <a:r>
              <a:rPr lang="en-US" dirty="0"/>
              <a:t>(5) Neuroticism (emotionally unstable vs. stable)</a:t>
            </a:r>
          </a:p>
          <a:p>
            <a:endParaRPr lang="en-US" dirty="0"/>
          </a:p>
        </p:txBody>
      </p:sp>
      <p:sp>
        <p:nvSpPr>
          <p:cNvPr id="4" name="Slide Number Placeholder 3"/>
          <p:cNvSpPr>
            <a:spLocks noGrp="1"/>
          </p:cNvSpPr>
          <p:nvPr>
            <p:ph type="sldNum" sz="quarter" idx="5"/>
          </p:nvPr>
        </p:nvSpPr>
        <p:spPr/>
        <p:txBody>
          <a:bodyPr/>
          <a:lstStyle/>
          <a:p>
            <a:fld id="{FA36F274-43B8-409F-8885-60798166B670}" type="slidenum">
              <a:rPr lang="en-US" smtClean="0"/>
              <a:t>10</a:t>
            </a:fld>
            <a:endParaRPr lang="en-US"/>
          </a:p>
        </p:txBody>
      </p:sp>
    </p:spTree>
    <p:extLst>
      <p:ext uri="{BB962C8B-B14F-4D97-AF65-F5344CB8AC3E}">
        <p14:creationId xmlns:p14="http://schemas.microsoft.com/office/powerpoint/2010/main" val="2850596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 students</a:t>
            </a:r>
            <a:r>
              <a:rPr lang="en-US" baseline="0" dirty="0"/>
              <a:t> to record their discounting score on the worksheet so that they can reference it later</a:t>
            </a:r>
            <a:endParaRPr lang="en-US" dirty="0"/>
          </a:p>
          <a:p>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11</a:t>
            </a:fld>
            <a:endParaRPr lang="en-US"/>
          </a:p>
        </p:txBody>
      </p:sp>
    </p:spTree>
    <p:extLst>
      <p:ext uri="{BB962C8B-B14F-4D97-AF65-F5344CB8AC3E}">
        <p14:creationId xmlns:p14="http://schemas.microsoft.com/office/powerpoint/2010/main" val="4047047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B1E1DE-38BC-1A4C-9E5B-4716D8F64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BA0803D-6932-B646-B993-7885C952B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5A12BC6-06AC-AA44-955C-54D98113C86B}"/>
              </a:ext>
            </a:extLst>
          </p:cNvPr>
          <p:cNvSpPr>
            <a:spLocks noGrp="1"/>
          </p:cNvSpPr>
          <p:nvPr>
            <p:ph type="dt" sz="half" idx="10"/>
          </p:nvPr>
        </p:nvSpPr>
        <p:spPr/>
        <p:txBody>
          <a:bodyPr/>
          <a:lstStyle/>
          <a:p>
            <a:fld id="{87DE6118-2437-4B30-8E3C-4D2BE6020583}" type="datetimeFigureOut">
              <a:rPr lang="en-US" smtClean="0"/>
              <a:pPr/>
              <a:t>11/11/18</a:t>
            </a:fld>
            <a:endParaRPr lang="en-US" dirty="0"/>
          </a:p>
        </p:txBody>
      </p:sp>
      <p:sp>
        <p:nvSpPr>
          <p:cNvPr id="5" name="Footer Placeholder 4">
            <a:extLst>
              <a:ext uri="{FF2B5EF4-FFF2-40B4-BE49-F238E27FC236}">
                <a16:creationId xmlns="" xmlns:a16="http://schemas.microsoft.com/office/drawing/2014/main" id="{CFC9CDB4-B98C-464B-A303-0A6C4004FB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7008308-2C85-A945-BF0D-69994D3C78D1}"/>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0442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6FEA2B-4426-D644-8603-AE0C627929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68B2F76-1C36-EF4C-90BB-44F83C8A11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D830C13-C0A9-BC40-9A2E-933D479B4162}"/>
              </a:ext>
            </a:extLst>
          </p:cNvPr>
          <p:cNvSpPr>
            <a:spLocks noGrp="1"/>
          </p:cNvSpPr>
          <p:nvPr>
            <p:ph type="dt" sz="half" idx="10"/>
          </p:nvPr>
        </p:nvSpPr>
        <p:spPr/>
        <p:txBody>
          <a:bodyPr/>
          <a:lstStyle/>
          <a:p>
            <a:fld id="{87DE6118-2437-4B30-8E3C-4D2BE6020583}" type="datetimeFigureOut">
              <a:rPr lang="en-US" smtClean="0"/>
              <a:t>11/11/18</a:t>
            </a:fld>
            <a:endParaRPr lang="en-US" dirty="0"/>
          </a:p>
        </p:txBody>
      </p:sp>
      <p:sp>
        <p:nvSpPr>
          <p:cNvPr id="5" name="Footer Placeholder 4">
            <a:extLst>
              <a:ext uri="{FF2B5EF4-FFF2-40B4-BE49-F238E27FC236}">
                <a16:creationId xmlns="" xmlns:a16="http://schemas.microsoft.com/office/drawing/2014/main" id="{6CEC9EC1-AA32-0E4C-9124-490CFCC675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6E8A9EA-4167-124D-99A5-8896A92AFCB6}"/>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6581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D41466F-5F32-4649-AF2C-B448553E16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70E980B-0E7A-B84D-B263-46007652D8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D0E545D-2FE6-2A43-A106-343B71135FE7}"/>
              </a:ext>
            </a:extLst>
          </p:cNvPr>
          <p:cNvSpPr>
            <a:spLocks noGrp="1"/>
          </p:cNvSpPr>
          <p:nvPr>
            <p:ph type="dt" sz="half" idx="10"/>
          </p:nvPr>
        </p:nvSpPr>
        <p:spPr/>
        <p:txBody>
          <a:bodyPr/>
          <a:lstStyle/>
          <a:p>
            <a:fld id="{87DE6118-2437-4B30-8E3C-4D2BE6020583}" type="datetimeFigureOut">
              <a:rPr lang="en-US" smtClean="0"/>
              <a:t>11/11/18</a:t>
            </a:fld>
            <a:endParaRPr lang="en-US" dirty="0"/>
          </a:p>
        </p:txBody>
      </p:sp>
      <p:sp>
        <p:nvSpPr>
          <p:cNvPr id="5" name="Footer Placeholder 4">
            <a:extLst>
              <a:ext uri="{FF2B5EF4-FFF2-40B4-BE49-F238E27FC236}">
                <a16:creationId xmlns="" xmlns:a16="http://schemas.microsoft.com/office/drawing/2014/main" id="{8A8ECB28-CA96-FF4F-A134-9A3EABD7A0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BC37AD9-B988-6D4D-AED9-F6197DA0235F}"/>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36295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2072B7-E736-0241-8A99-5CFF0A4717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5EB151F-6F39-EF4A-8308-79139F559A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860132F-DDB4-9842-90AA-2C1ABFA73E51}"/>
              </a:ext>
            </a:extLst>
          </p:cNvPr>
          <p:cNvSpPr>
            <a:spLocks noGrp="1"/>
          </p:cNvSpPr>
          <p:nvPr>
            <p:ph type="dt" sz="half" idx="10"/>
          </p:nvPr>
        </p:nvSpPr>
        <p:spPr/>
        <p:txBody>
          <a:bodyPr/>
          <a:lstStyle/>
          <a:p>
            <a:fld id="{87DE6118-2437-4B30-8E3C-4D2BE6020583}" type="datetimeFigureOut">
              <a:rPr lang="en-US" smtClean="0"/>
              <a:t>11/11/18</a:t>
            </a:fld>
            <a:endParaRPr lang="en-US" dirty="0"/>
          </a:p>
        </p:txBody>
      </p:sp>
      <p:sp>
        <p:nvSpPr>
          <p:cNvPr id="5" name="Footer Placeholder 4">
            <a:extLst>
              <a:ext uri="{FF2B5EF4-FFF2-40B4-BE49-F238E27FC236}">
                <a16:creationId xmlns="" xmlns:a16="http://schemas.microsoft.com/office/drawing/2014/main" id="{A9AF56A0-5F5F-F342-A638-F596DC45A6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5D5848E-E58C-7E47-B065-B57A07B16129}"/>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9105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C11BC1-B699-084C-ADE4-2498A04FAD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00CC704-F392-CC40-8801-C2975BE62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A10E0ED5-4DEE-A54C-9072-B0E00D9E316C}"/>
              </a:ext>
            </a:extLst>
          </p:cNvPr>
          <p:cNvSpPr>
            <a:spLocks noGrp="1"/>
          </p:cNvSpPr>
          <p:nvPr>
            <p:ph type="dt" sz="half" idx="10"/>
          </p:nvPr>
        </p:nvSpPr>
        <p:spPr/>
        <p:txBody>
          <a:bodyPr/>
          <a:lstStyle/>
          <a:p>
            <a:fld id="{87DE6118-2437-4B30-8E3C-4D2BE6020583}" type="datetimeFigureOut">
              <a:rPr lang="en-US" smtClean="0"/>
              <a:pPr/>
              <a:t>11/11/18</a:t>
            </a:fld>
            <a:endParaRPr lang="en-US" dirty="0"/>
          </a:p>
        </p:txBody>
      </p:sp>
      <p:sp>
        <p:nvSpPr>
          <p:cNvPr id="5" name="Footer Placeholder 4">
            <a:extLst>
              <a:ext uri="{FF2B5EF4-FFF2-40B4-BE49-F238E27FC236}">
                <a16:creationId xmlns="" xmlns:a16="http://schemas.microsoft.com/office/drawing/2014/main" id="{0FFE8801-213F-3346-94B2-A0BB55EC8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7FF0244-E804-874C-BABE-F350D6D22E29}"/>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5661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A6393A-A04B-9D41-B4D6-054C77DBB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5E1001D-04ED-B24F-BEDB-53122ECF11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E4EA9E3-CB72-5940-BB1A-ADCD6AA25F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7C39E0D-F78B-2D42-B26C-C6ABF5016262}"/>
              </a:ext>
            </a:extLst>
          </p:cNvPr>
          <p:cNvSpPr>
            <a:spLocks noGrp="1"/>
          </p:cNvSpPr>
          <p:nvPr>
            <p:ph type="dt" sz="half" idx="10"/>
          </p:nvPr>
        </p:nvSpPr>
        <p:spPr/>
        <p:txBody>
          <a:bodyPr/>
          <a:lstStyle/>
          <a:p>
            <a:fld id="{87DE6118-2437-4B30-8E3C-4D2BE6020583}" type="datetimeFigureOut">
              <a:rPr lang="en-US" smtClean="0"/>
              <a:t>11/11/18</a:t>
            </a:fld>
            <a:endParaRPr lang="en-US" dirty="0"/>
          </a:p>
        </p:txBody>
      </p:sp>
      <p:sp>
        <p:nvSpPr>
          <p:cNvPr id="6" name="Footer Placeholder 5">
            <a:extLst>
              <a:ext uri="{FF2B5EF4-FFF2-40B4-BE49-F238E27FC236}">
                <a16:creationId xmlns="" xmlns:a16="http://schemas.microsoft.com/office/drawing/2014/main" id="{E3C4BC96-24AE-4D41-8A23-C420F45174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52C6D8A-EB30-BB41-BDB7-E808B6FC898A}"/>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338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FA735E-35C5-CF4C-AE39-8C2F8DCD72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44E4CF8-4810-DB4D-BA30-CD7C51FD9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F6057CEA-94B0-694B-9962-E77BB98E95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5D54089-C1A6-624E-9014-E12DCC41CC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52E5FF2-A416-8341-B6FE-EE88D5B39D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3E7EB72-E9C5-4E4D-BB9C-20194C4B0188}"/>
              </a:ext>
            </a:extLst>
          </p:cNvPr>
          <p:cNvSpPr>
            <a:spLocks noGrp="1"/>
          </p:cNvSpPr>
          <p:nvPr>
            <p:ph type="dt" sz="half" idx="10"/>
          </p:nvPr>
        </p:nvSpPr>
        <p:spPr/>
        <p:txBody>
          <a:bodyPr/>
          <a:lstStyle/>
          <a:p>
            <a:fld id="{87DE6118-2437-4B30-8E3C-4D2BE6020583}" type="datetimeFigureOut">
              <a:rPr lang="en-US" smtClean="0"/>
              <a:t>11/11/18</a:t>
            </a:fld>
            <a:endParaRPr lang="en-US" dirty="0"/>
          </a:p>
        </p:txBody>
      </p:sp>
      <p:sp>
        <p:nvSpPr>
          <p:cNvPr id="8" name="Footer Placeholder 7">
            <a:extLst>
              <a:ext uri="{FF2B5EF4-FFF2-40B4-BE49-F238E27FC236}">
                <a16:creationId xmlns="" xmlns:a16="http://schemas.microsoft.com/office/drawing/2014/main" id="{EAAC6BAC-D9C5-644E-A0FA-6DE0382745E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05FA287E-0691-874F-89B6-7CAD22E001CD}"/>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4485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613213-63ED-244D-BD01-BE7303C965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EDD9AC0-1372-B647-8838-89BA8D19089E}"/>
              </a:ext>
            </a:extLst>
          </p:cNvPr>
          <p:cNvSpPr>
            <a:spLocks noGrp="1"/>
          </p:cNvSpPr>
          <p:nvPr>
            <p:ph type="dt" sz="half" idx="10"/>
          </p:nvPr>
        </p:nvSpPr>
        <p:spPr/>
        <p:txBody>
          <a:bodyPr/>
          <a:lstStyle/>
          <a:p>
            <a:fld id="{87DE6118-2437-4B30-8E3C-4D2BE6020583}" type="datetimeFigureOut">
              <a:rPr lang="en-US" smtClean="0"/>
              <a:t>11/11/18</a:t>
            </a:fld>
            <a:endParaRPr lang="en-US" dirty="0"/>
          </a:p>
        </p:txBody>
      </p:sp>
      <p:sp>
        <p:nvSpPr>
          <p:cNvPr id="4" name="Footer Placeholder 3">
            <a:extLst>
              <a:ext uri="{FF2B5EF4-FFF2-40B4-BE49-F238E27FC236}">
                <a16:creationId xmlns="" xmlns:a16="http://schemas.microsoft.com/office/drawing/2014/main" id="{62A31F05-E8BC-0546-943D-ED11F3523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F6B3456B-3F96-5040-AD7B-029E19E38259}"/>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3628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E60952E-B502-594B-BB26-2AB44D5030BD}"/>
              </a:ext>
            </a:extLst>
          </p:cNvPr>
          <p:cNvSpPr>
            <a:spLocks noGrp="1"/>
          </p:cNvSpPr>
          <p:nvPr>
            <p:ph type="dt" sz="half" idx="10"/>
          </p:nvPr>
        </p:nvSpPr>
        <p:spPr/>
        <p:txBody>
          <a:bodyPr/>
          <a:lstStyle/>
          <a:p>
            <a:fld id="{87DE6118-2437-4B30-8E3C-4D2BE6020583}" type="datetimeFigureOut">
              <a:rPr lang="en-US" smtClean="0"/>
              <a:t>11/11/18</a:t>
            </a:fld>
            <a:endParaRPr lang="en-US" dirty="0"/>
          </a:p>
        </p:txBody>
      </p:sp>
      <p:sp>
        <p:nvSpPr>
          <p:cNvPr id="3" name="Footer Placeholder 2">
            <a:extLst>
              <a:ext uri="{FF2B5EF4-FFF2-40B4-BE49-F238E27FC236}">
                <a16:creationId xmlns="" xmlns:a16="http://schemas.microsoft.com/office/drawing/2014/main" id="{E99F3143-A17E-BE47-825A-D40E60F86E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58E3020C-D64D-284F-8152-D0A3052EA76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39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78B712-A550-0344-B58B-49D32DBE1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EC79BE2-4B8A-3847-97EC-22E24FC0E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35D2D5A-084E-314D-9727-6B7E5317B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7DE67F7-9B32-344B-AE7E-BD2DBB3D50AE}"/>
              </a:ext>
            </a:extLst>
          </p:cNvPr>
          <p:cNvSpPr>
            <a:spLocks noGrp="1"/>
          </p:cNvSpPr>
          <p:nvPr>
            <p:ph type="dt" sz="half" idx="10"/>
          </p:nvPr>
        </p:nvSpPr>
        <p:spPr/>
        <p:txBody>
          <a:bodyPr/>
          <a:lstStyle/>
          <a:p>
            <a:fld id="{87DE6118-2437-4B30-8E3C-4D2BE6020583}" type="datetimeFigureOut">
              <a:rPr lang="en-US" smtClean="0"/>
              <a:pPr/>
              <a:t>11/11/18</a:t>
            </a:fld>
            <a:endParaRPr lang="en-US" dirty="0"/>
          </a:p>
        </p:txBody>
      </p:sp>
      <p:sp>
        <p:nvSpPr>
          <p:cNvPr id="6" name="Footer Placeholder 5">
            <a:extLst>
              <a:ext uri="{FF2B5EF4-FFF2-40B4-BE49-F238E27FC236}">
                <a16:creationId xmlns="" xmlns:a16="http://schemas.microsoft.com/office/drawing/2014/main" id="{6E09B8ED-AA89-474E-B344-DD9F8DE655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18774107-B4EC-5B4E-B250-93D203268045}"/>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2206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3308E0-A4D9-A64E-8690-2A3E66260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B6DBC31-82B7-404D-96E7-E08EA3500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457E0D34-379E-E244-A03D-DAA86B124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AA3D003-018C-F04F-BCB3-EBA852D8582D}"/>
              </a:ext>
            </a:extLst>
          </p:cNvPr>
          <p:cNvSpPr>
            <a:spLocks noGrp="1"/>
          </p:cNvSpPr>
          <p:nvPr>
            <p:ph type="dt" sz="half" idx="10"/>
          </p:nvPr>
        </p:nvSpPr>
        <p:spPr/>
        <p:txBody>
          <a:bodyPr/>
          <a:lstStyle/>
          <a:p>
            <a:fld id="{87DE6118-2437-4B30-8E3C-4D2BE6020583}" type="datetimeFigureOut">
              <a:rPr lang="en-US" smtClean="0"/>
              <a:pPr/>
              <a:t>11/11/18</a:t>
            </a:fld>
            <a:endParaRPr lang="en-US" dirty="0"/>
          </a:p>
        </p:txBody>
      </p:sp>
      <p:sp>
        <p:nvSpPr>
          <p:cNvPr id="6" name="Footer Placeholder 5">
            <a:extLst>
              <a:ext uri="{FF2B5EF4-FFF2-40B4-BE49-F238E27FC236}">
                <a16:creationId xmlns="" xmlns:a16="http://schemas.microsoft.com/office/drawing/2014/main" id="{EFC768D1-91FA-0B4E-94FA-9A05C649D5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5C350B7C-EA59-CE4E-924B-8FC57457C575}"/>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132706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8007A45-D1F3-F840-8B98-4422B943E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3F0D9C7-8061-B14C-9DD9-FDA8F4BF13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E330A76-A6AF-BE48-8054-2DB6228F2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11/11/18</a:t>
            </a:fld>
            <a:endParaRPr lang="en-US" dirty="0"/>
          </a:p>
        </p:txBody>
      </p:sp>
      <p:sp>
        <p:nvSpPr>
          <p:cNvPr id="5" name="Footer Placeholder 4">
            <a:extLst>
              <a:ext uri="{FF2B5EF4-FFF2-40B4-BE49-F238E27FC236}">
                <a16:creationId xmlns="" xmlns:a16="http://schemas.microsoft.com/office/drawing/2014/main" id="{88870F05-01F8-DC4A-BA30-A2746C887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86B5A2C9-7E29-6048-8D1F-6EDBC0176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72638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jpeg"/><Relationship Id="rId5"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hyperlink" Target="https://duke.qualtrics.com/jfe/form/SV_5yAPZ9m6V00wfdj" TargetMode="External"/><Relationship Id="rId4" Type="http://schemas.openxmlformats.org/officeDocument/2006/relationships/hyperlink" Target="https://tinyurl.com/y9usftyb"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jpeg"/><Relationship Id="rId5"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uke.qualtrics.com/jfe/form/SV_9Nz43dyYbZepDk9" TargetMode="External"/><Relationship Id="rId4" Type="http://schemas.openxmlformats.org/officeDocument/2006/relationships/hyperlink" Target="https://tinyurl.com/y9usftyb"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jpeg"/><Relationship Id="rId5"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3.jpeg"/><Relationship Id="rId5"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tiff"/><Relationship Id="rId5" Type="http://schemas.openxmlformats.org/officeDocument/2006/relationships/image" Target="../media/image3.jpeg"/><Relationship Id="rId6"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Delay Discounting</a:t>
            </a:r>
          </a:p>
        </p:txBody>
      </p:sp>
      <p:sp>
        <p:nvSpPr>
          <p:cNvPr id="3" name="Subtitle 2"/>
          <p:cNvSpPr>
            <a:spLocks noGrp="1"/>
          </p:cNvSpPr>
          <p:nvPr>
            <p:ph type="subTitle" idx="1"/>
          </p:nvPr>
        </p:nvSpPr>
        <p:spPr/>
        <p:txBody>
          <a:bodyPr>
            <a:normAutofit/>
          </a:bodyPr>
          <a:lstStyle/>
          <a:p>
            <a:r>
              <a:rPr lang="en-US" dirty="0"/>
              <a:t>Kendra Seaman</a:t>
            </a:r>
          </a:p>
          <a:p>
            <a:r>
              <a:rPr lang="en-US" dirty="0"/>
              <a:t>Postdoctoral Scholar</a:t>
            </a:r>
          </a:p>
          <a:p>
            <a:r>
              <a:rPr lang="en-US" dirty="0"/>
              <a:t>Fall 2018</a:t>
            </a:r>
          </a:p>
        </p:txBody>
      </p:sp>
    </p:spTree>
    <p:extLst>
      <p:ext uri="{BB962C8B-B14F-4D97-AF65-F5344CB8AC3E}">
        <p14:creationId xmlns:p14="http://schemas.microsoft.com/office/powerpoint/2010/main" val="188045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F8BCDE-F947-9E41-A722-9C1B8A9F471B}"/>
              </a:ext>
            </a:extLst>
          </p:cNvPr>
          <p:cNvSpPr>
            <a:spLocks noGrp="1"/>
          </p:cNvSpPr>
          <p:nvPr>
            <p:ph type="title"/>
          </p:nvPr>
        </p:nvSpPr>
        <p:spPr/>
        <p:txBody>
          <a:bodyPr/>
          <a:lstStyle/>
          <a:p>
            <a:r>
              <a:rPr lang="en-US" dirty="0"/>
              <a:t>Personality</a:t>
            </a:r>
          </a:p>
        </p:txBody>
      </p:sp>
      <p:pic>
        <p:nvPicPr>
          <p:cNvPr id="9" name="Content Placeholder 8">
            <a:extLst>
              <a:ext uri="{FF2B5EF4-FFF2-40B4-BE49-F238E27FC236}">
                <a16:creationId xmlns="" xmlns:a16="http://schemas.microsoft.com/office/drawing/2014/main" id="{1B50EF4A-6A1F-CD4B-9C0E-F1A640128033}"/>
              </a:ext>
            </a:extLst>
          </p:cNvPr>
          <p:cNvPicPr>
            <a:picLocks noGrp="1" noChangeAspect="1"/>
          </p:cNvPicPr>
          <p:nvPr>
            <p:ph idx="1"/>
          </p:nvPr>
        </p:nvPicPr>
        <p:blipFill>
          <a:blip r:embed="rId3"/>
          <a:stretch>
            <a:fillRect/>
          </a:stretch>
        </p:blipFill>
        <p:spPr>
          <a:xfrm>
            <a:off x="838200" y="1868488"/>
            <a:ext cx="3516979" cy="4351338"/>
          </a:xfrm>
        </p:spPr>
      </p:pic>
      <p:sp>
        <p:nvSpPr>
          <p:cNvPr id="10" name="TextBox 9">
            <a:extLst>
              <a:ext uri="{FF2B5EF4-FFF2-40B4-BE49-F238E27FC236}">
                <a16:creationId xmlns="" xmlns:a16="http://schemas.microsoft.com/office/drawing/2014/main" id="{E9B3D4E2-8718-0A43-AF19-EDA08926506E}"/>
              </a:ext>
            </a:extLst>
          </p:cNvPr>
          <p:cNvSpPr txBox="1"/>
          <p:nvPr/>
        </p:nvSpPr>
        <p:spPr>
          <a:xfrm>
            <a:off x="4404463" y="2028825"/>
            <a:ext cx="6949338" cy="1938992"/>
          </a:xfrm>
          <a:prstGeom prst="rect">
            <a:avLst/>
          </a:prstGeom>
          <a:noFill/>
        </p:spPr>
        <p:txBody>
          <a:bodyPr wrap="square" rtlCol="0">
            <a:spAutoFit/>
          </a:bodyPr>
          <a:lstStyle/>
          <a:p>
            <a:pPr marL="457200" indent="-457200">
              <a:buFont typeface="Arial" panose="020B0604020202020204" pitchFamily="34" charset="0"/>
              <a:buChar char="•"/>
            </a:pPr>
            <a:r>
              <a:rPr lang="en-US" sz="2400" dirty="0"/>
              <a:t>Greater delay discounting is associated with:</a:t>
            </a:r>
          </a:p>
          <a:p>
            <a:pPr marL="742950" lvl="1" indent="-285750">
              <a:buFont typeface="Arial" panose="020B0604020202020204" pitchFamily="34" charset="0"/>
              <a:buChar char="•"/>
            </a:pPr>
            <a:r>
              <a:rPr lang="en-US" sz="2400" dirty="0"/>
              <a:t>Low openness</a:t>
            </a:r>
          </a:p>
          <a:p>
            <a:pPr marL="742950" lvl="1" indent="-285750">
              <a:buFont typeface="Arial" panose="020B0604020202020204" pitchFamily="34" charset="0"/>
              <a:buChar char="•"/>
            </a:pPr>
            <a:r>
              <a:rPr lang="en-US" sz="2400" dirty="0"/>
              <a:t>Low conscientiousness</a:t>
            </a:r>
          </a:p>
          <a:p>
            <a:pPr marL="742950" lvl="1" indent="-285750">
              <a:buFont typeface="Arial" panose="020B0604020202020204" pitchFamily="34" charset="0"/>
              <a:buChar char="•"/>
            </a:pPr>
            <a:r>
              <a:rPr lang="en-US" sz="2400" dirty="0"/>
              <a:t>High extraversion</a:t>
            </a:r>
          </a:p>
          <a:p>
            <a:pPr marL="742950" lvl="1" indent="-285750">
              <a:buFont typeface="Arial" panose="020B0604020202020204" pitchFamily="34" charset="0"/>
              <a:buChar char="•"/>
            </a:pPr>
            <a:r>
              <a:rPr lang="en-US" sz="2400" dirty="0"/>
              <a:t>High </a:t>
            </a:r>
            <a:r>
              <a:rPr lang="en-US" sz="2400" dirty="0" smtClean="0"/>
              <a:t>neuroticism</a:t>
            </a:r>
          </a:p>
        </p:txBody>
      </p:sp>
      <p:sp>
        <p:nvSpPr>
          <p:cNvPr id="11" name="TextBox 10">
            <a:extLst>
              <a:ext uri="{FF2B5EF4-FFF2-40B4-BE49-F238E27FC236}">
                <a16:creationId xmlns="" xmlns:a16="http://schemas.microsoft.com/office/drawing/2014/main" id="{AD0263C2-8CB3-C941-917E-33A8B0211CED}"/>
              </a:ext>
            </a:extLst>
          </p:cNvPr>
          <p:cNvSpPr txBox="1"/>
          <p:nvPr/>
        </p:nvSpPr>
        <p:spPr>
          <a:xfrm>
            <a:off x="8424863" y="5850494"/>
            <a:ext cx="2928937" cy="369332"/>
          </a:xfrm>
          <a:prstGeom prst="rect">
            <a:avLst/>
          </a:prstGeom>
          <a:noFill/>
        </p:spPr>
        <p:txBody>
          <a:bodyPr wrap="square" rtlCol="0">
            <a:spAutoFit/>
          </a:bodyPr>
          <a:lstStyle/>
          <a:p>
            <a:pPr algn="r"/>
            <a:r>
              <a:rPr lang="en-US" dirty="0"/>
              <a:t>Mahalingam et al 2014</a:t>
            </a:r>
          </a:p>
        </p:txBody>
      </p:sp>
      <p:grpSp>
        <p:nvGrpSpPr>
          <p:cNvPr id="12" name="Group 11">
            <a:extLst>
              <a:ext uri="{FF2B5EF4-FFF2-40B4-BE49-F238E27FC236}">
                <a16:creationId xmlns="" xmlns:a16="http://schemas.microsoft.com/office/drawing/2014/main" id="{FD4F22B5-9F91-9D45-BB54-B426A62ED115}"/>
              </a:ext>
            </a:extLst>
          </p:cNvPr>
          <p:cNvGrpSpPr>
            <a:grpSpLocks noChangeAspect="1"/>
          </p:cNvGrpSpPr>
          <p:nvPr/>
        </p:nvGrpSpPr>
        <p:grpSpPr>
          <a:xfrm>
            <a:off x="6297450" y="4391026"/>
            <a:ext cx="1251727" cy="1828800"/>
            <a:chOff x="8262398" y="197239"/>
            <a:chExt cx="3768312" cy="5505587"/>
          </a:xfrm>
        </p:grpSpPr>
        <p:pic>
          <p:nvPicPr>
            <p:cNvPr id="13" name="Content Placeholder 4" descr="Content Placeholder 4">
              <a:extLst>
                <a:ext uri="{FF2B5EF4-FFF2-40B4-BE49-F238E27FC236}">
                  <a16:creationId xmlns="" xmlns:a16="http://schemas.microsoft.com/office/drawing/2014/main" id="{1738E978-5D8E-EC48-A45B-848177493C7D}"/>
                </a:ext>
              </a:extLst>
            </p:cNvPr>
            <p:cNvPicPr>
              <a:picLocks noChangeAspect="1"/>
            </p:cNvPicPr>
            <p:nvPr/>
          </p:nvPicPr>
          <p:blipFill>
            <a:blip r:embed="rId4">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14" name="Group 13">
              <a:extLst>
                <a:ext uri="{FF2B5EF4-FFF2-40B4-BE49-F238E27FC236}">
                  <a16:creationId xmlns="" xmlns:a16="http://schemas.microsoft.com/office/drawing/2014/main" id="{FFB259F4-5F3B-2F4D-A3B5-776585EFF193}"/>
                </a:ext>
              </a:extLst>
            </p:cNvPr>
            <p:cNvGrpSpPr/>
            <p:nvPr/>
          </p:nvGrpSpPr>
          <p:grpSpPr>
            <a:xfrm>
              <a:off x="9232153" y="197239"/>
              <a:ext cx="1828800" cy="2423160"/>
              <a:chOff x="11147206" y="278203"/>
              <a:chExt cx="1828800" cy="2423160"/>
            </a:xfrm>
          </p:grpSpPr>
          <p:sp>
            <p:nvSpPr>
              <p:cNvPr id="15" name="Rounded Rectangle 14">
                <a:extLst>
                  <a:ext uri="{FF2B5EF4-FFF2-40B4-BE49-F238E27FC236}">
                    <a16:creationId xmlns="" xmlns:a16="http://schemas.microsoft.com/office/drawing/2014/main" id="{FB83D79E-E59E-5146-B9D5-97C6F875D329}"/>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592001D2-FA7C-014B-B9B5-A447F29D2983}"/>
                  </a:ext>
                </a:extLst>
              </p:cNvPr>
              <p:cNvPicPr>
                <a:picLocks noChangeAspect="1"/>
              </p:cNvPicPr>
              <p:nvPr/>
            </p:nvPicPr>
            <p:blipFill rotWithShape="1">
              <a:blip r:embed="rId5"/>
              <a:srcRect l="79127" t="26095" b="52762"/>
              <a:stretch/>
            </p:blipFill>
            <p:spPr>
              <a:xfrm>
                <a:off x="11249150" y="461083"/>
                <a:ext cx="1624912" cy="2057400"/>
              </a:xfrm>
              <a:prstGeom prst="rect">
                <a:avLst/>
              </a:prstGeom>
            </p:spPr>
          </p:pic>
        </p:grpSp>
      </p:grpSp>
    </p:spTree>
    <p:extLst>
      <p:ext uri="{BB962C8B-B14F-4D97-AF65-F5344CB8AC3E}">
        <p14:creationId xmlns:p14="http://schemas.microsoft.com/office/powerpoint/2010/main" val="210577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a:t>
            </a:r>
          </a:p>
        </p:txBody>
      </p:sp>
      <p:sp>
        <p:nvSpPr>
          <p:cNvPr id="4" name="Content Placeholder 2"/>
          <p:cNvSpPr>
            <a:spLocks noGrp="1"/>
          </p:cNvSpPr>
          <p:nvPr>
            <p:ph idx="1"/>
          </p:nvPr>
        </p:nvSpPr>
        <p:spPr/>
        <p:txBody>
          <a:bodyPr>
            <a:normAutofit lnSpcReduction="10000"/>
          </a:bodyPr>
          <a:lstStyle/>
          <a:p>
            <a:r>
              <a:rPr lang="en-US" dirty="0"/>
              <a:t>Access the short questionnaire and complete the test</a:t>
            </a:r>
          </a:p>
          <a:p>
            <a:pPr lvl="1"/>
            <a:endParaRPr lang="en-US" dirty="0">
              <a:hlinkClick r:id="rId3"/>
            </a:endParaRPr>
          </a:p>
          <a:p>
            <a:pPr lvl="1"/>
            <a:r>
              <a:rPr lang="en-US" dirty="0"/>
              <a:t>Think about how much money you have right now. For each question, select the option that you’d rather have. Please choose as if you would actually either get the money tonight (if you choose the first option) or you’d actually get the money in the specified time (if you choose the second option)</a:t>
            </a:r>
          </a:p>
          <a:p>
            <a:pPr marL="530352" lvl="1" indent="0">
              <a:buNone/>
            </a:pPr>
            <a:endParaRPr lang="en-US" dirty="0"/>
          </a:p>
          <a:p>
            <a:pPr lvl="1"/>
            <a:r>
              <a:rPr lang="en-US" dirty="0"/>
              <a:t>You will only have 4 seconds to make your selection. The time remaining for your choice will be displayed on the screen.  If you do not make your choice quickly enough you will have to begin the survey again.</a:t>
            </a:r>
          </a:p>
          <a:p>
            <a:pPr marL="530352" lvl="1" indent="0">
              <a:buNone/>
            </a:pPr>
            <a:endParaRPr lang="en-US" dirty="0"/>
          </a:p>
          <a:p>
            <a:pPr lvl="1"/>
            <a:r>
              <a:rPr lang="en-US" dirty="0">
                <a:hlinkClick r:id="rId4"/>
              </a:rPr>
              <a:t>https://</a:t>
            </a:r>
            <a:r>
              <a:rPr lang="en-US" dirty="0" smtClean="0">
                <a:hlinkClick r:id="rId4"/>
              </a:rPr>
              <a:t>tinyurl.com/y9usftyb</a:t>
            </a:r>
            <a:endParaRPr lang="en-US" dirty="0"/>
          </a:p>
          <a:p>
            <a:pPr lvl="1"/>
            <a:endParaRPr lang="en-US" dirty="0"/>
          </a:p>
        </p:txBody>
      </p:sp>
    </p:spTree>
    <p:extLst>
      <p:ext uri="{BB962C8B-B14F-4D97-AF65-F5344CB8AC3E}">
        <p14:creationId xmlns:p14="http://schemas.microsoft.com/office/powerpoint/2010/main" val="3900337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a:t>
            </a:r>
            <a:r>
              <a:rPr lang="en-US" dirty="0" smtClean="0"/>
              <a:t>2</a:t>
            </a:r>
            <a:endParaRPr lang="en-US" dirty="0"/>
          </a:p>
        </p:txBody>
      </p:sp>
      <p:sp>
        <p:nvSpPr>
          <p:cNvPr id="6" name="Content Placeholder 5"/>
          <p:cNvSpPr>
            <a:spLocks noGrp="1"/>
          </p:cNvSpPr>
          <p:nvPr>
            <p:ph idx="1"/>
          </p:nvPr>
        </p:nvSpPr>
        <p:spPr/>
        <p:txBody>
          <a:bodyPr/>
          <a:lstStyle/>
          <a:p>
            <a:r>
              <a:rPr lang="en-US" dirty="0"/>
              <a:t>How did your score change under time pressure</a:t>
            </a:r>
            <a:r>
              <a:rPr lang="en-US" dirty="0" smtClean="0"/>
              <a:t>?</a:t>
            </a:r>
          </a:p>
        </p:txBody>
      </p:sp>
    </p:spTree>
    <p:extLst>
      <p:ext uri="{BB962C8B-B14F-4D97-AF65-F5344CB8AC3E}">
        <p14:creationId xmlns:p14="http://schemas.microsoft.com/office/powerpoint/2010/main" val="250145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 Brainstorm</a:t>
            </a:r>
          </a:p>
        </p:txBody>
      </p:sp>
      <p:sp>
        <p:nvSpPr>
          <p:cNvPr id="6" name="Content Placeholder 5"/>
          <p:cNvSpPr>
            <a:spLocks noGrp="1"/>
          </p:cNvSpPr>
          <p:nvPr>
            <p:ph idx="1"/>
          </p:nvPr>
        </p:nvSpPr>
        <p:spPr/>
        <p:txBody>
          <a:bodyPr/>
          <a:lstStyle/>
          <a:p>
            <a:r>
              <a:rPr lang="en-US" dirty="0" smtClean="0"/>
              <a:t>Think/Pair/Share </a:t>
            </a:r>
            <a:r>
              <a:rPr lang="en-US" dirty="0"/>
              <a:t>- What contextual factors (experimental manipulations, environmental factors) may impact discounting/how?</a:t>
            </a:r>
          </a:p>
        </p:txBody>
      </p:sp>
    </p:spTree>
    <p:extLst>
      <p:ext uri="{BB962C8B-B14F-4D97-AF65-F5344CB8AC3E}">
        <p14:creationId xmlns:p14="http://schemas.microsoft.com/office/powerpoint/2010/main" val="110718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Socioeconomic status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12597" y="1583286"/>
            <a:ext cx="4660203" cy="4408081"/>
          </a:xfrm>
        </p:spPr>
      </p:pic>
      <p:sp>
        <p:nvSpPr>
          <p:cNvPr id="4" name="TextBox 3"/>
          <p:cNvSpPr txBox="1"/>
          <p:nvPr/>
        </p:nvSpPr>
        <p:spPr>
          <a:xfrm>
            <a:off x="7902054" y="5991367"/>
            <a:ext cx="3070746" cy="369332"/>
          </a:xfrm>
          <a:prstGeom prst="rect">
            <a:avLst/>
          </a:prstGeom>
          <a:noFill/>
        </p:spPr>
        <p:txBody>
          <a:bodyPr wrap="square" rtlCol="0">
            <a:spAutoFit/>
          </a:bodyPr>
          <a:lstStyle/>
          <a:p>
            <a:r>
              <a:rPr lang="en-US" dirty="0"/>
              <a:t>Green et al., 1996</a:t>
            </a:r>
          </a:p>
        </p:txBody>
      </p:sp>
      <p:sp>
        <p:nvSpPr>
          <p:cNvPr id="6" name="TextBox 5"/>
          <p:cNvSpPr txBox="1"/>
          <p:nvPr/>
        </p:nvSpPr>
        <p:spPr>
          <a:xfrm>
            <a:off x="7305584" y="1244084"/>
            <a:ext cx="914033" cy="369332"/>
          </a:xfrm>
          <a:prstGeom prst="rect">
            <a:avLst/>
          </a:prstGeom>
          <a:noFill/>
        </p:spPr>
        <p:txBody>
          <a:bodyPr wrap="none" rtlCol="0">
            <a:spAutoFit/>
          </a:bodyPr>
          <a:lstStyle/>
          <a:p>
            <a:r>
              <a:rPr lang="en-US" dirty="0"/>
              <a:t>$1,000</a:t>
            </a:r>
          </a:p>
        </p:txBody>
      </p:sp>
      <p:sp>
        <p:nvSpPr>
          <p:cNvPr id="7" name="TextBox 6"/>
          <p:cNvSpPr txBox="1"/>
          <p:nvPr/>
        </p:nvSpPr>
        <p:spPr>
          <a:xfrm>
            <a:off x="9437427" y="1257877"/>
            <a:ext cx="1042914" cy="369332"/>
          </a:xfrm>
          <a:prstGeom prst="rect">
            <a:avLst/>
          </a:prstGeom>
          <a:noFill/>
        </p:spPr>
        <p:txBody>
          <a:bodyPr wrap="none" rtlCol="0">
            <a:spAutoFit/>
          </a:bodyPr>
          <a:lstStyle/>
          <a:p>
            <a:r>
              <a:rPr lang="en-US"/>
              <a:t>$10,000</a:t>
            </a:r>
          </a:p>
        </p:txBody>
      </p:sp>
      <p:sp>
        <p:nvSpPr>
          <p:cNvPr id="8" name="TextBox 7"/>
          <p:cNvSpPr txBox="1"/>
          <p:nvPr/>
        </p:nvSpPr>
        <p:spPr>
          <a:xfrm>
            <a:off x="838201" y="1801503"/>
            <a:ext cx="3276599" cy="1938992"/>
          </a:xfrm>
          <a:prstGeom prst="rect">
            <a:avLst/>
          </a:prstGeom>
          <a:noFill/>
        </p:spPr>
        <p:txBody>
          <a:bodyPr wrap="square" rtlCol="0">
            <a:spAutoFit/>
          </a:bodyPr>
          <a:lstStyle/>
          <a:p>
            <a:pPr marL="285750" indent="-285750">
              <a:buFont typeface="Arial" charset="0"/>
              <a:buChar char="•"/>
            </a:pPr>
            <a:r>
              <a:rPr lang="en-US" sz="2400" dirty="0"/>
              <a:t>Lower income older adults display greater discounting than upper income older adults.</a:t>
            </a:r>
          </a:p>
        </p:txBody>
      </p:sp>
      <p:grpSp>
        <p:nvGrpSpPr>
          <p:cNvPr id="9" name="Group 8">
            <a:extLst>
              <a:ext uri="{FF2B5EF4-FFF2-40B4-BE49-F238E27FC236}">
                <a16:creationId xmlns="" xmlns:a16="http://schemas.microsoft.com/office/drawing/2014/main" id="{B1701F7D-8053-774A-9B83-253F7B3C5FBB}"/>
              </a:ext>
            </a:extLst>
          </p:cNvPr>
          <p:cNvGrpSpPr>
            <a:grpSpLocks noChangeAspect="1"/>
          </p:cNvGrpSpPr>
          <p:nvPr/>
        </p:nvGrpSpPr>
        <p:grpSpPr>
          <a:xfrm>
            <a:off x="4503719" y="4231228"/>
            <a:ext cx="1251727" cy="1828800"/>
            <a:chOff x="8262398" y="197239"/>
            <a:chExt cx="3768312" cy="5505587"/>
          </a:xfrm>
        </p:grpSpPr>
        <p:pic>
          <p:nvPicPr>
            <p:cNvPr id="10" name="Content Placeholder 4" descr="Content Placeholder 4">
              <a:extLst>
                <a:ext uri="{FF2B5EF4-FFF2-40B4-BE49-F238E27FC236}">
                  <a16:creationId xmlns="" xmlns:a16="http://schemas.microsoft.com/office/drawing/2014/main" id="{A409E84A-E54A-E044-A6A8-A8E814A5EC5E}"/>
                </a:ext>
              </a:extLst>
            </p:cNvPr>
            <p:cNvPicPr>
              <a:picLocks noChangeAspect="1"/>
            </p:cNvPicPr>
            <p:nvPr/>
          </p:nvPicPr>
          <p:blipFill>
            <a:blip r:embed="rId4">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11" name="Group 10">
              <a:extLst>
                <a:ext uri="{FF2B5EF4-FFF2-40B4-BE49-F238E27FC236}">
                  <a16:creationId xmlns="" xmlns:a16="http://schemas.microsoft.com/office/drawing/2014/main" id="{405958F9-3427-3F43-A114-0C44474B2490}"/>
                </a:ext>
              </a:extLst>
            </p:cNvPr>
            <p:cNvGrpSpPr/>
            <p:nvPr/>
          </p:nvGrpSpPr>
          <p:grpSpPr>
            <a:xfrm>
              <a:off x="9232153" y="197239"/>
              <a:ext cx="1828800" cy="2423160"/>
              <a:chOff x="11147206" y="278203"/>
              <a:chExt cx="1828800" cy="2423160"/>
            </a:xfrm>
          </p:grpSpPr>
          <p:sp>
            <p:nvSpPr>
              <p:cNvPr id="12" name="Rounded Rectangle 11">
                <a:extLst>
                  <a:ext uri="{FF2B5EF4-FFF2-40B4-BE49-F238E27FC236}">
                    <a16:creationId xmlns="" xmlns:a16="http://schemas.microsoft.com/office/drawing/2014/main" id="{8F05551C-83D5-1744-8820-6D142EE5449C}"/>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 xmlns:a16="http://schemas.microsoft.com/office/drawing/2014/main" id="{55743160-1A54-1D42-84EA-249614221721}"/>
                  </a:ext>
                </a:extLst>
              </p:cNvPr>
              <p:cNvPicPr>
                <a:picLocks noChangeAspect="1"/>
              </p:cNvPicPr>
              <p:nvPr/>
            </p:nvPicPr>
            <p:blipFill rotWithShape="1">
              <a:blip r:embed="rId5"/>
              <a:srcRect l="79127" t="26095" b="52762"/>
              <a:stretch/>
            </p:blipFill>
            <p:spPr>
              <a:xfrm>
                <a:off x="11249150" y="461083"/>
                <a:ext cx="1624912" cy="2057400"/>
              </a:xfrm>
              <a:prstGeom prst="rect">
                <a:avLst/>
              </a:prstGeom>
            </p:spPr>
          </p:pic>
        </p:grpSp>
      </p:grpSp>
      <p:grpSp>
        <p:nvGrpSpPr>
          <p:cNvPr id="14" name="Group 13">
            <a:extLst>
              <a:ext uri="{FF2B5EF4-FFF2-40B4-BE49-F238E27FC236}">
                <a16:creationId xmlns="" xmlns:a16="http://schemas.microsoft.com/office/drawing/2014/main" id="{E3C53442-823B-5C43-B6EF-8C9A0E64CB13}"/>
              </a:ext>
            </a:extLst>
          </p:cNvPr>
          <p:cNvGrpSpPr>
            <a:grpSpLocks noChangeAspect="1"/>
          </p:cNvGrpSpPr>
          <p:nvPr/>
        </p:nvGrpSpPr>
        <p:grpSpPr>
          <a:xfrm>
            <a:off x="4503719" y="1751436"/>
            <a:ext cx="1203792" cy="1828800"/>
            <a:chOff x="4343400" y="189612"/>
            <a:chExt cx="3629026" cy="5513214"/>
          </a:xfrm>
        </p:grpSpPr>
        <p:pic>
          <p:nvPicPr>
            <p:cNvPr id="15" name="Content Placeholder 4" descr="Content Placeholder 4">
              <a:extLst>
                <a:ext uri="{FF2B5EF4-FFF2-40B4-BE49-F238E27FC236}">
                  <a16:creationId xmlns="" xmlns:a16="http://schemas.microsoft.com/office/drawing/2014/main" id="{DC79D291-16BE-A84B-ACBB-20D781CF8711}"/>
                </a:ext>
              </a:extLst>
            </p:cNvPr>
            <p:cNvPicPr>
              <a:picLocks noChangeAspect="1"/>
            </p:cNvPicPr>
            <p:nvPr/>
          </p:nvPicPr>
          <p:blipFill>
            <a:blip r:embed="rId4">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16" name="Group 15">
              <a:extLst>
                <a:ext uri="{FF2B5EF4-FFF2-40B4-BE49-F238E27FC236}">
                  <a16:creationId xmlns="" xmlns:a16="http://schemas.microsoft.com/office/drawing/2014/main" id="{B93090AE-99E3-254C-A68A-36B2F0BB70C0}"/>
                </a:ext>
              </a:extLst>
            </p:cNvPr>
            <p:cNvGrpSpPr/>
            <p:nvPr/>
          </p:nvGrpSpPr>
          <p:grpSpPr>
            <a:xfrm>
              <a:off x="5263378" y="189612"/>
              <a:ext cx="1828800" cy="2423160"/>
              <a:chOff x="7210335" y="254093"/>
              <a:chExt cx="1828800" cy="2423160"/>
            </a:xfrm>
          </p:grpSpPr>
          <p:sp>
            <p:nvSpPr>
              <p:cNvPr id="17" name="Rounded Rectangle 16">
                <a:extLst>
                  <a:ext uri="{FF2B5EF4-FFF2-40B4-BE49-F238E27FC236}">
                    <a16:creationId xmlns="" xmlns:a16="http://schemas.microsoft.com/office/drawing/2014/main" id="{D75FF83A-1305-ED4C-B8C2-D7FB2CF2ECE6}"/>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 xmlns:a16="http://schemas.microsoft.com/office/drawing/2014/main" id="{CED3C00C-F1A7-C74E-82FE-7101949A09F2}"/>
                  </a:ext>
                </a:extLst>
              </p:cNvPr>
              <p:cNvPicPr>
                <a:picLocks noChangeAspect="1"/>
              </p:cNvPicPr>
              <p:nvPr/>
            </p:nvPicPr>
            <p:blipFill rotWithShape="1">
              <a:blip r:embed="rId5"/>
              <a:srcRect l="80079" t="54667" b="25905"/>
              <a:stretch/>
            </p:blipFill>
            <p:spPr>
              <a:xfrm>
                <a:off x="7308429" y="461083"/>
                <a:ext cx="1687607" cy="2057400"/>
              </a:xfrm>
              <a:prstGeom prst="rect">
                <a:avLst/>
              </a:prstGeom>
            </p:spPr>
          </p:pic>
        </p:grpSp>
      </p:grpSp>
      <p:sp>
        <p:nvSpPr>
          <p:cNvPr id="3" name="TextBox 2"/>
          <p:cNvSpPr txBox="1"/>
          <p:nvPr/>
        </p:nvSpPr>
        <p:spPr>
          <a:xfrm>
            <a:off x="4609981" y="3667296"/>
            <a:ext cx="1097530" cy="369332"/>
          </a:xfrm>
          <a:prstGeom prst="rect">
            <a:avLst/>
          </a:prstGeom>
          <a:noFill/>
        </p:spPr>
        <p:txBody>
          <a:bodyPr wrap="square" rtlCol="0">
            <a:spAutoFit/>
          </a:bodyPr>
          <a:lstStyle/>
          <a:p>
            <a:r>
              <a:rPr lang="en-US" dirty="0" smtClean="0"/>
              <a:t>High SES</a:t>
            </a:r>
            <a:endParaRPr lang="en-US" dirty="0"/>
          </a:p>
        </p:txBody>
      </p:sp>
      <p:sp>
        <p:nvSpPr>
          <p:cNvPr id="19" name="TextBox 18"/>
          <p:cNvSpPr txBox="1"/>
          <p:nvPr/>
        </p:nvSpPr>
        <p:spPr>
          <a:xfrm>
            <a:off x="4657914" y="6063743"/>
            <a:ext cx="943335" cy="369332"/>
          </a:xfrm>
          <a:prstGeom prst="rect">
            <a:avLst/>
          </a:prstGeom>
          <a:noFill/>
        </p:spPr>
        <p:txBody>
          <a:bodyPr wrap="none" rtlCol="0">
            <a:spAutoFit/>
          </a:bodyPr>
          <a:lstStyle/>
          <a:p>
            <a:r>
              <a:rPr lang="en-US" smtClean="0"/>
              <a:t>Low SES</a:t>
            </a:r>
          </a:p>
        </p:txBody>
      </p:sp>
    </p:spTree>
    <p:extLst>
      <p:ext uri="{BB962C8B-B14F-4D97-AF65-F5344CB8AC3E}">
        <p14:creationId xmlns:p14="http://schemas.microsoft.com/office/powerpoint/2010/main" val="1913245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Episodic Future Thinking</a:t>
            </a:r>
            <a:endParaRPr lang="en-US" dirty="0"/>
          </a:p>
        </p:txBody>
      </p:sp>
      <p:sp>
        <p:nvSpPr>
          <p:cNvPr id="3" name="Content Placeholder 2"/>
          <p:cNvSpPr>
            <a:spLocks noGrp="1"/>
          </p:cNvSpPr>
          <p:nvPr>
            <p:ph idx="1"/>
          </p:nvPr>
        </p:nvSpPr>
        <p:spPr>
          <a:xfrm>
            <a:off x="838200" y="1825626"/>
            <a:ext cx="7935686" cy="992130"/>
          </a:xfrm>
        </p:spPr>
        <p:txBody>
          <a:bodyPr/>
          <a:lstStyle/>
          <a:p>
            <a:r>
              <a:rPr lang="en-US" dirty="0" smtClean="0"/>
              <a:t>Episodic future thinking </a:t>
            </a:r>
            <a:r>
              <a:rPr lang="en-US" i="1" dirty="0" smtClean="0"/>
              <a:t>reduces</a:t>
            </a:r>
            <a:r>
              <a:rPr lang="en-US" dirty="0" smtClean="0"/>
              <a:t> </a:t>
            </a:r>
            <a:r>
              <a:rPr lang="en-US" smtClean="0"/>
              <a:t>delay discounting.</a:t>
            </a:r>
            <a:endParaRPr lang="en-US" i="1" dirty="0"/>
          </a:p>
        </p:txBody>
      </p:sp>
      <p:grpSp>
        <p:nvGrpSpPr>
          <p:cNvPr id="17" name="Group 16"/>
          <p:cNvGrpSpPr/>
          <p:nvPr/>
        </p:nvGrpSpPr>
        <p:grpSpPr>
          <a:xfrm>
            <a:off x="10412959" y="3979522"/>
            <a:ext cx="1236451" cy="2475131"/>
            <a:chOff x="10117349" y="1825625"/>
            <a:chExt cx="1236451" cy="2475131"/>
          </a:xfrm>
        </p:grpSpPr>
        <p:grpSp>
          <p:nvGrpSpPr>
            <p:cNvPr id="8" name="Group 7"/>
            <p:cNvGrpSpPr>
              <a:grpSpLocks noChangeAspect="1"/>
            </p:cNvGrpSpPr>
            <p:nvPr/>
          </p:nvGrpSpPr>
          <p:grpSpPr>
            <a:xfrm>
              <a:off x="10117349" y="1825625"/>
              <a:ext cx="1236451" cy="1828800"/>
              <a:chOff x="290532" y="213722"/>
              <a:chExt cx="3711180" cy="5489104"/>
            </a:xfrm>
          </p:grpSpPr>
          <p:pic>
            <p:nvPicPr>
              <p:cNvPr id="4" name="Content Placeholder 4" descr="Content Placeholder 4"/>
              <p:cNvPicPr>
                <a:picLocks noChangeAspect="1"/>
              </p:cNvPicPr>
              <p:nvPr/>
            </p:nvPicPr>
            <p:blipFill>
              <a:blip r:embed="rId2">
                <a:extLst/>
              </a:blip>
              <a:srcRect t="69552" r="67127"/>
              <a:stretch>
                <a:fillRect/>
              </a:stretch>
            </p:blipFill>
            <p:spPr>
              <a:xfrm>
                <a:off x="290532" y="2823497"/>
                <a:ext cx="3711180" cy="2879329"/>
              </a:xfrm>
              <a:custGeom>
                <a:avLst/>
                <a:gdLst/>
                <a:ahLst/>
                <a:cxnLst>
                  <a:cxn ang="0">
                    <a:pos x="wd2" y="hd2"/>
                  </a:cxn>
                  <a:cxn ang="5400000">
                    <a:pos x="wd2" y="hd2"/>
                  </a:cxn>
                  <a:cxn ang="10800000">
                    <a:pos x="wd2" y="hd2"/>
                  </a:cxn>
                  <a:cxn ang="16200000">
                    <a:pos x="wd2" y="hd2"/>
                  </a:cxn>
                </a:cxnLst>
                <a:rect l="0" t="0" r="r" b="b"/>
                <a:pathLst>
                  <a:path w="21600" h="21600" extrusionOk="0">
                    <a:moveTo>
                      <a:pt x="2793" y="0"/>
                    </a:moveTo>
                    <a:cubicBezTo>
                      <a:pt x="1250" y="0"/>
                      <a:pt x="0" y="1611"/>
                      <a:pt x="0" y="3600"/>
                    </a:cubicBezTo>
                    <a:lnTo>
                      <a:pt x="0" y="18000"/>
                    </a:lnTo>
                    <a:cubicBezTo>
                      <a:pt x="0" y="19989"/>
                      <a:pt x="1250" y="21600"/>
                      <a:pt x="2793" y="21600"/>
                    </a:cubicBezTo>
                    <a:lnTo>
                      <a:pt x="18807" y="21600"/>
                    </a:lnTo>
                    <a:cubicBezTo>
                      <a:pt x="20350" y="21600"/>
                      <a:pt x="21600" y="19989"/>
                      <a:pt x="21600" y="18000"/>
                    </a:cubicBezTo>
                    <a:lnTo>
                      <a:pt x="21600" y="3600"/>
                    </a:lnTo>
                    <a:cubicBezTo>
                      <a:pt x="21600" y="1611"/>
                      <a:pt x="20350" y="0"/>
                      <a:pt x="18807" y="0"/>
                    </a:cubicBezTo>
                    <a:lnTo>
                      <a:pt x="2793" y="0"/>
                    </a:lnTo>
                    <a:close/>
                  </a:path>
                </a:pathLst>
              </a:custGeom>
              <a:ln w="12700">
                <a:miter lim="400000"/>
              </a:ln>
              <a:effectLst>
                <a:outerShdw blurRad="76200" dist="38100" dir="7800000" rotWithShape="0">
                  <a:srgbClr val="000000">
                    <a:alpha val="40000"/>
                  </a:srgbClr>
                </a:outerShdw>
              </a:effectLst>
            </p:spPr>
          </p:pic>
          <p:grpSp>
            <p:nvGrpSpPr>
              <p:cNvPr id="5" name="Group 4">
                <a:extLst>
                  <a:ext uri="{FF2B5EF4-FFF2-40B4-BE49-F238E27FC236}">
                    <a16:creationId xmlns="" xmlns:a16="http://schemas.microsoft.com/office/drawing/2014/main" id="{2BAE6377-B738-854C-A13B-4822FB48EE19}"/>
                  </a:ext>
                </a:extLst>
              </p:cNvPr>
              <p:cNvGrpSpPr/>
              <p:nvPr/>
            </p:nvGrpSpPr>
            <p:grpSpPr>
              <a:xfrm>
                <a:off x="1294603" y="213722"/>
                <a:ext cx="1828800" cy="2423160"/>
                <a:chOff x="3089718" y="270690"/>
                <a:chExt cx="1828800" cy="2423160"/>
              </a:xfrm>
            </p:grpSpPr>
            <p:sp>
              <p:nvSpPr>
                <p:cNvPr id="6" name="Rounded Rectangle 5">
                  <a:extLst>
                    <a:ext uri="{FF2B5EF4-FFF2-40B4-BE49-F238E27FC236}">
                      <a16:creationId xmlns="" xmlns:a16="http://schemas.microsoft.com/office/drawing/2014/main" id="{C5729CFB-5BEF-2F4B-ABFC-D8624BC051A8}"/>
                    </a:ext>
                  </a:extLst>
                </p:cNvPr>
                <p:cNvSpPr/>
                <p:nvPr/>
              </p:nvSpPr>
              <p:spPr>
                <a:xfrm>
                  <a:off x="3089718" y="270690"/>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a16="http://schemas.microsoft.com/office/drawing/2014/main" id="{ABFA334C-A71D-374B-813F-EB82995E2E0B}"/>
                    </a:ext>
                  </a:extLst>
                </p:cNvPr>
                <p:cNvPicPr>
                  <a:picLocks noChangeAspect="1"/>
                </p:cNvPicPr>
                <p:nvPr/>
              </p:nvPicPr>
              <p:blipFill rotWithShape="1">
                <a:blip r:embed="rId3"/>
                <a:srcRect l="52699" r="26349" b="79428"/>
                <a:stretch/>
              </p:blipFill>
              <p:spPr>
                <a:xfrm>
                  <a:off x="3163512" y="458744"/>
                  <a:ext cx="1676399" cy="2057400"/>
                </a:xfrm>
                <a:prstGeom prst="rect">
                  <a:avLst/>
                </a:prstGeom>
              </p:spPr>
            </p:pic>
          </p:grpSp>
        </p:grpSp>
        <p:sp>
          <p:nvSpPr>
            <p:cNvPr id="9" name="TextBox 8"/>
            <p:cNvSpPr txBox="1"/>
            <p:nvPr/>
          </p:nvSpPr>
          <p:spPr>
            <a:xfrm>
              <a:off x="10117349" y="3654425"/>
              <a:ext cx="1236451" cy="646331"/>
            </a:xfrm>
            <a:prstGeom prst="rect">
              <a:avLst/>
            </a:prstGeom>
            <a:noFill/>
          </p:spPr>
          <p:txBody>
            <a:bodyPr wrap="square" rtlCol="0">
              <a:spAutoFit/>
            </a:bodyPr>
            <a:lstStyle/>
            <a:p>
              <a:pPr algn="ctr"/>
              <a:r>
                <a:rPr lang="en-US" dirty="0" smtClean="0"/>
                <a:t>Future Oriented</a:t>
              </a:r>
              <a:endParaRPr lang="en-US" dirty="0"/>
            </a:p>
          </p:txBody>
        </p:sp>
      </p:grpSp>
      <p:grpSp>
        <p:nvGrpSpPr>
          <p:cNvPr id="16" name="Group 15"/>
          <p:cNvGrpSpPr/>
          <p:nvPr/>
        </p:nvGrpSpPr>
        <p:grpSpPr>
          <a:xfrm>
            <a:off x="10396258" y="1027906"/>
            <a:ext cx="1203792" cy="2436180"/>
            <a:chOff x="8658480" y="1888279"/>
            <a:chExt cx="1203792" cy="2436180"/>
          </a:xfrm>
        </p:grpSpPr>
        <p:grpSp>
          <p:nvGrpSpPr>
            <p:cNvPr id="10" name="Group 9">
              <a:extLst>
                <a:ext uri="{FF2B5EF4-FFF2-40B4-BE49-F238E27FC236}">
                  <a16:creationId xmlns="" xmlns:a16="http://schemas.microsoft.com/office/drawing/2014/main" id="{E3C53442-823B-5C43-B6EF-8C9A0E64CB13}"/>
                </a:ext>
              </a:extLst>
            </p:cNvPr>
            <p:cNvGrpSpPr>
              <a:grpSpLocks noChangeAspect="1"/>
            </p:cNvGrpSpPr>
            <p:nvPr/>
          </p:nvGrpSpPr>
          <p:grpSpPr>
            <a:xfrm>
              <a:off x="8658480" y="1888279"/>
              <a:ext cx="1203792" cy="1828800"/>
              <a:chOff x="4343400" y="189612"/>
              <a:chExt cx="3629026" cy="5513214"/>
            </a:xfrm>
          </p:grpSpPr>
          <p:pic>
            <p:nvPicPr>
              <p:cNvPr id="11" name="Content Placeholder 4" descr="Content Placeholder 4">
                <a:extLst>
                  <a:ext uri="{FF2B5EF4-FFF2-40B4-BE49-F238E27FC236}">
                    <a16:creationId xmlns="" xmlns:a16="http://schemas.microsoft.com/office/drawing/2014/main" id="{DC79D291-16BE-A84B-ACBB-20D781CF8711}"/>
                  </a:ext>
                </a:extLst>
              </p:cNvPr>
              <p:cNvPicPr>
                <a:picLocks noChangeAspect="1"/>
              </p:cNvPicPr>
              <p:nvPr/>
            </p:nvPicPr>
            <p:blipFill>
              <a:blip r:embed="rId2">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12" name="Group 11">
                <a:extLst>
                  <a:ext uri="{FF2B5EF4-FFF2-40B4-BE49-F238E27FC236}">
                    <a16:creationId xmlns="" xmlns:a16="http://schemas.microsoft.com/office/drawing/2014/main" id="{B93090AE-99E3-254C-A68A-36B2F0BB70C0}"/>
                  </a:ext>
                </a:extLst>
              </p:cNvPr>
              <p:cNvGrpSpPr/>
              <p:nvPr/>
            </p:nvGrpSpPr>
            <p:grpSpPr>
              <a:xfrm>
                <a:off x="5263378" y="189612"/>
                <a:ext cx="1828800" cy="2423160"/>
                <a:chOff x="7210335" y="254093"/>
                <a:chExt cx="1828800" cy="2423160"/>
              </a:xfrm>
            </p:grpSpPr>
            <p:sp>
              <p:nvSpPr>
                <p:cNvPr id="13" name="Rounded Rectangle 12">
                  <a:extLst>
                    <a:ext uri="{FF2B5EF4-FFF2-40B4-BE49-F238E27FC236}">
                      <a16:creationId xmlns="" xmlns:a16="http://schemas.microsoft.com/office/drawing/2014/main" id="{D75FF83A-1305-ED4C-B8C2-D7FB2CF2ECE6}"/>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CED3C00C-F1A7-C74E-82FE-7101949A09F2}"/>
                    </a:ext>
                  </a:extLst>
                </p:cNvPr>
                <p:cNvPicPr>
                  <a:picLocks noChangeAspect="1"/>
                </p:cNvPicPr>
                <p:nvPr/>
              </p:nvPicPr>
              <p:blipFill rotWithShape="1">
                <a:blip r:embed="rId3"/>
                <a:srcRect l="80079" t="54667" b="25905"/>
                <a:stretch/>
              </p:blipFill>
              <p:spPr>
                <a:xfrm>
                  <a:off x="7308429" y="461083"/>
                  <a:ext cx="1687607" cy="2057400"/>
                </a:xfrm>
                <a:prstGeom prst="rect">
                  <a:avLst/>
                </a:prstGeom>
              </p:spPr>
            </p:pic>
          </p:grpSp>
        </p:grpSp>
        <p:sp>
          <p:nvSpPr>
            <p:cNvPr id="15" name="TextBox 14"/>
            <p:cNvSpPr txBox="1"/>
            <p:nvPr/>
          </p:nvSpPr>
          <p:spPr>
            <a:xfrm>
              <a:off x="8767550" y="3678128"/>
              <a:ext cx="1017073" cy="646331"/>
            </a:xfrm>
            <a:prstGeom prst="rect">
              <a:avLst/>
            </a:prstGeom>
            <a:noFill/>
          </p:spPr>
          <p:txBody>
            <a:bodyPr wrap="none" rtlCol="0">
              <a:spAutoFit/>
            </a:bodyPr>
            <a:lstStyle/>
            <a:p>
              <a:pPr algn="ctr"/>
              <a:r>
                <a:rPr lang="en-US" dirty="0" smtClean="0"/>
                <a:t>Present</a:t>
              </a:r>
            </a:p>
            <a:p>
              <a:pPr algn="ctr"/>
              <a:r>
                <a:rPr lang="en-US" dirty="0" smtClean="0"/>
                <a:t>Oriented</a:t>
              </a:r>
              <a:endParaRPr lang="en-US" dirty="0"/>
            </a:p>
          </p:txBody>
        </p:sp>
      </p:gr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50" y="2817756"/>
            <a:ext cx="9414916" cy="3083488"/>
          </a:xfrm>
          <a:prstGeom prst="rect">
            <a:avLst/>
          </a:prstGeom>
        </p:spPr>
      </p:pic>
      <p:sp>
        <p:nvSpPr>
          <p:cNvPr id="19" name="TextBox 18"/>
          <p:cNvSpPr txBox="1"/>
          <p:nvPr/>
        </p:nvSpPr>
        <p:spPr>
          <a:xfrm>
            <a:off x="7651207" y="6085321"/>
            <a:ext cx="2245358" cy="369332"/>
          </a:xfrm>
          <a:prstGeom prst="rect">
            <a:avLst/>
          </a:prstGeom>
          <a:noFill/>
        </p:spPr>
        <p:txBody>
          <a:bodyPr wrap="none" rtlCol="0">
            <a:spAutoFit/>
          </a:bodyPr>
          <a:lstStyle/>
          <a:p>
            <a:r>
              <a:rPr lang="en-US" dirty="0" smtClean="0"/>
              <a:t>Peters &amp; </a:t>
            </a:r>
            <a:r>
              <a:rPr lang="en-US" dirty="0" err="1" smtClean="0"/>
              <a:t>Büchel</a:t>
            </a:r>
            <a:r>
              <a:rPr lang="en-US" dirty="0" smtClean="0"/>
              <a:t>, 2010</a:t>
            </a:r>
            <a:endParaRPr lang="en-US" dirty="0"/>
          </a:p>
        </p:txBody>
      </p:sp>
    </p:spTree>
    <p:extLst>
      <p:ext uri="{BB962C8B-B14F-4D97-AF65-F5344CB8AC3E}">
        <p14:creationId xmlns:p14="http://schemas.microsoft.com/office/powerpoint/2010/main" val="111606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a:t>
            </a:r>
          </a:p>
        </p:txBody>
      </p:sp>
      <p:sp>
        <p:nvSpPr>
          <p:cNvPr id="3" name="Content Placeholder 2"/>
          <p:cNvSpPr>
            <a:spLocks noGrp="1"/>
          </p:cNvSpPr>
          <p:nvPr>
            <p:ph idx="1"/>
          </p:nvPr>
        </p:nvSpPr>
        <p:spPr>
          <a:xfrm>
            <a:off x="1371600" y="1596788"/>
            <a:ext cx="9601200" cy="4270612"/>
          </a:xfrm>
        </p:spPr>
        <p:txBody>
          <a:bodyPr>
            <a:normAutofit/>
          </a:bodyPr>
          <a:lstStyle/>
          <a:p>
            <a:r>
              <a:rPr lang="en-US" sz="2400" b="1" dirty="0"/>
              <a:t>Power and monetary outcomes</a:t>
            </a:r>
          </a:p>
          <a:p>
            <a:pPr lvl="1"/>
            <a:r>
              <a:rPr lang="en-US" sz="2200" dirty="0"/>
              <a:t>Participants assigned to manager (high-power) or worker (low-power):</a:t>
            </a:r>
          </a:p>
          <a:p>
            <a:pPr lvl="2"/>
            <a:r>
              <a:rPr lang="en-US" dirty="0"/>
              <a:t>Manager assigned tasks to workers</a:t>
            </a:r>
          </a:p>
          <a:p>
            <a:pPr lvl="2"/>
            <a:r>
              <a:rPr lang="en-US" dirty="0"/>
              <a:t>Workers had no say in the tasks assigned to them.</a:t>
            </a:r>
          </a:p>
          <a:p>
            <a:pPr lvl="1"/>
            <a:r>
              <a:rPr lang="en-US" dirty="0"/>
              <a:t>Managers showed less delay discounting than workers on monetary discounting task.</a:t>
            </a:r>
          </a:p>
          <a:p>
            <a:endParaRPr lang="en-US" dirty="0"/>
          </a:p>
        </p:txBody>
      </p:sp>
      <p:sp>
        <p:nvSpPr>
          <p:cNvPr id="4" name="TextBox 3"/>
          <p:cNvSpPr txBox="1"/>
          <p:nvPr/>
        </p:nvSpPr>
        <p:spPr>
          <a:xfrm>
            <a:off x="8925636" y="6045958"/>
            <a:ext cx="1996124" cy="369332"/>
          </a:xfrm>
          <a:prstGeom prst="rect">
            <a:avLst/>
          </a:prstGeom>
          <a:noFill/>
        </p:spPr>
        <p:txBody>
          <a:bodyPr wrap="none" rtlCol="0">
            <a:spAutoFit/>
          </a:bodyPr>
          <a:lstStyle/>
          <a:p>
            <a:r>
              <a:rPr lang="en-US" dirty="0"/>
              <a:t>Joshi &amp; Fast, 2014</a:t>
            </a:r>
          </a:p>
        </p:txBody>
      </p:sp>
      <p:grpSp>
        <p:nvGrpSpPr>
          <p:cNvPr id="10" name="Group 9">
            <a:extLst>
              <a:ext uri="{FF2B5EF4-FFF2-40B4-BE49-F238E27FC236}">
                <a16:creationId xmlns="" xmlns:a16="http://schemas.microsoft.com/office/drawing/2014/main" id="{B4FDDDF4-E06A-F14C-8B6A-3F6AF970E148}"/>
              </a:ext>
            </a:extLst>
          </p:cNvPr>
          <p:cNvGrpSpPr>
            <a:grpSpLocks noChangeAspect="1"/>
          </p:cNvGrpSpPr>
          <p:nvPr/>
        </p:nvGrpSpPr>
        <p:grpSpPr>
          <a:xfrm>
            <a:off x="4739282" y="4242013"/>
            <a:ext cx="1203792" cy="1828800"/>
            <a:chOff x="4343400" y="189612"/>
            <a:chExt cx="3629026" cy="5513214"/>
          </a:xfrm>
        </p:grpSpPr>
        <p:pic>
          <p:nvPicPr>
            <p:cNvPr id="11" name="Content Placeholder 4" descr="Content Placeholder 4">
              <a:extLst>
                <a:ext uri="{FF2B5EF4-FFF2-40B4-BE49-F238E27FC236}">
                  <a16:creationId xmlns="" xmlns:a16="http://schemas.microsoft.com/office/drawing/2014/main" id="{70203F90-C8CB-A844-99F1-36E332D08313}"/>
                </a:ext>
              </a:extLst>
            </p:cNvPr>
            <p:cNvPicPr>
              <a:picLocks noChangeAspect="1"/>
            </p:cNvPicPr>
            <p:nvPr/>
          </p:nvPicPr>
          <p:blipFill>
            <a:blip r:embed="rId2">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12" name="Group 11">
              <a:extLst>
                <a:ext uri="{FF2B5EF4-FFF2-40B4-BE49-F238E27FC236}">
                  <a16:creationId xmlns="" xmlns:a16="http://schemas.microsoft.com/office/drawing/2014/main" id="{0D3F1B63-1987-954A-A81A-4FDB6FFA10BB}"/>
                </a:ext>
              </a:extLst>
            </p:cNvPr>
            <p:cNvGrpSpPr/>
            <p:nvPr/>
          </p:nvGrpSpPr>
          <p:grpSpPr>
            <a:xfrm>
              <a:off x="5263378" y="189612"/>
              <a:ext cx="1828800" cy="2423160"/>
              <a:chOff x="7210335" y="254093"/>
              <a:chExt cx="1828800" cy="2423160"/>
            </a:xfrm>
          </p:grpSpPr>
          <p:sp>
            <p:nvSpPr>
              <p:cNvPr id="13" name="Rounded Rectangle 12">
                <a:extLst>
                  <a:ext uri="{FF2B5EF4-FFF2-40B4-BE49-F238E27FC236}">
                    <a16:creationId xmlns="" xmlns:a16="http://schemas.microsoft.com/office/drawing/2014/main" id="{D158088C-9F6F-D545-B83F-8F3443CCE0B9}"/>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DCFB7FA4-7353-3745-A053-0D5B2CD2703C}"/>
                  </a:ext>
                </a:extLst>
              </p:cNvPr>
              <p:cNvPicPr>
                <a:picLocks noChangeAspect="1"/>
              </p:cNvPicPr>
              <p:nvPr/>
            </p:nvPicPr>
            <p:blipFill rotWithShape="1">
              <a:blip r:embed="rId3"/>
              <a:srcRect l="80079" t="54667" b="25905"/>
              <a:stretch/>
            </p:blipFill>
            <p:spPr>
              <a:xfrm>
                <a:off x="7308429" y="461083"/>
                <a:ext cx="1687607" cy="2057400"/>
              </a:xfrm>
              <a:prstGeom prst="rect">
                <a:avLst/>
              </a:prstGeom>
            </p:spPr>
          </p:pic>
        </p:grpSp>
      </p:grpSp>
      <p:grpSp>
        <p:nvGrpSpPr>
          <p:cNvPr id="15" name="Group 14">
            <a:extLst>
              <a:ext uri="{FF2B5EF4-FFF2-40B4-BE49-F238E27FC236}">
                <a16:creationId xmlns="" xmlns:a16="http://schemas.microsoft.com/office/drawing/2014/main" id="{73CEB8DF-A1F5-0745-B568-096AF71D4E95}"/>
              </a:ext>
            </a:extLst>
          </p:cNvPr>
          <p:cNvGrpSpPr>
            <a:grpSpLocks noChangeAspect="1"/>
          </p:cNvGrpSpPr>
          <p:nvPr/>
        </p:nvGrpSpPr>
        <p:grpSpPr>
          <a:xfrm>
            <a:off x="1888736" y="4259702"/>
            <a:ext cx="1251727" cy="1828800"/>
            <a:chOff x="8262398" y="197239"/>
            <a:chExt cx="3768312" cy="5505587"/>
          </a:xfrm>
        </p:grpSpPr>
        <p:pic>
          <p:nvPicPr>
            <p:cNvPr id="16" name="Content Placeholder 4" descr="Content Placeholder 4">
              <a:extLst>
                <a:ext uri="{FF2B5EF4-FFF2-40B4-BE49-F238E27FC236}">
                  <a16:creationId xmlns="" xmlns:a16="http://schemas.microsoft.com/office/drawing/2014/main" id="{81396521-A245-7D43-AE27-CEA4A7F7C01B}"/>
                </a:ext>
              </a:extLst>
            </p:cNvPr>
            <p:cNvPicPr>
              <a:picLocks noChangeAspect="1"/>
            </p:cNvPicPr>
            <p:nvPr/>
          </p:nvPicPr>
          <p:blipFill>
            <a:blip r:embed="rId2">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17" name="Group 16">
              <a:extLst>
                <a:ext uri="{FF2B5EF4-FFF2-40B4-BE49-F238E27FC236}">
                  <a16:creationId xmlns="" xmlns:a16="http://schemas.microsoft.com/office/drawing/2014/main" id="{EFCC6258-B3E4-E842-BC6E-8DDE1739CFB0}"/>
                </a:ext>
              </a:extLst>
            </p:cNvPr>
            <p:cNvGrpSpPr/>
            <p:nvPr/>
          </p:nvGrpSpPr>
          <p:grpSpPr>
            <a:xfrm>
              <a:off x="9232153" y="197239"/>
              <a:ext cx="1828800" cy="2423160"/>
              <a:chOff x="11147206" y="278203"/>
              <a:chExt cx="1828800" cy="2423160"/>
            </a:xfrm>
          </p:grpSpPr>
          <p:sp>
            <p:nvSpPr>
              <p:cNvPr id="18" name="Rounded Rectangle 17">
                <a:extLst>
                  <a:ext uri="{FF2B5EF4-FFF2-40B4-BE49-F238E27FC236}">
                    <a16:creationId xmlns="" xmlns:a16="http://schemas.microsoft.com/office/drawing/2014/main" id="{AB12AE02-3AA8-604A-BCB2-D27A1088A350}"/>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 xmlns:a16="http://schemas.microsoft.com/office/drawing/2014/main" id="{D7515D99-2CFB-D441-A770-1FAE7F303948}"/>
                  </a:ext>
                </a:extLst>
              </p:cNvPr>
              <p:cNvPicPr>
                <a:picLocks noChangeAspect="1"/>
              </p:cNvPicPr>
              <p:nvPr/>
            </p:nvPicPr>
            <p:blipFill rotWithShape="1">
              <a:blip r:embed="rId3"/>
              <a:srcRect l="79127" t="26095" b="52762"/>
              <a:stretch/>
            </p:blipFill>
            <p:spPr>
              <a:xfrm>
                <a:off x="11249150" y="461083"/>
                <a:ext cx="1624912" cy="2057400"/>
              </a:xfrm>
              <a:prstGeom prst="rect">
                <a:avLst/>
              </a:prstGeom>
            </p:spPr>
          </p:pic>
        </p:grpSp>
      </p:grpSp>
      <p:sp>
        <p:nvSpPr>
          <p:cNvPr id="20" name="TextBox 19">
            <a:extLst>
              <a:ext uri="{FF2B5EF4-FFF2-40B4-BE49-F238E27FC236}">
                <a16:creationId xmlns="" xmlns:a16="http://schemas.microsoft.com/office/drawing/2014/main" id="{AEDF16ED-D65D-EB40-A23D-8BDE493FEC4B}"/>
              </a:ext>
            </a:extLst>
          </p:cNvPr>
          <p:cNvSpPr txBox="1"/>
          <p:nvPr/>
        </p:nvSpPr>
        <p:spPr>
          <a:xfrm>
            <a:off x="4739282" y="6240989"/>
            <a:ext cx="1002710" cy="369332"/>
          </a:xfrm>
          <a:prstGeom prst="rect">
            <a:avLst/>
          </a:prstGeom>
          <a:noFill/>
        </p:spPr>
        <p:txBody>
          <a:bodyPr wrap="none" rtlCol="0">
            <a:spAutoFit/>
          </a:bodyPr>
          <a:lstStyle/>
          <a:p>
            <a:r>
              <a:rPr lang="en-US" dirty="0"/>
              <a:t>Mangers</a:t>
            </a:r>
          </a:p>
        </p:txBody>
      </p:sp>
      <p:sp>
        <p:nvSpPr>
          <p:cNvPr id="21" name="TextBox 20">
            <a:extLst>
              <a:ext uri="{FF2B5EF4-FFF2-40B4-BE49-F238E27FC236}">
                <a16:creationId xmlns="" xmlns:a16="http://schemas.microsoft.com/office/drawing/2014/main" id="{DCF2A816-34A4-FE47-9935-0D5E54C493B4}"/>
              </a:ext>
            </a:extLst>
          </p:cNvPr>
          <p:cNvSpPr txBox="1"/>
          <p:nvPr/>
        </p:nvSpPr>
        <p:spPr>
          <a:xfrm>
            <a:off x="2000250" y="6313674"/>
            <a:ext cx="960263" cy="369332"/>
          </a:xfrm>
          <a:prstGeom prst="rect">
            <a:avLst/>
          </a:prstGeom>
          <a:noFill/>
        </p:spPr>
        <p:txBody>
          <a:bodyPr wrap="none" rtlCol="0">
            <a:spAutoFit/>
          </a:bodyPr>
          <a:lstStyle/>
          <a:p>
            <a:r>
              <a:rPr lang="en-US" dirty="0"/>
              <a:t>Workers</a:t>
            </a:r>
          </a:p>
        </p:txBody>
      </p:sp>
    </p:spTree>
    <p:extLst>
      <p:ext uri="{BB962C8B-B14F-4D97-AF65-F5344CB8AC3E}">
        <p14:creationId xmlns:p14="http://schemas.microsoft.com/office/powerpoint/2010/main" val="44621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a:t>
            </a:r>
          </a:p>
        </p:txBody>
      </p:sp>
      <p:sp>
        <p:nvSpPr>
          <p:cNvPr id="3" name="Content Placeholder 2"/>
          <p:cNvSpPr>
            <a:spLocks noGrp="1"/>
          </p:cNvSpPr>
          <p:nvPr>
            <p:ph idx="1"/>
          </p:nvPr>
        </p:nvSpPr>
        <p:spPr>
          <a:xfrm>
            <a:off x="1371600" y="1596788"/>
            <a:ext cx="9601200" cy="4270612"/>
          </a:xfrm>
        </p:spPr>
        <p:txBody>
          <a:bodyPr>
            <a:normAutofit/>
          </a:bodyPr>
          <a:lstStyle/>
          <a:p>
            <a:r>
              <a:rPr lang="en-US" sz="2400" b="1" dirty="0"/>
              <a:t>Power and non-monetary outcomes</a:t>
            </a:r>
          </a:p>
          <a:p>
            <a:pPr lvl="1"/>
            <a:r>
              <a:rPr lang="en-US" sz="2200" dirty="0"/>
              <a:t>Power priming conditions: </a:t>
            </a:r>
          </a:p>
          <a:p>
            <a:pPr lvl="2"/>
            <a:r>
              <a:rPr lang="en-US" dirty="0"/>
              <a:t>High power - Participants either wrote about a time when they had power </a:t>
            </a:r>
          </a:p>
          <a:p>
            <a:pPr lvl="2"/>
            <a:r>
              <a:rPr lang="en-US" dirty="0"/>
              <a:t>Low power - a situation in which they had no power </a:t>
            </a:r>
          </a:p>
          <a:p>
            <a:pPr lvl="2"/>
            <a:r>
              <a:rPr lang="en-US" dirty="0"/>
              <a:t>Neutral </a:t>
            </a:r>
            <a:r>
              <a:rPr lang="mr-IN" dirty="0"/>
              <a:t>–</a:t>
            </a:r>
            <a:r>
              <a:rPr lang="en-US" dirty="0"/>
              <a:t> a recent trip to the grocery store</a:t>
            </a:r>
          </a:p>
          <a:p>
            <a:pPr lvl="1"/>
            <a:r>
              <a:rPr lang="en-US" dirty="0"/>
              <a:t>Delay discounting task with reward of reduced air pollution.</a:t>
            </a:r>
          </a:p>
          <a:p>
            <a:pPr lvl="1"/>
            <a:r>
              <a:rPr lang="en-US" dirty="0"/>
              <a:t>Again, those in the high power condition showed less discounting</a:t>
            </a:r>
          </a:p>
        </p:txBody>
      </p:sp>
      <p:sp>
        <p:nvSpPr>
          <p:cNvPr id="4" name="TextBox 3"/>
          <p:cNvSpPr txBox="1"/>
          <p:nvPr/>
        </p:nvSpPr>
        <p:spPr>
          <a:xfrm>
            <a:off x="8925636" y="6045958"/>
            <a:ext cx="1996124" cy="369332"/>
          </a:xfrm>
          <a:prstGeom prst="rect">
            <a:avLst/>
          </a:prstGeom>
          <a:noFill/>
        </p:spPr>
        <p:txBody>
          <a:bodyPr wrap="none" rtlCol="0">
            <a:spAutoFit/>
          </a:bodyPr>
          <a:lstStyle/>
          <a:p>
            <a:r>
              <a:rPr lang="en-US" dirty="0"/>
              <a:t>Joshi &amp; Fast, 2014</a:t>
            </a:r>
          </a:p>
        </p:txBody>
      </p:sp>
      <p:grpSp>
        <p:nvGrpSpPr>
          <p:cNvPr id="5" name="Group 4">
            <a:extLst>
              <a:ext uri="{FF2B5EF4-FFF2-40B4-BE49-F238E27FC236}">
                <a16:creationId xmlns="" xmlns:a16="http://schemas.microsoft.com/office/drawing/2014/main" id="{D8915B62-3A94-6749-8147-267B7FDB41A5}"/>
              </a:ext>
            </a:extLst>
          </p:cNvPr>
          <p:cNvGrpSpPr>
            <a:grpSpLocks noChangeAspect="1"/>
          </p:cNvGrpSpPr>
          <p:nvPr/>
        </p:nvGrpSpPr>
        <p:grpSpPr>
          <a:xfrm>
            <a:off x="5807266" y="4396528"/>
            <a:ext cx="1203792" cy="1828800"/>
            <a:chOff x="4343400" y="189612"/>
            <a:chExt cx="3629026" cy="5513214"/>
          </a:xfrm>
        </p:grpSpPr>
        <p:pic>
          <p:nvPicPr>
            <p:cNvPr id="6" name="Content Placeholder 4" descr="Content Placeholder 4">
              <a:extLst>
                <a:ext uri="{FF2B5EF4-FFF2-40B4-BE49-F238E27FC236}">
                  <a16:creationId xmlns="" xmlns:a16="http://schemas.microsoft.com/office/drawing/2014/main" id="{12253EED-B23D-E141-B21B-673ED9EAEB36}"/>
                </a:ext>
              </a:extLst>
            </p:cNvPr>
            <p:cNvPicPr>
              <a:picLocks noChangeAspect="1"/>
            </p:cNvPicPr>
            <p:nvPr/>
          </p:nvPicPr>
          <p:blipFill>
            <a:blip r:embed="rId3">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7" name="Group 6">
              <a:extLst>
                <a:ext uri="{FF2B5EF4-FFF2-40B4-BE49-F238E27FC236}">
                  <a16:creationId xmlns="" xmlns:a16="http://schemas.microsoft.com/office/drawing/2014/main" id="{408B482A-0C73-A244-ACB2-20B6BBD18880}"/>
                </a:ext>
              </a:extLst>
            </p:cNvPr>
            <p:cNvGrpSpPr/>
            <p:nvPr/>
          </p:nvGrpSpPr>
          <p:grpSpPr>
            <a:xfrm>
              <a:off x="5263378" y="189612"/>
              <a:ext cx="1828800" cy="2423160"/>
              <a:chOff x="7210335" y="254093"/>
              <a:chExt cx="1828800" cy="2423160"/>
            </a:xfrm>
          </p:grpSpPr>
          <p:sp>
            <p:nvSpPr>
              <p:cNvPr id="8" name="Rounded Rectangle 7">
                <a:extLst>
                  <a:ext uri="{FF2B5EF4-FFF2-40B4-BE49-F238E27FC236}">
                    <a16:creationId xmlns="" xmlns:a16="http://schemas.microsoft.com/office/drawing/2014/main" id="{B2D6AF46-7B4B-974E-8D8A-426C1E899289}"/>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BBE733C5-5C0F-B844-873D-239979BF5498}"/>
                  </a:ext>
                </a:extLst>
              </p:cNvPr>
              <p:cNvPicPr>
                <a:picLocks noChangeAspect="1"/>
              </p:cNvPicPr>
              <p:nvPr/>
            </p:nvPicPr>
            <p:blipFill rotWithShape="1">
              <a:blip r:embed="rId4"/>
              <a:srcRect l="80079" t="54667" b="25905"/>
              <a:stretch/>
            </p:blipFill>
            <p:spPr>
              <a:xfrm>
                <a:off x="7308429" y="461083"/>
                <a:ext cx="1687607" cy="2057400"/>
              </a:xfrm>
              <a:prstGeom prst="rect">
                <a:avLst/>
              </a:prstGeom>
            </p:spPr>
          </p:pic>
        </p:grpSp>
      </p:grpSp>
      <p:grpSp>
        <p:nvGrpSpPr>
          <p:cNvPr id="10" name="Group 9">
            <a:extLst>
              <a:ext uri="{FF2B5EF4-FFF2-40B4-BE49-F238E27FC236}">
                <a16:creationId xmlns="" xmlns:a16="http://schemas.microsoft.com/office/drawing/2014/main" id="{AFAFD33A-222F-F342-BABC-5DB651EA6B8B}"/>
              </a:ext>
            </a:extLst>
          </p:cNvPr>
          <p:cNvGrpSpPr>
            <a:grpSpLocks noChangeAspect="1"/>
          </p:cNvGrpSpPr>
          <p:nvPr/>
        </p:nvGrpSpPr>
        <p:grpSpPr>
          <a:xfrm>
            <a:off x="1371600" y="4355820"/>
            <a:ext cx="1251727" cy="1828800"/>
            <a:chOff x="8262398" y="197239"/>
            <a:chExt cx="3768312" cy="5505587"/>
          </a:xfrm>
        </p:grpSpPr>
        <p:pic>
          <p:nvPicPr>
            <p:cNvPr id="11" name="Content Placeholder 4" descr="Content Placeholder 4">
              <a:extLst>
                <a:ext uri="{FF2B5EF4-FFF2-40B4-BE49-F238E27FC236}">
                  <a16:creationId xmlns="" xmlns:a16="http://schemas.microsoft.com/office/drawing/2014/main" id="{154D97E4-F154-4A44-962B-EE609F147AE7}"/>
                </a:ext>
              </a:extLst>
            </p:cNvPr>
            <p:cNvPicPr>
              <a:picLocks noChangeAspect="1"/>
            </p:cNvPicPr>
            <p:nvPr/>
          </p:nvPicPr>
          <p:blipFill>
            <a:blip r:embed="rId3">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12" name="Group 11">
              <a:extLst>
                <a:ext uri="{FF2B5EF4-FFF2-40B4-BE49-F238E27FC236}">
                  <a16:creationId xmlns="" xmlns:a16="http://schemas.microsoft.com/office/drawing/2014/main" id="{833013EF-3C88-BE4B-9C14-66CEDD3A9B9A}"/>
                </a:ext>
              </a:extLst>
            </p:cNvPr>
            <p:cNvGrpSpPr/>
            <p:nvPr/>
          </p:nvGrpSpPr>
          <p:grpSpPr>
            <a:xfrm>
              <a:off x="9232153" y="197239"/>
              <a:ext cx="1828800" cy="2423160"/>
              <a:chOff x="11147206" y="278203"/>
              <a:chExt cx="1828800" cy="2423160"/>
            </a:xfrm>
          </p:grpSpPr>
          <p:sp>
            <p:nvSpPr>
              <p:cNvPr id="13" name="Rounded Rectangle 12">
                <a:extLst>
                  <a:ext uri="{FF2B5EF4-FFF2-40B4-BE49-F238E27FC236}">
                    <a16:creationId xmlns="" xmlns:a16="http://schemas.microsoft.com/office/drawing/2014/main" id="{1AA73B74-C414-0744-82D8-EA819746FB54}"/>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67B6A95F-5838-AA46-B544-762A47D49ADD}"/>
                  </a:ext>
                </a:extLst>
              </p:cNvPr>
              <p:cNvPicPr>
                <a:picLocks noChangeAspect="1"/>
              </p:cNvPicPr>
              <p:nvPr/>
            </p:nvPicPr>
            <p:blipFill rotWithShape="1">
              <a:blip r:embed="rId4"/>
              <a:srcRect l="79127" t="26095" b="52762"/>
              <a:stretch/>
            </p:blipFill>
            <p:spPr>
              <a:xfrm>
                <a:off x="11249150" y="461083"/>
                <a:ext cx="1624912" cy="2057400"/>
              </a:xfrm>
              <a:prstGeom prst="rect">
                <a:avLst/>
              </a:prstGeom>
            </p:spPr>
          </p:pic>
        </p:grpSp>
      </p:grpSp>
      <p:sp>
        <p:nvSpPr>
          <p:cNvPr id="15" name="TextBox 14">
            <a:extLst>
              <a:ext uri="{FF2B5EF4-FFF2-40B4-BE49-F238E27FC236}">
                <a16:creationId xmlns="" xmlns:a16="http://schemas.microsoft.com/office/drawing/2014/main" id="{86AE9C8C-1592-7C42-A1D0-CE931CA3D262}"/>
              </a:ext>
            </a:extLst>
          </p:cNvPr>
          <p:cNvSpPr txBox="1"/>
          <p:nvPr/>
        </p:nvSpPr>
        <p:spPr>
          <a:xfrm>
            <a:off x="5807266" y="6395504"/>
            <a:ext cx="1259127" cy="369332"/>
          </a:xfrm>
          <a:prstGeom prst="rect">
            <a:avLst/>
          </a:prstGeom>
          <a:noFill/>
        </p:spPr>
        <p:txBody>
          <a:bodyPr wrap="none" rtlCol="0">
            <a:spAutoFit/>
          </a:bodyPr>
          <a:lstStyle/>
          <a:p>
            <a:r>
              <a:rPr lang="en-US" dirty="0"/>
              <a:t>High Power</a:t>
            </a:r>
          </a:p>
        </p:txBody>
      </p:sp>
      <p:sp>
        <p:nvSpPr>
          <p:cNvPr id="16" name="TextBox 15">
            <a:extLst>
              <a:ext uri="{FF2B5EF4-FFF2-40B4-BE49-F238E27FC236}">
                <a16:creationId xmlns="" xmlns:a16="http://schemas.microsoft.com/office/drawing/2014/main" id="{39BA50DB-5F24-C54D-9FE3-39915E811E12}"/>
              </a:ext>
            </a:extLst>
          </p:cNvPr>
          <p:cNvSpPr txBox="1"/>
          <p:nvPr/>
        </p:nvSpPr>
        <p:spPr>
          <a:xfrm>
            <a:off x="1483114" y="6381216"/>
            <a:ext cx="1214948" cy="369332"/>
          </a:xfrm>
          <a:prstGeom prst="rect">
            <a:avLst/>
          </a:prstGeom>
          <a:noFill/>
        </p:spPr>
        <p:txBody>
          <a:bodyPr wrap="none" rtlCol="0">
            <a:spAutoFit/>
          </a:bodyPr>
          <a:lstStyle/>
          <a:p>
            <a:r>
              <a:rPr lang="en-US" dirty="0"/>
              <a:t>Low Power</a:t>
            </a:r>
          </a:p>
        </p:txBody>
      </p:sp>
    </p:spTree>
    <p:extLst>
      <p:ext uri="{BB962C8B-B14F-4D97-AF65-F5344CB8AC3E}">
        <p14:creationId xmlns:p14="http://schemas.microsoft.com/office/powerpoint/2010/main" val="303189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E09552-335A-A443-9C3B-4715D5262342}"/>
              </a:ext>
            </a:extLst>
          </p:cNvPr>
          <p:cNvSpPr>
            <a:spLocks noGrp="1"/>
          </p:cNvSpPr>
          <p:nvPr>
            <p:ph type="title"/>
          </p:nvPr>
        </p:nvSpPr>
        <p:spPr>
          <a:xfrm>
            <a:off x="838200" y="365125"/>
            <a:ext cx="10515600" cy="1325563"/>
          </a:xfrm>
        </p:spPr>
        <p:txBody>
          <a:bodyPr/>
          <a:lstStyle/>
          <a:p>
            <a:r>
              <a:rPr lang="en-US" dirty="0"/>
              <a:t>Peer pressure</a:t>
            </a:r>
          </a:p>
        </p:txBody>
      </p:sp>
      <p:pic>
        <p:nvPicPr>
          <p:cNvPr id="5" name="Content Placeholder 4">
            <a:extLst>
              <a:ext uri="{FF2B5EF4-FFF2-40B4-BE49-F238E27FC236}">
                <a16:creationId xmlns="" xmlns:a16="http://schemas.microsoft.com/office/drawing/2014/main" id="{0B634466-FAFD-324C-984E-6312AA9A04E4}"/>
              </a:ext>
            </a:extLst>
          </p:cNvPr>
          <p:cNvPicPr>
            <a:picLocks noGrp="1" noChangeAspect="1"/>
          </p:cNvPicPr>
          <p:nvPr>
            <p:ph idx="1"/>
          </p:nvPr>
        </p:nvPicPr>
        <p:blipFill>
          <a:blip r:embed="rId2"/>
          <a:stretch>
            <a:fillRect/>
          </a:stretch>
        </p:blipFill>
        <p:spPr>
          <a:xfrm>
            <a:off x="4941886" y="1485163"/>
            <a:ext cx="6831013" cy="3997269"/>
          </a:xfrm>
        </p:spPr>
      </p:pic>
      <p:sp>
        <p:nvSpPr>
          <p:cNvPr id="6" name="TextBox 5">
            <a:extLst>
              <a:ext uri="{FF2B5EF4-FFF2-40B4-BE49-F238E27FC236}">
                <a16:creationId xmlns="" xmlns:a16="http://schemas.microsoft.com/office/drawing/2014/main" id="{6659D134-AFA3-314C-B093-F06F6747D6E6}"/>
              </a:ext>
            </a:extLst>
          </p:cNvPr>
          <p:cNvSpPr txBox="1"/>
          <p:nvPr/>
        </p:nvSpPr>
        <p:spPr>
          <a:xfrm>
            <a:off x="871538" y="1843088"/>
            <a:ext cx="407034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Adolescents discount more in the presence of peers than when alone</a:t>
            </a:r>
          </a:p>
        </p:txBody>
      </p:sp>
      <p:grpSp>
        <p:nvGrpSpPr>
          <p:cNvPr id="3" name="Group 2"/>
          <p:cNvGrpSpPr/>
          <p:nvPr/>
        </p:nvGrpSpPr>
        <p:grpSpPr>
          <a:xfrm>
            <a:off x="3382105" y="3939376"/>
            <a:ext cx="1203792" cy="2475712"/>
            <a:chOff x="914401" y="3939376"/>
            <a:chExt cx="1203792" cy="2475712"/>
          </a:xfrm>
        </p:grpSpPr>
        <p:grpSp>
          <p:nvGrpSpPr>
            <p:cNvPr id="7" name="Group 6">
              <a:extLst>
                <a:ext uri="{FF2B5EF4-FFF2-40B4-BE49-F238E27FC236}">
                  <a16:creationId xmlns="" xmlns:a16="http://schemas.microsoft.com/office/drawing/2014/main" id="{2B89AEBC-8634-5D49-AD59-93B37161AF32}"/>
                </a:ext>
              </a:extLst>
            </p:cNvPr>
            <p:cNvGrpSpPr>
              <a:grpSpLocks noChangeAspect="1"/>
            </p:cNvGrpSpPr>
            <p:nvPr/>
          </p:nvGrpSpPr>
          <p:grpSpPr>
            <a:xfrm>
              <a:off x="914401" y="3939376"/>
              <a:ext cx="1203792" cy="1828800"/>
              <a:chOff x="4343400" y="189612"/>
              <a:chExt cx="3629026" cy="5513214"/>
            </a:xfrm>
          </p:grpSpPr>
          <p:pic>
            <p:nvPicPr>
              <p:cNvPr id="8" name="Content Placeholder 4" descr="Content Placeholder 4">
                <a:extLst>
                  <a:ext uri="{FF2B5EF4-FFF2-40B4-BE49-F238E27FC236}">
                    <a16:creationId xmlns="" xmlns:a16="http://schemas.microsoft.com/office/drawing/2014/main" id="{F63905AA-2AC7-7843-91E5-350C43B6B36A}"/>
                  </a:ext>
                </a:extLst>
              </p:cNvPr>
              <p:cNvPicPr>
                <a:picLocks noChangeAspect="1"/>
              </p:cNvPicPr>
              <p:nvPr/>
            </p:nvPicPr>
            <p:blipFill>
              <a:blip r:embed="rId3">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9" name="Group 8">
                <a:extLst>
                  <a:ext uri="{FF2B5EF4-FFF2-40B4-BE49-F238E27FC236}">
                    <a16:creationId xmlns="" xmlns:a16="http://schemas.microsoft.com/office/drawing/2014/main" id="{CBF13E05-66FE-6F4E-A09A-FA154674EE87}"/>
                  </a:ext>
                </a:extLst>
              </p:cNvPr>
              <p:cNvGrpSpPr/>
              <p:nvPr/>
            </p:nvGrpSpPr>
            <p:grpSpPr>
              <a:xfrm>
                <a:off x="5263378" y="189612"/>
                <a:ext cx="1828800" cy="2423160"/>
                <a:chOff x="7210335" y="254093"/>
                <a:chExt cx="1828800" cy="2423160"/>
              </a:xfrm>
            </p:grpSpPr>
            <p:sp>
              <p:nvSpPr>
                <p:cNvPr id="10" name="Rounded Rectangle 9">
                  <a:extLst>
                    <a:ext uri="{FF2B5EF4-FFF2-40B4-BE49-F238E27FC236}">
                      <a16:creationId xmlns="" xmlns:a16="http://schemas.microsoft.com/office/drawing/2014/main" id="{6AD99A87-EE0B-3D4A-A130-B97C7054DF3B}"/>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 xmlns:a16="http://schemas.microsoft.com/office/drawing/2014/main" id="{BA8FA09A-C7B6-A740-8086-6949439180C6}"/>
                    </a:ext>
                  </a:extLst>
                </p:cNvPr>
                <p:cNvPicPr>
                  <a:picLocks noChangeAspect="1"/>
                </p:cNvPicPr>
                <p:nvPr/>
              </p:nvPicPr>
              <p:blipFill rotWithShape="1">
                <a:blip r:embed="rId4"/>
                <a:srcRect l="80079" t="54667" b="25905"/>
                <a:stretch/>
              </p:blipFill>
              <p:spPr>
                <a:xfrm>
                  <a:off x="7308429" y="461083"/>
                  <a:ext cx="1687607" cy="2057400"/>
                </a:xfrm>
                <a:prstGeom prst="rect">
                  <a:avLst/>
                </a:prstGeom>
              </p:spPr>
            </p:pic>
          </p:grpSp>
        </p:grpSp>
        <p:sp>
          <p:nvSpPr>
            <p:cNvPr id="17" name="TextBox 16">
              <a:extLst>
                <a:ext uri="{FF2B5EF4-FFF2-40B4-BE49-F238E27FC236}">
                  <a16:creationId xmlns="" xmlns:a16="http://schemas.microsoft.com/office/drawing/2014/main" id="{B057E670-FDC7-1D4C-8045-911B139D658D}"/>
                </a:ext>
              </a:extLst>
            </p:cNvPr>
            <p:cNvSpPr txBox="1"/>
            <p:nvPr/>
          </p:nvSpPr>
          <p:spPr>
            <a:xfrm>
              <a:off x="1082221" y="6045756"/>
              <a:ext cx="729687" cy="369332"/>
            </a:xfrm>
            <a:prstGeom prst="rect">
              <a:avLst/>
            </a:prstGeom>
            <a:noFill/>
          </p:spPr>
          <p:txBody>
            <a:bodyPr wrap="none" rtlCol="0">
              <a:spAutoFit/>
            </a:bodyPr>
            <a:lstStyle/>
            <a:p>
              <a:r>
                <a:rPr lang="en-US" dirty="0"/>
                <a:t>Alone</a:t>
              </a:r>
            </a:p>
          </p:txBody>
        </p:sp>
      </p:grpSp>
      <p:grpSp>
        <p:nvGrpSpPr>
          <p:cNvPr id="4" name="Group 3"/>
          <p:cNvGrpSpPr/>
          <p:nvPr/>
        </p:nvGrpSpPr>
        <p:grpSpPr>
          <a:xfrm>
            <a:off x="838200" y="3941532"/>
            <a:ext cx="1251727" cy="2473556"/>
            <a:chOff x="3376403" y="3941532"/>
            <a:chExt cx="1251727" cy="2473556"/>
          </a:xfrm>
        </p:grpSpPr>
        <p:grpSp>
          <p:nvGrpSpPr>
            <p:cNvPr id="12" name="Group 11">
              <a:extLst>
                <a:ext uri="{FF2B5EF4-FFF2-40B4-BE49-F238E27FC236}">
                  <a16:creationId xmlns="" xmlns:a16="http://schemas.microsoft.com/office/drawing/2014/main" id="{6C949F8D-B61C-4144-A728-0C467F2DA3CD}"/>
                </a:ext>
              </a:extLst>
            </p:cNvPr>
            <p:cNvGrpSpPr>
              <a:grpSpLocks noChangeAspect="1"/>
            </p:cNvGrpSpPr>
            <p:nvPr/>
          </p:nvGrpSpPr>
          <p:grpSpPr>
            <a:xfrm>
              <a:off x="3376403" y="3941532"/>
              <a:ext cx="1251727" cy="1828800"/>
              <a:chOff x="8262398" y="197239"/>
              <a:chExt cx="3768312" cy="5505587"/>
            </a:xfrm>
          </p:grpSpPr>
          <p:pic>
            <p:nvPicPr>
              <p:cNvPr id="13" name="Content Placeholder 4" descr="Content Placeholder 4">
                <a:extLst>
                  <a:ext uri="{FF2B5EF4-FFF2-40B4-BE49-F238E27FC236}">
                    <a16:creationId xmlns="" xmlns:a16="http://schemas.microsoft.com/office/drawing/2014/main" id="{ADA72ACF-2AE1-7940-9DDF-02861A4D08CB}"/>
                  </a:ext>
                </a:extLst>
              </p:cNvPr>
              <p:cNvPicPr>
                <a:picLocks noChangeAspect="1"/>
              </p:cNvPicPr>
              <p:nvPr/>
            </p:nvPicPr>
            <p:blipFill>
              <a:blip r:embed="rId3">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14" name="Group 13">
                <a:extLst>
                  <a:ext uri="{FF2B5EF4-FFF2-40B4-BE49-F238E27FC236}">
                    <a16:creationId xmlns="" xmlns:a16="http://schemas.microsoft.com/office/drawing/2014/main" id="{4FB2FDDC-49B5-FA44-8537-24CF7B84B884}"/>
                  </a:ext>
                </a:extLst>
              </p:cNvPr>
              <p:cNvGrpSpPr/>
              <p:nvPr/>
            </p:nvGrpSpPr>
            <p:grpSpPr>
              <a:xfrm>
                <a:off x="9232153" y="197239"/>
                <a:ext cx="1828800" cy="2423160"/>
                <a:chOff x="11147206" y="278203"/>
                <a:chExt cx="1828800" cy="2423160"/>
              </a:xfrm>
            </p:grpSpPr>
            <p:sp>
              <p:nvSpPr>
                <p:cNvPr id="15" name="Rounded Rectangle 14">
                  <a:extLst>
                    <a:ext uri="{FF2B5EF4-FFF2-40B4-BE49-F238E27FC236}">
                      <a16:creationId xmlns="" xmlns:a16="http://schemas.microsoft.com/office/drawing/2014/main" id="{252FA01E-F912-284F-9FC2-8D94768F9AD1}"/>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A02219F2-C9EC-4543-81E1-DC1AD0C5F6B9}"/>
                    </a:ext>
                  </a:extLst>
                </p:cNvPr>
                <p:cNvPicPr>
                  <a:picLocks noChangeAspect="1"/>
                </p:cNvPicPr>
                <p:nvPr/>
              </p:nvPicPr>
              <p:blipFill rotWithShape="1">
                <a:blip r:embed="rId4"/>
                <a:srcRect l="79127" t="26095" b="52762"/>
                <a:stretch/>
              </p:blipFill>
              <p:spPr>
                <a:xfrm>
                  <a:off x="11249150" y="461083"/>
                  <a:ext cx="1624912" cy="2057400"/>
                </a:xfrm>
                <a:prstGeom prst="rect">
                  <a:avLst/>
                </a:prstGeom>
              </p:spPr>
            </p:pic>
          </p:grpSp>
        </p:grpSp>
        <p:sp>
          <p:nvSpPr>
            <p:cNvPr id="18" name="TextBox 17">
              <a:extLst>
                <a:ext uri="{FF2B5EF4-FFF2-40B4-BE49-F238E27FC236}">
                  <a16:creationId xmlns="" xmlns:a16="http://schemas.microsoft.com/office/drawing/2014/main" id="{9594746E-46BD-A943-8D4F-EB3FEDA3908E}"/>
                </a:ext>
              </a:extLst>
            </p:cNvPr>
            <p:cNvSpPr txBox="1"/>
            <p:nvPr/>
          </p:nvSpPr>
          <p:spPr>
            <a:xfrm>
              <a:off x="3376403" y="6045756"/>
              <a:ext cx="1205202" cy="369332"/>
            </a:xfrm>
            <a:prstGeom prst="rect">
              <a:avLst/>
            </a:prstGeom>
            <a:noFill/>
          </p:spPr>
          <p:txBody>
            <a:bodyPr wrap="none" rtlCol="0">
              <a:spAutoFit/>
            </a:bodyPr>
            <a:lstStyle/>
            <a:p>
              <a:r>
                <a:rPr lang="en-US" dirty="0"/>
                <a:t>With Peers</a:t>
              </a:r>
            </a:p>
          </p:txBody>
        </p:sp>
      </p:grpSp>
      <p:sp>
        <p:nvSpPr>
          <p:cNvPr id="19" name="TextBox 18">
            <a:extLst>
              <a:ext uri="{FF2B5EF4-FFF2-40B4-BE49-F238E27FC236}">
                <a16:creationId xmlns="" xmlns:a16="http://schemas.microsoft.com/office/drawing/2014/main" id="{DE48783E-1AD1-DE4F-941E-2B18A66B427E}"/>
              </a:ext>
            </a:extLst>
          </p:cNvPr>
          <p:cNvSpPr txBox="1"/>
          <p:nvPr/>
        </p:nvSpPr>
        <p:spPr>
          <a:xfrm>
            <a:off x="9784726" y="5676424"/>
            <a:ext cx="1988173" cy="369332"/>
          </a:xfrm>
          <a:prstGeom prst="rect">
            <a:avLst/>
          </a:prstGeom>
          <a:noFill/>
        </p:spPr>
        <p:txBody>
          <a:bodyPr wrap="none" rtlCol="0">
            <a:spAutoFit/>
          </a:bodyPr>
          <a:lstStyle/>
          <a:p>
            <a:r>
              <a:rPr lang="en-US" dirty="0"/>
              <a:t>O’Brien et al., 2011</a:t>
            </a:r>
          </a:p>
        </p:txBody>
      </p:sp>
    </p:spTree>
    <p:extLst>
      <p:ext uri="{BB962C8B-B14F-4D97-AF65-F5344CB8AC3E}">
        <p14:creationId xmlns:p14="http://schemas.microsoft.com/office/powerpoint/2010/main" val="348509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a:t>
            </a:r>
          </a:p>
        </p:txBody>
      </p:sp>
      <p:sp>
        <p:nvSpPr>
          <p:cNvPr id="3" name="Content Placeholder 2"/>
          <p:cNvSpPr>
            <a:spLocks noGrp="1"/>
          </p:cNvSpPr>
          <p:nvPr>
            <p:ph idx="1"/>
          </p:nvPr>
        </p:nvSpPr>
        <p:spPr>
          <a:xfrm>
            <a:off x="1371600" y="1596788"/>
            <a:ext cx="9601200" cy="4270612"/>
          </a:xfrm>
        </p:spPr>
        <p:txBody>
          <a:bodyPr>
            <a:normAutofit/>
          </a:bodyPr>
          <a:lstStyle/>
          <a:p>
            <a:r>
              <a:rPr lang="en-US" sz="2400" dirty="0"/>
              <a:t>Study 4: Sense of Power at work predicts real-life financial savings</a:t>
            </a:r>
          </a:p>
          <a:p>
            <a:pPr lvl="1"/>
            <a:r>
              <a:rPr lang="en-US" dirty="0"/>
              <a:t>Sense of Power scale </a:t>
            </a:r>
          </a:p>
          <a:p>
            <a:pPr lvl="2"/>
            <a:r>
              <a:rPr lang="en-US" dirty="0"/>
              <a:t>8 items (e.g., “I have a great deal of power at my place of work”); ratings were made on a 7-point scale (1 = strongly disagree, 7 = strongly agree; α = .90). </a:t>
            </a:r>
          </a:p>
          <a:p>
            <a:pPr lvl="1"/>
            <a:r>
              <a:rPr lang="en-US" dirty="0"/>
              <a:t>Total lifetime savings</a:t>
            </a:r>
          </a:p>
          <a:p>
            <a:pPr lvl="1"/>
            <a:r>
              <a:rPr lang="en-US" dirty="0"/>
              <a:t>Sense of Power at work predicted total lifetime savings.</a:t>
            </a:r>
          </a:p>
          <a:p>
            <a:pPr lvl="1"/>
            <a:endParaRPr lang="en-US" dirty="0"/>
          </a:p>
          <a:p>
            <a:pPr lvl="1"/>
            <a:endParaRPr lang="en-US" dirty="0"/>
          </a:p>
        </p:txBody>
      </p:sp>
      <p:sp>
        <p:nvSpPr>
          <p:cNvPr id="4" name="TextBox 3"/>
          <p:cNvSpPr txBox="1"/>
          <p:nvPr/>
        </p:nvSpPr>
        <p:spPr>
          <a:xfrm>
            <a:off x="8925636" y="6045958"/>
            <a:ext cx="1996124" cy="369332"/>
          </a:xfrm>
          <a:prstGeom prst="rect">
            <a:avLst/>
          </a:prstGeom>
          <a:noFill/>
        </p:spPr>
        <p:txBody>
          <a:bodyPr wrap="none" rtlCol="0">
            <a:spAutoFit/>
          </a:bodyPr>
          <a:lstStyle/>
          <a:p>
            <a:r>
              <a:rPr lang="en-US" dirty="0"/>
              <a:t>Joshi &amp; Fast, 2014</a:t>
            </a:r>
          </a:p>
        </p:txBody>
      </p:sp>
    </p:spTree>
    <p:extLst>
      <p:ext uri="{BB962C8B-B14F-4D97-AF65-F5344CB8AC3E}">
        <p14:creationId xmlns:p14="http://schemas.microsoft.com/office/powerpoint/2010/main" val="217542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Broad</a:t>
            </a:r>
          </a:p>
          <a:p>
            <a:pPr lvl="1"/>
            <a:r>
              <a:rPr lang="en-US" dirty="0"/>
              <a:t>Understand variability in human decision making processes</a:t>
            </a:r>
          </a:p>
          <a:p>
            <a:r>
              <a:rPr lang="en-US" dirty="0"/>
              <a:t>Tangible</a:t>
            </a:r>
          </a:p>
          <a:p>
            <a:pPr lvl="1"/>
            <a:r>
              <a:rPr lang="en-US" dirty="0"/>
              <a:t>Describe delay discounting</a:t>
            </a:r>
          </a:p>
          <a:p>
            <a:pPr lvl="1"/>
            <a:r>
              <a:rPr lang="en-US" dirty="0"/>
              <a:t>Compare delay discounting under various conditions</a:t>
            </a:r>
          </a:p>
          <a:p>
            <a:pPr lvl="1"/>
            <a:r>
              <a:rPr lang="en-US" dirty="0"/>
              <a:t>Create an experiment to study delay discounting and predict expected outcomes</a:t>
            </a:r>
          </a:p>
        </p:txBody>
      </p:sp>
    </p:spTree>
    <p:extLst>
      <p:ext uri="{BB962C8B-B14F-4D97-AF65-F5344CB8AC3E}">
        <p14:creationId xmlns:p14="http://schemas.microsoft.com/office/powerpoint/2010/main" val="3056164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a:t>
            </a:r>
          </a:p>
        </p:txBody>
      </p:sp>
      <p:sp>
        <p:nvSpPr>
          <p:cNvPr id="4" name="Content Placeholder 2"/>
          <p:cNvSpPr>
            <a:spLocks noGrp="1"/>
          </p:cNvSpPr>
          <p:nvPr>
            <p:ph idx="1"/>
          </p:nvPr>
        </p:nvSpPr>
        <p:spPr>
          <a:xfrm>
            <a:off x="1371600" y="1690689"/>
            <a:ext cx="9601200" cy="4581524"/>
          </a:xfrm>
        </p:spPr>
        <p:txBody>
          <a:bodyPr>
            <a:normAutofit/>
          </a:bodyPr>
          <a:lstStyle/>
          <a:p>
            <a:pPr marL="0" indent="0">
              <a:buNone/>
            </a:pPr>
            <a:r>
              <a:rPr lang="en-US" dirty="0" smtClean="0"/>
              <a:t>Create </a:t>
            </a:r>
            <a:r>
              <a:rPr lang="en-US" dirty="0"/>
              <a:t>an experiment to either:</a:t>
            </a:r>
          </a:p>
          <a:p>
            <a:pPr marL="514350" indent="-514350">
              <a:buAutoNum type="arabicParenBoth"/>
            </a:pPr>
            <a:r>
              <a:rPr lang="en-US" sz="2200" dirty="0"/>
              <a:t>Examine factors of interest to you that may impact delay discounting outcomes </a:t>
            </a:r>
          </a:p>
          <a:p>
            <a:pPr marL="457200" lvl="1" indent="0">
              <a:buNone/>
            </a:pPr>
            <a:r>
              <a:rPr lang="en-US" sz="2200" dirty="0"/>
              <a:t>					</a:t>
            </a:r>
            <a:r>
              <a:rPr lang="en-US" dirty="0"/>
              <a:t>OR</a:t>
            </a:r>
          </a:p>
          <a:p>
            <a:pPr marL="514350" indent="-514350">
              <a:buAutoNum type="arabicParenBoth"/>
            </a:pPr>
            <a:r>
              <a:rPr lang="en-US" sz="2200" dirty="0"/>
              <a:t>Examine how </a:t>
            </a:r>
            <a:r>
              <a:rPr lang="en-US" sz="2200" dirty="0" smtClean="0"/>
              <a:t>delay discount rate predicts </a:t>
            </a:r>
            <a:r>
              <a:rPr lang="en-US" sz="2200" dirty="0"/>
              <a:t>some type of real-world behavior.</a:t>
            </a:r>
          </a:p>
          <a:p>
            <a:pPr marL="0" indent="0">
              <a:buNone/>
            </a:pPr>
            <a:endParaRPr lang="en-US" dirty="0"/>
          </a:p>
          <a:p>
            <a:pPr marL="0" indent="0">
              <a:buNone/>
            </a:pPr>
            <a:r>
              <a:rPr lang="en-US" dirty="0" smtClean="0"/>
              <a:t>Outline a 1-minute presentation including:</a:t>
            </a:r>
            <a:endParaRPr lang="en-US" dirty="0"/>
          </a:p>
          <a:p>
            <a:pPr lvl="2"/>
            <a:r>
              <a:rPr lang="en-US" sz="2200" dirty="0" smtClean="0"/>
              <a:t>Which option you are choosing (Option 1 or 2 from above)</a:t>
            </a:r>
          </a:p>
          <a:p>
            <a:pPr lvl="2"/>
            <a:r>
              <a:rPr lang="en-US" sz="2200" dirty="0" smtClean="0"/>
              <a:t>The </a:t>
            </a:r>
            <a:r>
              <a:rPr lang="en-US" sz="2200" dirty="0"/>
              <a:t>factor being </a:t>
            </a:r>
            <a:r>
              <a:rPr lang="en-US" sz="2200" dirty="0" smtClean="0"/>
              <a:t>manipulated (Option 1) or the factor thought to be predicted by delay discount rate (Option 2)</a:t>
            </a:r>
            <a:endParaRPr lang="en-US" sz="2200" dirty="0" smtClean="0"/>
          </a:p>
          <a:p>
            <a:pPr lvl="2"/>
            <a:r>
              <a:rPr lang="en-US" sz="2200" dirty="0" smtClean="0"/>
              <a:t>Your hypothesis</a:t>
            </a:r>
          </a:p>
          <a:p>
            <a:pPr marL="530352" lvl="1" indent="0">
              <a:buNone/>
            </a:pPr>
            <a:endParaRPr lang="en-US" dirty="0"/>
          </a:p>
        </p:txBody>
      </p:sp>
    </p:spTree>
    <p:extLst>
      <p:ext uri="{BB962C8B-B14F-4D97-AF65-F5344CB8AC3E}">
        <p14:creationId xmlns:p14="http://schemas.microsoft.com/office/powerpoint/2010/main" val="3624201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Broad</a:t>
            </a:r>
          </a:p>
          <a:p>
            <a:pPr lvl="1"/>
            <a:r>
              <a:rPr lang="en-US" dirty="0"/>
              <a:t>Understand variability in human decision making processes</a:t>
            </a:r>
          </a:p>
          <a:p>
            <a:r>
              <a:rPr lang="en-US" dirty="0"/>
              <a:t>Tangible</a:t>
            </a:r>
          </a:p>
          <a:p>
            <a:pPr lvl="1"/>
            <a:r>
              <a:rPr lang="en-US" dirty="0"/>
              <a:t>Describe delay discounting</a:t>
            </a:r>
          </a:p>
          <a:p>
            <a:pPr lvl="1"/>
            <a:r>
              <a:rPr lang="en-US" dirty="0"/>
              <a:t>Compare delay discounting under various conditions</a:t>
            </a:r>
          </a:p>
          <a:p>
            <a:pPr lvl="1"/>
            <a:r>
              <a:rPr lang="en-US" dirty="0"/>
              <a:t>Create an experiment to study delay discounting and predict expected outcomes</a:t>
            </a:r>
          </a:p>
        </p:txBody>
      </p:sp>
    </p:spTree>
    <p:extLst>
      <p:ext uri="{BB962C8B-B14F-4D97-AF65-F5344CB8AC3E}">
        <p14:creationId xmlns:p14="http://schemas.microsoft.com/office/powerpoint/2010/main" val="3400611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a:t>
            </a:r>
          </a:p>
        </p:txBody>
      </p:sp>
      <p:sp>
        <p:nvSpPr>
          <p:cNvPr id="3" name="Content Placeholder 2"/>
          <p:cNvSpPr>
            <a:spLocks noGrp="1"/>
          </p:cNvSpPr>
          <p:nvPr>
            <p:ph idx="1"/>
          </p:nvPr>
        </p:nvSpPr>
        <p:spPr/>
        <p:txBody>
          <a:bodyPr>
            <a:normAutofit/>
          </a:bodyPr>
          <a:lstStyle/>
          <a:p>
            <a:r>
              <a:rPr lang="en-US" dirty="0"/>
              <a:t>Access the short questionnaire and complete the test</a:t>
            </a:r>
          </a:p>
          <a:p>
            <a:pPr lvl="1"/>
            <a:endParaRPr lang="en-US" dirty="0">
              <a:hlinkClick r:id="rId3"/>
            </a:endParaRPr>
          </a:p>
          <a:p>
            <a:pPr lvl="1"/>
            <a:r>
              <a:rPr lang="en-US" dirty="0"/>
              <a:t>Think about how much money you have right now. For each question, select the option that you’d rather have.  Please choose as if you would actually get either the money tonight (the first option), or you’d actually get the money in the specified time (the second option)</a:t>
            </a:r>
          </a:p>
          <a:p>
            <a:pPr marL="530352" lvl="1" indent="0">
              <a:buNone/>
            </a:pPr>
            <a:endParaRPr lang="en-US" dirty="0"/>
          </a:p>
          <a:p>
            <a:pPr lvl="1"/>
            <a:r>
              <a:rPr lang="en-US" dirty="0">
                <a:hlinkClick r:id="rId4"/>
              </a:rPr>
              <a:t>https://</a:t>
            </a:r>
            <a:r>
              <a:rPr lang="en-US" dirty="0" smtClean="0">
                <a:hlinkClick r:id="rId4"/>
              </a:rPr>
              <a:t>tinyurl.com/y9usftyb</a:t>
            </a:r>
            <a:r>
              <a:rPr lang="en-US" dirty="0"/>
              <a:t/>
            </a:r>
            <a:br>
              <a:rPr lang="en-US" dirty="0"/>
            </a:br>
            <a:endParaRPr lang="en-US" dirty="0"/>
          </a:p>
          <a:p>
            <a:pPr lvl="1"/>
            <a:endParaRPr lang="en-US" dirty="0"/>
          </a:p>
        </p:txBody>
      </p:sp>
    </p:spTree>
    <p:extLst>
      <p:ext uri="{BB962C8B-B14F-4D97-AF65-F5344CB8AC3E}">
        <p14:creationId xmlns:p14="http://schemas.microsoft.com/office/powerpoint/2010/main" val="2271490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 discounting</a:t>
            </a:r>
          </a:p>
        </p:txBody>
      </p:sp>
      <p:sp>
        <p:nvSpPr>
          <p:cNvPr id="3" name="Content Placeholder 2"/>
          <p:cNvSpPr>
            <a:spLocks noGrp="1"/>
          </p:cNvSpPr>
          <p:nvPr>
            <p:ph idx="1"/>
          </p:nvPr>
        </p:nvSpPr>
        <p:spPr>
          <a:xfrm>
            <a:off x="1371600" y="1536494"/>
            <a:ext cx="9601200" cy="454231"/>
          </a:xfrm>
        </p:spPr>
        <p:txBody>
          <a:bodyPr>
            <a:normAutofit fontScale="70000" lnSpcReduction="20000"/>
          </a:bodyPr>
          <a:lstStyle/>
          <a:p>
            <a:r>
              <a:rPr lang="en-US" dirty="0"/>
              <a:t>Based on the activity you just completed how would you define delay discounting?</a:t>
            </a:r>
          </a:p>
        </p:txBody>
      </p:sp>
      <p:sp>
        <p:nvSpPr>
          <p:cNvPr id="4" name="Rectangle 1"/>
          <p:cNvSpPr>
            <a:spLocks noChangeArrowheads="1"/>
          </p:cNvSpPr>
          <p:nvPr/>
        </p:nvSpPr>
        <p:spPr bwMode="auto">
          <a:xfrm>
            <a:off x="749508" y="648512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4700" b="0" i="0" u="none" strike="noStrike" cap="none" normalizeH="0" baseline="0" dirty="0">
                <a:ln>
                  <a:noFill/>
                </a:ln>
                <a:solidFill>
                  <a:schemeClr val="tx1"/>
                </a:solidFill>
                <a:effectLst/>
                <a:latin typeface="Arial" panose="020B0604020202020204" pitchFamily="34" charset="0"/>
              </a:rPr>
              <a:t/>
            </a:r>
            <a:br>
              <a:rPr kumimoji="0" lang="en-US" altLang="en-US" sz="247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McClure, 2014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5751697" y="2555603"/>
            <a:ext cx="5722702" cy="1754326"/>
          </a:xfrm>
          <a:prstGeom prst="rect">
            <a:avLst/>
          </a:prstGeom>
          <a:noFill/>
        </p:spPr>
        <p:txBody>
          <a:bodyPr wrap="square" rtlCol="0">
            <a:spAutoFit/>
          </a:bodyPr>
          <a:lstStyle/>
          <a:p>
            <a:r>
              <a:rPr lang="en-US" dirty="0"/>
              <a:t>Delay discounting is the tendency to consider later rewards as less valuable (or discount later rewards)</a:t>
            </a:r>
          </a:p>
          <a:p>
            <a:endParaRPr lang="en-US" dirty="0"/>
          </a:p>
          <a:p>
            <a:r>
              <a:rPr lang="en-US" dirty="0"/>
              <a:t>Delay discounting is often associated with impulsivity, delayed gratification, self control</a:t>
            </a:r>
          </a:p>
          <a:p>
            <a:endParaRPr lang="en-US" dirty="0"/>
          </a:p>
        </p:txBody>
      </p:sp>
      <p:grpSp>
        <p:nvGrpSpPr>
          <p:cNvPr id="13" name="Group 12">
            <a:extLst>
              <a:ext uri="{FF2B5EF4-FFF2-40B4-BE49-F238E27FC236}">
                <a16:creationId xmlns="" xmlns:a16="http://schemas.microsoft.com/office/drawing/2014/main" id="{477FD475-F816-A648-BA4E-E94970F7723F}"/>
              </a:ext>
            </a:extLst>
          </p:cNvPr>
          <p:cNvGrpSpPr/>
          <p:nvPr/>
        </p:nvGrpSpPr>
        <p:grpSpPr>
          <a:xfrm>
            <a:off x="6041739" y="5194055"/>
            <a:ext cx="5128769" cy="1441086"/>
            <a:chOff x="6586980" y="5344073"/>
            <a:chExt cx="5128769" cy="1441086"/>
          </a:xfrm>
        </p:grpSpPr>
        <p:sp>
          <p:nvSpPr>
            <p:cNvPr id="9" name="Rounded Rectangle 8">
              <a:extLst>
                <a:ext uri="{FF2B5EF4-FFF2-40B4-BE49-F238E27FC236}">
                  <a16:creationId xmlns="" xmlns:a16="http://schemas.microsoft.com/office/drawing/2014/main" id="{DDE4BF47-9794-BC47-8405-7F2FC51564B0}"/>
                </a:ext>
              </a:extLst>
            </p:cNvPr>
            <p:cNvSpPr/>
            <p:nvPr/>
          </p:nvSpPr>
          <p:spPr>
            <a:xfrm>
              <a:off x="6586980" y="5344073"/>
              <a:ext cx="5128769" cy="144108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FF619311-FE36-354E-B0BD-CFC09F339770}"/>
                </a:ext>
              </a:extLst>
            </p:cNvPr>
            <p:cNvPicPr>
              <a:picLocks noChangeAspect="1"/>
            </p:cNvPicPr>
            <p:nvPr/>
          </p:nvPicPr>
          <p:blipFill>
            <a:blip r:embed="rId3"/>
            <a:stretch>
              <a:fillRect/>
            </a:stretch>
          </p:blipFill>
          <p:spPr>
            <a:xfrm>
              <a:off x="6658421" y="5344073"/>
              <a:ext cx="4999736" cy="1432302"/>
            </a:xfrm>
            <a:prstGeom prst="rect">
              <a:avLst/>
            </a:prstGeom>
          </p:spPr>
        </p:pic>
      </p:grpSp>
      <p:pic>
        <p:nvPicPr>
          <p:cNvPr id="15" name="Picture 14">
            <a:extLst>
              <a:ext uri="{FF2B5EF4-FFF2-40B4-BE49-F238E27FC236}">
                <a16:creationId xmlns="" xmlns:a16="http://schemas.microsoft.com/office/drawing/2014/main" id="{DDADFA4A-19AB-DD4F-8B75-EB53D53C6E2F}"/>
              </a:ext>
            </a:extLst>
          </p:cNvPr>
          <p:cNvPicPr>
            <a:picLocks noChangeAspect="1"/>
          </p:cNvPicPr>
          <p:nvPr/>
        </p:nvPicPr>
        <p:blipFill>
          <a:blip r:embed="rId4"/>
          <a:stretch>
            <a:fillRect/>
          </a:stretch>
        </p:blipFill>
        <p:spPr>
          <a:xfrm>
            <a:off x="279546" y="2371724"/>
            <a:ext cx="5407634" cy="3508855"/>
          </a:xfrm>
          <a:prstGeom prst="rect">
            <a:avLst/>
          </a:prstGeom>
        </p:spPr>
      </p:pic>
    </p:spTree>
    <p:extLst>
      <p:ext uri="{BB962C8B-B14F-4D97-AF65-F5344CB8AC3E}">
        <p14:creationId xmlns:p14="http://schemas.microsoft.com/office/powerpoint/2010/main" val="364685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218" name="Content Placeholder 4" descr="Content Placeholder 4"/>
          <p:cNvPicPr>
            <a:picLocks noChangeAspect="1"/>
          </p:cNvPicPr>
          <p:nvPr/>
        </p:nvPicPr>
        <p:blipFill>
          <a:blip r:embed="rId3">
            <a:extLst/>
          </a:blip>
          <a:srcRect t="69552" r="67127"/>
          <a:stretch>
            <a:fillRect/>
          </a:stretch>
        </p:blipFill>
        <p:spPr>
          <a:xfrm>
            <a:off x="290532" y="2823497"/>
            <a:ext cx="3711180" cy="2879329"/>
          </a:xfrm>
          <a:custGeom>
            <a:avLst/>
            <a:gdLst/>
            <a:ahLst/>
            <a:cxnLst>
              <a:cxn ang="0">
                <a:pos x="wd2" y="hd2"/>
              </a:cxn>
              <a:cxn ang="5400000">
                <a:pos x="wd2" y="hd2"/>
              </a:cxn>
              <a:cxn ang="10800000">
                <a:pos x="wd2" y="hd2"/>
              </a:cxn>
              <a:cxn ang="16200000">
                <a:pos x="wd2" y="hd2"/>
              </a:cxn>
            </a:cxnLst>
            <a:rect l="0" t="0" r="r" b="b"/>
            <a:pathLst>
              <a:path w="21600" h="21600" extrusionOk="0">
                <a:moveTo>
                  <a:pt x="2793" y="0"/>
                </a:moveTo>
                <a:cubicBezTo>
                  <a:pt x="1250" y="0"/>
                  <a:pt x="0" y="1611"/>
                  <a:pt x="0" y="3600"/>
                </a:cubicBezTo>
                <a:lnTo>
                  <a:pt x="0" y="18000"/>
                </a:lnTo>
                <a:cubicBezTo>
                  <a:pt x="0" y="19989"/>
                  <a:pt x="1250" y="21600"/>
                  <a:pt x="2793" y="21600"/>
                </a:cubicBezTo>
                <a:lnTo>
                  <a:pt x="18807" y="21600"/>
                </a:lnTo>
                <a:cubicBezTo>
                  <a:pt x="20350" y="21600"/>
                  <a:pt x="21600" y="19989"/>
                  <a:pt x="21600" y="18000"/>
                </a:cubicBezTo>
                <a:lnTo>
                  <a:pt x="21600" y="3600"/>
                </a:lnTo>
                <a:cubicBezTo>
                  <a:pt x="21600" y="1611"/>
                  <a:pt x="20350" y="0"/>
                  <a:pt x="18807" y="0"/>
                </a:cubicBezTo>
                <a:lnTo>
                  <a:pt x="2793" y="0"/>
                </a:lnTo>
                <a:close/>
              </a:path>
            </a:pathLst>
          </a:custGeom>
          <a:ln w="12700">
            <a:miter lim="400000"/>
          </a:ln>
          <a:effectLst>
            <a:outerShdw blurRad="76200" dist="38100" dir="7800000" rotWithShape="0">
              <a:srgbClr val="000000">
                <a:alpha val="40000"/>
              </a:srgbClr>
            </a:outerShdw>
          </a:effectLst>
        </p:spPr>
      </p:pic>
      <p:sp>
        <p:nvSpPr>
          <p:cNvPr id="219" name="TextBox 6"/>
          <p:cNvSpPr txBox="1"/>
          <p:nvPr/>
        </p:nvSpPr>
        <p:spPr>
          <a:xfrm>
            <a:off x="6958011" y="6033368"/>
            <a:ext cx="4036258"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r>
              <a:rPr dirty="0">
                <a:solidFill>
                  <a:schemeClr val="tx1"/>
                </a:solidFill>
              </a:rPr>
              <a:t>Modified from Kable &amp; </a:t>
            </a:r>
            <a:r>
              <a:rPr dirty="0" err="1">
                <a:solidFill>
                  <a:schemeClr val="tx1"/>
                </a:solidFill>
              </a:rPr>
              <a:t>Glimcher</a:t>
            </a:r>
            <a:r>
              <a:rPr dirty="0">
                <a:solidFill>
                  <a:schemeClr val="tx1"/>
                </a:solidFill>
              </a:rPr>
              <a:t>, 2007</a:t>
            </a:r>
          </a:p>
        </p:txBody>
      </p:sp>
      <p:pic>
        <p:nvPicPr>
          <p:cNvPr id="223" name="Content Placeholder 4" descr="Content Placeholder 4"/>
          <p:cNvPicPr>
            <a:picLocks noChangeAspect="1"/>
          </p:cNvPicPr>
          <p:nvPr/>
        </p:nvPicPr>
        <p:blipFill>
          <a:blip r:embed="rId3">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pic>
        <p:nvPicPr>
          <p:cNvPr id="224" name="Content Placeholder 4" descr="Content Placeholder 4"/>
          <p:cNvPicPr>
            <a:picLocks noChangeAspect="1"/>
          </p:cNvPicPr>
          <p:nvPr/>
        </p:nvPicPr>
        <p:blipFill>
          <a:blip r:embed="rId3">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21" name="Group 20">
            <a:extLst>
              <a:ext uri="{FF2B5EF4-FFF2-40B4-BE49-F238E27FC236}">
                <a16:creationId xmlns="" xmlns:a16="http://schemas.microsoft.com/office/drawing/2014/main" id="{84E70368-B6B6-BF4D-A4AE-9AFD3CC0D3AC}"/>
              </a:ext>
            </a:extLst>
          </p:cNvPr>
          <p:cNvGrpSpPr/>
          <p:nvPr/>
        </p:nvGrpSpPr>
        <p:grpSpPr>
          <a:xfrm>
            <a:off x="9232153" y="197239"/>
            <a:ext cx="1828800" cy="2423160"/>
            <a:chOff x="11147206" y="278203"/>
            <a:chExt cx="1828800" cy="2423160"/>
          </a:xfrm>
        </p:grpSpPr>
        <p:sp>
          <p:nvSpPr>
            <p:cNvPr id="29" name="Rounded Rectangle 28">
              <a:extLst>
                <a:ext uri="{FF2B5EF4-FFF2-40B4-BE49-F238E27FC236}">
                  <a16:creationId xmlns="" xmlns:a16="http://schemas.microsoft.com/office/drawing/2014/main" id="{4FBD54E6-72A5-7347-88D9-BE6AD4541705}"/>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 xmlns:a16="http://schemas.microsoft.com/office/drawing/2014/main" id="{3CFD2CDA-9D27-7B4B-9997-266E2F30ECF0}"/>
                </a:ext>
              </a:extLst>
            </p:cNvPr>
            <p:cNvPicPr>
              <a:picLocks noChangeAspect="1"/>
            </p:cNvPicPr>
            <p:nvPr/>
          </p:nvPicPr>
          <p:blipFill rotWithShape="1">
            <a:blip r:embed="rId4"/>
            <a:srcRect l="79127" t="26095" b="52762"/>
            <a:stretch/>
          </p:blipFill>
          <p:spPr>
            <a:xfrm>
              <a:off x="11249150" y="461083"/>
              <a:ext cx="1624912" cy="2057400"/>
            </a:xfrm>
            <a:prstGeom prst="rect">
              <a:avLst/>
            </a:prstGeom>
          </p:spPr>
        </p:pic>
      </p:grpSp>
      <p:grpSp>
        <p:nvGrpSpPr>
          <p:cNvPr id="23" name="Group 22">
            <a:extLst>
              <a:ext uri="{FF2B5EF4-FFF2-40B4-BE49-F238E27FC236}">
                <a16:creationId xmlns="" xmlns:a16="http://schemas.microsoft.com/office/drawing/2014/main" id="{2BAE6377-B738-854C-A13B-4822FB48EE19}"/>
              </a:ext>
            </a:extLst>
          </p:cNvPr>
          <p:cNvGrpSpPr/>
          <p:nvPr/>
        </p:nvGrpSpPr>
        <p:grpSpPr>
          <a:xfrm>
            <a:off x="1294603" y="213722"/>
            <a:ext cx="1828800" cy="2423160"/>
            <a:chOff x="3089718" y="270690"/>
            <a:chExt cx="1828800" cy="2423160"/>
          </a:xfrm>
        </p:grpSpPr>
        <p:sp>
          <p:nvSpPr>
            <p:cNvPr id="20" name="Rounded Rectangle 19">
              <a:extLst>
                <a:ext uri="{FF2B5EF4-FFF2-40B4-BE49-F238E27FC236}">
                  <a16:creationId xmlns="" xmlns:a16="http://schemas.microsoft.com/office/drawing/2014/main" id="{C5729CFB-5BEF-2F4B-ABFC-D8624BC051A8}"/>
                </a:ext>
              </a:extLst>
            </p:cNvPr>
            <p:cNvSpPr/>
            <p:nvPr/>
          </p:nvSpPr>
          <p:spPr>
            <a:xfrm>
              <a:off x="3089718" y="270690"/>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 xmlns:a16="http://schemas.microsoft.com/office/drawing/2014/main" id="{ABFA334C-A71D-374B-813F-EB82995E2E0B}"/>
                </a:ext>
              </a:extLst>
            </p:cNvPr>
            <p:cNvPicPr>
              <a:picLocks noChangeAspect="1"/>
            </p:cNvPicPr>
            <p:nvPr/>
          </p:nvPicPr>
          <p:blipFill rotWithShape="1">
            <a:blip r:embed="rId4"/>
            <a:srcRect l="52699" r="26349" b="79428"/>
            <a:stretch/>
          </p:blipFill>
          <p:spPr>
            <a:xfrm>
              <a:off x="3163512" y="458744"/>
              <a:ext cx="1676399" cy="2057400"/>
            </a:xfrm>
            <a:prstGeom prst="rect">
              <a:avLst/>
            </a:prstGeom>
          </p:spPr>
        </p:pic>
      </p:grpSp>
      <p:grpSp>
        <p:nvGrpSpPr>
          <p:cNvPr id="22" name="Group 21">
            <a:extLst>
              <a:ext uri="{FF2B5EF4-FFF2-40B4-BE49-F238E27FC236}">
                <a16:creationId xmlns="" xmlns:a16="http://schemas.microsoft.com/office/drawing/2014/main" id="{C5D2C388-FBAF-FA40-B60C-F65C01A7E824}"/>
              </a:ext>
            </a:extLst>
          </p:cNvPr>
          <p:cNvGrpSpPr/>
          <p:nvPr/>
        </p:nvGrpSpPr>
        <p:grpSpPr>
          <a:xfrm>
            <a:off x="5263378" y="189612"/>
            <a:ext cx="1828800" cy="2423160"/>
            <a:chOff x="7210335" y="254093"/>
            <a:chExt cx="1828800" cy="2423160"/>
          </a:xfrm>
        </p:grpSpPr>
        <p:sp>
          <p:nvSpPr>
            <p:cNvPr id="28" name="Rounded Rectangle 27">
              <a:extLst>
                <a:ext uri="{FF2B5EF4-FFF2-40B4-BE49-F238E27FC236}">
                  <a16:creationId xmlns="" xmlns:a16="http://schemas.microsoft.com/office/drawing/2014/main" id="{55A88893-7ADC-4441-99B1-FB088A2E72D1}"/>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 xmlns:a16="http://schemas.microsoft.com/office/drawing/2014/main" id="{55D1CF42-5B5A-714D-80D8-22776F70D8DE}"/>
                </a:ext>
              </a:extLst>
            </p:cNvPr>
            <p:cNvPicPr>
              <a:picLocks noChangeAspect="1"/>
            </p:cNvPicPr>
            <p:nvPr/>
          </p:nvPicPr>
          <p:blipFill rotWithShape="1">
            <a:blip r:embed="rId4"/>
            <a:srcRect l="80079" t="54667" b="25905"/>
            <a:stretch/>
          </p:blipFill>
          <p:spPr>
            <a:xfrm>
              <a:off x="7308429" y="461083"/>
              <a:ext cx="1687607" cy="2057400"/>
            </a:xfrm>
            <a:prstGeom prst="rect">
              <a:avLst/>
            </a:prstGeom>
          </p:spPr>
        </p:pic>
      </p:grpSp>
    </p:spTree>
    <p:extLst>
      <p:ext uri="{BB962C8B-B14F-4D97-AF65-F5344CB8AC3E}">
        <p14:creationId xmlns:p14="http://schemas.microsoft.com/office/powerpoint/2010/main" val="1608840656"/>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2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2"/>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iterate>
                                    <p:tmAbs val="0"/>
                                  </p:iterate>
                                  <p:childTnLst>
                                    <p:set>
                                      <p:cBhvr>
                                        <p:cTn id="18" fill="hold"/>
                                        <p:tgtEl>
                                          <p:spTgt spid="21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iterate>
                                    <p:tmAbs val="0"/>
                                  </p:iterate>
                                  <p:childTnLst>
                                    <p:set>
                                      <p:cBhvr>
                                        <p:cTn id="21" fill="hold"/>
                                        <p:tgtEl>
                                          <p:spTgt spid="223"/>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iterate>
                                    <p:tmAbs val="0"/>
                                  </p:iterate>
                                  <p:childTnLst>
                                    <p:set>
                                      <p:cBhvr>
                                        <p:cTn id="24" fill="hold"/>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advAuto="0"/>
      <p:bldP spid="219" grpId="0" animBg="1" advAuto="0"/>
      <p:bldP spid="223" grpId="0" animBg="1" advAuto="0"/>
      <p:bldP spid="224"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1 - Brainstorm</a:t>
            </a:r>
          </a:p>
        </p:txBody>
      </p:sp>
      <p:sp>
        <p:nvSpPr>
          <p:cNvPr id="6" name="Content Placeholder 5"/>
          <p:cNvSpPr>
            <a:spLocks noGrp="1"/>
          </p:cNvSpPr>
          <p:nvPr>
            <p:ph idx="1"/>
          </p:nvPr>
        </p:nvSpPr>
        <p:spPr>
          <a:xfrm>
            <a:off x="1371600" y="2590800"/>
            <a:ext cx="9601200" cy="514350"/>
          </a:xfrm>
        </p:spPr>
        <p:txBody>
          <a:bodyPr>
            <a:normAutofit fontScale="85000" lnSpcReduction="10000"/>
          </a:bodyPr>
          <a:lstStyle/>
          <a:p>
            <a:r>
              <a:rPr lang="en-US" dirty="0"/>
              <a:t>Think/Pair/Share - What individual factors may impact discounting/how?</a:t>
            </a:r>
          </a:p>
        </p:txBody>
      </p:sp>
    </p:spTree>
    <p:extLst>
      <p:ext uri="{BB962C8B-B14F-4D97-AF65-F5344CB8AC3E}">
        <p14:creationId xmlns:p14="http://schemas.microsoft.com/office/powerpoint/2010/main" val="1683398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Addictive disorders</a:t>
            </a:r>
            <a:br>
              <a:rPr lang="en-US" dirty="0"/>
            </a:br>
            <a:endParaRPr lang="en-US" dirty="0"/>
          </a:p>
        </p:txBody>
      </p:sp>
      <p:sp>
        <p:nvSpPr>
          <p:cNvPr id="3" name="Content Placeholder 2"/>
          <p:cNvSpPr>
            <a:spLocks noGrp="1"/>
          </p:cNvSpPr>
          <p:nvPr>
            <p:ph idx="1"/>
          </p:nvPr>
        </p:nvSpPr>
        <p:spPr>
          <a:xfrm>
            <a:off x="5434992" y="1249435"/>
            <a:ext cx="6235744" cy="3581400"/>
          </a:xfrm>
        </p:spPr>
        <p:txBody>
          <a:bodyPr/>
          <a:lstStyle/>
          <a:p>
            <a:r>
              <a:rPr lang="en-US" dirty="0"/>
              <a:t>Individuals with addictive disorders tend to discount more than healthy controls (</a:t>
            </a:r>
            <a:r>
              <a:rPr lang="en-US" dirty="0" err="1"/>
              <a:t>Amlung</a:t>
            </a:r>
            <a:r>
              <a:rPr lang="en-US" dirty="0"/>
              <a:t> et al., 2017)</a:t>
            </a:r>
          </a:p>
          <a:p>
            <a:pPr lvl="1"/>
            <a:r>
              <a:rPr lang="en-US" dirty="0"/>
              <a:t>Degree of discounting correlated with addition severity</a:t>
            </a:r>
          </a:p>
        </p:txBody>
      </p:sp>
      <p:grpSp>
        <p:nvGrpSpPr>
          <p:cNvPr id="6" name="Group 5"/>
          <p:cNvGrpSpPr/>
          <p:nvPr/>
        </p:nvGrpSpPr>
        <p:grpSpPr>
          <a:xfrm>
            <a:off x="891819" y="1237184"/>
            <a:ext cx="3898900" cy="3521730"/>
            <a:chOff x="891819" y="1292504"/>
            <a:chExt cx="3898900" cy="3521730"/>
          </a:xfrm>
        </p:grpSpPr>
        <p:grpSp>
          <p:nvGrpSpPr>
            <p:cNvPr id="9" name="Group 8">
              <a:extLst>
                <a:ext uri="{FF2B5EF4-FFF2-40B4-BE49-F238E27FC236}">
                  <a16:creationId xmlns="" xmlns:a16="http://schemas.microsoft.com/office/drawing/2014/main" id="{6874C9CC-0BA5-F246-AE64-5F95496B4B73}"/>
                </a:ext>
              </a:extLst>
            </p:cNvPr>
            <p:cNvGrpSpPr/>
            <p:nvPr/>
          </p:nvGrpSpPr>
          <p:grpSpPr>
            <a:xfrm>
              <a:off x="891819" y="1292504"/>
              <a:ext cx="3898900" cy="3521730"/>
              <a:chOff x="891819" y="1292504"/>
              <a:chExt cx="3898900" cy="3521730"/>
            </a:xfrm>
          </p:grpSpPr>
          <p:pic>
            <p:nvPicPr>
              <p:cNvPr id="7" name="Picture 6">
                <a:extLst>
                  <a:ext uri="{FF2B5EF4-FFF2-40B4-BE49-F238E27FC236}">
                    <a16:creationId xmlns="" xmlns:a16="http://schemas.microsoft.com/office/drawing/2014/main" id="{3D0ED520-2FD4-4D45-989A-7E6C0D6ADF9D}"/>
                  </a:ext>
                </a:extLst>
              </p:cNvPr>
              <p:cNvPicPr>
                <a:picLocks noChangeAspect="1"/>
              </p:cNvPicPr>
              <p:nvPr/>
            </p:nvPicPr>
            <p:blipFill>
              <a:blip r:embed="rId3"/>
              <a:stretch>
                <a:fillRect/>
              </a:stretch>
            </p:blipFill>
            <p:spPr>
              <a:xfrm>
                <a:off x="891819" y="1292504"/>
                <a:ext cx="3898900" cy="3124200"/>
              </a:xfrm>
              <a:prstGeom prst="rect">
                <a:avLst/>
              </a:prstGeom>
            </p:spPr>
          </p:pic>
          <p:sp>
            <p:nvSpPr>
              <p:cNvPr id="8" name="Rectangle 7">
                <a:extLst>
                  <a:ext uri="{FF2B5EF4-FFF2-40B4-BE49-F238E27FC236}">
                    <a16:creationId xmlns="" xmlns:a16="http://schemas.microsoft.com/office/drawing/2014/main" id="{3EB5BFBC-4E62-2C41-B918-1DA9C59EFA37}"/>
                  </a:ext>
                </a:extLst>
              </p:cNvPr>
              <p:cNvSpPr/>
              <p:nvPr/>
            </p:nvSpPr>
            <p:spPr>
              <a:xfrm>
                <a:off x="3044343" y="4444902"/>
                <a:ext cx="1746376" cy="369332"/>
              </a:xfrm>
              <a:prstGeom prst="rect">
                <a:avLst/>
              </a:prstGeom>
            </p:spPr>
            <p:txBody>
              <a:bodyPr wrap="none">
                <a:spAutoFit/>
              </a:bodyPr>
              <a:lstStyle/>
              <a:p>
                <a:r>
                  <a:rPr lang="en-US" dirty="0"/>
                  <a:t>Kirby et al 1999</a:t>
                </a:r>
              </a:p>
            </p:txBody>
          </p:sp>
        </p:grpSp>
        <p:grpSp>
          <p:nvGrpSpPr>
            <p:cNvPr id="4" name="Group 3"/>
            <p:cNvGrpSpPr/>
            <p:nvPr/>
          </p:nvGrpSpPr>
          <p:grpSpPr>
            <a:xfrm>
              <a:off x="3044343" y="2012296"/>
              <a:ext cx="238124" cy="1929209"/>
              <a:chOff x="3044343" y="2012296"/>
              <a:chExt cx="238124" cy="1929209"/>
            </a:xfrm>
          </p:grpSpPr>
          <p:cxnSp>
            <p:nvCxnSpPr>
              <p:cNvPr id="17" name="Straight Connector 16">
                <a:extLst>
                  <a:ext uri="{FF2B5EF4-FFF2-40B4-BE49-F238E27FC236}">
                    <a16:creationId xmlns="" xmlns:a16="http://schemas.microsoft.com/office/drawing/2014/main" id="{29A5A77C-4629-CB4E-ABA0-8458824CC08A}"/>
                  </a:ext>
                </a:extLst>
              </p:cNvPr>
              <p:cNvCxnSpPr>
                <a:cxnSpLocks/>
              </p:cNvCxnSpPr>
              <p:nvPr/>
            </p:nvCxnSpPr>
            <p:spPr>
              <a:xfrm>
                <a:off x="3044343" y="3484305"/>
                <a:ext cx="0" cy="457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B175896-4307-5940-A1B0-392331312B2E}"/>
                  </a:ext>
                </a:extLst>
              </p:cNvPr>
              <p:cNvCxnSpPr>
                <a:cxnSpLocks/>
              </p:cNvCxnSpPr>
              <p:nvPr/>
            </p:nvCxnSpPr>
            <p:spPr>
              <a:xfrm>
                <a:off x="3282467" y="2012296"/>
                <a:ext cx="0" cy="457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p:cNvGrpSpPr/>
          <p:nvPr/>
        </p:nvGrpSpPr>
        <p:grpSpPr>
          <a:xfrm>
            <a:off x="5719915" y="4301345"/>
            <a:ext cx="1251727" cy="2371989"/>
            <a:chOff x="6718721" y="2276461"/>
            <a:chExt cx="1251727" cy="2371989"/>
          </a:xfrm>
        </p:grpSpPr>
        <p:grpSp>
          <p:nvGrpSpPr>
            <p:cNvPr id="30" name="Group 29">
              <a:extLst>
                <a:ext uri="{FF2B5EF4-FFF2-40B4-BE49-F238E27FC236}">
                  <a16:creationId xmlns="" xmlns:a16="http://schemas.microsoft.com/office/drawing/2014/main" id="{F9355E99-333B-4145-93EC-C2E609413546}"/>
                </a:ext>
              </a:extLst>
            </p:cNvPr>
            <p:cNvGrpSpPr>
              <a:grpSpLocks noChangeAspect="1"/>
            </p:cNvGrpSpPr>
            <p:nvPr/>
          </p:nvGrpSpPr>
          <p:grpSpPr>
            <a:xfrm>
              <a:off x="6718721" y="2276461"/>
              <a:ext cx="1251727" cy="1828800"/>
              <a:chOff x="8262398" y="197239"/>
              <a:chExt cx="3768312" cy="5505587"/>
            </a:xfrm>
          </p:grpSpPr>
          <p:pic>
            <p:nvPicPr>
              <p:cNvPr id="26" name="Content Placeholder 4" descr="Content Placeholder 4">
                <a:extLst>
                  <a:ext uri="{FF2B5EF4-FFF2-40B4-BE49-F238E27FC236}">
                    <a16:creationId xmlns="" xmlns:a16="http://schemas.microsoft.com/office/drawing/2014/main" id="{C6A52EF5-C13C-9742-BBD3-BFFDEE3C84F3}"/>
                  </a:ext>
                </a:extLst>
              </p:cNvPr>
              <p:cNvPicPr>
                <a:picLocks noChangeAspect="1"/>
              </p:cNvPicPr>
              <p:nvPr/>
            </p:nvPicPr>
            <p:blipFill>
              <a:blip r:embed="rId4">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27" name="Group 26">
                <a:extLst>
                  <a:ext uri="{FF2B5EF4-FFF2-40B4-BE49-F238E27FC236}">
                    <a16:creationId xmlns="" xmlns:a16="http://schemas.microsoft.com/office/drawing/2014/main" id="{F3A284DE-3903-D146-A0A4-92B1D0116EDD}"/>
                  </a:ext>
                </a:extLst>
              </p:cNvPr>
              <p:cNvGrpSpPr/>
              <p:nvPr/>
            </p:nvGrpSpPr>
            <p:grpSpPr>
              <a:xfrm>
                <a:off x="9232153" y="197239"/>
                <a:ext cx="1828800" cy="2423160"/>
                <a:chOff x="11147206" y="278203"/>
                <a:chExt cx="1828800" cy="2423160"/>
              </a:xfrm>
            </p:grpSpPr>
            <p:sp>
              <p:nvSpPr>
                <p:cNvPr id="28" name="Rounded Rectangle 27">
                  <a:extLst>
                    <a:ext uri="{FF2B5EF4-FFF2-40B4-BE49-F238E27FC236}">
                      <a16:creationId xmlns="" xmlns:a16="http://schemas.microsoft.com/office/drawing/2014/main" id="{CA376E13-C2BB-4046-BE39-F4483198ED35}"/>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 xmlns:a16="http://schemas.microsoft.com/office/drawing/2014/main" id="{A25EE54B-8042-F642-8467-CFFF2CA92F53}"/>
                    </a:ext>
                  </a:extLst>
                </p:cNvPr>
                <p:cNvPicPr>
                  <a:picLocks noChangeAspect="1"/>
                </p:cNvPicPr>
                <p:nvPr/>
              </p:nvPicPr>
              <p:blipFill rotWithShape="1">
                <a:blip r:embed="rId5"/>
                <a:srcRect l="79127" t="26095" b="52762"/>
                <a:stretch/>
              </p:blipFill>
              <p:spPr>
                <a:xfrm>
                  <a:off x="11249150" y="461083"/>
                  <a:ext cx="1624912" cy="2057400"/>
                </a:xfrm>
                <a:prstGeom prst="rect">
                  <a:avLst/>
                </a:prstGeom>
              </p:spPr>
            </p:pic>
          </p:grpSp>
        </p:grpSp>
        <p:sp>
          <p:nvSpPr>
            <p:cNvPr id="25" name="TextBox 24">
              <a:extLst>
                <a:ext uri="{FF2B5EF4-FFF2-40B4-BE49-F238E27FC236}">
                  <a16:creationId xmlns="" xmlns:a16="http://schemas.microsoft.com/office/drawing/2014/main" id="{5D8DD724-2634-9B41-83C5-FFC4082EDBE1}"/>
                </a:ext>
              </a:extLst>
            </p:cNvPr>
            <p:cNvSpPr txBox="1"/>
            <p:nvPr/>
          </p:nvSpPr>
          <p:spPr>
            <a:xfrm>
              <a:off x="6841432" y="4279118"/>
              <a:ext cx="1006304" cy="369332"/>
            </a:xfrm>
            <a:prstGeom prst="rect">
              <a:avLst/>
            </a:prstGeom>
            <a:noFill/>
          </p:spPr>
          <p:txBody>
            <a:bodyPr wrap="square" rtlCol="0">
              <a:spAutoFit/>
            </a:bodyPr>
            <a:lstStyle/>
            <a:p>
              <a:r>
                <a:rPr lang="en-US" smtClean="0"/>
                <a:t>Patients</a:t>
              </a:r>
              <a:endParaRPr lang="en-US" dirty="0"/>
            </a:p>
          </p:txBody>
        </p:sp>
      </p:grpSp>
      <p:grpSp>
        <p:nvGrpSpPr>
          <p:cNvPr id="13" name="Group 12"/>
          <p:cNvGrpSpPr/>
          <p:nvPr/>
        </p:nvGrpSpPr>
        <p:grpSpPr>
          <a:xfrm>
            <a:off x="8155748" y="4301345"/>
            <a:ext cx="1203792" cy="2371989"/>
            <a:chOff x="8903789" y="2276461"/>
            <a:chExt cx="1203792" cy="2371989"/>
          </a:xfrm>
        </p:grpSpPr>
        <p:grpSp>
          <p:nvGrpSpPr>
            <p:cNvPr id="19" name="Group 18">
              <a:extLst>
                <a:ext uri="{FF2B5EF4-FFF2-40B4-BE49-F238E27FC236}">
                  <a16:creationId xmlns="" xmlns:a16="http://schemas.microsoft.com/office/drawing/2014/main" id="{A8F5E911-146A-554E-A003-EDA8E1D65492}"/>
                </a:ext>
              </a:extLst>
            </p:cNvPr>
            <p:cNvGrpSpPr>
              <a:grpSpLocks noChangeAspect="1"/>
            </p:cNvGrpSpPr>
            <p:nvPr/>
          </p:nvGrpSpPr>
          <p:grpSpPr>
            <a:xfrm>
              <a:off x="8903789" y="2276461"/>
              <a:ext cx="1203792" cy="1828800"/>
              <a:chOff x="4343400" y="189612"/>
              <a:chExt cx="3629026" cy="5513214"/>
            </a:xfrm>
          </p:grpSpPr>
          <p:pic>
            <p:nvPicPr>
              <p:cNvPr id="21" name="Content Placeholder 4" descr="Content Placeholder 4">
                <a:extLst>
                  <a:ext uri="{FF2B5EF4-FFF2-40B4-BE49-F238E27FC236}">
                    <a16:creationId xmlns="" xmlns:a16="http://schemas.microsoft.com/office/drawing/2014/main" id="{D245F5A4-E668-B846-9339-FC8F1CAB2619}"/>
                  </a:ext>
                </a:extLst>
              </p:cNvPr>
              <p:cNvPicPr>
                <a:picLocks noChangeAspect="1"/>
              </p:cNvPicPr>
              <p:nvPr/>
            </p:nvPicPr>
            <p:blipFill>
              <a:blip r:embed="rId4">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22" name="Group 21">
                <a:extLst>
                  <a:ext uri="{FF2B5EF4-FFF2-40B4-BE49-F238E27FC236}">
                    <a16:creationId xmlns="" xmlns:a16="http://schemas.microsoft.com/office/drawing/2014/main" id="{A5CEAD02-8623-314D-9575-BF70C4C7EAA0}"/>
                  </a:ext>
                </a:extLst>
              </p:cNvPr>
              <p:cNvGrpSpPr/>
              <p:nvPr/>
            </p:nvGrpSpPr>
            <p:grpSpPr>
              <a:xfrm>
                <a:off x="5263378" y="189612"/>
                <a:ext cx="1828800" cy="2423160"/>
                <a:chOff x="7210335" y="254093"/>
                <a:chExt cx="1828800" cy="2423160"/>
              </a:xfrm>
            </p:grpSpPr>
            <p:sp>
              <p:nvSpPr>
                <p:cNvPr id="23" name="Rounded Rectangle 22">
                  <a:extLst>
                    <a:ext uri="{FF2B5EF4-FFF2-40B4-BE49-F238E27FC236}">
                      <a16:creationId xmlns="" xmlns:a16="http://schemas.microsoft.com/office/drawing/2014/main" id="{7EAAB749-10B2-8343-80F6-425C14EE2BE4}"/>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 xmlns:a16="http://schemas.microsoft.com/office/drawing/2014/main" id="{B932888E-B6D4-084A-88C5-178A3CCD696E}"/>
                    </a:ext>
                  </a:extLst>
                </p:cNvPr>
                <p:cNvPicPr>
                  <a:picLocks noChangeAspect="1"/>
                </p:cNvPicPr>
                <p:nvPr/>
              </p:nvPicPr>
              <p:blipFill rotWithShape="1">
                <a:blip r:embed="rId5"/>
                <a:srcRect l="80079" t="54667" b="25905"/>
                <a:stretch/>
              </p:blipFill>
              <p:spPr>
                <a:xfrm>
                  <a:off x="7308429" y="461083"/>
                  <a:ext cx="1687607" cy="2057400"/>
                </a:xfrm>
                <a:prstGeom prst="rect">
                  <a:avLst/>
                </a:prstGeom>
              </p:spPr>
            </p:pic>
          </p:grpSp>
        </p:grpSp>
        <p:sp>
          <p:nvSpPr>
            <p:cNvPr id="31" name="TextBox 30">
              <a:extLst>
                <a:ext uri="{FF2B5EF4-FFF2-40B4-BE49-F238E27FC236}">
                  <a16:creationId xmlns="" xmlns:a16="http://schemas.microsoft.com/office/drawing/2014/main" id="{FD25F6CA-F029-5943-B2AE-8C42253E06B9}"/>
                </a:ext>
              </a:extLst>
            </p:cNvPr>
            <p:cNvSpPr txBox="1"/>
            <p:nvPr/>
          </p:nvSpPr>
          <p:spPr>
            <a:xfrm>
              <a:off x="8995449" y="4279118"/>
              <a:ext cx="1020472" cy="369332"/>
            </a:xfrm>
            <a:prstGeom prst="rect">
              <a:avLst/>
            </a:prstGeom>
            <a:noFill/>
          </p:spPr>
          <p:txBody>
            <a:bodyPr wrap="none" rtlCol="0">
              <a:spAutoFit/>
            </a:bodyPr>
            <a:lstStyle/>
            <a:p>
              <a:r>
                <a:rPr lang="en-US" dirty="0" smtClean="0"/>
                <a:t> </a:t>
              </a:r>
              <a:r>
                <a:rPr lang="en-US" dirty="0"/>
                <a:t>Controls</a:t>
              </a:r>
            </a:p>
          </p:txBody>
        </p:sp>
      </p:grpSp>
    </p:spTree>
    <p:extLst>
      <p:ext uri="{BB962C8B-B14F-4D97-AF65-F5344CB8AC3E}">
        <p14:creationId xmlns:p14="http://schemas.microsoft.com/office/powerpoint/2010/main" val="37490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5F3F76-605B-AC4F-85C8-78003EB21A47}"/>
              </a:ext>
            </a:extLst>
          </p:cNvPr>
          <p:cNvSpPr>
            <a:spLocks noGrp="1"/>
          </p:cNvSpPr>
          <p:nvPr>
            <p:ph type="title"/>
          </p:nvPr>
        </p:nvSpPr>
        <p:spPr/>
        <p:txBody>
          <a:bodyPr/>
          <a:lstStyle/>
          <a:p>
            <a:r>
              <a:rPr lang="en-US" dirty="0"/>
              <a:t>Attention deficit/hyperactivity disorder (ADHD)</a:t>
            </a:r>
          </a:p>
        </p:txBody>
      </p:sp>
      <p:pic>
        <p:nvPicPr>
          <p:cNvPr id="4" name="Picture 4">
            <a:extLst>
              <a:ext uri="{FF2B5EF4-FFF2-40B4-BE49-F238E27FC236}">
                <a16:creationId xmlns="" xmlns:a16="http://schemas.microsoft.com/office/drawing/2014/main" id="{95C0ECAB-55D7-3C4B-8C27-5161E4C4A37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72017" y="1971675"/>
            <a:ext cx="5581784" cy="3943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a:extLst>
              <a:ext uri="{FF2B5EF4-FFF2-40B4-BE49-F238E27FC236}">
                <a16:creationId xmlns="" xmlns:a16="http://schemas.microsoft.com/office/drawing/2014/main" id="{84EF3A93-A369-6741-9227-DF13CC9A4F70}"/>
              </a:ext>
            </a:extLst>
          </p:cNvPr>
          <p:cNvSpPr txBox="1"/>
          <p:nvPr/>
        </p:nvSpPr>
        <p:spPr>
          <a:xfrm>
            <a:off x="838200" y="1971675"/>
            <a:ext cx="481965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Children with ADHD discount </a:t>
            </a:r>
            <a:r>
              <a:rPr lang="en-US" sz="2400" i="1" dirty="0"/>
              <a:t>more</a:t>
            </a:r>
            <a:r>
              <a:rPr lang="en-US" sz="2400" dirty="0"/>
              <a:t> than:</a:t>
            </a:r>
          </a:p>
          <a:p>
            <a:pPr marL="742950" lvl="1" indent="-285750">
              <a:buFont typeface="Arial" panose="020B0604020202020204" pitchFamily="34" charset="0"/>
              <a:buChar char="•"/>
            </a:pPr>
            <a:r>
              <a:rPr lang="en-US" sz="2400" dirty="0"/>
              <a:t>typically developing children </a:t>
            </a:r>
          </a:p>
          <a:p>
            <a:pPr marL="742950" lvl="1" indent="-285750">
              <a:buFont typeface="Arial" panose="020B0604020202020204" pitchFamily="34" charset="0"/>
              <a:buChar char="•"/>
            </a:pPr>
            <a:r>
              <a:rPr lang="en-US" sz="2400" dirty="0"/>
              <a:t>children with autism spectrum disorder (ASD)</a:t>
            </a:r>
          </a:p>
        </p:txBody>
      </p:sp>
      <p:grpSp>
        <p:nvGrpSpPr>
          <p:cNvPr id="6" name="Group 5">
            <a:extLst>
              <a:ext uri="{FF2B5EF4-FFF2-40B4-BE49-F238E27FC236}">
                <a16:creationId xmlns="" xmlns:a16="http://schemas.microsoft.com/office/drawing/2014/main" id="{A8F5E911-146A-554E-A003-EDA8E1D65492}"/>
              </a:ext>
            </a:extLst>
          </p:cNvPr>
          <p:cNvGrpSpPr>
            <a:grpSpLocks noChangeAspect="1"/>
          </p:cNvGrpSpPr>
          <p:nvPr/>
        </p:nvGrpSpPr>
        <p:grpSpPr>
          <a:xfrm>
            <a:off x="3853488" y="4535027"/>
            <a:ext cx="1203792" cy="1828800"/>
            <a:chOff x="4343400" y="189612"/>
            <a:chExt cx="3629026" cy="5513214"/>
          </a:xfrm>
        </p:grpSpPr>
        <p:pic>
          <p:nvPicPr>
            <p:cNvPr id="7" name="Content Placeholder 4" descr="Content Placeholder 4">
              <a:extLst>
                <a:ext uri="{FF2B5EF4-FFF2-40B4-BE49-F238E27FC236}">
                  <a16:creationId xmlns="" xmlns:a16="http://schemas.microsoft.com/office/drawing/2014/main" id="{D245F5A4-E668-B846-9339-FC8F1CAB2619}"/>
                </a:ext>
              </a:extLst>
            </p:cNvPr>
            <p:cNvPicPr>
              <a:picLocks noChangeAspect="1"/>
            </p:cNvPicPr>
            <p:nvPr/>
          </p:nvPicPr>
          <p:blipFill>
            <a:blip r:embed="rId4">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8" name="Group 7">
              <a:extLst>
                <a:ext uri="{FF2B5EF4-FFF2-40B4-BE49-F238E27FC236}">
                  <a16:creationId xmlns="" xmlns:a16="http://schemas.microsoft.com/office/drawing/2014/main" id="{A5CEAD02-8623-314D-9575-BF70C4C7EAA0}"/>
                </a:ext>
              </a:extLst>
            </p:cNvPr>
            <p:cNvGrpSpPr/>
            <p:nvPr/>
          </p:nvGrpSpPr>
          <p:grpSpPr>
            <a:xfrm>
              <a:off x="5263378" y="189612"/>
              <a:ext cx="1828800" cy="2423160"/>
              <a:chOff x="7210335" y="254093"/>
              <a:chExt cx="1828800" cy="2423160"/>
            </a:xfrm>
          </p:grpSpPr>
          <p:sp>
            <p:nvSpPr>
              <p:cNvPr id="9" name="Rounded Rectangle 8">
                <a:extLst>
                  <a:ext uri="{FF2B5EF4-FFF2-40B4-BE49-F238E27FC236}">
                    <a16:creationId xmlns="" xmlns:a16="http://schemas.microsoft.com/office/drawing/2014/main" id="{7EAAB749-10B2-8343-80F6-425C14EE2BE4}"/>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B932888E-B6D4-084A-88C5-178A3CCD696E}"/>
                  </a:ext>
                </a:extLst>
              </p:cNvPr>
              <p:cNvPicPr>
                <a:picLocks noChangeAspect="1"/>
              </p:cNvPicPr>
              <p:nvPr/>
            </p:nvPicPr>
            <p:blipFill rotWithShape="1">
              <a:blip r:embed="rId5"/>
              <a:srcRect l="80079" t="54667" b="25905"/>
              <a:stretch/>
            </p:blipFill>
            <p:spPr>
              <a:xfrm>
                <a:off x="7308429" y="461083"/>
                <a:ext cx="1687607" cy="2057400"/>
              </a:xfrm>
              <a:prstGeom prst="rect">
                <a:avLst/>
              </a:prstGeom>
            </p:spPr>
          </p:pic>
        </p:grpSp>
      </p:grpSp>
      <p:grpSp>
        <p:nvGrpSpPr>
          <p:cNvPr id="11" name="Group 10">
            <a:extLst>
              <a:ext uri="{FF2B5EF4-FFF2-40B4-BE49-F238E27FC236}">
                <a16:creationId xmlns="" xmlns:a16="http://schemas.microsoft.com/office/drawing/2014/main" id="{5AF5219D-CDFC-EC4B-9A1B-6BBA6CA10109}"/>
              </a:ext>
            </a:extLst>
          </p:cNvPr>
          <p:cNvGrpSpPr>
            <a:grpSpLocks noChangeAspect="1"/>
          </p:cNvGrpSpPr>
          <p:nvPr/>
        </p:nvGrpSpPr>
        <p:grpSpPr>
          <a:xfrm>
            <a:off x="1246701" y="4535027"/>
            <a:ext cx="1251727" cy="1828800"/>
            <a:chOff x="8262398" y="197239"/>
            <a:chExt cx="3768312" cy="5505587"/>
          </a:xfrm>
        </p:grpSpPr>
        <p:pic>
          <p:nvPicPr>
            <p:cNvPr id="12" name="Content Placeholder 4" descr="Content Placeholder 4">
              <a:extLst>
                <a:ext uri="{FF2B5EF4-FFF2-40B4-BE49-F238E27FC236}">
                  <a16:creationId xmlns="" xmlns:a16="http://schemas.microsoft.com/office/drawing/2014/main" id="{6D490E57-53CE-5D40-ACB4-57565BAF7B6D}"/>
                </a:ext>
              </a:extLst>
            </p:cNvPr>
            <p:cNvPicPr>
              <a:picLocks noChangeAspect="1"/>
            </p:cNvPicPr>
            <p:nvPr/>
          </p:nvPicPr>
          <p:blipFill>
            <a:blip r:embed="rId4">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13" name="Group 12">
              <a:extLst>
                <a:ext uri="{FF2B5EF4-FFF2-40B4-BE49-F238E27FC236}">
                  <a16:creationId xmlns="" xmlns:a16="http://schemas.microsoft.com/office/drawing/2014/main" id="{6A64E32B-3453-BF44-B04D-864294411297}"/>
                </a:ext>
              </a:extLst>
            </p:cNvPr>
            <p:cNvGrpSpPr/>
            <p:nvPr/>
          </p:nvGrpSpPr>
          <p:grpSpPr>
            <a:xfrm>
              <a:off x="9232153" y="197239"/>
              <a:ext cx="1828800" cy="2423160"/>
              <a:chOff x="11147206" y="278203"/>
              <a:chExt cx="1828800" cy="2423160"/>
            </a:xfrm>
          </p:grpSpPr>
          <p:sp>
            <p:nvSpPr>
              <p:cNvPr id="14" name="Rounded Rectangle 13">
                <a:extLst>
                  <a:ext uri="{FF2B5EF4-FFF2-40B4-BE49-F238E27FC236}">
                    <a16:creationId xmlns="" xmlns:a16="http://schemas.microsoft.com/office/drawing/2014/main" id="{6C301B01-3AD8-8A41-9FBC-52EA3CA6204B}"/>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 xmlns:a16="http://schemas.microsoft.com/office/drawing/2014/main" id="{76C474A1-31B1-2E45-8970-72AFE4BB0EA2}"/>
                  </a:ext>
                </a:extLst>
              </p:cNvPr>
              <p:cNvPicPr>
                <a:picLocks noChangeAspect="1"/>
              </p:cNvPicPr>
              <p:nvPr/>
            </p:nvPicPr>
            <p:blipFill rotWithShape="1">
              <a:blip r:embed="rId5"/>
              <a:srcRect l="79127" t="26095" b="52762"/>
              <a:stretch/>
            </p:blipFill>
            <p:spPr>
              <a:xfrm>
                <a:off x="11249150" y="461083"/>
                <a:ext cx="1624912" cy="2057400"/>
              </a:xfrm>
              <a:prstGeom prst="rect">
                <a:avLst/>
              </a:prstGeom>
            </p:spPr>
          </p:pic>
        </p:grpSp>
      </p:grpSp>
      <p:sp>
        <p:nvSpPr>
          <p:cNvPr id="16" name="TextBox 15">
            <a:extLst>
              <a:ext uri="{FF2B5EF4-FFF2-40B4-BE49-F238E27FC236}">
                <a16:creationId xmlns="" xmlns:a16="http://schemas.microsoft.com/office/drawing/2014/main" id="{5D8DD724-2634-9B41-83C5-FFC4082EDBE1}"/>
              </a:ext>
            </a:extLst>
          </p:cNvPr>
          <p:cNvSpPr txBox="1"/>
          <p:nvPr/>
        </p:nvSpPr>
        <p:spPr>
          <a:xfrm>
            <a:off x="1424695" y="6486525"/>
            <a:ext cx="895738" cy="371475"/>
          </a:xfrm>
          <a:prstGeom prst="rect">
            <a:avLst/>
          </a:prstGeom>
          <a:noFill/>
        </p:spPr>
        <p:txBody>
          <a:bodyPr wrap="square" rtlCol="0">
            <a:spAutoFit/>
          </a:bodyPr>
          <a:lstStyle/>
          <a:p>
            <a:r>
              <a:rPr lang="en-US" dirty="0"/>
              <a:t>ADHD </a:t>
            </a:r>
          </a:p>
        </p:txBody>
      </p:sp>
      <p:sp>
        <p:nvSpPr>
          <p:cNvPr id="17" name="TextBox 16">
            <a:extLst>
              <a:ext uri="{FF2B5EF4-FFF2-40B4-BE49-F238E27FC236}">
                <a16:creationId xmlns="" xmlns:a16="http://schemas.microsoft.com/office/drawing/2014/main" id="{FD25F6CA-F029-5943-B2AE-8C42253E06B9}"/>
              </a:ext>
            </a:extLst>
          </p:cNvPr>
          <p:cNvSpPr txBox="1"/>
          <p:nvPr/>
        </p:nvSpPr>
        <p:spPr>
          <a:xfrm>
            <a:off x="3665137" y="6433727"/>
            <a:ext cx="1611916" cy="369332"/>
          </a:xfrm>
          <a:prstGeom prst="rect">
            <a:avLst/>
          </a:prstGeom>
          <a:noFill/>
        </p:spPr>
        <p:txBody>
          <a:bodyPr wrap="none" rtlCol="0">
            <a:spAutoFit/>
          </a:bodyPr>
          <a:lstStyle/>
          <a:p>
            <a:r>
              <a:rPr lang="en-US" dirty="0"/>
              <a:t>ASD &amp; Controls</a:t>
            </a:r>
          </a:p>
        </p:txBody>
      </p:sp>
      <p:sp>
        <p:nvSpPr>
          <p:cNvPr id="18" name="TextBox 17">
            <a:extLst>
              <a:ext uri="{FF2B5EF4-FFF2-40B4-BE49-F238E27FC236}">
                <a16:creationId xmlns="" xmlns:a16="http://schemas.microsoft.com/office/drawing/2014/main" id="{E143484A-AE7A-824C-8670-72955F0AF0BB}"/>
              </a:ext>
            </a:extLst>
          </p:cNvPr>
          <p:cNvSpPr txBox="1"/>
          <p:nvPr/>
        </p:nvSpPr>
        <p:spPr>
          <a:xfrm>
            <a:off x="9259572" y="6249061"/>
            <a:ext cx="2094228" cy="369332"/>
          </a:xfrm>
          <a:prstGeom prst="rect">
            <a:avLst/>
          </a:prstGeom>
          <a:noFill/>
        </p:spPr>
        <p:txBody>
          <a:bodyPr wrap="none" rtlCol="0">
            <a:spAutoFit/>
          </a:bodyPr>
          <a:lstStyle/>
          <a:p>
            <a:r>
              <a:rPr lang="en-US" dirty="0" err="1"/>
              <a:t>Demurie</a:t>
            </a:r>
            <a:r>
              <a:rPr lang="en-US" dirty="0"/>
              <a:t> et al., 2012</a:t>
            </a:r>
          </a:p>
        </p:txBody>
      </p:sp>
    </p:spTree>
    <p:extLst>
      <p:ext uri="{BB962C8B-B14F-4D97-AF65-F5344CB8AC3E}">
        <p14:creationId xmlns:p14="http://schemas.microsoft.com/office/powerpoint/2010/main" val="31934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a:t>
            </a:r>
          </a:p>
        </p:txBody>
      </p:sp>
      <p:sp>
        <p:nvSpPr>
          <p:cNvPr id="7" name="TextBox 6"/>
          <p:cNvSpPr txBox="1"/>
          <p:nvPr/>
        </p:nvSpPr>
        <p:spPr>
          <a:xfrm>
            <a:off x="838200" y="1610436"/>
            <a:ext cx="5043985" cy="3416320"/>
          </a:xfrm>
          <a:prstGeom prst="rect">
            <a:avLst/>
          </a:prstGeom>
          <a:noFill/>
        </p:spPr>
        <p:txBody>
          <a:bodyPr wrap="square" rtlCol="0">
            <a:spAutoFit/>
          </a:bodyPr>
          <a:lstStyle/>
          <a:p>
            <a:pPr marL="285750" indent="-285750">
              <a:buFont typeface="Arial" charset="0"/>
              <a:buChar char="•"/>
            </a:pPr>
            <a:r>
              <a:rPr lang="en-US" sz="2400" dirty="0"/>
              <a:t>There is an increase in delay discounting across childhood into early adolescence.</a:t>
            </a:r>
          </a:p>
          <a:p>
            <a:pPr marL="285750" indent="-285750">
              <a:buFont typeface="Arial" charset="0"/>
              <a:buChar char="•"/>
            </a:pPr>
            <a:endParaRPr lang="en-US" sz="2400" dirty="0"/>
          </a:p>
          <a:p>
            <a:pPr marL="285750" indent="-285750">
              <a:buFont typeface="Arial" charset="0"/>
              <a:buChar char="•"/>
            </a:pPr>
            <a:r>
              <a:rPr lang="en-US" sz="2400" dirty="0"/>
              <a:t>Discounting decreases across adolescence into adulthood.</a:t>
            </a:r>
          </a:p>
          <a:p>
            <a:pPr marL="285750" indent="-285750">
              <a:buFont typeface="Arial" charset="0"/>
              <a:buChar char="•"/>
            </a:pPr>
            <a:endParaRPr lang="en-US" sz="2400" dirty="0"/>
          </a:p>
          <a:p>
            <a:pPr marL="285750" indent="-285750">
              <a:buFont typeface="Arial" charset="0"/>
              <a:buChar char="•"/>
            </a:pPr>
            <a:r>
              <a:rPr lang="en-US" sz="2400" dirty="0"/>
              <a:t>Discounting peaks at 12-13 years old.</a:t>
            </a:r>
          </a:p>
        </p:txBody>
      </p:sp>
      <p:pic>
        <p:nvPicPr>
          <p:cNvPr id="8" name="Picture 3" descr="https://lh3.googleusercontent.com/apN5-kT-UBuZMjXdc8TPypGUN7fogSRJaAe0NTe37kzaZ9rSbesB0p2DdIkZQCcthhbGJRGZxXEzX73MljNfyqyL1bqgyNfKoIAw7XpsxEn4UoxMG0p9_v1r9LSfLeJdhgt9VX2pMP8">
            <a:extLst>
              <a:ext uri="{FF2B5EF4-FFF2-40B4-BE49-F238E27FC236}">
                <a16:creationId xmlns="" xmlns:a16="http://schemas.microsoft.com/office/drawing/2014/main" id="{33D46817-B07A-5147-B760-9868C1373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449" y="4638649"/>
            <a:ext cx="4064351" cy="22193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 xmlns:a16="http://schemas.microsoft.com/office/drawing/2014/main" id="{1CB23DA6-D0F2-F94B-9D79-118F8B4D8E50}"/>
              </a:ext>
            </a:extLst>
          </p:cNvPr>
          <p:cNvPicPr>
            <a:picLocks noChangeAspect="1"/>
          </p:cNvPicPr>
          <p:nvPr/>
        </p:nvPicPr>
        <p:blipFill rotWithShape="1">
          <a:blip r:embed="rId4"/>
          <a:srcRect t="7842"/>
          <a:stretch/>
        </p:blipFill>
        <p:spPr>
          <a:xfrm>
            <a:off x="6067555" y="1802342"/>
            <a:ext cx="5643575" cy="2255308"/>
          </a:xfrm>
          <a:prstGeom prst="rect">
            <a:avLst/>
          </a:prstGeom>
        </p:spPr>
      </p:pic>
      <p:sp>
        <p:nvSpPr>
          <p:cNvPr id="10" name="TextBox 9">
            <a:extLst>
              <a:ext uri="{FF2B5EF4-FFF2-40B4-BE49-F238E27FC236}">
                <a16:creationId xmlns="" xmlns:a16="http://schemas.microsoft.com/office/drawing/2014/main" id="{4E1321A8-A6CF-4041-ADE8-6C0210C587E9}"/>
              </a:ext>
            </a:extLst>
          </p:cNvPr>
          <p:cNvSpPr txBox="1"/>
          <p:nvPr/>
        </p:nvSpPr>
        <p:spPr>
          <a:xfrm>
            <a:off x="9529763" y="4157663"/>
            <a:ext cx="2181367" cy="369332"/>
          </a:xfrm>
          <a:prstGeom prst="rect">
            <a:avLst/>
          </a:prstGeom>
          <a:noFill/>
        </p:spPr>
        <p:txBody>
          <a:bodyPr wrap="square" rtlCol="0">
            <a:spAutoFit/>
          </a:bodyPr>
          <a:lstStyle/>
          <a:p>
            <a:r>
              <a:rPr lang="en-US" dirty="0"/>
              <a:t>Steinberg et al 2009</a:t>
            </a:r>
          </a:p>
        </p:txBody>
      </p:sp>
      <p:sp>
        <p:nvSpPr>
          <p:cNvPr id="21" name="Right Arrow 20">
            <a:extLst>
              <a:ext uri="{FF2B5EF4-FFF2-40B4-BE49-F238E27FC236}">
                <a16:creationId xmlns="" xmlns:a16="http://schemas.microsoft.com/office/drawing/2014/main" id="{0CC1FE39-B62E-8144-A68C-5717F744925B}"/>
              </a:ext>
            </a:extLst>
          </p:cNvPr>
          <p:cNvSpPr/>
          <p:nvPr/>
        </p:nvSpPr>
        <p:spPr>
          <a:xfrm>
            <a:off x="2714625" y="5386388"/>
            <a:ext cx="1128713" cy="628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 xmlns:a16="http://schemas.microsoft.com/office/drawing/2014/main" id="{AE017A2F-7962-7B4E-AFC3-A2B291DD10D0}"/>
              </a:ext>
            </a:extLst>
          </p:cNvPr>
          <p:cNvGrpSpPr>
            <a:grpSpLocks noChangeAspect="1"/>
          </p:cNvGrpSpPr>
          <p:nvPr/>
        </p:nvGrpSpPr>
        <p:grpSpPr>
          <a:xfrm>
            <a:off x="4419249" y="4948968"/>
            <a:ext cx="1203792" cy="1828800"/>
            <a:chOff x="4343400" y="189612"/>
            <a:chExt cx="3629026" cy="5513214"/>
          </a:xfrm>
        </p:grpSpPr>
        <p:pic>
          <p:nvPicPr>
            <p:cNvPr id="22" name="Content Placeholder 4" descr="Content Placeholder 4">
              <a:extLst>
                <a:ext uri="{FF2B5EF4-FFF2-40B4-BE49-F238E27FC236}">
                  <a16:creationId xmlns="" xmlns:a16="http://schemas.microsoft.com/office/drawing/2014/main" id="{E3B54D3B-D088-CB41-BE9B-3D41E95C5E87}"/>
                </a:ext>
              </a:extLst>
            </p:cNvPr>
            <p:cNvPicPr>
              <a:picLocks noChangeAspect="1"/>
            </p:cNvPicPr>
            <p:nvPr/>
          </p:nvPicPr>
          <p:blipFill>
            <a:blip r:embed="rId5">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23" name="Group 22">
              <a:extLst>
                <a:ext uri="{FF2B5EF4-FFF2-40B4-BE49-F238E27FC236}">
                  <a16:creationId xmlns="" xmlns:a16="http://schemas.microsoft.com/office/drawing/2014/main" id="{2B1048F2-46B8-9B4A-8BD9-96938D3248C2}"/>
                </a:ext>
              </a:extLst>
            </p:cNvPr>
            <p:cNvGrpSpPr/>
            <p:nvPr/>
          </p:nvGrpSpPr>
          <p:grpSpPr>
            <a:xfrm>
              <a:off x="5263378" y="189612"/>
              <a:ext cx="1828800" cy="2423160"/>
              <a:chOff x="7210335" y="254093"/>
              <a:chExt cx="1828800" cy="2423160"/>
            </a:xfrm>
          </p:grpSpPr>
          <p:sp>
            <p:nvSpPr>
              <p:cNvPr id="24" name="Rounded Rectangle 23">
                <a:extLst>
                  <a:ext uri="{FF2B5EF4-FFF2-40B4-BE49-F238E27FC236}">
                    <a16:creationId xmlns="" xmlns:a16="http://schemas.microsoft.com/office/drawing/2014/main" id="{0D0F5052-1F47-614A-88E2-3862171AA0D0}"/>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 xmlns:a16="http://schemas.microsoft.com/office/drawing/2014/main" id="{6C5D0DB1-178D-884E-AE23-4B1D140C8758}"/>
                  </a:ext>
                </a:extLst>
              </p:cNvPr>
              <p:cNvPicPr>
                <a:picLocks noChangeAspect="1"/>
              </p:cNvPicPr>
              <p:nvPr/>
            </p:nvPicPr>
            <p:blipFill rotWithShape="1">
              <a:blip r:embed="rId6"/>
              <a:srcRect l="80079" t="54667" b="25905"/>
              <a:stretch/>
            </p:blipFill>
            <p:spPr>
              <a:xfrm>
                <a:off x="7308429" y="461083"/>
                <a:ext cx="1687607" cy="2057400"/>
              </a:xfrm>
              <a:prstGeom prst="rect">
                <a:avLst/>
              </a:prstGeom>
            </p:spPr>
          </p:pic>
        </p:grpSp>
      </p:grpSp>
      <p:grpSp>
        <p:nvGrpSpPr>
          <p:cNvPr id="27" name="Group 26">
            <a:extLst>
              <a:ext uri="{FF2B5EF4-FFF2-40B4-BE49-F238E27FC236}">
                <a16:creationId xmlns="" xmlns:a16="http://schemas.microsoft.com/office/drawing/2014/main" id="{FB89AF43-32B4-8846-8E07-56BDBABFC5A0}"/>
              </a:ext>
            </a:extLst>
          </p:cNvPr>
          <p:cNvGrpSpPr>
            <a:grpSpLocks noChangeAspect="1"/>
          </p:cNvGrpSpPr>
          <p:nvPr/>
        </p:nvGrpSpPr>
        <p:grpSpPr>
          <a:xfrm>
            <a:off x="1099520" y="4948968"/>
            <a:ext cx="1251727" cy="1828800"/>
            <a:chOff x="8262398" y="197239"/>
            <a:chExt cx="3768312" cy="5505587"/>
          </a:xfrm>
        </p:grpSpPr>
        <p:pic>
          <p:nvPicPr>
            <p:cNvPr id="28" name="Content Placeholder 4" descr="Content Placeholder 4">
              <a:extLst>
                <a:ext uri="{FF2B5EF4-FFF2-40B4-BE49-F238E27FC236}">
                  <a16:creationId xmlns="" xmlns:a16="http://schemas.microsoft.com/office/drawing/2014/main" id="{2AF41927-E0F6-2242-B9FD-154268663BA5}"/>
                </a:ext>
              </a:extLst>
            </p:cNvPr>
            <p:cNvPicPr>
              <a:picLocks noChangeAspect="1"/>
            </p:cNvPicPr>
            <p:nvPr/>
          </p:nvPicPr>
          <p:blipFill>
            <a:blip r:embed="rId5">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29" name="Group 28">
              <a:extLst>
                <a:ext uri="{FF2B5EF4-FFF2-40B4-BE49-F238E27FC236}">
                  <a16:creationId xmlns="" xmlns:a16="http://schemas.microsoft.com/office/drawing/2014/main" id="{64BF7F53-50CA-6841-8B54-BBF2286123E9}"/>
                </a:ext>
              </a:extLst>
            </p:cNvPr>
            <p:cNvGrpSpPr/>
            <p:nvPr/>
          </p:nvGrpSpPr>
          <p:grpSpPr>
            <a:xfrm>
              <a:off x="9232153" y="197239"/>
              <a:ext cx="1828800" cy="2423160"/>
              <a:chOff x="11147206" y="278203"/>
              <a:chExt cx="1828800" cy="2423160"/>
            </a:xfrm>
          </p:grpSpPr>
          <p:sp>
            <p:nvSpPr>
              <p:cNvPr id="30" name="Rounded Rectangle 29">
                <a:extLst>
                  <a:ext uri="{FF2B5EF4-FFF2-40B4-BE49-F238E27FC236}">
                    <a16:creationId xmlns="" xmlns:a16="http://schemas.microsoft.com/office/drawing/2014/main" id="{B02C154D-08DF-A844-B28E-CC9519D26814}"/>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 xmlns:a16="http://schemas.microsoft.com/office/drawing/2014/main" id="{6DC347A2-18B3-AD4F-9982-0917004AB319}"/>
                  </a:ext>
                </a:extLst>
              </p:cNvPr>
              <p:cNvPicPr>
                <a:picLocks noChangeAspect="1"/>
              </p:cNvPicPr>
              <p:nvPr/>
            </p:nvPicPr>
            <p:blipFill rotWithShape="1">
              <a:blip r:embed="rId6"/>
              <a:srcRect l="79127" t="26095" b="52762"/>
              <a:stretch/>
            </p:blipFill>
            <p:spPr>
              <a:xfrm>
                <a:off x="11249150" y="461083"/>
                <a:ext cx="1624912" cy="2057400"/>
              </a:xfrm>
              <a:prstGeom prst="rect">
                <a:avLst/>
              </a:prstGeom>
            </p:spPr>
          </p:pic>
        </p:grpSp>
      </p:grpSp>
    </p:spTree>
    <p:extLst>
      <p:ext uri="{BB962C8B-B14F-4D97-AF65-F5344CB8AC3E}">
        <p14:creationId xmlns:p14="http://schemas.microsoft.com/office/powerpoint/2010/main" val="7344818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3998</TotalTime>
  <Words>1360</Words>
  <Application>Microsoft Macintosh PowerPoint</Application>
  <PresentationFormat>Widescreen</PresentationFormat>
  <Paragraphs>176</Paragraphs>
  <Slides>21</Slides>
  <Notes>13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Calibri Light</vt:lpstr>
      <vt:lpstr>Mangal</vt:lpstr>
      <vt:lpstr>Arial</vt:lpstr>
      <vt:lpstr>Office Theme</vt:lpstr>
      <vt:lpstr>Delay Discounting</vt:lpstr>
      <vt:lpstr>Learning Objectives</vt:lpstr>
      <vt:lpstr>Part 1</vt:lpstr>
      <vt:lpstr>Delay discounting</vt:lpstr>
      <vt:lpstr>PowerPoint Presentation</vt:lpstr>
      <vt:lpstr>Part 1 - Brainstorm</vt:lpstr>
      <vt:lpstr>Addictive disorders </vt:lpstr>
      <vt:lpstr>Attention deficit/hyperactivity disorder (ADHD)</vt:lpstr>
      <vt:lpstr>Development</vt:lpstr>
      <vt:lpstr>Personality</vt:lpstr>
      <vt:lpstr>Part 2</vt:lpstr>
      <vt:lpstr>Part 2</vt:lpstr>
      <vt:lpstr>Part 2 - Brainstorm</vt:lpstr>
      <vt:lpstr>Socioeconomic status</vt:lpstr>
      <vt:lpstr>Episodic Future Thinking</vt:lpstr>
      <vt:lpstr>Power</vt:lpstr>
      <vt:lpstr>Power</vt:lpstr>
      <vt:lpstr>Peer pressure</vt:lpstr>
      <vt:lpstr>Power</vt:lpstr>
      <vt:lpstr>Part 3</vt:lpstr>
      <vt:lpstr>Learning Objectives</vt:lpstr>
    </vt:vector>
  </TitlesOfParts>
  <Company>Microsoft</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Delay Discounting Teachable Tidbit</dc:title>
  <dc:creator>Microsoft</dc:creator>
  <cp:lastModifiedBy>Kendra Seaman, Ph.D.</cp:lastModifiedBy>
  <cp:revision>91</cp:revision>
  <dcterms:created xsi:type="dcterms:W3CDTF">2017-03-04T18:31:51Z</dcterms:created>
  <dcterms:modified xsi:type="dcterms:W3CDTF">2018-11-12T14:53:49Z</dcterms:modified>
</cp:coreProperties>
</file>