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2" r:id="rId5"/>
    <p:sldId id="300" r:id="rId6"/>
    <p:sldId id="275" r:id="rId7"/>
    <p:sldId id="276" r:id="rId8"/>
    <p:sldId id="296" r:id="rId9"/>
    <p:sldId id="297" r:id="rId10"/>
    <p:sldId id="298" r:id="rId11"/>
    <p:sldId id="283" r:id="rId12"/>
    <p:sldId id="301" r:id="rId13"/>
    <p:sldId id="299" r:id="rId14"/>
    <p:sldId id="288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C2D8"/>
    <a:srgbClr val="446992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CB67D-E386-4F77-BFCB-0C4D17668D81}" v="256" dt="2023-08-30T17:55:01.070"/>
    <p1510:client id="{8FB7EA6E-1E49-21A7-13A8-9D1A7C07CC2F}" v="3" dt="2023-08-31T01:48:52.815"/>
    <p1510:client id="{EDE04C99-8443-4FE5-AE1C-75134815776B}" v="46" dt="2023-08-30T17:17:09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1536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zh-CN" altLang="en-US"/>
          </a:p>
          <a:p>
            <a:endParaRPr lang="en-US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zh-CN" altLang="en-US"/>
          </a:p>
          <a:p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zh-CN" alt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</a:t>
            </a:r>
            <a:r>
              <a:rPr lang="zh-CN" altLang="en-US"/>
              <a:t> </a:t>
            </a:r>
            <a:r>
              <a:rPr lang="en-US" altLang="zh-CN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</a:t>
            </a:r>
            <a:r>
              <a:rPr lang="zh-CN" altLang="en-US"/>
              <a:t> </a:t>
            </a:r>
            <a:r>
              <a:rPr lang="en-US" altLang="zh-CN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zh-CN" altLang="en-US"/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/>
              <a:t>Click to edit </a:t>
            </a:r>
            <a:r>
              <a:rPr lang="en-US" altLang="zh-CN"/>
              <a:t>Text</a:t>
            </a:r>
            <a:r>
              <a:rPr lang="zh-CN" altLang="en-US"/>
              <a:t> </a:t>
            </a:r>
            <a:r>
              <a:rPr lang="en-US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ONLINE BOOKS STORE</a:t>
            </a:r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1FCC0AC-1C61-F299-D95E-85A9214013C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/>
          <a:srcRect l="6388" r="6388"/>
          <a:stretch>
            <a:fillRect/>
          </a:stretch>
        </p:blipFill>
        <p:spPr>
          <a:xfrm>
            <a:off x="6154817" y="821836"/>
            <a:ext cx="4993244" cy="5742250"/>
          </a:xfr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5B67-5093-3794-E5C0-EC1E4C13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MODULES:</a:t>
            </a:r>
            <a:endParaRPr lang="en-IN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162E0651-13E9-42B1-1621-6B66FB5AB4AA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C959A-2B23-4DE9-20E0-E2692B4A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622510"/>
            <a:ext cx="10889796" cy="41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10" y="561915"/>
            <a:ext cx="9823998" cy="1325563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7831" y="1778281"/>
            <a:ext cx="4959822" cy="2007158"/>
          </a:xfrm>
        </p:spPr>
        <p:txBody>
          <a:bodyPr/>
          <a:lstStyle/>
          <a:p>
            <a:r>
              <a:rPr lang="en-US" dirty="0"/>
              <a:t>Online book stores are websites where you can buy books. They offer a wide variety of books, including new releases, bestsellers, classics, and textbooks. You can also find books in a variety of formats, including paperback, hardback, e-books, and audiobooks.</a:t>
            </a:r>
          </a:p>
          <a:p>
            <a:r>
              <a:rPr lang="en-US" dirty="0"/>
              <a:t>Online book stores offer a number of advantages over traditional brick-and-mortar bookstores. They typically have a wider selection of books, and they are often cheaper. You can also find books that are out of print or hard to find in traditional bookstores.</a:t>
            </a:r>
          </a:p>
          <a:p>
            <a:r>
              <a:rPr lang="en-US" dirty="0"/>
              <a:t>Some of the most popular online book stores include Amazon, Barnes &amp; Noble, and Bookshop.org. These stores offer a variety of features, such as free shipping, gift cards, and loyalty programs.</a:t>
            </a:r>
          </a:p>
          <a:p>
            <a:endParaRPr lang="en-US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5F35-07B7-E129-2C15-F7643440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584954"/>
            <a:ext cx="4602740" cy="1354000"/>
          </a:xfrm>
        </p:spPr>
        <p:txBody>
          <a:bodyPr/>
          <a:lstStyle/>
          <a:p>
            <a:r>
              <a:rPr lang="en-US" dirty="0"/>
              <a:t>Team Members:</a:t>
            </a:r>
            <a:endParaRPr lang="en-IN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3706A2B6-AE31-00A2-B344-A8F839766A28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7244267" y="4273046"/>
            <a:ext cx="4602740" cy="2310000"/>
          </a:xfrm>
        </p:spPr>
        <p:txBody>
          <a:bodyPr/>
          <a:lstStyle/>
          <a:p>
            <a:r>
              <a:rPr lang="en-US" dirty="0"/>
              <a:t>P.Mahendra Babu     2200030434</a:t>
            </a:r>
          </a:p>
          <a:p>
            <a:r>
              <a:rPr lang="en-US" dirty="0"/>
              <a:t>K.Devi Karthikeya     2200030251</a:t>
            </a:r>
          </a:p>
          <a:p>
            <a:r>
              <a:rPr lang="en-US" dirty="0"/>
              <a:t>K.Vamsi                   2200030997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6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>
                <a:latin typeface="Abadi"/>
              </a:rPr>
              <a:t>Survey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>
                <a:latin typeface="Abadi"/>
              </a:rPr>
              <a:t>Modules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>
                <a:latin typeface="Abadi"/>
              </a:rPr>
              <a:t>Software and Hardware req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>
                <a:latin typeface="Abadi"/>
              </a:rPr>
              <a:t>Proposed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400">
                <a:ea typeface="+mn-lt"/>
                <a:cs typeface="+mn-lt"/>
              </a:rPr>
              <a:t>Online book stores are businesses that sell books through the internet. They offer a wide variety of books, including fiction, non-fiction, children's books, textbooks, and more. Online book stores typically have lower prices than traditional brick-and-mortar bookstores, and they offer a wider selection of books. They also make it easy to find books by genre, author, or title.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608" y="2735648"/>
            <a:ext cx="1865414" cy="1509436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i="1">
                <a:solidFill>
                  <a:schemeClr val="accent1">
                    <a:lumMod val="75000"/>
                  </a:schemeClr>
                </a:solidFill>
              </a:rPr>
              <a:t>SURVEY</a:t>
            </a:r>
          </a:p>
          <a:p>
            <a:endParaRPr lang="en-US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711" y="555648"/>
            <a:ext cx="5045662" cy="5783096"/>
          </a:xfrm>
          <a:blipFill>
            <a:blip r:embed="rId3"/>
            <a:stretch>
              <a:fillRect/>
            </a:stretch>
          </a:blipFill>
          <a:ln>
            <a:solidFill>
              <a:srgbClr val="4472C4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72894A-CD0F-25BA-E30F-1DAAB09CA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626" y="2047316"/>
            <a:ext cx="5157988" cy="24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9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1607-26C6-EAE7-E5F1-1D93DDEE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622923" cy="482223"/>
          </a:xfrm>
        </p:spPr>
        <p:txBody>
          <a:bodyPr/>
          <a:lstStyle/>
          <a:p>
            <a:r>
              <a:rPr lang="en-US"/>
              <a:t>SURVEY-A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02C4B60A-788C-3F49-A4BB-6B1C3B193F54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989300"/>
            <a:ext cx="10889796" cy="5293389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410E4-9C71-A039-7E5C-1EEC8290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91" y="966043"/>
            <a:ext cx="5401078" cy="2774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FEE7F-F00E-7F40-9F70-946EC60F8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118" y="3735538"/>
            <a:ext cx="5390344" cy="24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0385-0A73-E12B-9223-D1E2E7CF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SURVEY-B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6F2F56F-B784-D666-C824-46D61C9FF137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34167" y="1300538"/>
            <a:ext cx="10889796" cy="4402602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F123E-8468-AED8-79EC-C27168321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99" y="1304650"/>
            <a:ext cx="5701585" cy="2387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01F06-4448-3A7C-F3D3-CE8EAE3D3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897" y="3496271"/>
            <a:ext cx="5423349" cy="22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5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1E3F7726-AC85-55B8-BDED-51E7BA85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SOFTWARES REQUIRED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0490F6D4-84D0-42DF-A807-E56706B577D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cap="all" dirty="0">
                <a:solidFill>
                  <a:schemeClr val="bg2"/>
                </a:solidFill>
                <a:latin typeface="Arial"/>
                <a:cs typeface="Arial"/>
              </a:rPr>
              <a:t>pycharm ide</a:t>
            </a:r>
            <a:endParaRPr lang="en-US" dirty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99E3B6AA-5679-428D-B466-0173CBC5572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500">
                <a:solidFill>
                  <a:srgbClr val="AEC2D8"/>
                </a:solidFill>
                <a:ea typeface="+mn-lt"/>
                <a:cs typeface="+mn-lt"/>
              </a:rPr>
              <a:t>Powerful integrated development environment (IDE) for Python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3A30B02E-FBE1-41C5-AF6E-E1013275E84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altLang="zh-CN"/>
          </a:p>
          <a:p>
            <a:endParaRPr lang="zh-CN" altLang="en-US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1B558BFC-AA9F-4991-A6BB-D56BEC07C16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17095E6E-F279-4342-B53E-E53B820336B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2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Websites are built using HTML for structur</a:t>
            </a:r>
            <a:r>
              <a:rPr lang="en-US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e</a:t>
            </a:r>
          </a:p>
          <a:p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DBA8686B-D3EF-40DF-939C-F875885DD59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6BF979FF-A4F0-4625-889A-AB985F98B2D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2"/>
                </a:solidFill>
                <a:effectLst/>
              </a:rPr>
              <a:t>CSS for styling of webpages</a:t>
            </a:r>
            <a:endParaRPr lang="en-US" dirty="0">
              <a:solidFill>
                <a:schemeClr val="bg2"/>
              </a:solidFill>
            </a:endParaRPr>
          </a:p>
          <a:p>
            <a:pPr lvl="0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759A333C-6D37-427A-BE2A-4C2660134A5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altLang="zh-CN" dirty="0"/>
              <a:t>WEB BROWSER</a:t>
            </a:r>
            <a:endParaRPr lang="zh-CN" altLang="en-US" dirty="0"/>
          </a:p>
        </p:txBody>
      </p:sp>
      <p:sp>
        <p:nvSpPr>
          <p:cNvPr id="50" name="文本占位符 49">
            <a:extLst>
              <a:ext uri="{FF2B5EF4-FFF2-40B4-BE49-F238E27FC236}">
                <a16:creationId xmlns:a16="http://schemas.microsoft.com/office/drawing/2014/main" id="{4E9BE8F8-2FF1-43CB-B1AA-4F07E411D17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2"/>
                </a:solidFill>
                <a:effectLst/>
              </a:rPr>
              <a:t>You'll need a web browser to test your website during development. </a:t>
            </a:r>
            <a:endParaRPr lang="en-US" dirty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5C6A595-7771-3F19-AAF6-19787351EACD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7D76565-417C-F7F8-F31A-691ED80F7983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"/>
          <a:srcRect l="5565" r="5565"/>
          <a:stretch/>
        </p:blipFill>
        <p:spPr>
          <a:xfrm>
            <a:off x="1246110" y="2441764"/>
            <a:ext cx="1095375" cy="1104900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56E3655-E0CD-4B92-9B69-1AB04C0CB017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"/>
          <a:srcRect l="5991" r="5991"/>
          <a:stretch/>
        </p:blipFill>
        <p:spPr>
          <a:xfrm>
            <a:off x="3399609" y="2388102"/>
            <a:ext cx="1104900" cy="1104900"/>
          </a:xfr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4723D3E-A617-ADAD-ACD3-6893430418A8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"/>
          <a:srcRect l="5609" r="5609"/>
          <a:stretch/>
        </p:blipFill>
        <p:spPr>
          <a:xfrm>
            <a:off x="5498238" y="2441764"/>
            <a:ext cx="1095375" cy="1104900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F7CF0FB-5CA3-CD1C-8DCF-93FB84F5FD60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5"/>
          <a:srcRect l="5991" r="5991"/>
          <a:stretch/>
        </p:blipFill>
        <p:spPr>
          <a:xfrm>
            <a:off x="7619540" y="2441764"/>
            <a:ext cx="1104900" cy="1104900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28B26A76-5675-B46F-7CFF-F224C1F0C6A8}"/>
              </a:ext>
            </a:extLst>
          </p:cNvPr>
          <p:cNvPicPr>
            <a:picLocks noGrp="1" noChangeAspect="1"/>
          </p:cNvPicPr>
          <p:nvPr>
            <p:ph type="pic" sz="quarter" idx="61"/>
          </p:nvPr>
        </p:nvPicPr>
        <p:blipFill>
          <a:blip r:embed="rId6"/>
          <a:srcRect l="5948" r="5948"/>
          <a:stretch/>
        </p:blipFill>
        <p:spPr>
          <a:xfrm>
            <a:off x="9745602" y="2441764"/>
            <a:ext cx="1104900" cy="11049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E2364-6D40-A588-F0FC-8E96F8E3F65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Disseminate standardized </a:t>
            </a:r>
            <a:br>
              <a:rPr lang="en-US" dirty="0"/>
            </a:br>
            <a:r>
              <a:rPr lang="en-US" dirty="0"/>
              <a:t>metrics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B2D56-A3BE-FE14-C654-BB52E00F13B4}"/>
              </a:ext>
            </a:extLst>
          </p:cNvPr>
          <p:cNvSpPr txBox="1"/>
          <p:nvPr/>
        </p:nvSpPr>
        <p:spPr>
          <a:xfrm>
            <a:off x="2961735" y="4398350"/>
            <a:ext cx="161518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DJANGO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4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ED82-CA3B-8B00-4CB2-B2776598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 :</a:t>
            </a:r>
            <a:endParaRPr lang="en-IN" dirty="0"/>
          </a:p>
        </p:txBody>
      </p:sp>
      <p:pic>
        <p:nvPicPr>
          <p:cNvPr id="5" name="Chart Placeholder 4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chart" sz="quarter" idx="27"/>
          </p:nvPr>
        </p:nvPicPr>
        <p:blipFill rotWithShape="1">
          <a:blip r:embed="rId2"/>
          <a:srcRect/>
          <a:stretch/>
        </p:blipFill>
        <p:spPr>
          <a:xfrm>
            <a:off x="1092438" y="1739575"/>
            <a:ext cx="932769" cy="932769"/>
          </a:xfrm>
          <a:prstGeom prst="ellipse">
            <a:avLst/>
          </a:prstGeom>
          <a:solidFill>
            <a:schemeClr val="accent3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598D6-C2A4-45D8-1203-C9FADFE32C65}"/>
              </a:ext>
            </a:extLst>
          </p:cNvPr>
          <p:cNvSpPr txBox="1"/>
          <p:nvPr/>
        </p:nvSpPr>
        <p:spPr>
          <a:xfrm>
            <a:off x="484632" y="28413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COMPUTER &amp; DISPLAY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FC906-702A-E121-C39B-D72CF9C999E7}"/>
              </a:ext>
            </a:extLst>
          </p:cNvPr>
          <p:cNvSpPr txBox="1"/>
          <p:nvPr/>
        </p:nvSpPr>
        <p:spPr>
          <a:xfrm>
            <a:off x="278155" y="3429000"/>
            <a:ext cx="36252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bg2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A laptop or desktop with a multi-core processor, at least 8 GB of RAM</a:t>
            </a:r>
          </a:p>
          <a:p>
            <a:r>
              <a:rPr lang="en-US" sz="1800" b="0" i="0" dirty="0">
                <a:solidFill>
                  <a:schemeClr val="bg2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A comfortable display size and resolution are important for coding and design work.</a:t>
            </a:r>
          </a:p>
          <a:p>
            <a:r>
              <a:rPr lang="en-US" sz="1800" b="0" i="0" dirty="0">
                <a:solidFill>
                  <a:schemeClr val="bg2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A modern computer with sufficient processing power and memory is essential for efficient software development. </a:t>
            </a:r>
            <a:endParaRPr lang="en-US" sz="1800" dirty="0">
              <a:solidFill>
                <a:schemeClr val="bg2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pic>
        <p:nvPicPr>
          <p:cNvPr id="10" name="Picture 9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270091" y="1721716"/>
            <a:ext cx="932688" cy="932688"/>
          </a:xfrm>
          <a:prstGeom prst="ellipse">
            <a:avLst/>
          </a:prstGeom>
          <a:solidFill>
            <a:schemeClr val="accent1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83D64E-7C06-6B17-4450-5B7486D897D3}"/>
              </a:ext>
            </a:extLst>
          </p:cNvPr>
          <p:cNvSpPr txBox="1"/>
          <p:nvPr/>
        </p:nvSpPr>
        <p:spPr>
          <a:xfrm>
            <a:off x="4650658" y="28233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KEYBOARD &amp;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324AC-A1BB-4354-9658-3FC916D30CB8}"/>
              </a:ext>
            </a:extLst>
          </p:cNvPr>
          <p:cNvSpPr txBox="1"/>
          <p:nvPr/>
        </p:nvSpPr>
        <p:spPr>
          <a:xfrm>
            <a:off x="4355690" y="3433415"/>
            <a:ext cx="37952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bg2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A comfortable keyboard and mouse (or trackpad) are necessary for coding and navigating your development environment.</a:t>
            </a:r>
            <a:endParaRPr lang="en-US" sz="1800" dirty="0">
              <a:solidFill>
                <a:schemeClr val="bg2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pic>
        <p:nvPicPr>
          <p:cNvPr id="15" name="Picture 14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4"/>
          <a:srcRect t="85" b="85"/>
          <a:stretch/>
        </p:blipFill>
        <p:spPr>
          <a:xfrm>
            <a:off x="9346249" y="1739656"/>
            <a:ext cx="932688" cy="932688"/>
          </a:xfrm>
          <a:prstGeom prst="ellipse">
            <a:avLst/>
          </a:prstGeom>
          <a:solidFill>
            <a:schemeClr val="accent4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156545-B5CD-F04A-7E08-216962B463E6}"/>
              </a:ext>
            </a:extLst>
          </p:cNvPr>
          <p:cNvSpPr txBox="1"/>
          <p:nvPr/>
        </p:nvSpPr>
        <p:spPr>
          <a:xfrm>
            <a:off x="9271820" y="28680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INTERNET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E2873B-7E45-002E-A6E9-9E216FC223CD}"/>
              </a:ext>
            </a:extLst>
          </p:cNvPr>
          <p:cNvSpPr txBox="1"/>
          <p:nvPr/>
        </p:nvSpPr>
        <p:spPr>
          <a:xfrm>
            <a:off x="8603225" y="3406376"/>
            <a:ext cx="29226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A stable internet connection is essential for accessing documentation, libraries, version control, and online resources while developing your Django website.</a:t>
            </a:r>
            <a:endParaRPr lang="en-US" dirty="0">
              <a:solidFill>
                <a:schemeClr val="bg2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endParaRPr lang="en-US" dirty="0">
              <a:solidFill>
                <a:schemeClr val="bg2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3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8E459AB-8031-48BD-8A6B-2C49045291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85D00B-A8FF-4BBE-ADA3-53AC28F2FA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FCC6E1-5515-41D9-9B5D-35BED8CF80DB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{85A34C3C-5189-9345-9D78-9808737CE4E3}tf10001119</Template>
  <TotalTime>1</TotalTime>
  <Words>393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Sabon Next LT</vt:lpstr>
      <vt:lpstr>Office 主题​​</vt:lpstr>
      <vt:lpstr>ONLINE BOOKS STORE</vt:lpstr>
      <vt:lpstr>Team Members:</vt:lpstr>
      <vt:lpstr>Agenda</vt:lpstr>
      <vt:lpstr>Introduction</vt:lpstr>
      <vt:lpstr>PowerPoint Presentation</vt:lpstr>
      <vt:lpstr>SURVEY-A</vt:lpstr>
      <vt:lpstr>SURVEY-B</vt:lpstr>
      <vt:lpstr>SOFTWARES REQUIRED</vt:lpstr>
      <vt:lpstr>HARDWARE REQUIRED :</vt:lpstr>
      <vt:lpstr>MODULES: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vamsi k</dc:creator>
  <cp:lastModifiedBy>vamsi k</cp:lastModifiedBy>
  <cp:revision>7</cp:revision>
  <dcterms:created xsi:type="dcterms:W3CDTF">2023-08-30T17:09:08Z</dcterms:created>
  <dcterms:modified xsi:type="dcterms:W3CDTF">2023-08-31T02:16:51Z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