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7" r:id="rId2"/>
    <p:sldId id="260" r:id="rId3"/>
    <p:sldId id="267" r:id="rId4"/>
    <p:sldId id="261" r:id="rId5"/>
    <p:sldId id="259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8D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AEBDFA-FF63-481A-98AB-E3054AEDEB9A}" v="21" dt="2022-09-17T12:58:48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DBD662-45F4-4E87-B7F5-FF3E80EDD4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75E9144-5717-422C-9B6F-485EFEAE04F2}" type="pres">
      <dgm:prSet presAssocID="{03DBD662-45F4-4E87-B7F5-FF3E80EDD41E}" presName="root" presStyleCnt="0">
        <dgm:presLayoutVars>
          <dgm:dir/>
          <dgm:resizeHandles val="exact"/>
        </dgm:presLayoutVars>
      </dgm:prSet>
      <dgm:spPr/>
    </dgm:pt>
  </dgm:ptLst>
  <dgm:cxnLst>
    <dgm:cxn modelId="{F37910F0-B338-4F7E-AE51-04E00735F9AB}" type="presOf" srcId="{03DBD662-45F4-4E87-B7F5-FF3E80EDD41E}" destId="{975E9144-5717-422C-9B6F-485EFEAE04F2}" srcOrd="0" destOrd="0" presId="urn:microsoft.com/office/officeart/2018/2/layout/IconVerticalSolidList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6/27/2024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6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1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048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41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985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1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58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76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73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800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46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6/27/2024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69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9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A98F0C-6126-42A9-A64F-28A1D3B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905" y="2932471"/>
            <a:ext cx="5428011" cy="9930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b="1" dirty="0"/>
              <a:t>AtliQ Hospitality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468404-4297-B212-589A-D1667F23025E}"/>
              </a:ext>
            </a:extLst>
          </p:cNvPr>
          <p:cNvSpPr txBox="1"/>
          <p:nvPr/>
        </p:nvSpPr>
        <p:spPr>
          <a:xfrm>
            <a:off x="6892413" y="5604388"/>
            <a:ext cx="469981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b="1" dirty="0">
                <a:solidFill>
                  <a:srgbClr val="028DBE"/>
                </a:solidFill>
                <a:latin typeface="Calibri Light(headings)"/>
              </a:rPr>
              <a:t>-Sai Maneesha Gudimetla </a:t>
            </a:r>
          </a:p>
        </p:txBody>
      </p:sp>
      <p:pic>
        <p:nvPicPr>
          <p:cNvPr id="1026" name="Picture 2" descr="Tableau | Project | AtliQ Hospitality ...">
            <a:extLst>
              <a:ext uri="{FF2B5EF4-FFF2-40B4-BE49-F238E27FC236}">
                <a16:creationId xmlns:a16="http://schemas.microsoft.com/office/drawing/2014/main" id="{A314A6DB-37AF-2C6A-A56E-E717E3C90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498" y="1524001"/>
            <a:ext cx="1809136" cy="140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00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186" y="546221"/>
            <a:ext cx="8619317" cy="73197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26" y="1278195"/>
            <a:ext cx="11504590" cy="374609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Atliq Grands owns multiple five-star hotels across India. They have been in the hospitality industry for the past 20 years.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Due to strategic moves from other competitors and ineffective decision-making in management, Atliq Grands are losing its market share and revenue in the luxury/business hotels category.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As a strategic move, the managing director of Atliq Grands wanted to incorporate “Business and Data Intelligence” in order to regain their market share and revenue.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727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1142905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250077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7C521-ABA8-4FB0-A293-F346BA5FB41A}"/>
              </a:ext>
            </a:extLst>
          </p:cNvPr>
          <p:cNvSpPr txBox="1"/>
          <p:nvPr/>
        </p:nvSpPr>
        <p:spPr>
          <a:xfrm>
            <a:off x="907258" y="1457346"/>
            <a:ext cx="15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Bangalore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FE6DC-1E6F-4CFA-ABE3-BC5AE9E1202A}"/>
              </a:ext>
            </a:extLst>
          </p:cNvPr>
          <p:cNvSpPr txBox="1"/>
          <p:nvPr/>
        </p:nvSpPr>
        <p:spPr>
          <a:xfrm>
            <a:off x="3534311" y="2095928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Mumbai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C1500-B438-4A54-9E1C-E2F64BFDDD1D}"/>
              </a:ext>
            </a:extLst>
          </p:cNvPr>
          <p:cNvSpPr txBox="1"/>
          <p:nvPr/>
        </p:nvSpPr>
        <p:spPr>
          <a:xfrm>
            <a:off x="6696202" y="2095927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Hyderabad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19CFA-4B06-4AAC-87C7-ED1892BFBB8E}"/>
              </a:ext>
            </a:extLst>
          </p:cNvPr>
          <p:cNvSpPr txBox="1"/>
          <p:nvPr/>
        </p:nvSpPr>
        <p:spPr>
          <a:xfrm>
            <a:off x="9582545" y="1480998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Delhi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D0444A-976B-4D4B-AFC6-99D9B54EE35E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82746-5015-48D8-B38E-F1D85736F9F8}"/>
              </a:ext>
            </a:extLst>
          </p:cNvPr>
          <p:cNvSpPr txBox="1"/>
          <p:nvPr/>
        </p:nvSpPr>
        <p:spPr>
          <a:xfrm>
            <a:off x="3131254" y="2731231"/>
            <a:ext cx="210620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  <a:p>
            <a:pPr algn="ctr"/>
            <a:r>
              <a:rPr lang="en-IN" b="1" dirty="0"/>
              <a:t>Atliq Seasons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458C6F-01F5-435B-BE23-C5B411CBFBA5}"/>
              </a:ext>
            </a:extLst>
          </p:cNvPr>
          <p:cNvSpPr txBox="1"/>
          <p:nvPr/>
        </p:nvSpPr>
        <p:spPr>
          <a:xfrm>
            <a:off x="843557" y="2095927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6DA8F1-489A-4861-9460-6C2863C3F1C7}"/>
              </a:ext>
            </a:extLst>
          </p:cNvPr>
          <p:cNvSpPr txBox="1"/>
          <p:nvPr/>
        </p:nvSpPr>
        <p:spPr>
          <a:xfrm>
            <a:off x="9421852" y="2095927"/>
            <a:ext cx="151355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A3A20-0C29-4003-877D-105AB2A74A5D}"/>
              </a:ext>
            </a:extLst>
          </p:cNvPr>
          <p:cNvSpPr txBox="1"/>
          <p:nvPr/>
        </p:nvSpPr>
        <p:spPr>
          <a:xfrm>
            <a:off x="6749902" y="2696092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</p:spTree>
    <p:extLst>
      <p:ext uri="{BB962C8B-B14F-4D97-AF65-F5344CB8AC3E}">
        <p14:creationId xmlns:p14="http://schemas.microsoft.com/office/powerpoint/2010/main" val="364597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48" y="779123"/>
            <a:ext cx="3618271" cy="766971"/>
          </a:xfrm>
        </p:spPr>
        <p:txBody>
          <a:bodyPr>
            <a:normAutofit fontScale="90000"/>
          </a:bodyPr>
          <a:lstStyle/>
          <a:p>
            <a:pPr algn="r"/>
            <a:r>
              <a:rPr lang="en-IN" b="1" dirty="0"/>
              <a:t>Dataset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1809135"/>
            <a:ext cx="10806257" cy="4395020"/>
          </a:xfrm>
          <a:effectLst/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We are provided 3 moths booking details  data of all the </a:t>
            </a:r>
            <a:r>
              <a:rPr lang="en-IN" dirty="0" err="1">
                <a:solidFill>
                  <a:schemeClr val="tx1"/>
                </a:solidFill>
              </a:rPr>
              <a:t>atliq</a:t>
            </a:r>
            <a:r>
              <a:rPr lang="en-IN" dirty="0">
                <a:solidFill>
                  <a:schemeClr val="tx1"/>
                </a:solidFill>
              </a:rPr>
              <a:t> hotels.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Dataset contains 5 excel files.</a:t>
            </a:r>
          </a:p>
          <a:p>
            <a:pPr marL="4572" lvl="1" indent="0">
              <a:buNone/>
            </a:pPr>
            <a:r>
              <a:rPr lang="en-IN" dirty="0">
                <a:solidFill>
                  <a:schemeClr val="tx1"/>
                </a:solidFill>
              </a:rPr>
              <a:t>     </a:t>
            </a:r>
            <a:r>
              <a:rPr lang="en-IN" dirty="0" err="1">
                <a:solidFill>
                  <a:schemeClr val="tx1"/>
                </a:solidFill>
              </a:rPr>
              <a:t>i</a:t>
            </a:r>
            <a:r>
              <a:rPr lang="en-IN" dirty="0">
                <a:solidFill>
                  <a:schemeClr val="tx1"/>
                </a:solidFill>
              </a:rPr>
              <a:t>)</a:t>
            </a:r>
            <a:r>
              <a:rPr lang="en-IN" dirty="0" err="1">
                <a:solidFill>
                  <a:schemeClr val="tx1"/>
                </a:solidFill>
              </a:rPr>
              <a:t>Dim_date</a:t>
            </a:r>
            <a:endParaRPr lang="en-IN" dirty="0">
              <a:solidFill>
                <a:schemeClr val="tx1"/>
              </a:solidFill>
            </a:endParaRPr>
          </a:p>
          <a:p>
            <a:pPr marL="4572" lvl="1" indent="0">
              <a:buNone/>
            </a:pPr>
            <a:r>
              <a:rPr lang="en-IN" dirty="0">
                <a:solidFill>
                  <a:schemeClr val="tx1"/>
                </a:solidFill>
              </a:rPr>
              <a:t>     ii)</a:t>
            </a:r>
            <a:r>
              <a:rPr lang="en-IN" dirty="0" err="1">
                <a:solidFill>
                  <a:schemeClr val="tx1"/>
                </a:solidFill>
              </a:rPr>
              <a:t>Dim_hotels</a:t>
            </a:r>
            <a:endParaRPr lang="en-IN" dirty="0">
              <a:solidFill>
                <a:schemeClr val="tx1"/>
              </a:solidFill>
            </a:endParaRPr>
          </a:p>
          <a:p>
            <a:pPr marL="4572" lvl="1" indent="0">
              <a:buNone/>
            </a:pPr>
            <a:r>
              <a:rPr lang="en-IN" dirty="0">
                <a:solidFill>
                  <a:schemeClr val="tx1"/>
                </a:solidFill>
              </a:rPr>
              <a:t>     iii)</a:t>
            </a:r>
            <a:r>
              <a:rPr lang="en-IN" dirty="0" err="1">
                <a:solidFill>
                  <a:schemeClr val="tx1"/>
                </a:solidFill>
              </a:rPr>
              <a:t>Dim_rooms</a:t>
            </a:r>
            <a:endParaRPr lang="en-IN" dirty="0">
              <a:solidFill>
                <a:schemeClr val="tx1"/>
              </a:solidFill>
            </a:endParaRPr>
          </a:p>
          <a:p>
            <a:pPr marL="4572" lvl="1" indent="0">
              <a:buNone/>
            </a:pPr>
            <a:r>
              <a:rPr lang="en-IN" dirty="0">
                <a:solidFill>
                  <a:schemeClr val="tx1"/>
                </a:solidFill>
              </a:rPr>
              <a:t>     iv)</a:t>
            </a:r>
            <a:r>
              <a:rPr lang="en-IN" dirty="0" err="1">
                <a:solidFill>
                  <a:schemeClr val="tx1"/>
                </a:solidFill>
              </a:rPr>
              <a:t>Fact_aggregated_bookings</a:t>
            </a:r>
            <a:endParaRPr lang="en-IN" dirty="0">
              <a:solidFill>
                <a:schemeClr val="tx1"/>
              </a:solidFill>
            </a:endParaRPr>
          </a:p>
          <a:p>
            <a:pPr marL="4572" lvl="1" indent="0">
              <a:buNone/>
            </a:pPr>
            <a:r>
              <a:rPr lang="en-IN" dirty="0">
                <a:solidFill>
                  <a:schemeClr val="tx1"/>
                </a:solidFill>
              </a:rPr>
              <a:t>     v)</a:t>
            </a:r>
            <a:r>
              <a:rPr lang="en-IN" dirty="0" err="1">
                <a:solidFill>
                  <a:schemeClr val="tx1"/>
                </a:solidFill>
              </a:rPr>
              <a:t>Fact_bookings</a:t>
            </a:r>
            <a:endParaRPr lang="en-IN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Metric list excel 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Mock-up Dashboard 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61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78090"/>
            <a:ext cx="10353762" cy="970450"/>
          </a:xfrm>
        </p:spPr>
        <p:txBody>
          <a:bodyPr/>
          <a:lstStyle/>
          <a:p>
            <a:r>
              <a:rPr lang="en-IN" b="1" dirty="0"/>
              <a:t>Mock-up Dashboard 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14CA88D-9266-5B94-A9FB-A1DAA02D9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181" y="1327355"/>
            <a:ext cx="9724103" cy="4984955"/>
          </a:xfrm>
        </p:spPr>
      </p:pic>
    </p:spTree>
    <p:extLst>
      <p:ext uri="{BB962C8B-B14F-4D97-AF65-F5344CB8AC3E}">
        <p14:creationId xmlns:p14="http://schemas.microsoft.com/office/powerpoint/2010/main" val="3679631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2881-76FD-4E46-9401-4FE10F6BE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4"/>
            <a:ext cx="3963937" cy="847486"/>
          </a:xfrm>
        </p:spPr>
        <p:txBody>
          <a:bodyPr>
            <a:normAutofit/>
          </a:bodyPr>
          <a:lstStyle/>
          <a:p>
            <a:r>
              <a:rPr lang="en-IN" dirty="0"/>
              <a:t>Insights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395B8FF6-F0C2-3C6A-485B-F88CA3839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100907"/>
              </p:ext>
            </p:extLst>
          </p:nvPr>
        </p:nvGraphicFramePr>
        <p:xfrm>
          <a:off x="6096000" y="1464386"/>
          <a:ext cx="5438776" cy="2446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47330BF-0374-4AA7-CE87-AAADEFDBC6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4" y="1464385"/>
            <a:ext cx="5268060" cy="2446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B92E94-2D90-0940-4C83-96CB9E478B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4" y="4185563"/>
            <a:ext cx="5268060" cy="23053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937341-7A3A-DC56-5203-3FBF0026A9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716" y="4185563"/>
            <a:ext cx="5268060" cy="230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00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F9BE8-F419-5AD6-0E41-D97AF2B2E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8645" y="2527382"/>
            <a:ext cx="7080996" cy="1803236"/>
          </a:xfrm>
        </p:spPr>
        <p:txBody>
          <a:bodyPr>
            <a:normAutofit/>
          </a:bodyPr>
          <a:lstStyle/>
          <a:p>
            <a:r>
              <a:rPr lang="en-IN" sz="12000" b="1" dirty="0">
                <a:solidFill>
                  <a:srgbClr val="0070C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9682274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370</TotalTime>
  <Words>211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 Light</vt:lpstr>
      <vt:lpstr>Calibri Light(headings)</vt:lpstr>
      <vt:lpstr>Metropolitan</vt:lpstr>
      <vt:lpstr>AtliQ Hospitality Analysis</vt:lpstr>
      <vt:lpstr>Introduction</vt:lpstr>
      <vt:lpstr>PowerPoint Presentation</vt:lpstr>
      <vt:lpstr>Dataset Details</vt:lpstr>
      <vt:lpstr>Mock-up Dashboard  </vt:lpstr>
      <vt:lpstr>Insights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Maneesha Gudimetla</dc:creator>
  <cp:lastModifiedBy>Maneesha Gudimetla</cp:lastModifiedBy>
  <cp:revision>3</cp:revision>
  <dcterms:created xsi:type="dcterms:W3CDTF">2022-09-16T13:01:48Z</dcterms:created>
  <dcterms:modified xsi:type="dcterms:W3CDTF">2024-06-27T11:05:17Z</dcterms:modified>
</cp:coreProperties>
</file>