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57" r:id="rId3"/>
    <p:sldId id="258" r:id="rId4"/>
    <p:sldId id="261" r:id="rId5"/>
    <p:sldId id="262" r:id="rId6"/>
    <p:sldId id="263" r:id="rId7"/>
    <p:sldId id="264" r:id="rId8"/>
    <p:sldId id="265" r:id="rId9"/>
    <p:sldId id="266" r:id="rId10"/>
  </p:sldIdLst>
  <p:sldSz cx="9144000" cy="5143500" type="screen16x9"/>
  <p:notesSz cx="6858000" cy="9144000"/>
  <p:embeddedFontLst>
    <p:embeddedFont>
      <p:font typeface="Roboto" panose="02000000000000000000" pitchFamily="2" charset="0"/>
      <p:regular r:id="rId12"/>
      <p:bold r:id="rId13"/>
      <p:italic r:id="rId14"/>
      <p:boldItalic r:id="rId15"/>
    </p:embeddedFont>
    <p:embeddedFont>
      <p:font typeface="Roboto Mono" panose="00000009000000000000" pitchFamily="49" charset="0"/>
      <p:regular r:id="rId16"/>
      <p:bold r:id="rId17"/>
      <p:italic r:id="rId18"/>
      <p:boldItalic r:id="rId19"/>
    </p:embeddedFont>
    <p:embeddedFont>
      <p:font typeface="Segoe UI Variable Text Semibold" pitchFamily="2" charset="0"/>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1ECD47-64DC-4741-B5A2-3AA257FB77C9}">
  <a:tblStyle styleId="{DF1ECD47-64DC-4741-B5A2-3AA257FB77C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322"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d66b632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5d66b632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d66b632a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25d66b632ad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5d66b632a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25d66b632ad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d66b632ad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25d66b632ad_0_2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d66b632a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5d66b632ad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5d66b632ad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25d66b632ad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d66b632ad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25d66b632ad_0_3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5d66b632ad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25d66b632ad_0_4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5d66b632ad_0_4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5d66b632ad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1 1 1">
  <p:cSld name="SECTION_HEADER_1_1_1_1">
    <p:spTree>
      <p:nvGrpSpPr>
        <p:cNvPr id="1"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0" y="0"/>
            <a:ext cx="9144018"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4"/>
          <p:cNvSpPr txBox="1">
            <a:spLocks noGrp="1"/>
          </p:cNvSpPr>
          <p:nvPr>
            <p:ph type="title" idx="4294967295"/>
          </p:nvPr>
        </p:nvSpPr>
        <p:spPr>
          <a:xfrm>
            <a:off x="1360650" y="2693398"/>
            <a:ext cx="6422700" cy="61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i="1" dirty="0">
                <a:solidFill>
                  <a:schemeClr val="lt1"/>
                </a:solidFill>
                <a:latin typeface="Roboto"/>
                <a:ea typeface="Roboto"/>
                <a:cs typeface="Roboto"/>
                <a:sym typeface="Roboto"/>
              </a:rPr>
              <a:t>Problem Statement Title: </a:t>
            </a:r>
            <a:r>
              <a:rPr lang="en-IN" sz="1600" dirty="0">
                <a:solidFill>
                  <a:schemeClr val="bg1"/>
                </a:solidFill>
              </a:rPr>
              <a:t>Diabetic </a:t>
            </a:r>
            <a:r>
              <a:rPr lang="en-IN" sz="1600" dirty="0" err="1">
                <a:solidFill>
                  <a:schemeClr val="bg1"/>
                </a:solidFill>
              </a:rPr>
              <a:t>Retinotherapy</a:t>
            </a:r>
            <a:r>
              <a:rPr lang="en-IN" sz="1600" dirty="0">
                <a:solidFill>
                  <a:schemeClr val="bg1"/>
                </a:solidFill>
              </a:rPr>
              <a:t> using Quantum Computing</a:t>
            </a:r>
            <a:endParaRPr sz="2400" b="1" i="1" dirty="0">
              <a:solidFill>
                <a:schemeClr val="bg1"/>
              </a:solidFill>
              <a:latin typeface="Roboto"/>
              <a:ea typeface="Roboto"/>
              <a:cs typeface="Roboto"/>
              <a:sym typeface="Roboto"/>
            </a:endParaRPr>
          </a:p>
          <a:p>
            <a:pPr marL="0" lvl="0" indent="0" algn="l" rtl="0">
              <a:spcBef>
                <a:spcPts val="0"/>
              </a:spcBef>
              <a:spcAft>
                <a:spcPts val="0"/>
              </a:spcAft>
              <a:buNone/>
            </a:pPr>
            <a:r>
              <a:rPr lang="en" sz="2400" b="1" i="1" dirty="0">
                <a:solidFill>
                  <a:schemeClr val="lt1"/>
                </a:solidFill>
                <a:latin typeface="Roboto"/>
                <a:ea typeface="Roboto"/>
                <a:cs typeface="Roboto"/>
                <a:sym typeface="Roboto"/>
              </a:rPr>
              <a:t>Team Name: </a:t>
            </a:r>
            <a:r>
              <a:rPr lang="en-IN" sz="1600" b="0" i="0" dirty="0">
                <a:solidFill>
                  <a:schemeClr val="bg1"/>
                </a:solidFill>
                <a:effectLst/>
                <a:latin typeface="Inter"/>
              </a:rPr>
              <a:t>686250-UN50G45I</a:t>
            </a:r>
            <a:endParaRPr sz="2400" b="1" i="1" dirty="0">
              <a:solidFill>
                <a:schemeClr val="bg1"/>
              </a:solidFill>
              <a:latin typeface="Roboto"/>
              <a:ea typeface="Roboto"/>
              <a:cs typeface="Roboto"/>
              <a:sym typeface="Roboto"/>
            </a:endParaRPr>
          </a:p>
          <a:p>
            <a:pPr marL="0" lvl="0" indent="0" algn="ctr" rtl="0">
              <a:spcBef>
                <a:spcPts val="0"/>
              </a:spcBef>
              <a:spcAft>
                <a:spcPts val="0"/>
              </a:spcAft>
              <a:buNone/>
            </a:pPr>
            <a:endParaRPr sz="2400" b="1" i="1" dirty="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5"/>
          <p:cNvPicPr preferRelativeResize="0"/>
          <p:nvPr/>
        </p:nvPicPr>
        <p:blipFill rotWithShape="1">
          <a:blip r:embed="rId3">
            <a:alphaModFix/>
          </a:blip>
          <a:srcRect b="4580"/>
          <a:stretch/>
        </p:blipFill>
        <p:spPr>
          <a:xfrm>
            <a:off x="0" y="0"/>
            <a:ext cx="9147575" cy="5143500"/>
          </a:xfrm>
          <a:prstGeom prst="rect">
            <a:avLst/>
          </a:prstGeom>
          <a:noFill/>
          <a:ln>
            <a:noFill/>
          </a:ln>
        </p:spPr>
      </p:pic>
      <p:sp>
        <p:nvSpPr>
          <p:cNvPr id="62" name="Google Shape;62;p15"/>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Team members details</a:t>
            </a:r>
            <a:endParaRPr sz="2400" b="1" i="0" u="none" strike="noStrike" cap="none">
              <a:solidFill>
                <a:srgbClr val="000000"/>
              </a:solidFill>
              <a:latin typeface="Roboto Mono"/>
              <a:ea typeface="Roboto Mono"/>
              <a:cs typeface="Roboto Mono"/>
              <a:sym typeface="Roboto Mono"/>
            </a:endParaRPr>
          </a:p>
        </p:txBody>
      </p:sp>
      <p:graphicFrame>
        <p:nvGraphicFramePr>
          <p:cNvPr id="63" name="Google Shape;63;p15"/>
          <p:cNvGraphicFramePr/>
          <p:nvPr>
            <p:extLst>
              <p:ext uri="{D42A27DB-BD31-4B8C-83A1-F6EECF244321}">
                <p14:modId xmlns:p14="http://schemas.microsoft.com/office/powerpoint/2010/main" val="2912323841"/>
              </p:ext>
            </p:extLst>
          </p:nvPr>
        </p:nvGraphicFramePr>
        <p:xfrm>
          <a:off x="195688" y="1144500"/>
          <a:ext cx="8756200" cy="2962800"/>
        </p:xfrm>
        <a:graphic>
          <a:graphicData uri="http://schemas.openxmlformats.org/drawingml/2006/table">
            <a:tbl>
              <a:tblPr>
                <a:noFill/>
                <a:tableStyleId>{DF1ECD47-64DC-4741-B5A2-3AA257FB77C9}</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Team 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a:solidFill>
                            <a:srgbClr val="000000"/>
                          </a:solidFill>
                          <a:effectLst/>
                          <a:latin typeface="Arial"/>
                          <a:ea typeface="Arial"/>
                          <a:cs typeface="Arial"/>
                          <a:sym typeface="Arial"/>
                        </a:rPr>
                        <a:t>686250-UN50G45I</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Institute Name/Names</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Arial"/>
                          <a:ea typeface="Arial"/>
                          <a:cs typeface="Arial"/>
                          <a:sym typeface="Arial"/>
                        </a:rPr>
                        <a:t>KL Deemed to be University, Guntur, Andhra Pradesh</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Team Members &gt;</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1 (Leader)</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2</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3</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a:t>Atukuri</a:t>
                      </a:r>
                      <a:r>
                        <a:rPr lang="en-US" sz="1400" u="none" strike="noStrike" cap="none" dirty="0"/>
                        <a:t> Bhavya Sri</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Batch</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Y20</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6"/>
          <p:cNvSpPr txBox="1"/>
          <p:nvPr/>
        </p:nvSpPr>
        <p:spPr>
          <a:xfrm>
            <a:off x="135875" y="145275"/>
            <a:ext cx="89316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b="1" i="0" u="none" strike="noStrike" cap="none" dirty="0">
                <a:solidFill>
                  <a:srgbClr val="000000"/>
                </a:solidFill>
                <a:latin typeface="Roboto Mono"/>
                <a:ea typeface="Roboto Mono"/>
                <a:cs typeface="Roboto Mono"/>
                <a:sym typeface="Roboto Mono"/>
              </a:rPr>
              <a:t>Deliverables/Expectations for Level 2 (Idea + Code Submission)</a:t>
            </a:r>
            <a:endParaRPr sz="2400" b="1" i="0" u="none" strike="noStrike" cap="none" dirty="0">
              <a:solidFill>
                <a:srgbClr val="000000"/>
              </a:solidFill>
              <a:latin typeface="Roboto Mono"/>
              <a:ea typeface="Roboto Mono"/>
              <a:cs typeface="Roboto Mono"/>
              <a:sym typeface="Roboto Mono"/>
            </a:endParaRPr>
          </a:p>
          <a:p>
            <a:pPr marL="342900" marR="0" lvl="0" indent="-342900" algn="l" rtl="0">
              <a:lnSpc>
                <a:spcPct val="100000"/>
              </a:lnSpc>
              <a:spcBef>
                <a:spcPts val="0"/>
              </a:spcBef>
              <a:spcAft>
                <a:spcPts val="0"/>
              </a:spcAft>
              <a:buClr>
                <a:schemeClr val="dk1"/>
              </a:buClr>
              <a:buSzPts val="1100"/>
              <a:buFont typeface="Courier New" panose="02070309020205020404" pitchFamily="49" charset="0"/>
              <a:buChar char="o"/>
            </a:pPr>
            <a:endParaRPr sz="2400" b="1"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Roboto Mono"/>
              <a:ea typeface="Roboto Mono"/>
              <a:cs typeface="Roboto Mono"/>
              <a:sym typeface="Roboto Mono"/>
            </a:endParaRPr>
          </a:p>
        </p:txBody>
      </p:sp>
      <p:sp>
        <p:nvSpPr>
          <p:cNvPr id="69" name="Google Shape;69;p16"/>
          <p:cNvSpPr txBox="1"/>
          <p:nvPr/>
        </p:nvSpPr>
        <p:spPr>
          <a:xfrm>
            <a:off x="75156" y="977031"/>
            <a:ext cx="8833794" cy="3909934"/>
          </a:xfrm>
          <a:prstGeom prst="rect">
            <a:avLst/>
          </a:prstGeom>
          <a:noFill/>
          <a:ln>
            <a:noFill/>
          </a:ln>
        </p:spPr>
        <p:txBody>
          <a:bodyPr spcFirstLastPara="1" wrap="square" lIns="91425" tIns="91425" rIns="91425" bIns="91425" anchor="ctr" anchorCtr="0">
            <a:noAutofit/>
          </a:bodyPr>
          <a:lstStyle/>
          <a:p>
            <a:pPr marL="457200" lvl="0" indent="-304800" algn="l" rtl="0">
              <a:spcBef>
                <a:spcPts val="0"/>
              </a:spcBef>
              <a:spcAft>
                <a:spcPts val="0"/>
              </a:spcAft>
              <a:buClr>
                <a:schemeClr val="dk1"/>
              </a:buClr>
              <a:buSzPts val="1200"/>
              <a:buFont typeface="Roboto Mono"/>
              <a:buChar char="●"/>
            </a:pPr>
            <a:endParaRPr lang="en" sz="1200" dirty="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 sz="1200" b="1" dirty="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 sz="1200" b="1" dirty="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 sz="1200" b="1" dirty="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 sz="1200" b="1" dirty="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 sz="1200" b="1" dirty="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 sz="1200" b="1" dirty="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 sz="1200" b="1" dirty="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 sz="1200" b="1" dirty="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 sz="1200" b="1" dirty="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 sz="1200" b="1" dirty="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 sz="1200" b="1" dirty="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 sz="1200" b="1" dirty="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IN" sz="1800" b="1" i="0" dirty="0">
              <a:effectLst/>
              <a:latin typeface="Söhne"/>
            </a:endParaRPr>
          </a:p>
          <a:p>
            <a:pPr marL="457200" lvl="0" indent="-304800" algn="l" rtl="0">
              <a:spcBef>
                <a:spcPts val="0"/>
              </a:spcBef>
              <a:spcAft>
                <a:spcPts val="0"/>
              </a:spcAft>
              <a:buClr>
                <a:schemeClr val="dk1"/>
              </a:buClr>
              <a:buSzPts val="1200"/>
              <a:buFont typeface="Roboto Mono"/>
              <a:buChar char="●"/>
            </a:pPr>
            <a:endParaRPr lang="en-IN" sz="1800" b="1" dirty="0">
              <a:latin typeface="Söhne"/>
            </a:endParaRPr>
          </a:p>
          <a:p>
            <a:pPr marL="457200" lvl="0" indent="-304800" algn="l" rtl="0">
              <a:spcBef>
                <a:spcPts val="0"/>
              </a:spcBef>
              <a:spcAft>
                <a:spcPts val="0"/>
              </a:spcAft>
              <a:buClr>
                <a:schemeClr val="dk1"/>
              </a:buClr>
              <a:buSzPts val="1200"/>
              <a:buFont typeface="Roboto Mono"/>
              <a:buChar char="●"/>
            </a:pPr>
            <a:endParaRPr lang="en-IN" sz="1800" b="1" i="0" dirty="0">
              <a:effectLst/>
              <a:latin typeface="Söhne"/>
            </a:endParaRPr>
          </a:p>
          <a:p>
            <a:pPr marL="457200" lvl="0" indent="-304800" algn="l" rtl="0">
              <a:spcBef>
                <a:spcPts val="0"/>
              </a:spcBef>
              <a:spcAft>
                <a:spcPts val="0"/>
              </a:spcAft>
              <a:buClr>
                <a:schemeClr val="dk1"/>
              </a:buClr>
              <a:buSzPts val="1200"/>
              <a:buFont typeface="Roboto Mono"/>
              <a:buChar char="●"/>
            </a:pPr>
            <a:endParaRPr lang="en-IN" sz="1800" b="1" dirty="0">
              <a:latin typeface="Söhne"/>
            </a:endParaRPr>
          </a:p>
          <a:p>
            <a:pPr marL="457200" lvl="0" indent="-304800" algn="l" rtl="0">
              <a:spcBef>
                <a:spcPts val="0"/>
              </a:spcBef>
              <a:spcAft>
                <a:spcPts val="0"/>
              </a:spcAft>
              <a:buClr>
                <a:schemeClr val="dk1"/>
              </a:buClr>
              <a:buSzPts val="1200"/>
              <a:buFont typeface="Roboto Mono"/>
              <a:buChar char="●"/>
            </a:pPr>
            <a:endParaRPr lang="en-IN" sz="1800" b="1" i="0" dirty="0">
              <a:effectLst/>
              <a:latin typeface="Söhne"/>
            </a:endParaRPr>
          </a:p>
          <a:p>
            <a:pPr marL="457200" lvl="0" indent="-304800" algn="l" rtl="0">
              <a:spcBef>
                <a:spcPts val="0"/>
              </a:spcBef>
              <a:spcAft>
                <a:spcPts val="0"/>
              </a:spcAft>
              <a:buClr>
                <a:schemeClr val="dk1"/>
              </a:buClr>
              <a:buSzPts val="1200"/>
              <a:buFont typeface="Roboto Mono"/>
              <a:buChar char="●"/>
            </a:pPr>
            <a:endParaRPr lang="en-IN" sz="1800" b="1" dirty="0">
              <a:latin typeface="Söhne"/>
            </a:endParaRPr>
          </a:p>
          <a:p>
            <a:pPr marL="457200" lvl="0" indent="-304800" algn="l" rtl="0">
              <a:spcBef>
                <a:spcPts val="0"/>
              </a:spcBef>
              <a:spcAft>
                <a:spcPts val="0"/>
              </a:spcAft>
              <a:buClr>
                <a:schemeClr val="dk1"/>
              </a:buClr>
              <a:buSzPts val="1200"/>
              <a:buFont typeface="Roboto Mono"/>
              <a:buChar char="●"/>
            </a:pPr>
            <a:endParaRPr lang="en-IN" sz="1800" b="1" i="0" dirty="0">
              <a:effectLst/>
              <a:latin typeface="Söhne"/>
            </a:endParaRPr>
          </a:p>
          <a:p>
            <a:pPr marL="457200" lvl="0" indent="-304800" algn="l" rtl="0">
              <a:spcBef>
                <a:spcPts val="0"/>
              </a:spcBef>
              <a:spcAft>
                <a:spcPts val="0"/>
              </a:spcAft>
              <a:buClr>
                <a:schemeClr val="dk1"/>
              </a:buClr>
              <a:buSzPts val="1200"/>
              <a:buFont typeface="Roboto Mono"/>
              <a:buChar char="●"/>
            </a:pPr>
            <a:endParaRPr lang="en-IN" sz="1800" b="1" dirty="0">
              <a:latin typeface="Söhne"/>
            </a:endParaRPr>
          </a:p>
          <a:p>
            <a:pPr marL="457200" lvl="0" indent="-304800" algn="l" rtl="0">
              <a:spcBef>
                <a:spcPts val="0"/>
              </a:spcBef>
              <a:spcAft>
                <a:spcPts val="0"/>
              </a:spcAft>
              <a:buClr>
                <a:schemeClr val="dk1"/>
              </a:buClr>
              <a:buSzPts val="1200"/>
              <a:buFont typeface="Roboto Mono"/>
              <a:buChar char="●"/>
            </a:pPr>
            <a:endParaRPr lang="en-IN" sz="1800" b="1" i="0" dirty="0">
              <a:effectLst/>
              <a:latin typeface="Söhne"/>
            </a:endParaRPr>
          </a:p>
          <a:p>
            <a:pPr marL="152400" lvl="0" algn="l" rtl="0">
              <a:spcBef>
                <a:spcPts val="0"/>
              </a:spcBef>
              <a:spcAft>
                <a:spcPts val="0"/>
              </a:spcAft>
              <a:buClr>
                <a:schemeClr val="dk1"/>
              </a:buClr>
              <a:buSzPts val="1200"/>
            </a:pPr>
            <a:endParaRPr lang="en-IN" sz="1800" b="1" dirty="0">
              <a:latin typeface="Söhne"/>
            </a:endParaRPr>
          </a:p>
          <a:p>
            <a:pPr marL="152400" lvl="0" algn="l" rtl="0">
              <a:spcBef>
                <a:spcPts val="0"/>
              </a:spcBef>
              <a:spcAft>
                <a:spcPts val="0"/>
              </a:spcAft>
              <a:buClr>
                <a:schemeClr val="dk1"/>
              </a:buClr>
              <a:buSzPts val="1200"/>
            </a:pPr>
            <a:endParaRPr lang="en-US" sz="1800" b="1" i="0" u="sng" dirty="0">
              <a:solidFill>
                <a:srgbClr val="374151"/>
              </a:solidFill>
              <a:effectLst/>
              <a:latin typeface="Söhne"/>
            </a:endParaRPr>
          </a:p>
          <a:p>
            <a:pPr marL="152400" lvl="0" algn="l" rtl="0">
              <a:spcBef>
                <a:spcPts val="0"/>
              </a:spcBef>
              <a:spcAft>
                <a:spcPts val="0"/>
              </a:spcAft>
              <a:buClr>
                <a:schemeClr val="dk1"/>
              </a:buClr>
              <a:buSzPts val="1200"/>
            </a:pPr>
            <a:r>
              <a:rPr lang="en-US" sz="1800" b="1" u="sng" dirty="0">
                <a:solidFill>
                  <a:srgbClr val="374151"/>
                </a:solidFill>
                <a:latin typeface="Söhne"/>
              </a:rPr>
              <a:t>Using </a:t>
            </a:r>
            <a:r>
              <a:rPr lang="en-US" sz="1800" b="1" i="0" u="sng" dirty="0">
                <a:solidFill>
                  <a:srgbClr val="374151"/>
                </a:solidFill>
                <a:effectLst/>
                <a:latin typeface="Söhne"/>
              </a:rPr>
              <a:t>Quantum </a:t>
            </a:r>
            <a:r>
              <a:rPr lang="en-US" sz="1800" b="1" u="sng" dirty="0">
                <a:solidFill>
                  <a:srgbClr val="374151"/>
                </a:solidFill>
                <a:latin typeface="Söhne"/>
              </a:rPr>
              <a:t>C</a:t>
            </a:r>
            <a:r>
              <a:rPr lang="en-US" sz="1800" b="1" i="0" u="sng" dirty="0">
                <a:solidFill>
                  <a:srgbClr val="374151"/>
                </a:solidFill>
                <a:effectLst/>
                <a:latin typeface="Söhne"/>
              </a:rPr>
              <a:t>loud:</a:t>
            </a:r>
          </a:p>
          <a:p>
            <a:pPr marL="152400" lvl="0" algn="l" rtl="0">
              <a:spcBef>
                <a:spcPts val="0"/>
              </a:spcBef>
              <a:spcAft>
                <a:spcPts val="0"/>
              </a:spcAft>
              <a:buClr>
                <a:schemeClr val="dk1"/>
              </a:buClr>
              <a:buSzPts val="1200"/>
            </a:pPr>
            <a:r>
              <a:rPr lang="en-US" b="0" i="0" dirty="0">
                <a:solidFill>
                  <a:srgbClr val="374151"/>
                </a:solidFill>
                <a:effectLst/>
                <a:latin typeface="Söhne"/>
              </a:rPr>
              <a:t>        We have performed certain tasks more efficiently than classical computers, making them for enhancing machine learning processes. </a:t>
            </a:r>
          </a:p>
          <a:p>
            <a:pPr algn="l"/>
            <a:r>
              <a:rPr lang="en-US" b="1" dirty="0">
                <a:solidFill>
                  <a:srgbClr val="374151"/>
                </a:solidFill>
                <a:effectLst/>
                <a:latin typeface="Söhne"/>
              </a:rPr>
              <a:t>1.  100% Accuracy: </a:t>
            </a:r>
          </a:p>
          <a:p>
            <a:pPr algn="l"/>
            <a:r>
              <a:rPr lang="en-US" b="0" i="0" dirty="0">
                <a:solidFill>
                  <a:srgbClr val="374151"/>
                </a:solidFill>
                <a:effectLst/>
                <a:latin typeface="Söhne"/>
              </a:rPr>
              <a:t>             This means that the model correctly classifies all instances, indicating that there are no false positives or false negatives in its predictions.</a:t>
            </a:r>
          </a:p>
          <a:p>
            <a:pPr algn="l"/>
            <a:r>
              <a:rPr lang="en-US" b="1" i="0" dirty="0">
                <a:solidFill>
                  <a:srgbClr val="374151"/>
                </a:solidFill>
                <a:effectLst/>
                <a:latin typeface="Söhne"/>
              </a:rPr>
              <a:t>2.   100% Precision</a:t>
            </a:r>
            <a:r>
              <a:rPr lang="en-US" b="0" i="0" dirty="0">
                <a:solidFill>
                  <a:srgbClr val="374151"/>
                </a:solidFill>
                <a:effectLst/>
                <a:latin typeface="Söhne"/>
              </a:rPr>
              <a:t>:</a:t>
            </a:r>
          </a:p>
          <a:p>
            <a:pPr algn="l"/>
            <a:r>
              <a:rPr lang="en-US" b="0" i="0" dirty="0">
                <a:solidFill>
                  <a:srgbClr val="374151"/>
                </a:solidFill>
                <a:effectLst/>
                <a:latin typeface="Söhne"/>
              </a:rPr>
              <a:t>           Precision refers to the ratio of true positive predictions to the total positive predictions. In this case, it means that all the instances classified as positive are indeed positive, without any false positives.</a:t>
            </a:r>
          </a:p>
          <a:p>
            <a:pPr algn="l"/>
            <a:r>
              <a:rPr lang="en-US" b="1" i="0" dirty="0">
                <a:solidFill>
                  <a:srgbClr val="374151"/>
                </a:solidFill>
                <a:effectLst/>
                <a:latin typeface="Söhne"/>
              </a:rPr>
              <a:t>3.   100% Recall</a:t>
            </a:r>
            <a:r>
              <a:rPr lang="en-US" b="0" i="0" dirty="0">
                <a:solidFill>
                  <a:srgbClr val="374151"/>
                </a:solidFill>
                <a:effectLst/>
                <a:latin typeface="Söhne"/>
              </a:rPr>
              <a:t>:</a:t>
            </a:r>
          </a:p>
          <a:p>
            <a:pPr algn="l"/>
            <a:r>
              <a:rPr lang="en-US" dirty="0">
                <a:solidFill>
                  <a:srgbClr val="374151"/>
                </a:solidFill>
                <a:latin typeface="Söhne"/>
              </a:rPr>
              <a:t>            </a:t>
            </a:r>
            <a:r>
              <a:rPr lang="en-US" b="0" i="0" dirty="0">
                <a:solidFill>
                  <a:srgbClr val="374151"/>
                </a:solidFill>
                <a:effectLst/>
                <a:latin typeface="Söhne"/>
              </a:rPr>
              <a:t>Recall is the ratio of true positive predictions to the total actual positives. Achieving 100% recall means that the model identifies all positive cases without any false negatives.</a:t>
            </a:r>
          </a:p>
          <a:p>
            <a:pPr algn="l"/>
            <a:r>
              <a:rPr lang="en-US" b="1" i="0" dirty="0">
                <a:solidFill>
                  <a:srgbClr val="374151"/>
                </a:solidFill>
                <a:effectLst/>
                <a:latin typeface="Söhne"/>
              </a:rPr>
              <a:t>4.   100% F1-Score</a:t>
            </a:r>
            <a:r>
              <a:rPr lang="en-US" b="0" i="0" dirty="0">
                <a:solidFill>
                  <a:srgbClr val="374151"/>
                </a:solidFill>
                <a:effectLst/>
                <a:latin typeface="Söhne"/>
              </a:rPr>
              <a:t>: </a:t>
            </a:r>
          </a:p>
          <a:p>
            <a:pPr algn="l"/>
            <a:r>
              <a:rPr lang="en-US" b="0" i="0" dirty="0">
                <a:solidFill>
                  <a:srgbClr val="374151"/>
                </a:solidFill>
                <a:effectLst/>
                <a:latin typeface="Söhne"/>
              </a:rPr>
              <a:t>            The F1-score is the harmonic mean of precision and recall. It provides a balance between precision and recall. Achieving 100% F1-score indicates an excellent balance between accurate positive predictions and comprehensive coverage of positive cases.</a:t>
            </a:r>
            <a:endParaRPr lang="en-IN" sz="2400" b="1" i="0" dirty="0">
              <a:effectLst/>
              <a:latin typeface="Söhne"/>
            </a:endParaRPr>
          </a:p>
          <a:p>
            <a:pPr marL="457200" lvl="0" indent="-304800" algn="l" rtl="0">
              <a:spcBef>
                <a:spcPts val="0"/>
              </a:spcBef>
              <a:spcAft>
                <a:spcPts val="0"/>
              </a:spcAft>
              <a:buClr>
                <a:schemeClr val="dk1"/>
              </a:buClr>
              <a:buSzPts val="1200"/>
              <a:buFont typeface="Roboto Mono"/>
              <a:buChar char="●"/>
            </a:pPr>
            <a:endParaRPr lang="en-IN" sz="2400" b="1" dirty="0">
              <a:latin typeface="Söhne"/>
            </a:endParaRPr>
          </a:p>
          <a:p>
            <a:pPr marL="457200" lvl="0" indent="-304800" algn="l" rtl="0">
              <a:spcBef>
                <a:spcPts val="0"/>
              </a:spcBef>
              <a:spcAft>
                <a:spcPts val="0"/>
              </a:spcAft>
              <a:buClr>
                <a:schemeClr val="dk1"/>
              </a:buClr>
              <a:buSzPts val="1200"/>
              <a:buFont typeface="Roboto Mono"/>
              <a:buChar char="●"/>
            </a:pPr>
            <a:endParaRPr lang="en-IN" sz="2400" b="1" i="0" dirty="0">
              <a:effectLst/>
              <a:latin typeface="Söhne"/>
            </a:endParaRPr>
          </a:p>
          <a:p>
            <a:pPr marL="457200" lvl="0" indent="-304800" algn="l" rtl="0">
              <a:spcBef>
                <a:spcPts val="0"/>
              </a:spcBef>
              <a:spcAft>
                <a:spcPts val="0"/>
              </a:spcAft>
              <a:buClr>
                <a:schemeClr val="dk1"/>
              </a:buClr>
              <a:buSzPts val="1200"/>
              <a:buFont typeface="Roboto Mono"/>
              <a:buChar char="●"/>
            </a:pPr>
            <a:endParaRPr lang="en-IN" sz="2400" b="1" dirty="0">
              <a:latin typeface="Söhne"/>
            </a:endParaRPr>
          </a:p>
          <a:p>
            <a:pPr marL="457200" lvl="0" indent="-304800" algn="l" rtl="0">
              <a:spcBef>
                <a:spcPts val="0"/>
              </a:spcBef>
              <a:spcAft>
                <a:spcPts val="0"/>
              </a:spcAft>
              <a:buClr>
                <a:schemeClr val="dk1"/>
              </a:buClr>
              <a:buSzPts val="1200"/>
              <a:buFont typeface="Roboto Mono"/>
              <a:buChar char="●"/>
            </a:pPr>
            <a:endParaRPr lang="en-IN" sz="2400" b="1" i="0" dirty="0">
              <a:effectLst/>
              <a:latin typeface="Söhne"/>
            </a:endParaRPr>
          </a:p>
          <a:p>
            <a:pPr marL="457200" lvl="0" indent="-304800" algn="l" rtl="0">
              <a:spcBef>
                <a:spcPts val="0"/>
              </a:spcBef>
              <a:spcAft>
                <a:spcPts val="0"/>
              </a:spcAft>
              <a:buClr>
                <a:schemeClr val="dk1"/>
              </a:buClr>
              <a:buSzPts val="1200"/>
              <a:buFont typeface="Roboto Mono"/>
              <a:buChar char="●"/>
            </a:pPr>
            <a:endParaRPr lang="en-IN" sz="2400" b="1" dirty="0">
              <a:solidFill>
                <a:schemeClr val="dk1"/>
              </a:solidFill>
              <a:latin typeface="Söhne"/>
              <a:ea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IN" sz="2400" b="1" i="0" dirty="0">
              <a:solidFill>
                <a:schemeClr val="dk1"/>
              </a:solidFill>
              <a:effectLst/>
              <a:latin typeface="Söhne"/>
              <a:ea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IN" sz="2400" b="1" dirty="0">
              <a:solidFill>
                <a:schemeClr val="dk1"/>
              </a:solidFill>
              <a:latin typeface="Söhne"/>
              <a:ea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IN" sz="2400" b="1" i="0" dirty="0">
              <a:solidFill>
                <a:schemeClr val="dk1"/>
              </a:solidFill>
              <a:effectLst/>
              <a:latin typeface="Söhne"/>
              <a:ea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IN" sz="2400" b="1" dirty="0">
              <a:solidFill>
                <a:schemeClr val="dk1"/>
              </a:solidFill>
              <a:latin typeface="Söhne"/>
              <a:ea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IN" sz="2400" b="1" i="0" dirty="0">
              <a:solidFill>
                <a:schemeClr val="dk1"/>
              </a:solidFill>
              <a:effectLst/>
              <a:latin typeface="Söhne"/>
              <a:ea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IN" sz="2400" b="1" dirty="0">
              <a:solidFill>
                <a:schemeClr val="dk1"/>
              </a:solidFill>
              <a:latin typeface="Söhne"/>
              <a:ea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IN" sz="2400" b="1" i="0" dirty="0">
              <a:solidFill>
                <a:schemeClr val="dk1"/>
              </a:solidFill>
              <a:effectLst/>
              <a:latin typeface="Söhne"/>
              <a:ea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 sz="1200" b="1" i="0" dirty="0">
              <a:solidFill>
                <a:schemeClr val="dk1"/>
              </a:solidFill>
              <a:effectLst/>
              <a:latin typeface="Roboto Mono"/>
              <a:ea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 sz="1200" b="1" dirty="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 sz="1200" b="1" dirty="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 sz="1200" b="1" dirty="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Font typeface="Roboto Mono"/>
              <a:buChar char="●"/>
            </a:pPr>
            <a:endParaRPr sz="1700" b="1" dirty="0">
              <a:solidFill>
                <a:schemeClr val="dk1"/>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9"/>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87" name="Google Shape;87;p1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Use-cases</a:t>
            </a:r>
            <a:endParaRPr sz="2400" b="1" i="0" u="none" strike="noStrike" cap="none">
              <a:solidFill>
                <a:srgbClr val="000000"/>
              </a:solidFill>
              <a:latin typeface="Roboto Mono"/>
              <a:ea typeface="Roboto Mono"/>
              <a:cs typeface="Roboto Mono"/>
              <a:sym typeface="Roboto Mono"/>
            </a:endParaRPr>
          </a:p>
        </p:txBody>
      </p:sp>
      <p:sp>
        <p:nvSpPr>
          <p:cNvPr id="88" name="Google Shape;88;p19"/>
          <p:cNvSpPr txBox="1"/>
          <p:nvPr/>
        </p:nvSpPr>
        <p:spPr>
          <a:xfrm>
            <a:off x="192702" y="212942"/>
            <a:ext cx="8205923" cy="4853835"/>
          </a:xfrm>
          <a:prstGeom prst="rect">
            <a:avLst/>
          </a:prstGeom>
          <a:noFill/>
          <a:ln>
            <a:noFill/>
          </a:ln>
        </p:spPr>
        <p:txBody>
          <a:bodyPr spcFirstLastPara="1" wrap="square" lIns="91425" tIns="91425" rIns="91425" bIns="91425" anchor="ctr" anchorCtr="0">
            <a:noAutofit/>
          </a:bodyPr>
          <a:lstStyle/>
          <a:p>
            <a:pPr marL="457200" indent="-304800">
              <a:buSzPts val="1200"/>
              <a:buFont typeface="Roboto Mono"/>
              <a:buChar char="●"/>
            </a:pPr>
            <a:r>
              <a:rPr lang="en-IN" sz="1600" b="1" i="0" dirty="0">
                <a:effectLst/>
                <a:latin typeface="Söhne"/>
              </a:rPr>
              <a:t>Quantum Neural Networks for Image Classification(P0):</a:t>
            </a:r>
          </a:p>
          <a:p>
            <a:pPr marL="152400">
              <a:buSzPts val="1200"/>
            </a:pPr>
            <a:r>
              <a:rPr lang="en-US" sz="1600" b="0" i="0" dirty="0">
                <a:solidFill>
                  <a:srgbClr val="374151"/>
                </a:solidFill>
                <a:effectLst/>
                <a:latin typeface="Söhne"/>
              </a:rPr>
              <a:t> Traditional image classification methods may struggle with complex image patterns. Quantum neural networks offer a potential solution</a:t>
            </a:r>
          </a:p>
          <a:p>
            <a:pPr marL="152400">
              <a:buSzPts val="1200"/>
            </a:pPr>
            <a:endParaRPr lang="en-IN" sz="1600" b="1" i="0" dirty="0">
              <a:effectLst/>
              <a:latin typeface="Söhne"/>
            </a:endParaRPr>
          </a:p>
          <a:p>
            <a:pPr marL="457200" marR="0" lvl="0" indent="-304800" algn="l" rtl="0">
              <a:lnSpc>
                <a:spcPct val="100000"/>
              </a:lnSpc>
              <a:spcBef>
                <a:spcPts val="0"/>
              </a:spcBef>
              <a:spcAft>
                <a:spcPts val="0"/>
              </a:spcAft>
              <a:buClr>
                <a:srgbClr val="000000"/>
              </a:buClr>
              <a:buSzPts val="1200"/>
              <a:buFont typeface="Roboto Mono"/>
              <a:buChar char="●"/>
            </a:pPr>
            <a:r>
              <a:rPr lang="en-US" sz="1600" b="1" i="0" dirty="0">
                <a:effectLst/>
                <a:latin typeface="Söhne"/>
              </a:rPr>
              <a:t>Quantum Cloud-Based Collaboration for Dataset Analysis(p1):</a:t>
            </a:r>
            <a:endParaRPr lang="en" sz="1200" b="1" i="0" dirty="0">
              <a:effectLst/>
              <a:latin typeface="Roboto Mono"/>
              <a:ea typeface="Roboto Mono"/>
              <a:sym typeface="Roboto Mono"/>
            </a:endParaRPr>
          </a:p>
          <a:p>
            <a:pPr marL="152400" marR="0" lvl="0" algn="l" rtl="0">
              <a:lnSpc>
                <a:spcPct val="100000"/>
              </a:lnSpc>
              <a:spcBef>
                <a:spcPts val="0"/>
              </a:spcBef>
              <a:spcAft>
                <a:spcPts val="0"/>
              </a:spcAft>
              <a:buClr>
                <a:srgbClr val="000000"/>
              </a:buClr>
              <a:buSzPts val="1200"/>
            </a:pPr>
            <a:r>
              <a:rPr lang="en-US" sz="1600" b="0" i="0" dirty="0">
                <a:solidFill>
                  <a:srgbClr val="374151"/>
                </a:solidFill>
                <a:effectLst/>
                <a:latin typeface="Söhne"/>
              </a:rPr>
              <a:t>The cloud platform to collectively analyze retinal image datasets for diabetic retinopathy research</a:t>
            </a:r>
          </a:p>
          <a:p>
            <a:pPr marL="152400" marR="0" lvl="0" algn="l" rtl="0">
              <a:lnSpc>
                <a:spcPct val="100000"/>
              </a:lnSpc>
              <a:spcBef>
                <a:spcPts val="0"/>
              </a:spcBef>
              <a:spcAft>
                <a:spcPts val="0"/>
              </a:spcAft>
              <a:buClr>
                <a:srgbClr val="000000"/>
              </a:buClr>
              <a:buSzPts val="1200"/>
            </a:pPr>
            <a:endParaRPr lang="en" sz="1200" dirty="0">
              <a:latin typeface="Roboto Mono"/>
              <a:ea typeface="Roboto Mono"/>
              <a:cs typeface="Roboto Mono"/>
              <a:sym typeface="Roboto Mono"/>
            </a:endParaRPr>
          </a:p>
          <a:p>
            <a:pPr marL="457200" indent="-304800">
              <a:buSzPts val="1200"/>
              <a:buFont typeface="Roboto Mono"/>
              <a:buChar char="●"/>
            </a:pPr>
            <a:r>
              <a:rPr lang="en-IN" sz="1600" b="1" i="0" dirty="0">
                <a:effectLst/>
                <a:latin typeface="Söhne"/>
              </a:rPr>
              <a:t>Quantum-Assisted Image Feature Extraction(P2):</a:t>
            </a:r>
          </a:p>
          <a:p>
            <a:pPr marL="152400">
              <a:buSzPts val="1200"/>
            </a:pPr>
            <a:r>
              <a:rPr lang="en-US" b="0" i="0" dirty="0">
                <a:solidFill>
                  <a:srgbClr val="374151"/>
                </a:solidFill>
                <a:effectLst/>
                <a:latin typeface="Söhne"/>
              </a:rPr>
              <a:t>This image analysis techniques used to extract subtle features from retinal images that indicate early signs of diabetic retinopathy.</a:t>
            </a:r>
          </a:p>
          <a:p>
            <a:pPr marL="152400">
              <a:buSzPts val="1200"/>
            </a:pPr>
            <a:endParaRPr lang="en" b="0" i="0" u="none" strike="noStrike" cap="none" dirty="0">
              <a:solidFill>
                <a:srgbClr val="000000"/>
              </a:solidFill>
              <a:latin typeface="Roboto Mono"/>
              <a:ea typeface="Roboto Mono"/>
              <a:cs typeface="Roboto Mono"/>
              <a:sym typeface="Roboto Mono"/>
            </a:endParaRPr>
          </a:p>
          <a:p>
            <a:pPr marL="457200" marR="0" lvl="0" indent="-304800" algn="l" rtl="0">
              <a:lnSpc>
                <a:spcPct val="100000"/>
              </a:lnSpc>
              <a:spcBef>
                <a:spcPts val="0"/>
              </a:spcBef>
              <a:spcAft>
                <a:spcPts val="0"/>
              </a:spcAft>
              <a:buClr>
                <a:srgbClr val="000000"/>
              </a:buClr>
              <a:buSzPts val="1200"/>
              <a:buFont typeface="Roboto Mono"/>
              <a:buChar char="●"/>
            </a:pPr>
            <a:endParaRPr lang="en" sz="1200" b="0" i="0" u="none" strike="noStrike" cap="none" dirty="0">
              <a:solidFill>
                <a:srgbClr val="000000"/>
              </a:solidFill>
              <a:latin typeface="Roboto Mono"/>
              <a:ea typeface="Roboto Mono"/>
              <a:cs typeface="Roboto Mono"/>
              <a:sym typeface="Roboto Mono"/>
            </a:endParaRPr>
          </a:p>
          <a:p>
            <a:pPr marL="457200" marR="0" lvl="0" indent="-304800" algn="l" rtl="0">
              <a:lnSpc>
                <a:spcPct val="100000"/>
              </a:lnSpc>
              <a:spcBef>
                <a:spcPts val="0"/>
              </a:spcBef>
              <a:spcAft>
                <a:spcPts val="0"/>
              </a:spcAft>
              <a:buClr>
                <a:srgbClr val="000000"/>
              </a:buClr>
              <a:buSzPts val="1200"/>
              <a:buFont typeface="Roboto Mono"/>
              <a:buChar char="●"/>
            </a:pPr>
            <a:endParaRPr sz="1200" b="0" i="0" u="none" strike="noStrike" cap="none" dirty="0">
              <a:solidFill>
                <a:srgbClr val="000000"/>
              </a:solidFill>
              <a:latin typeface="Roboto Mono"/>
              <a:ea typeface="Roboto Mono"/>
              <a:cs typeface="Roboto Mono"/>
              <a:sym typeface="Roboto Mon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pic>
        <p:nvPicPr>
          <p:cNvPr id="1028" name="Picture 4" descr="Diabetic Eye Disease - McCrystal Opticians Armagh | Award Winning Opticians  2016">
            <a:extLst>
              <a:ext uri="{FF2B5EF4-FFF2-40B4-BE49-F238E27FC236}">
                <a16:creationId xmlns:a16="http://schemas.microsoft.com/office/drawing/2014/main" id="{E8BD1C22-F0BA-52D0-F65E-4F92E90E3A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9633" y="3331923"/>
            <a:ext cx="4246323" cy="16663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0"/>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94" name="Google Shape;94;p20"/>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Solution statement/ Proposed approach</a:t>
            </a:r>
            <a:endParaRPr sz="2400" b="1" i="0" u="none" strike="noStrike" cap="none">
              <a:solidFill>
                <a:srgbClr val="000000"/>
              </a:solidFill>
              <a:latin typeface="Roboto Mono"/>
              <a:ea typeface="Roboto Mono"/>
              <a:cs typeface="Roboto Mono"/>
              <a:sym typeface="Roboto Mono"/>
            </a:endParaRPr>
          </a:p>
        </p:txBody>
      </p:sp>
      <p:sp>
        <p:nvSpPr>
          <p:cNvPr id="95" name="Google Shape;95;p20"/>
          <p:cNvSpPr txBox="1"/>
          <p:nvPr/>
        </p:nvSpPr>
        <p:spPr>
          <a:xfrm>
            <a:off x="135874" y="1891430"/>
            <a:ext cx="8486325" cy="304382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IN" sz="1600" b="1" i="0" dirty="0">
                <a:effectLst/>
                <a:latin typeface="Söhne"/>
              </a:rPr>
              <a:t>Quantum Neural Networks for Image Classification</a:t>
            </a:r>
            <a:endParaRPr lang="en-IN" sz="1600" dirty="0">
              <a:effectLst/>
              <a:latin typeface="Roboto Mono"/>
              <a:ea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IN" sz="1200" b="0" i="0" u="none" strike="noStrike" cap="none" dirty="0">
                <a:solidFill>
                  <a:srgbClr val="000000"/>
                </a:solidFill>
                <a:latin typeface="Roboto Mono"/>
                <a:ea typeface="Roboto Mono"/>
                <a:cs typeface="Roboto Mono"/>
                <a:sym typeface="Roboto Mono"/>
              </a:rPr>
              <a:t>1. </a:t>
            </a:r>
            <a:r>
              <a:rPr lang="en-IN" sz="1200" b="1" i="0" u="sng" strike="noStrike" cap="none" dirty="0">
                <a:solidFill>
                  <a:srgbClr val="000000"/>
                </a:solidFill>
                <a:latin typeface="Segoe UI Variable Text Semibold" pitchFamily="2" charset="0"/>
                <a:ea typeface="Roboto Mono"/>
                <a:cs typeface="Roboto Mono"/>
                <a:sym typeface="Roboto Mono"/>
              </a:rPr>
              <a:t>Sub-Problem:</a:t>
            </a:r>
            <a:r>
              <a:rPr lang="en-IN" sz="1200" b="1" i="0" strike="noStrike" cap="none" dirty="0">
                <a:solidFill>
                  <a:srgbClr val="000000"/>
                </a:solidFill>
                <a:latin typeface="Roboto Mono"/>
                <a:ea typeface="Roboto Mono"/>
                <a:cs typeface="Roboto Mono"/>
                <a:sym typeface="Roboto Mono"/>
              </a:rPr>
              <a:t> </a:t>
            </a:r>
            <a:r>
              <a:rPr lang="en-US" sz="1600" b="0" i="0" dirty="0">
                <a:solidFill>
                  <a:srgbClr val="374151"/>
                </a:solidFill>
                <a:effectLst/>
                <a:latin typeface="Söhne"/>
              </a:rPr>
              <a:t>Existing image classification methods may struggle to accurately classify retinal images based on disease </a:t>
            </a:r>
          </a:p>
          <a:p>
            <a:pPr marL="0" marR="0" lvl="0" indent="0" algn="l" rtl="0">
              <a:lnSpc>
                <a:spcPct val="100000"/>
              </a:lnSpc>
              <a:spcBef>
                <a:spcPts val="0"/>
              </a:spcBef>
              <a:spcAft>
                <a:spcPts val="0"/>
              </a:spcAft>
              <a:buClr>
                <a:srgbClr val="000000"/>
              </a:buClr>
              <a:buSzPts val="1200"/>
              <a:buFont typeface="Arial"/>
              <a:buNone/>
            </a:pPr>
            <a:r>
              <a:rPr lang="en-US" sz="1600" dirty="0">
                <a:solidFill>
                  <a:srgbClr val="374151"/>
                </a:solidFill>
                <a:latin typeface="Söhne"/>
              </a:rPr>
              <a:t>    </a:t>
            </a:r>
            <a:r>
              <a:rPr lang="en-US" sz="1600" b="1" dirty="0">
                <a:solidFill>
                  <a:srgbClr val="374151"/>
                </a:solidFill>
                <a:latin typeface="Söhne"/>
              </a:rPr>
              <a:t>Solution:</a:t>
            </a:r>
            <a:r>
              <a:rPr lang="en-US" sz="2000" b="0" i="0" dirty="0">
                <a:solidFill>
                  <a:srgbClr val="374151"/>
                </a:solidFill>
                <a:effectLst/>
                <a:latin typeface="Söhne"/>
              </a:rPr>
              <a:t> </a:t>
            </a:r>
            <a:r>
              <a:rPr lang="en-US" sz="1600" b="0" i="0" dirty="0">
                <a:solidFill>
                  <a:srgbClr val="374151"/>
                </a:solidFill>
                <a:effectLst/>
                <a:latin typeface="Söhne"/>
              </a:rPr>
              <a:t>These are specialized type of neural network that leverages quantum properties to enhance the processing of complex data, such as images.</a:t>
            </a:r>
          </a:p>
          <a:p>
            <a:pPr marL="0" marR="0" lvl="0" indent="0" algn="l" rtl="0">
              <a:lnSpc>
                <a:spcPct val="100000"/>
              </a:lnSpc>
              <a:spcBef>
                <a:spcPts val="0"/>
              </a:spcBef>
              <a:spcAft>
                <a:spcPts val="0"/>
              </a:spcAft>
              <a:buClr>
                <a:srgbClr val="000000"/>
              </a:buClr>
              <a:buSzPts val="1200"/>
              <a:buFont typeface="Arial"/>
              <a:buNone/>
            </a:pPr>
            <a:r>
              <a:rPr lang="en-IN" dirty="0">
                <a:latin typeface="Roboto Mono"/>
                <a:ea typeface="Roboto Mono"/>
                <a:cs typeface="Roboto Mono"/>
                <a:sym typeface="Roboto Mono"/>
              </a:rPr>
              <a:t>2.</a:t>
            </a:r>
            <a:r>
              <a:rPr lang="en-US" sz="1600" b="1" i="0" dirty="0">
                <a:effectLst/>
                <a:latin typeface="Söhne"/>
              </a:rPr>
              <a:t>Quantum Cloud-Based Collaboration for Dataset Analysis</a:t>
            </a:r>
          </a:p>
          <a:p>
            <a:pPr marL="0" marR="0" lvl="0" indent="0" algn="l" rtl="0">
              <a:lnSpc>
                <a:spcPct val="100000"/>
              </a:lnSpc>
              <a:spcBef>
                <a:spcPts val="0"/>
              </a:spcBef>
              <a:spcAft>
                <a:spcPts val="0"/>
              </a:spcAft>
              <a:buClr>
                <a:srgbClr val="000000"/>
              </a:buClr>
              <a:buSzPts val="1200"/>
              <a:buFont typeface="Arial"/>
              <a:buNone/>
            </a:pPr>
            <a:r>
              <a:rPr lang="en-US" sz="1200" b="1" dirty="0">
                <a:latin typeface="Söhne"/>
                <a:ea typeface="Roboto Mono"/>
                <a:cs typeface="Roboto Mono"/>
                <a:sym typeface="Roboto Mono"/>
              </a:rPr>
              <a:t>     </a:t>
            </a:r>
            <a:r>
              <a:rPr lang="en-US" sz="1200" b="1" u="sng" dirty="0">
                <a:latin typeface="Söhne"/>
                <a:ea typeface="Roboto Mono"/>
                <a:cs typeface="Roboto Mono"/>
                <a:sym typeface="Roboto Mono"/>
              </a:rPr>
              <a:t>Sub-Problem: </a:t>
            </a:r>
            <a:r>
              <a:rPr lang="en-IN" sz="1600" b="0" i="0" dirty="0">
                <a:solidFill>
                  <a:srgbClr val="374151"/>
                </a:solidFill>
                <a:effectLst/>
                <a:latin typeface="Söhne"/>
              </a:rPr>
              <a:t>Analysing large-scale retinal image datasets requires significant computational resources and collaborative efforts</a:t>
            </a:r>
          </a:p>
          <a:p>
            <a:pPr marL="0" marR="0" lvl="0" indent="0" algn="l" rtl="0">
              <a:lnSpc>
                <a:spcPct val="100000"/>
              </a:lnSpc>
              <a:spcBef>
                <a:spcPts val="0"/>
              </a:spcBef>
              <a:spcAft>
                <a:spcPts val="0"/>
              </a:spcAft>
              <a:buClr>
                <a:srgbClr val="000000"/>
              </a:buClr>
              <a:buSzPts val="1200"/>
              <a:buFont typeface="Arial"/>
              <a:buNone/>
            </a:pPr>
            <a:r>
              <a:rPr lang="en-IN" sz="1600" b="1" dirty="0">
                <a:solidFill>
                  <a:srgbClr val="374151"/>
                </a:solidFill>
                <a:latin typeface="Söhne"/>
                <a:ea typeface="Roboto Mono"/>
                <a:cs typeface="Roboto Mono"/>
                <a:sym typeface="Roboto Mono"/>
              </a:rPr>
              <a:t>    Solution: </a:t>
            </a:r>
            <a:r>
              <a:rPr lang="en-US" sz="1600" b="0" i="0" dirty="0">
                <a:solidFill>
                  <a:srgbClr val="374151"/>
                </a:solidFill>
                <a:effectLst/>
                <a:latin typeface="Söhne"/>
              </a:rPr>
              <a:t>Quantum cloud platforms provide researchers with access to quantum processors and computational resources through remote cloud interfaces. </a:t>
            </a:r>
            <a:endParaRPr lang="en-IN"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IN" sz="1200" dirty="0">
                <a:latin typeface="Roboto Mono"/>
                <a:ea typeface="Roboto Mono"/>
                <a:cs typeface="Roboto Mono"/>
                <a:sym typeface="Roboto Mono"/>
              </a:rPr>
              <a:t>3. </a:t>
            </a:r>
            <a:r>
              <a:rPr lang="en-IN" sz="1600" b="1" i="0" dirty="0">
                <a:effectLst/>
                <a:latin typeface="Söhne"/>
              </a:rPr>
              <a:t>Quantum-Assisted Image Feature Extraction</a:t>
            </a:r>
            <a:endParaRPr lang="en-IN" sz="1200" dirty="0">
              <a:effectLst/>
              <a:latin typeface="Roboto Mono"/>
              <a:ea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IN" sz="1200" dirty="0">
                <a:latin typeface="Roboto Mono"/>
                <a:ea typeface="Roboto Mono"/>
                <a:cs typeface="Roboto Mono"/>
                <a:sym typeface="Roboto Mono"/>
              </a:rPr>
              <a:t>   </a:t>
            </a:r>
            <a:r>
              <a:rPr lang="en-IN" sz="1200" b="1" u="sng" dirty="0">
                <a:latin typeface="Roboto Mono"/>
                <a:ea typeface="Roboto Mono"/>
                <a:cs typeface="Roboto Mono"/>
                <a:sym typeface="Roboto Mono"/>
              </a:rPr>
              <a:t>Sub-Problem:</a:t>
            </a:r>
            <a:r>
              <a:rPr lang="en-IN" sz="1200" dirty="0">
                <a:latin typeface="Roboto Mono"/>
                <a:ea typeface="Roboto Mono"/>
                <a:cs typeface="Roboto Mono"/>
                <a:sym typeface="Roboto Mono"/>
              </a:rPr>
              <a:t> </a:t>
            </a:r>
            <a:r>
              <a:rPr lang="en-IN" sz="1600" b="0" i="0" dirty="0">
                <a:solidFill>
                  <a:srgbClr val="374151"/>
                </a:solidFill>
                <a:effectLst/>
                <a:latin typeface="Söhne"/>
              </a:rPr>
              <a:t>Traditional image analysis techniques struggle to extract subtle features from retinal images that indicate diabetic retinopathy progression</a:t>
            </a:r>
            <a:endParaRPr lang="en-IN" sz="1200" b="0" i="0" dirty="0">
              <a:solidFill>
                <a:srgbClr val="374151"/>
              </a:solidFill>
              <a:effectLst/>
              <a:latin typeface="Roboto Mono"/>
              <a:ea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IN" sz="1200" dirty="0">
                <a:solidFill>
                  <a:srgbClr val="374151"/>
                </a:solidFill>
                <a:latin typeface="Roboto Mono"/>
                <a:ea typeface="Roboto Mono"/>
                <a:cs typeface="Roboto Mono"/>
                <a:sym typeface="Roboto Mono"/>
              </a:rPr>
              <a:t>   </a:t>
            </a:r>
            <a:r>
              <a:rPr lang="en-IN" sz="1200" b="1" dirty="0">
                <a:solidFill>
                  <a:srgbClr val="374151"/>
                </a:solidFill>
                <a:latin typeface="Roboto Mono"/>
                <a:ea typeface="Roboto Mono"/>
                <a:cs typeface="Roboto Mono"/>
                <a:sym typeface="Roboto Mono"/>
              </a:rPr>
              <a:t>Solution:</a:t>
            </a:r>
            <a:r>
              <a:rPr lang="en-IN" sz="1600" b="0" i="0" dirty="0">
                <a:solidFill>
                  <a:srgbClr val="374151"/>
                </a:solidFill>
                <a:effectLst/>
                <a:latin typeface="Söhne"/>
              </a:rPr>
              <a:t> Convert pixel values of retinal images into quantum states using techniques like quantum amplitude encoding.</a:t>
            </a:r>
            <a:endParaRPr lang="en-IN"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1"/>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101" name="Google Shape;101;p21"/>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Limitations</a:t>
            </a:r>
            <a:endParaRPr sz="2400" b="1" i="0" u="none" strike="noStrike" cap="none">
              <a:solidFill>
                <a:srgbClr val="000000"/>
              </a:solidFill>
              <a:latin typeface="Roboto Mono"/>
              <a:ea typeface="Roboto Mono"/>
              <a:cs typeface="Roboto Mono"/>
              <a:sym typeface="Roboto Mono"/>
            </a:endParaRPr>
          </a:p>
        </p:txBody>
      </p:sp>
      <p:sp>
        <p:nvSpPr>
          <p:cNvPr id="102" name="Google Shape;102;p21"/>
          <p:cNvSpPr txBox="1"/>
          <p:nvPr/>
        </p:nvSpPr>
        <p:spPr>
          <a:xfrm>
            <a:off x="369561" y="1122849"/>
            <a:ext cx="8049402" cy="3269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lang="en-IN"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IN" sz="1800" i="1" dirty="0">
                <a:effectLst/>
                <a:latin typeface="Söhne"/>
              </a:rPr>
              <a:t>High Prevalence</a:t>
            </a:r>
          </a:p>
          <a:p>
            <a:pPr marL="0" marR="0" lvl="0" indent="0" algn="l" rtl="0">
              <a:lnSpc>
                <a:spcPct val="100000"/>
              </a:lnSpc>
              <a:spcBef>
                <a:spcPts val="0"/>
              </a:spcBef>
              <a:spcAft>
                <a:spcPts val="0"/>
              </a:spcAft>
              <a:buClr>
                <a:schemeClr val="dk1"/>
              </a:buClr>
              <a:buSzPts val="1100"/>
              <a:buFont typeface="Arial"/>
              <a:buNone/>
            </a:pPr>
            <a:r>
              <a:rPr lang="en-IN" sz="1800" i="1" dirty="0">
                <a:effectLst/>
                <a:latin typeface="Söhne"/>
              </a:rPr>
              <a:t>Limited Access to Healthcare</a:t>
            </a:r>
          </a:p>
          <a:p>
            <a:pPr marL="0" marR="0" lvl="0" indent="0" algn="l" rtl="0">
              <a:lnSpc>
                <a:spcPct val="100000"/>
              </a:lnSpc>
              <a:spcBef>
                <a:spcPts val="0"/>
              </a:spcBef>
              <a:spcAft>
                <a:spcPts val="0"/>
              </a:spcAft>
              <a:buClr>
                <a:schemeClr val="dk1"/>
              </a:buClr>
              <a:buSzPts val="1100"/>
              <a:buFont typeface="Arial"/>
              <a:buNone/>
            </a:pPr>
            <a:r>
              <a:rPr lang="en-IN" sz="1800" i="1" dirty="0">
                <a:effectLst/>
                <a:latin typeface="Söhne"/>
              </a:rPr>
              <a:t>Variability in Disease Progression</a:t>
            </a:r>
            <a:endParaRPr lang="en-IN" sz="1800" i="1" dirty="0">
              <a:latin typeface="Söhne"/>
            </a:endParaRPr>
          </a:p>
          <a:p>
            <a:pPr marL="0" marR="0" lvl="0" indent="0" algn="l" rtl="0">
              <a:lnSpc>
                <a:spcPct val="100000"/>
              </a:lnSpc>
              <a:spcBef>
                <a:spcPts val="0"/>
              </a:spcBef>
              <a:spcAft>
                <a:spcPts val="0"/>
              </a:spcAft>
              <a:buClr>
                <a:schemeClr val="dk1"/>
              </a:buClr>
              <a:buSzPts val="1100"/>
              <a:buFont typeface="Arial"/>
              <a:buNone/>
            </a:pPr>
            <a:r>
              <a:rPr lang="en-IN" sz="1800" i="1" dirty="0">
                <a:effectLst/>
                <a:latin typeface="Söhne"/>
              </a:rPr>
              <a:t>Asymptomatic Early Stages</a:t>
            </a:r>
          </a:p>
          <a:p>
            <a:pPr marL="0" marR="0" lvl="0" indent="0" algn="l" rtl="0">
              <a:lnSpc>
                <a:spcPct val="100000"/>
              </a:lnSpc>
              <a:spcBef>
                <a:spcPts val="0"/>
              </a:spcBef>
              <a:spcAft>
                <a:spcPts val="0"/>
              </a:spcAft>
              <a:buClr>
                <a:schemeClr val="dk1"/>
              </a:buClr>
              <a:buSzPts val="1100"/>
              <a:buFont typeface="Arial"/>
              <a:buNone/>
            </a:pPr>
            <a:r>
              <a:rPr lang="en-IN" sz="1800" i="1" dirty="0">
                <a:effectLst/>
                <a:latin typeface="Söhne"/>
              </a:rPr>
              <a:t>Patient Compliance</a:t>
            </a:r>
          </a:p>
          <a:p>
            <a:pPr marL="0" marR="0" lvl="0" indent="0" algn="l" rtl="0">
              <a:lnSpc>
                <a:spcPct val="100000"/>
              </a:lnSpc>
              <a:spcBef>
                <a:spcPts val="0"/>
              </a:spcBef>
              <a:spcAft>
                <a:spcPts val="0"/>
              </a:spcAft>
              <a:buClr>
                <a:schemeClr val="dk1"/>
              </a:buClr>
              <a:buSzPts val="1100"/>
              <a:buFont typeface="Arial"/>
              <a:buNone/>
            </a:pPr>
            <a:r>
              <a:rPr lang="en-IN" sz="1800" i="1" dirty="0">
                <a:effectLst/>
                <a:latin typeface="Söhne"/>
              </a:rPr>
              <a:t>Late Detection</a:t>
            </a:r>
            <a:endParaRPr lang="en-IN" sz="1800" i="1" dirty="0">
              <a:latin typeface="Söhne"/>
            </a:endParaRPr>
          </a:p>
          <a:p>
            <a:pPr marL="0" marR="0" lvl="0" indent="0" algn="l" rtl="0">
              <a:lnSpc>
                <a:spcPct val="100000"/>
              </a:lnSpc>
              <a:spcBef>
                <a:spcPts val="0"/>
              </a:spcBef>
              <a:spcAft>
                <a:spcPts val="0"/>
              </a:spcAft>
              <a:buClr>
                <a:schemeClr val="dk1"/>
              </a:buClr>
              <a:buSzPts val="1100"/>
              <a:buFont typeface="Arial"/>
              <a:buNone/>
            </a:pPr>
            <a:r>
              <a:rPr lang="en-IN" sz="1800" i="1" dirty="0">
                <a:effectLst/>
                <a:latin typeface="Söhne"/>
              </a:rPr>
              <a:t>Patient Education and Empowerment</a:t>
            </a:r>
          </a:p>
          <a:p>
            <a:pPr marL="0" marR="0" lvl="0" indent="0" algn="l" rtl="0">
              <a:lnSpc>
                <a:spcPct val="100000"/>
              </a:lnSpc>
              <a:spcBef>
                <a:spcPts val="0"/>
              </a:spcBef>
              <a:spcAft>
                <a:spcPts val="0"/>
              </a:spcAft>
              <a:buClr>
                <a:schemeClr val="dk1"/>
              </a:buClr>
              <a:buSzPts val="1100"/>
              <a:buFont typeface="Arial"/>
              <a:buNone/>
            </a:pPr>
            <a:r>
              <a:rPr lang="en-IN" sz="1800" i="1" dirty="0">
                <a:effectLst/>
                <a:latin typeface="Söhne"/>
              </a:rPr>
              <a:t>Complex Disease Progression</a:t>
            </a:r>
          </a:p>
          <a:p>
            <a:pPr marL="0" marR="0" lvl="0" indent="0" algn="l" rtl="0">
              <a:lnSpc>
                <a:spcPct val="100000"/>
              </a:lnSpc>
              <a:spcBef>
                <a:spcPts val="0"/>
              </a:spcBef>
              <a:spcAft>
                <a:spcPts val="0"/>
              </a:spcAft>
              <a:buClr>
                <a:schemeClr val="dk1"/>
              </a:buClr>
              <a:buSzPts val="1100"/>
              <a:buFont typeface="Arial"/>
              <a:buNone/>
            </a:pPr>
            <a:r>
              <a:rPr lang="en-US" sz="1800" i="1" dirty="0">
                <a:effectLst/>
                <a:latin typeface="Söhne"/>
              </a:rPr>
              <a:t>Impact on Quality of Life</a:t>
            </a:r>
            <a:endParaRPr lang="en-IN" sz="1800" i="1" dirty="0">
              <a:latin typeface="Söhne"/>
            </a:endParaRPr>
          </a:p>
          <a:p>
            <a:pPr marL="0" marR="0" lvl="0" indent="0" algn="l" rtl="0">
              <a:lnSpc>
                <a:spcPct val="100000"/>
              </a:lnSpc>
              <a:spcBef>
                <a:spcPts val="0"/>
              </a:spcBef>
              <a:spcAft>
                <a:spcPts val="0"/>
              </a:spcAft>
              <a:buClr>
                <a:schemeClr val="dk1"/>
              </a:buClr>
              <a:buSzPts val="1100"/>
              <a:buFont typeface="Arial"/>
              <a:buNone/>
            </a:pPr>
            <a:endParaRPr lang="en-IN" sz="1600" b="1" i="0" dirty="0">
              <a:effectLst/>
              <a:latin typeface="Söhne"/>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pic>
        <p:nvPicPr>
          <p:cNvPr id="2052" name="Picture 4" descr="Little white people with unique one. creative idea, unusual person concept.  hand drawn cartoon or sketch design. vector | CanStock">
            <a:extLst>
              <a:ext uri="{FF2B5EF4-FFF2-40B4-BE49-F238E27FC236}">
                <a16:creationId xmlns:a16="http://schemas.microsoft.com/office/drawing/2014/main" id="{5EE2015B-EF7C-39AE-6170-3683C4841D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23" b="4597"/>
          <a:stretch/>
        </p:blipFill>
        <p:spPr bwMode="auto">
          <a:xfrm>
            <a:off x="4271375" y="1258866"/>
            <a:ext cx="3444657" cy="29874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2"/>
          <p:cNvPicPr preferRelativeResize="0"/>
          <p:nvPr/>
        </p:nvPicPr>
        <p:blipFill rotWithShape="1">
          <a:blip r:embed="rId3">
            <a:alphaModFix/>
          </a:blip>
          <a:srcRect b="4580"/>
          <a:stretch/>
        </p:blipFill>
        <p:spPr>
          <a:xfrm>
            <a:off x="0" y="0"/>
            <a:ext cx="9147575" cy="5143500"/>
          </a:xfrm>
          <a:prstGeom prst="rect">
            <a:avLst/>
          </a:prstGeom>
          <a:noFill/>
          <a:ln>
            <a:noFill/>
          </a:ln>
        </p:spPr>
      </p:pic>
      <p:sp>
        <p:nvSpPr>
          <p:cNvPr id="108" name="Google Shape;108;p22"/>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Future Scope</a:t>
            </a:r>
            <a:endParaRPr sz="2400" b="1" i="0" u="none" strike="noStrike" cap="none">
              <a:solidFill>
                <a:srgbClr val="000000"/>
              </a:solidFill>
              <a:latin typeface="Roboto Mono"/>
              <a:ea typeface="Roboto Mono"/>
              <a:cs typeface="Roboto Mono"/>
              <a:sym typeface="Roboto Mono"/>
            </a:endParaRPr>
          </a:p>
        </p:txBody>
      </p:sp>
      <p:sp>
        <p:nvSpPr>
          <p:cNvPr id="109" name="Google Shape;109;p22"/>
          <p:cNvSpPr txBox="1"/>
          <p:nvPr/>
        </p:nvSpPr>
        <p:spPr>
          <a:xfrm>
            <a:off x="194154" y="667221"/>
            <a:ext cx="8813972" cy="433100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US" sz="1600" b="1" i="0" dirty="0">
              <a:effectLst/>
              <a:latin typeface="Söhne"/>
            </a:endParaRPr>
          </a:p>
          <a:p>
            <a:pPr marL="0" marR="0" lvl="0" indent="0" algn="l" rtl="0">
              <a:lnSpc>
                <a:spcPct val="100000"/>
              </a:lnSpc>
              <a:spcBef>
                <a:spcPts val="0"/>
              </a:spcBef>
              <a:spcAft>
                <a:spcPts val="0"/>
              </a:spcAft>
              <a:buClr>
                <a:srgbClr val="000000"/>
              </a:buClr>
              <a:buSzPts val="1200"/>
              <a:buFont typeface="Arial"/>
              <a:buNone/>
            </a:pPr>
            <a:endParaRPr lang="en-US" sz="1600" b="1" dirty="0">
              <a:latin typeface="Söhne"/>
            </a:endParaRPr>
          </a:p>
          <a:p>
            <a:pPr marL="0" marR="0" lvl="0" indent="0" algn="l" rtl="0">
              <a:lnSpc>
                <a:spcPct val="100000"/>
              </a:lnSpc>
              <a:spcBef>
                <a:spcPts val="0"/>
              </a:spcBef>
              <a:spcAft>
                <a:spcPts val="0"/>
              </a:spcAft>
              <a:buClr>
                <a:srgbClr val="000000"/>
              </a:buClr>
              <a:buSzPts val="1200"/>
              <a:buFont typeface="Arial"/>
              <a:buNone/>
            </a:pPr>
            <a:endParaRPr lang="en-US" sz="1600" b="1" i="0" dirty="0">
              <a:effectLst/>
              <a:latin typeface="Söhne"/>
            </a:endParaRPr>
          </a:p>
          <a:p>
            <a:pPr marL="0" marR="0" lvl="0" indent="0" algn="l" rtl="0">
              <a:lnSpc>
                <a:spcPct val="100000"/>
              </a:lnSpc>
              <a:spcBef>
                <a:spcPts val="0"/>
              </a:spcBef>
              <a:spcAft>
                <a:spcPts val="0"/>
              </a:spcAft>
              <a:buClr>
                <a:srgbClr val="000000"/>
              </a:buClr>
              <a:buSzPts val="1200"/>
              <a:buFont typeface="Arial"/>
              <a:buNone/>
            </a:pPr>
            <a:endParaRPr lang="en-US" sz="1600" b="1" dirty="0">
              <a:latin typeface="Söhne"/>
            </a:endParaRPr>
          </a:p>
          <a:p>
            <a:pPr marL="0" marR="0" lvl="0" indent="0" algn="l" rtl="0">
              <a:lnSpc>
                <a:spcPct val="100000"/>
              </a:lnSpc>
              <a:spcBef>
                <a:spcPts val="0"/>
              </a:spcBef>
              <a:spcAft>
                <a:spcPts val="0"/>
              </a:spcAft>
              <a:buClr>
                <a:srgbClr val="000000"/>
              </a:buClr>
              <a:buSzPts val="1200"/>
              <a:buFont typeface="Arial"/>
              <a:buNone/>
            </a:pPr>
            <a:endParaRPr lang="en-US" sz="1600" b="1" i="0" dirty="0">
              <a:effectLst/>
              <a:latin typeface="Söhne"/>
            </a:endParaRPr>
          </a:p>
          <a:p>
            <a:pPr marL="0" marR="0" lvl="0" indent="0" algn="l" rtl="0">
              <a:lnSpc>
                <a:spcPct val="100000"/>
              </a:lnSpc>
              <a:spcBef>
                <a:spcPts val="0"/>
              </a:spcBef>
              <a:spcAft>
                <a:spcPts val="0"/>
              </a:spcAft>
              <a:buClr>
                <a:srgbClr val="000000"/>
              </a:buClr>
              <a:buSzPts val="1200"/>
              <a:buFont typeface="Arial"/>
              <a:buNone/>
            </a:pPr>
            <a:endParaRPr lang="en-US" sz="1600" b="1" dirty="0">
              <a:latin typeface="Söhne"/>
            </a:endParaRPr>
          </a:p>
          <a:p>
            <a:pPr marL="285750" marR="0" lvl="0" indent="-285750" algn="l" rtl="0">
              <a:lnSpc>
                <a:spcPct val="100000"/>
              </a:lnSpc>
              <a:spcBef>
                <a:spcPts val="0"/>
              </a:spcBef>
              <a:spcAft>
                <a:spcPts val="0"/>
              </a:spcAft>
              <a:buClr>
                <a:srgbClr val="000000"/>
              </a:buClr>
              <a:buSzPts val="1200"/>
              <a:buFont typeface="Wingdings" panose="05000000000000000000" pitchFamily="2" charset="2"/>
              <a:buChar char="ü"/>
            </a:pPr>
            <a:r>
              <a:rPr lang="en-US" b="1" i="0" dirty="0">
                <a:effectLst/>
                <a:latin typeface="Söhne"/>
              </a:rPr>
              <a:t>Telemedicine and Remote Monitoring </a:t>
            </a:r>
            <a:r>
              <a:rPr lang="en-US" i="0" dirty="0">
                <a:effectLst/>
                <a:latin typeface="Söhne"/>
              </a:rPr>
              <a:t>: They </a:t>
            </a:r>
            <a:r>
              <a:rPr lang="en-US" b="0" i="0" dirty="0">
                <a:solidFill>
                  <a:srgbClr val="374151"/>
                </a:solidFill>
                <a:effectLst/>
                <a:latin typeface="Söhne"/>
              </a:rPr>
              <a:t>enable remote retinal </a:t>
            </a:r>
          </a:p>
          <a:p>
            <a:pPr marR="0" lvl="0" algn="l" rtl="0">
              <a:lnSpc>
                <a:spcPct val="100000"/>
              </a:lnSpc>
              <a:spcBef>
                <a:spcPts val="0"/>
              </a:spcBef>
              <a:spcAft>
                <a:spcPts val="0"/>
              </a:spcAft>
              <a:buClr>
                <a:srgbClr val="000000"/>
              </a:buClr>
              <a:buSzPts val="1200"/>
            </a:pPr>
            <a:r>
              <a:rPr lang="en-US" b="0" i="0" dirty="0">
                <a:solidFill>
                  <a:srgbClr val="374151"/>
                </a:solidFill>
                <a:effectLst/>
                <a:latin typeface="Söhne"/>
              </a:rPr>
              <a:t>Screening and monitoring , allowing individuals with diabetes</a:t>
            </a:r>
            <a:endParaRPr lang="en-US" b="1" dirty="0">
              <a:solidFill>
                <a:srgbClr val="374151"/>
              </a:solidFill>
              <a:latin typeface="Söhne"/>
            </a:endParaRPr>
          </a:p>
          <a:p>
            <a:pPr marL="285750" marR="0" lvl="0" indent="-285750" algn="l" rtl="0">
              <a:lnSpc>
                <a:spcPct val="100000"/>
              </a:lnSpc>
              <a:spcBef>
                <a:spcPts val="0"/>
              </a:spcBef>
              <a:spcAft>
                <a:spcPts val="0"/>
              </a:spcAft>
              <a:buClr>
                <a:srgbClr val="000000"/>
              </a:buClr>
              <a:buSzPts val="1200"/>
              <a:buFont typeface="Wingdings" panose="05000000000000000000" pitchFamily="2" charset="2"/>
              <a:buChar char="ü"/>
            </a:pPr>
            <a:r>
              <a:rPr lang="en-US" b="1" i="0" dirty="0">
                <a:effectLst/>
                <a:latin typeface="Söhne"/>
              </a:rPr>
              <a:t>Nanotechnology and Drug Delivery:</a:t>
            </a:r>
            <a:endParaRPr lang="en-US" b="1" i="0" dirty="0">
              <a:solidFill>
                <a:srgbClr val="374151"/>
              </a:solidFill>
              <a:effectLst/>
              <a:latin typeface="Söhne"/>
            </a:endParaRPr>
          </a:p>
          <a:p>
            <a:pPr marR="0" lvl="0" algn="l" rtl="0">
              <a:lnSpc>
                <a:spcPct val="100000"/>
              </a:lnSpc>
              <a:spcBef>
                <a:spcPts val="0"/>
              </a:spcBef>
              <a:spcAft>
                <a:spcPts val="0"/>
              </a:spcAft>
              <a:buClr>
                <a:srgbClr val="000000"/>
              </a:buClr>
              <a:buSzPts val="1200"/>
            </a:pPr>
            <a:r>
              <a:rPr lang="en-US" b="0" i="0" dirty="0">
                <a:solidFill>
                  <a:srgbClr val="374151"/>
                </a:solidFill>
                <a:effectLst/>
                <a:latin typeface="Söhne"/>
              </a:rPr>
              <a:t>lead to innovative drug delivery systems targeting the retina.</a:t>
            </a:r>
          </a:p>
          <a:p>
            <a:pPr marL="285750" marR="0" lvl="0" indent="-285750" algn="l" rtl="0">
              <a:lnSpc>
                <a:spcPct val="100000"/>
              </a:lnSpc>
              <a:spcBef>
                <a:spcPts val="0"/>
              </a:spcBef>
              <a:spcAft>
                <a:spcPts val="0"/>
              </a:spcAft>
              <a:buClr>
                <a:srgbClr val="000000"/>
              </a:buClr>
              <a:buSzPts val="1200"/>
              <a:buFont typeface="Wingdings" panose="05000000000000000000" pitchFamily="2" charset="2"/>
              <a:buChar char="ü"/>
            </a:pPr>
            <a:r>
              <a:rPr lang="en-US" b="1" i="0" dirty="0">
                <a:effectLst/>
                <a:latin typeface="Söhne"/>
              </a:rPr>
              <a:t>Neuroprotection Strategies:</a:t>
            </a:r>
            <a:r>
              <a:rPr lang="en-US" b="0" i="0" dirty="0">
                <a:solidFill>
                  <a:srgbClr val="374151"/>
                </a:solidFill>
                <a:effectLst/>
                <a:latin typeface="Söhne"/>
              </a:rPr>
              <a:t> retinal neurons and blood vessels</a:t>
            </a:r>
          </a:p>
          <a:p>
            <a:pPr marR="0" lvl="0" algn="l" rtl="0">
              <a:lnSpc>
                <a:spcPct val="100000"/>
              </a:lnSpc>
              <a:spcBef>
                <a:spcPts val="0"/>
              </a:spcBef>
              <a:spcAft>
                <a:spcPts val="0"/>
              </a:spcAft>
              <a:buClr>
                <a:srgbClr val="000000"/>
              </a:buClr>
              <a:buSzPts val="1200"/>
            </a:pPr>
            <a:r>
              <a:rPr lang="en-US" b="0" i="0" dirty="0">
                <a:solidFill>
                  <a:srgbClr val="374151"/>
                </a:solidFill>
                <a:effectLst/>
                <a:latin typeface="Söhne"/>
              </a:rPr>
              <a:t> could mitigate the progression of diabetic retinopathy and preserve</a:t>
            </a:r>
          </a:p>
          <a:p>
            <a:pPr marR="0" lvl="0" algn="l" rtl="0">
              <a:lnSpc>
                <a:spcPct val="100000"/>
              </a:lnSpc>
              <a:spcBef>
                <a:spcPts val="0"/>
              </a:spcBef>
              <a:spcAft>
                <a:spcPts val="0"/>
              </a:spcAft>
              <a:buClr>
                <a:srgbClr val="000000"/>
              </a:buClr>
              <a:buSzPts val="1200"/>
            </a:pPr>
            <a:r>
              <a:rPr lang="en-US" b="0" i="0" dirty="0">
                <a:solidFill>
                  <a:srgbClr val="374151"/>
                </a:solidFill>
                <a:effectLst/>
                <a:latin typeface="Söhne"/>
              </a:rPr>
              <a:t> visual function.</a:t>
            </a:r>
          </a:p>
          <a:p>
            <a:pPr marL="285750" marR="0" lvl="0" indent="-285750" algn="l" rtl="0">
              <a:lnSpc>
                <a:spcPct val="100000"/>
              </a:lnSpc>
              <a:spcBef>
                <a:spcPts val="0"/>
              </a:spcBef>
              <a:spcAft>
                <a:spcPts val="0"/>
              </a:spcAft>
              <a:buClr>
                <a:srgbClr val="000000"/>
              </a:buClr>
              <a:buSzPts val="1200"/>
              <a:buFont typeface="Wingdings" panose="05000000000000000000" pitchFamily="2" charset="2"/>
              <a:buChar char="ü"/>
            </a:pPr>
            <a:r>
              <a:rPr lang="en-US" b="1" i="0" dirty="0">
                <a:effectLst/>
                <a:latin typeface="Söhne"/>
              </a:rPr>
              <a:t>Virtual Reality and Simulation:</a:t>
            </a:r>
            <a:r>
              <a:rPr lang="en-US" b="0" i="0" dirty="0">
                <a:solidFill>
                  <a:srgbClr val="374151"/>
                </a:solidFill>
                <a:effectLst/>
                <a:latin typeface="Söhne"/>
              </a:rPr>
              <a:t> Virtual reality platforms can </a:t>
            </a:r>
          </a:p>
          <a:p>
            <a:pPr marR="0" lvl="0" algn="l" rtl="0">
              <a:lnSpc>
                <a:spcPct val="100000"/>
              </a:lnSpc>
              <a:spcBef>
                <a:spcPts val="0"/>
              </a:spcBef>
              <a:spcAft>
                <a:spcPts val="0"/>
              </a:spcAft>
              <a:buClr>
                <a:srgbClr val="000000"/>
              </a:buClr>
              <a:buSzPts val="1200"/>
            </a:pPr>
            <a:r>
              <a:rPr lang="en-US" b="0" i="0" dirty="0">
                <a:solidFill>
                  <a:srgbClr val="374151"/>
                </a:solidFill>
                <a:effectLst/>
                <a:latin typeface="Söhne"/>
              </a:rPr>
              <a:t>aid in educating healthcare professionals and students</a:t>
            </a:r>
          </a:p>
          <a:p>
            <a:pPr marL="285750" marR="0" lvl="0" indent="-285750" algn="l" rtl="0">
              <a:lnSpc>
                <a:spcPct val="100000"/>
              </a:lnSpc>
              <a:spcBef>
                <a:spcPts val="0"/>
              </a:spcBef>
              <a:spcAft>
                <a:spcPts val="0"/>
              </a:spcAft>
              <a:buClr>
                <a:srgbClr val="000000"/>
              </a:buClr>
              <a:buSzPts val="1200"/>
              <a:buFont typeface="Wingdings" panose="05000000000000000000" pitchFamily="2" charset="2"/>
              <a:buChar char="ü"/>
            </a:pPr>
            <a:r>
              <a:rPr lang="en-US" b="1" i="0" dirty="0">
                <a:effectLst/>
                <a:latin typeface="Söhne"/>
              </a:rPr>
              <a:t>Regenerative Medicine:</a:t>
            </a:r>
            <a:r>
              <a:rPr lang="en-US" b="0" i="0" dirty="0">
                <a:solidFill>
                  <a:srgbClr val="374151"/>
                </a:solidFill>
                <a:effectLst/>
                <a:latin typeface="Söhne"/>
              </a:rPr>
              <a:t> Ongoing research into regenerating </a:t>
            </a:r>
          </a:p>
          <a:p>
            <a:pPr marR="0" lvl="0" algn="l" rtl="0">
              <a:lnSpc>
                <a:spcPct val="100000"/>
              </a:lnSpc>
              <a:spcBef>
                <a:spcPts val="0"/>
              </a:spcBef>
              <a:spcAft>
                <a:spcPts val="0"/>
              </a:spcAft>
              <a:buClr>
                <a:srgbClr val="000000"/>
              </a:buClr>
              <a:buSzPts val="1200"/>
            </a:pPr>
            <a:r>
              <a:rPr lang="en-US" b="0" i="0" dirty="0">
                <a:solidFill>
                  <a:srgbClr val="374151"/>
                </a:solidFill>
                <a:effectLst/>
                <a:latin typeface="Söhne"/>
              </a:rPr>
              <a:t>retinal tissue through cell-based therapies or bioengineered </a:t>
            </a:r>
          </a:p>
          <a:p>
            <a:pPr marL="342900" marR="0" lvl="0" indent="-342900" algn="l" rtl="0">
              <a:lnSpc>
                <a:spcPct val="100000"/>
              </a:lnSpc>
              <a:spcBef>
                <a:spcPts val="0"/>
              </a:spcBef>
              <a:spcAft>
                <a:spcPts val="0"/>
              </a:spcAft>
              <a:buClr>
                <a:srgbClr val="000000"/>
              </a:buClr>
              <a:buSzPts val="1200"/>
              <a:buFont typeface="Wingdings" panose="05000000000000000000" pitchFamily="2" charset="2"/>
              <a:buChar char="ü"/>
            </a:pPr>
            <a:r>
              <a:rPr lang="en-US" b="1" i="0" dirty="0">
                <a:effectLst/>
                <a:latin typeface="Söhne"/>
              </a:rPr>
              <a:t>Integration with Diabetes Management:</a:t>
            </a:r>
            <a:r>
              <a:rPr lang="en-US" b="0" i="0" dirty="0">
                <a:solidFill>
                  <a:srgbClr val="374151"/>
                </a:solidFill>
                <a:effectLst/>
                <a:latin typeface="Söhne"/>
              </a:rPr>
              <a:t> Integrating</a:t>
            </a:r>
          </a:p>
          <a:p>
            <a:pPr marL="0" marR="0" lvl="0" indent="0" algn="l" rtl="0">
              <a:lnSpc>
                <a:spcPct val="100000"/>
              </a:lnSpc>
              <a:spcBef>
                <a:spcPts val="0"/>
              </a:spcBef>
              <a:spcAft>
                <a:spcPts val="0"/>
              </a:spcAft>
              <a:buClr>
                <a:srgbClr val="000000"/>
              </a:buClr>
              <a:buSzPts val="1200"/>
              <a:buFont typeface="Arial"/>
              <a:buNone/>
            </a:pPr>
            <a:r>
              <a:rPr lang="en-US" b="0" i="0" dirty="0">
                <a:solidFill>
                  <a:srgbClr val="374151"/>
                </a:solidFill>
                <a:effectLst/>
                <a:latin typeface="Söhne"/>
              </a:rPr>
              <a:t> retinopathy screening and management with broader diabetes </a:t>
            </a:r>
          </a:p>
          <a:p>
            <a:pPr marL="0" marR="0" lvl="0" indent="0" algn="l" rtl="0">
              <a:lnSpc>
                <a:spcPct val="100000"/>
              </a:lnSpc>
              <a:spcBef>
                <a:spcPts val="0"/>
              </a:spcBef>
              <a:spcAft>
                <a:spcPts val="0"/>
              </a:spcAft>
              <a:buClr>
                <a:srgbClr val="000000"/>
              </a:buClr>
              <a:buSzPts val="1200"/>
              <a:buFont typeface="Arial"/>
              <a:buNone/>
            </a:pPr>
            <a:r>
              <a:rPr lang="en-US" b="0" i="0" dirty="0">
                <a:solidFill>
                  <a:srgbClr val="374151"/>
                </a:solidFill>
                <a:effectLst/>
                <a:latin typeface="Söhne"/>
              </a:rPr>
              <a:t>care programs</a:t>
            </a:r>
            <a:endParaRPr lang="en-US" sz="1600" b="0" i="0" dirty="0">
              <a:solidFill>
                <a:srgbClr val="374151"/>
              </a:solidFill>
              <a:effectLst/>
              <a:latin typeface="Söhne"/>
            </a:endParaRPr>
          </a:p>
          <a:p>
            <a:pPr marL="285750" marR="0" lvl="0" indent="-285750" algn="l" rtl="0">
              <a:lnSpc>
                <a:spcPct val="100000"/>
              </a:lnSpc>
              <a:spcBef>
                <a:spcPts val="0"/>
              </a:spcBef>
              <a:spcAft>
                <a:spcPts val="0"/>
              </a:spcAft>
              <a:buClr>
                <a:srgbClr val="000000"/>
              </a:buClr>
              <a:buSzPts val="1200"/>
              <a:buFont typeface="Wingdings" panose="05000000000000000000" pitchFamily="2" charset="2"/>
              <a:buChar char="ü"/>
            </a:pPr>
            <a:r>
              <a:rPr lang="en-US" b="1" i="0" dirty="0">
                <a:effectLst/>
                <a:latin typeface="Söhne"/>
              </a:rPr>
              <a:t>Early Detection Algorithms:</a:t>
            </a:r>
            <a:r>
              <a:rPr lang="en-US" b="0" i="0" dirty="0">
                <a:solidFill>
                  <a:srgbClr val="374151"/>
                </a:solidFill>
                <a:effectLst/>
                <a:latin typeface="Söhne"/>
              </a:rPr>
              <a:t> Developing advanced algorithms</a:t>
            </a:r>
          </a:p>
          <a:p>
            <a:pPr marR="0" lvl="0" algn="l" rtl="0">
              <a:lnSpc>
                <a:spcPct val="100000"/>
              </a:lnSpc>
              <a:spcBef>
                <a:spcPts val="0"/>
              </a:spcBef>
              <a:spcAft>
                <a:spcPts val="0"/>
              </a:spcAft>
              <a:buClr>
                <a:srgbClr val="000000"/>
              </a:buClr>
              <a:buSzPts val="1200"/>
            </a:pPr>
            <a:r>
              <a:rPr lang="en-US" b="0" i="0" dirty="0">
                <a:solidFill>
                  <a:srgbClr val="374151"/>
                </a:solidFill>
                <a:effectLst/>
                <a:latin typeface="Söhne"/>
              </a:rPr>
              <a:t> that can identify subtle changes in retinal images </a:t>
            </a:r>
            <a:endParaRPr lang="en-US" dirty="0">
              <a:solidFill>
                <a:srgbClr val="374151"/>
              </a:solidFill>
              <a:latin typeface="Söhne"/>
            </a:endParaRPr>
          </a:p>
          <a:p>
            <a:pPr marL="0" marR="0" lvl="0" indent="0" algn="l" rtl="0">
              <a:lnSpc>
                <a:spcPct val="100000"/>
              </a:lnSpc>
              <a:spcBef>
                <a:spcPts val="0"/>
              </a:spcBef>
              <a:spcAft>
                <a:spcPts val="0"/>
              </a:spcAft>
              <a:buClr>
                <a:srgbClr val="000000"/>
              </a:buClr>
              <a:buSzPts val="1200"/>
              <a:buFont typeface="Arial"/>
              <a:buNone/>
            </a:pPr>
            <a:endParaRPr lang="en-US" sz="1600" dirty="0">
              <a:solidFill>
                <a:srgbClr val="374151"/>
              </a:solidFill>
              <a:latin typeface="Söhne"/>
            </a:endParaRPr>
          </a:p>
          <a:p>
            <a:pPr marL="0" marR="0" lvl="0" indent="0" algn="l" rtl="0">
              <a:lnSpc>
                <a:spcPct val="100000"/>
              </a:lnSpc>
              <a:spcBef>
                <a:spcPts val="0"/>
              </a:spcBef>
              <a:spcAft>
                <a:spcPts val="0"/>
              </a:spcAft>
              <a:buClr>
                <a:srgbClr val="000000"/>
              </a:buClr>
              <a:buSzPts val="1200"/>
              <a:buFont typeface="Arial"/>
              <a:buNone/>
            </a:pPr>
            <a:endParaRPr lang="en-US" sz="1600" dirty="0">
              <a:solidFill>
                <a:srgbClr val="374151"/>
              </a:solidFill>
              <a:latin typeface="Söhne"/>
            </a:endParaRPr>
          </a:p>
          <a:p>
            <a:pPr marL="0" marR="0" lvl="0" indent="0" algn="l" rtl="0">
              <a:lnSpc>
                <a:spcPct val="100000"/>
              </a:lnSpc>
              <a:spcBef>
                <a:spcPts val="0"/>
              </a:spcBef>
              <a:spcAft>
                <a:spcPts val="0"/>
              </a:spcAft>
              <a:buClr>
                <a:srgbClr val="000000"/>
              </a:buClr>
              <a:buSzPts val="1200"/>
              <a:buFont typeface="Arial"/>
              <a:buNone/>
            </a:pPr>
            <a:endParaRPr lang="en-US" sz="1600" b="1" dirty="0">
              <a:solidFill>
                <a:srgbClr val="374151"/>
              </a:solidFill>
              <a:latin typeface="Söhne"/>
            </a:endParaRPr>
          </a:p>
          <a:p>
            <a:pPr marL="0" marR="0" lvl="0" indent="0" algn="l" rtl="0">
              <a:lnSpc>
                <a:spcPct val="100000"/>
              </a:lnSpc>
              <a:spcBef>
                <a:spcPts val="0"/>
              </a:spcBef>
              <a:spcAft>
                <a:spcPts val="0"/>
              </a:spcAft>
              <a:buClr>
                <a:srgbClr val="000000"/>
              </a:buClr>
              <a:buSzPts val="1200"/>
              <a:buFont typeface="Arial"/>
              <a:buNone/>
            </a:pPr>
            <a:endParaRPr lang="en-US" sz="1600" b="1" dirty="0">
              <a:solidFill>
                <a:srgbClr val="374151"/>
              </a:solidFill>
              <a:latin typeface="Söhne"/>
            </a:endParaRPr>
          </a:p>
          <a:p>
            <a:pPr marL="0" marR="0" lvl="0" indent="0" algn="l" rtl="0">
              <a:lnSpc>
                <a:spcPct val="100000"/>
              </a:lnSpc>
              <a:spcBef>
                <a:spcPts val="0"/>
              </a:spcBef>
              <a:spcAft>
                <a:spcPts val="0"/>
              </a:spcAft>
              <a:buClr>
                <a:srgbClr val="000000"/>
              </a:buClr>
              <a:buSzPts val="1200"/>
              <a:buFont typeface="Arial"/>
              <a:buNone/>
            </a:pPr>
            <a:endParaRPr lang="en-US" sz="1600" b="1" dirty="0">
              <a:solidFill>
                <a:srgbClr val="374151"/>
              </a:solidFill>
              <a:latin typeface="Söhne"/>
            </a:endParaRPr>
          </a:p>
          <a:p>
            <a:pPr marL="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US" sz="1200" dirty="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US" sz="1200" dirty="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Roboto Mono"/>
              <a:ea typeface="Roboto Mono"/>
              <a:cs typeface="Roboto Mono"/>
              <a:sym typeface="Roboto Mono"/>
            </a:endParaRPr>
          </a:p>
        </p:txBody>
      </p:sp>
      <p:pic>
        <p:nvPicPr>
          <p:cNvPr id="7" name="Picture 6">
            <a:extLst>
              <a:ext uri="{FF2B5EF4-FFF2-40B4-BE49-F238E27FC236}">
                <a16:creationId xmlns:a16="http://schemas.microsoft.com/office/drawing/2014/main" id="{1936836C-A179-5505-062D-D42C39BACA01}"/>
              </a:ext>
            </a:extLst>
          </p:cNvPr>
          <p:cNvPicPr>
            <a:picLocks noChangeAspect="1"/>
          </p:cNvPicPr>
          <p:nvPr/>
        </p:nvPicPr>
        <p:blipFill>
          <a:blip r:embed="rId4"/>
          <a:stretch>
            <a:fillRect/>
          </a:stretch>
        </p:blipFill>
        <p:spPr>
          <a:xfrm>
            <a:off x="5323562" y="778455"/>
            <a:ext cx="3576179" cy="4108536"/>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3"/>
          <p:cNvPicPr preferRelativeResize="0"/>
          <p:nvPr/>
        </p:nvPicPr>
        <p:blipFill rotWithShape="1">
          <a:blip r:embed="rId3">
            <a:alphaModFix/>
          </a:blip>
          <a:srcRect b="5544"/>
          <a:stretch/>
        </p:blipFill>
        <p:spPr>
          <a:xfrm>
            <a:off x="0" y="0"/>
            <a:ext cx="9147575" cy="5143500"/>
          </a:xfrm>
          <a:prstGeom prst="rect">
            <a:avLst/>
          </a:prstGeom>
          <a:noFill/>
          <a:ln>
            <a:noFill/>
          </a:ln>
        </p:spPr>
      </p:pic>
      <p:sp>
        <p:nvSpPr>
          <p:cNvPr id="115" name="Google Shape;115;p23"/>
          <p:cNvSpPr txBox="1"/>
          <p:nvPr/>
        </p:nvSpPr>
        <p:spPr>
          <a:xfrm>
            <a:off x="135875" y="145274"/>
            <a:ext cx="7292100" cy="447682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lang="en" sz="2400" b="1"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Roboto Mono"/>
              <a:ea typeface="Roboto Mono"/>
              <a:cs typeface="Roboto Mono"/>
              <a:sym typeface="Roboto Mono"/>
            </a:endParaRPr>
          </a:p>
        </p:txBody>
      </p:sp>
      <p:sp>
        <p:nvSpPr>
          <p:cNvPr id="116" name="Google Shape;116;p23"/>
          <p:cNvSpPr txBox="1"/>
          <p:nvPr/>
        </p:nvSpPr>
        <p:spPr>
          <a:xfrm>
            <a:off x="135875" y="1065487"/>
            <a:ext cx="8372700" cy="300000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Clr>
                <a:srgbClr val="000000"/>
              </a:buClr>
              <a:buSzPts val="2000"/>
              <a:buFont typeface="Arial"/>
              <a:buNone/>
            </a:pPr>
            <a:r>
              <a:rPr lang="en-IN" sz="2000" b="1" i="0" u="none" strike="noStrike" cap="none" dirty="0">
                <a:solidFill>
                  <a:schemeClr val="dk1"/>
                </a:solidFill>
                <a:latin typeface="Roboto Mono"/>
                <a:ea typeface="Roboto Mono"/>
                <a:cs typeface="Roboto Mono"/>
                <a:sym typeface="Roboto Mono"/>
              </a:rPr>
              <a:t>Finally Our complete project</a:t>
            </a:r>
          </a:p>
          <a:p>
            <a:pPr marL="457200" marR="0" lvl="0" indent="0" algn="l" rtl="0">
              <a:lnSpc>
                <a:spcPct val="150000"/>
              </a:lnSpc>
              <a:spcBef>
                <a:spcPts val="0"/>
              </a:spcBef>
              <a:spcAft>
                <a:spcPts val="0"/>
              </a:spcAft>
              <a:buClr>
                <a:srgbClr val="000000"/>
              </a:buClr>
              <a:buSzPts val="2000"/>
              <a:buFont typeface="Arial"/>
              <a:buNone/>
            </a:pPr>
            <a:endParaRPr lang="en-IN" sz="2000" b="1" i="0" u="none" strike="noStrike" cap="none" dirty="0">
              <a:solidFill>
                <a:schemeClr val="dk1"/>
              </a:solidFill>
              <a:latin typeface="Roboto Mono"/>
              <a:ea typeface="Roboto Mono"/>
              <a:cs typeface="Roboto Mono"/>
              <a:sym typeface="Roboto Mono"/>
            </a:endParaRPr>
          </a:p>
          <a:p>
            <a:pPr marL="457200" marR="0" lvl="0" indent="0" algn="l" rtl="0">
              <a:lnSpc>
                <a:spcPct val="150000"/>
              </a:lnSpc>
              <a:spcBef>
                <a:spcPts val="0"/>
              </a:spcBef>
              <a:spcAft>
                <a:spcPts val="0"/>
              </a:spcAft>
              <a:buClr>
                <a:srgbClr val="000000"/>
              </a:buClr>
              <a:buSzPts val="2000"/>
              <a:buFont typeface="Arial"/>
              <a:buNone/>
            </a:pPr>
            <a:r>
              <a:rPr lang="en-IN" sz="2000" b="1" i="0" u="none" strike="noStrike" cap="none" dirty="0">
                <a:solidFill>
                  <a:schemeClr val="accent1"/>
                </a:solidFill>
                <a:latin typeface="Roboto Mono"/>
                <a:ea typeface="Roboto Mono"/>
                <a:cs typeface="Roboto Mono"/>
                <a:sym typeface="Roboto Mono"/>
              </a:rPr>
              <a:t>https://github.com/klu2000031625/Diabetic-Retinopathy.git</a:t>
            </a:r>
          </a:p>
          <a:p>
            <a:pPr marL="457200" marR="0" lvl="0" indent="0" algn="l" rtl="0">
              <a:lnSpc>
                <a:spcPct val="150000"/>
              </a:lnSpc>
              <a:spcBef>
                <a:spcPts val="0"/>
              </a:spcBef>
              <a:spcAft>
                <a:spcPts val="0"/>
              </a:spcAft>
              <a:buClr>
                <a:srgbClr val="000000"/>
              </a:buClr>
              <a:buSzPts val="2000"/>
              <a:buFont typeface="Arial"/>
              <a:buNone/>
            </a:pPr>
            <a:endParaRPr lang="en-IN" sz="2000" b="1" i="0" u="none" strike="noStrike" cap="none" dirty="0">
              <a:solidFill>
                <a:schemeClr val="dk1"/>
              </a:solidFill>
              <a:latin typeface="Roboto Mono"/>
              <a:ea typeface="Roboto Mono"/>
              <a:cs typeface="Roboto Mono"/>
              <a:sym typeface="Roboto Mono"/>
            </a:endParaRPr>
          </a:p>
          <a:p>
            <a:pPr marL="457200" marR="0" lvl="0" indent="0" algn="l" rtl="0">
              <a:lnSpc>
                <a:spcPct val="150000"/>
              </a:lnSpc>
              <a:spcBef>
                <a:spcPts val="0"/>
              </a:spcBef>
              <a:spcAft>
                <a:spcPts val="0"/>
              </a:spcAft>
              <a:buClr>
                <a:srgbClr val="000000"/>
              </a:buClr>
              <a:buSzPts val="2000"/>
              <a:buFont typeface="Arial"/>
              <a:buNone/>
            </a:pPr>
            <a:endParaRPr lang="en-IN" sz="2000" b="1" i="0" u="none" strike="noStrike" cap="none" dirty="0">
              <a:solidFill>
                <a:schemeClr val="dk1"/>
              </a:solidFill>
              <a:latin typeface="Roboto Mono"/>
              <a:ea typeface="Roboto Mono"/>
              <a:cs typeface="Roboto Mono"/>
              <a:sym typeface="Roboto Mono"/>
            </a:endParaRPr>
          </a:p>
          <a:p>
            <a:pPr marL="457200" marR="0" lvl="0" indent="0" algn="l" rtl="0">
              <a:lnSpc>
                <a:spcPct val="150000"/>
              </a:lnSpc>
              <a:spcBef>
                <a:spcPts val="0"/>
              </a:spcBef>
              <a:spcAft>
                <a:spcPts val="0"/>
              </a:spcAft>
              <a:buClr>
                <a:srgbClr val="000000"/>
              </a:buClr>
              <a:buSzPts val="2000"/>
              <a:buFont typeface="Arial"/>
              <a:buNone/>
            </a:pPr>
            <a:endParaRPr sz="2000" b="1" i="0" u="none" strike="noStrike" cap="none" dirty="0">
              <a:solidFill>
                <a:schemeClr val="dk1"/>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idx="4294967295"/>
          </p:nvPr>
        </p:nvSpPr>
        <p:spPr>
          <a:xfrm>
            <a:off x="1360650" y="2693398"/>
            <a:ext cx="642270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b="1" i="1">
                <a:solidFill>
                  <a:schemeClr val="lt1"/>
                </a:solidFill>
                <a:latin typeface="Roboto"/>
                <a:ea typeface="Roboto"/>
                <a:cs typeface="Roboto"/>
                <a:sym typeface="Roboto"/>
              </a:rPr>
              <a:t>Thank You</a:t>
            </a:r>
            <a:endParaRPr sz="7200" b="1" i="1">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630</Words>
  <Application>Microsoft Office PowerPoint</Application>
  <PresentationFormat>On-screen Show (16:9)</PresentationFormat>
  <Paragraphs>151</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Söhne</vt:lpstr>
      <vt:lpstr>Wingdings</vt:lpstr>
      <vt:lpstr>Inter</vt:lpstr>
      <vt:lpstr>Courier New</vt:lpstr>
      <vt:lpstr>Segoe UI Variable Text Semibold</vt:lpstr>
      <vt:lpstr>Roboto</vt:lpstr>
      <vt:lpstr>Roboto Mono</vt:lpstr>
      <vt:lpstr>Arial</vt:lpstr>
      <vt:lpstr>Simple Light</vt:lpstr>
      <vt:lpstr>Problem Statement Title: Diabetic Retinotherapy using Quantum Computing Team Name: 686250-UN50G45I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Title: Diabetic Retinotherapy using Quantum Computing Team Name: 686250-UN50G45I </dc:title>
  <dc:creator>Bhavya</dc:creator>
  <cp:lastModifiedBy>ATUKURI BHAVYA SRI</cp:lastModifiedBy>
  <cp:revision>1</cp:revision>
  <dcterms:modified xsi:type="dcterms:W3CDTF">2023-08-20T10:23:58Z</dcterms:modified>
</cp:coreProperties>
</file>