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D61A6-56BA-619B-E72B-0618C7939CC2}" v="451" dt="2024-06-11T15:17:59.8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p:push dir="u"/>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471789" y="3650777"/>
            <a:ext cx="3235222" cy="628377"/>
          </a:xfrm>
          <a:prstGeom prst="rect">
            <a:avLst/>
          </a:prstGeom>
        </p:spPr>
        <p:txBody>
          <a:bodyPr vert="horz" wrap="square" lIns="0" tIns="12700" rIns="0" bIns="0" rtlCol="0" anchor="t">
            <a:spAutoFit/>
          </a:bodyPr>
          <a:lstStyle/>
          <a:p>
            <a:r>
              <a:rPr lang="en-US" sz="4000" b="1" dirty="0">
                <a:latin typeface="Times New Roman" panose="02020603050405020304" pitchFamily="18" charset="0"/>
                <a:cs typeface="Times New Roman" panose="02020603050405020304" pitchFamily="18" charset="0"/>
              </a:rPr>
              <a:t>KLATD BOT</a:t>
            </a:r>
            <a:endParaRPr lang="en-IN" sz="4000" b="1" dirty="0">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8"/>
          <p:cNvSpPr txBox="1"/>
          <p:nvPr/>
        </p:nvSpPr>
        <p:spPr>
          <a:xfrm>
            <a:off x="4511249" y="4257150"/>
            <a:ext cx="4092162" cy="382156"/>
          </a:xfrm>
          <a:prstGeom prst="rect">
            <a:avLst/>
          </a:prstGeom>
        </p:spPr>
        <p:txBody>
          <a:bodyPr vert="horz" wrap="square" lIns="0" tIns="12700" rIns="0" bIns="0" rtlCol="0" anchor="t">
            <a:spAutoFit/>
          </a:bodyPr>
          <a:lstStyle/>
          <a:p>
            <a:pPr algn="ctr"/>
            <a:r>
              <a:rPr lang="en-US" sz="2400" b="1" i="1" dirty="0">
                <a:latin typeface="Times New Roman" panose="02020603050405020304" pitchFamily="18" charset="0"/>
                <a:cs typeface="Times New Roman" panose="02020603050405020304" pitchFamily="18" charset="0"/>
              </a:rPr>
              <a:t>(Key log all the data bot)</a:t>
            </a:r>
            <a:endParaRPr lang="en-IN" sz="2400" b="1" i="1" dirty="0">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D2C1E28-3EF8-4B0B-B7A9-EBAD4CF0D8FA}"/>
              </a:ext>
            </a:extLst>
          </p:cNvPr>
          <p:cNvSpPr txBox="1"/>
          <p:nvPr/>
        </p:nvSpPr>
        <p:spPr>
          <a:xfrm>
            <a:off x="4195082" y="3218819"/>
            <a:ext cx="3876246" cy="477054"/>
          </a:xfrm>
          <a:prstGeom prst="rect">
            <a:avLst/>
          </a:prstGeom>
          <a:noFill/>
        </p:spPr>
        <p:txBody>
          <a:bodyPr wrap="square" lIns="91440" tIns="45720" rIns="91440" bIns="45720" anchor="t">
            <a:spAutoFit/>
          </a:bodyPr>
          <a:lstStyle/>
          <a:p>
            <a:r>
              <a:rPr lang="en-US" sz="2500" b="1" dirty="0">
                <a:latin typeface="Times New Roman" panose="02020603050405020304" pitchFamily="18" charset="0"/>
                <a:cs typeface="Times New Roman" panose="02020603050405020304" pitchFamily="18" charset="0"/>
              </a:rPr>
              <a:t> Sure Jaya Sai Krishna</a:t>
            </a:r>
            <a:endParaRPr lang="en-US" sz="2500" b="1" dirty="0">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540035"/>
            <a:ext cx="305689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Rectangle 7"/>
          <p:cNvSpPr/>
          <p:nvPr/>
        </p:nvSpPr>
        <p:spPr>
          <a:xfrm>
            <a:off x="450550" y="2340842"/>
            <a:ext cx="11300603" cy="1754326"/>
          </a:xfrm>
          <a:prstGeom prst="rect">
            <a:avLst/>
          </a:prstGeom>
        </p:spPr>
        <p:txBody>
          <a:bodyPr wrap="square" lIns="91440" tIns="45720" rIns="91440" bIns="45720" anchor="t">
            <a:spAutoFit/>
          </a:bodyPr>
          <a:lstStyle/>
          <a:p>
            <a:r>
              <a:rPr lang="en-IN" sz="3600" dirty="0">
                <a:latin typeface="Times New Roman" panose="02020603050405020304" pitchFamily="18" charset="0"/>
                <a:cs typeface="Times New Roman" panose="02020603050405020304" pitchFamily="18" charset="0"/>
              </a:rPr>
              <a:t>Gets all the information that the user has typed then and all the tabs or applications of the user has opened and will put it into a Notepad file</a:t>
            </a:r>
            <a:endParaRPr lang="en-IN" sz="3600" dirty="0">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77019" y="3422647"/>
            <a:ext cx="4518025" cy="847668"/>
          </a:xfrm>
          <a:prstGeom prst="rect">
            <a:avLst/>
          </a:prstGeom>
        </p:spPr>
        <p:txBody>
          <a:bodyPr vert="horz" wrap="square" lIns="0" tIns="16510" rIns="0" bIns="0" rtlCol="0" anchor="t">
            <a:spAutoFit/>
          </a:bodyPr>
          <a:lstStyle/>
          <a:p>
            <a:r>
              <a:rPr lang="en-US" sz="5400" dirty="0">
                <a:solidFill>
                  <a:schemeClr val="accent1"/>
                </a:solidFill>
                <a:latin typeface="Times New Roman" panose="02020603050405020304" pitchFamily="18" charset="0"/>
                <a:cs typeface="Times New Roman" panose="02020603050405020304" pitchFamily="18" charset="0"/>
              </a:rPr>
              <a:t>KLATD BOT</a:t>
            </a:r>
            <a:endParaRPr lang="en-IN" sz="6600" dirty="0">
              <a:solidFill>
                <a:schemeClr val="accent1"/>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C73512DD-63FA-0C09-90E2-C938EE1677D2}"/>
              </a:ext>
            </a:extLst>
          </p:cNvPr>
          <p:cNvSpPr txBox="1"/>
          <p:nvPr/>
        </p:nvSpPr>
        <p:spPr>
          <a:xfrm>
            <a:off x="225706" y="2299004"/>
            <a:ext cx="767783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Arial"/>
                <a:ea typeface="Calibri"/>
                <a:cs typeface="Calibri"/>
              </a:rPr>
              <a:t>PROJECT TITLE</a:t>
            </a:r>
          </a:p>
        </p:txBody>
      </p:sp>
    </p:spTree>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789322" y="3133955"/>
            <a:ext cx="11311112" cy="1367682"/>
          </a:xfrm>
          <a:prstGeom prst="rect">
            <a:avLst/>
          </a:prstGeom>
        </p:spPr>
        <p:txBody>
          <a:bodyPr vert="horz" wrap="square" lIns="0" tIns="13335" rIns="0" bIns="0" rtlCol="0" anchor="t">
            <a:spAutoFit/>
          </a:bodyPr>
          <a:lstStyle/>
          <a:p>
            <a:pPr marL="12700">
              <a:spcBef>
                <a:spcPts val="105"/>
              </a:spcBef>
            </a:pPr>
            <a:r>
              <a:rPr lang="en-US" sz="4400" dirty="0" err="1">
                <a:latin typeface="Times New Roman" panose="02020603050405020304" pitchFamily="18" charset="0"/>
                <a:ea typeface="Calibri"/>
                <a:cs typeface="Times New Roman" panose="02020603050405020304" pitchFamily="18" charset="0"/>
              </a:rPr>
              <a:t>Keylogs</a:t>
            </a:r>
            <a:r>
              <a:rPr lang="en-US" sz="4400" dirty="0">
                <a:latin typeface="Times New Roman" panose="02020603050405020304" pitchFamily="18" charset="0"/>
                <a:ea typeface="Calibri"/>
                <a:cs typeface="Times New Roman" panose="02020603050405020304" pitchFamily="18" charset="0"/>
              </a:rPr>
              <a:t> the info of the user</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ea typeface="Calibri"/>
                <a:cs typeface="Times New Roman" panose="02020603050405020304" pitchFamily="18" charset="0"/>
              </a:rPr>
              <a:t> and puts it into a notepad</a:t>
            </a:r>
            <a:r>
              <a:rPr lang="en-US" sz="3200" dirty="0">
                <a:latin typeface="Times New Roman" panose="02020603050405020304" pitchFamily="18" charset="0"/>
                <a:ea typeface="Calibri"/>
                <a:cs typeface="Times New Roman" panose="02020603050405020304" pitchFamily="18" charset="0"/>
              </a:rPr>
              <a:t>.</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97B76D4-4C4D-9484-0BB3-3EC37E6B36D1}"/>
              </a:ext>
            </a:extLst>
          </p:cNvPr>
          <p:cNvSpPr txBox="1"/>
          <p:nvPr/>
        </p:nvSpPr>
        <p:spPr>
          <a:xfrm>
            <a:off x="747381" y="1488848"/>
            <a:ext cx="552832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dirty="0">
                <a:latin typeface="Arial"/>
                <a:cs typeface="Arial"/>
              </a:rPr>
              <a:t>AGENDA</a:t>
            </a:r>
            <a:endParaRPr lang="en-US" sz="5400">
              <a:latin typeface="Arial"/>
              <a:ea typeface="Calibri"/>
              <a:cs typeface="Arial"/>
            </a:endParaRPr>
          </a:p>
        </p:txBody>
      </p:sp>
    </p:spTree>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7166" y="2645393"/>
            <a:ext cx="10365892" cy="2478884"/>
          </a:xfrm>
          <a:prstGeom prst="rect">
            <a:avLst/>
          </a:prstGeom>
        </p:spPr>
        <p:txBody>
          <a:bodyPr vert="horz" wrap="square" lIns="0" tIns="16510" rIns="0" bIns="0" rtlCol="0" anchor="t">
            <a:spAutoFit/>
          </a:bodyPr>
          <a:lstStyle/>
          <a:p>
            <a:pPr marL="12700">
              <a:lnSpc>
                <a:spcPct val="100000"/>
              </a:lnSpc>
              <a:spcBef>
                <a:spcPts val="130"/>
              </a:spcBef>
              <a:tabLst>
                <a:tab pos="2727960" algn="l"/>
              </a:tabLst>
            </a:pPr>
            <a:r>
              <a:rPr lang="en-US" sz="3200" spc="-20" dirty="0">
                <a:latin typeface="Times New Roman" panose="02020603050405020304" pitchFamily="18" charset="0"/>
                <a:ea typeface="Calibri"/>
                <a:cs typeface="Times New Roman" panose="02020603050405020304" pitchFamily="18" charset="0"/>
              </a:rPr>
              <a:t>The keylogger bot gets all the data what the user has typed through using his keyboard or what buttons he has click in his keyboard and what </a:t>
            </a:r>
            <a:r>
              <a:rPr lang="en-US" sz="3200" spc="-20" dirty="0" err="1">
                <a:latin typeface="Times New Roman" panose="02020603050405020304" pitchFamily="18" charset="0"/>
                <a:ea typeface="Calibri"/>
                <a:cs typeface="Times New Roman" panose="02020603050405020304" pitchFamily="18" charset="0"/>
              </a:rPr>
              <a:t>what</a:t>
            </a:r>
            <a:r>
              <a:rPr lang="en-US" sz="3200" spc="-20" dirty="0">
                <a:latin typeface="Times New Roman" panose="02020603050405020304" pitchFamily="18" charset="0"/>
                <a:ea typeface="Calibri"/>
                <a:cs typeface="Times New Roman" panose="02020603050405020304" pitchFamily="18" charset="0"/>
              </a:rPr>
              <a:t> he has open will be shown in the notepad and if he has open Google what he has typed in and what he has open will be shown.</a:t>
            </a:r>
            <a:endParaRPr lang="en-US" sz="3200" dirty="0">
              <a:latin typeface="Times New Roman" panose="02020603050405020304" pitchFamily="18" charset="0"/>
              <a:ea typeface="Calibri"/>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6065FB24-C8A7-5FDF-DD95-3593827A3623}"/>
              </a:ext>
            </a:extLst>
          </p:cNvPr>
          <p:cNvSpPr txBox="1"/>
          <p:nvPr/>
        </p:nvSpPr>
        <p:spPr>
          <a:xfrm>
            <a:off x="-1011" y="936594"/>
            <a:ext cx="822102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latin typeface="Times New Roman" panose="02020603050405020304" pitchFamily="18" charset="0"/>
                <a:ea typeface="Calibri"/>
                <a:cs typeface="Times New Roman" panose="02020603050405020304" pitchFamily="18" charset="0"/>
              </a:rPr>
              <a:t>PROBLEM STATEMENT</a:t>
            </a:r>
            <a:endParaRPr lang="en-US" sz="5400" b="1" dirty="0">
              <a:latin typeface="Times New Roman" panose="02020603050405020304" pitchFamily="18" charset="0"/>
              <a:cs typeface="Times New Roman" panose="02020603050405020304" pitchFamily="18" charset="0"/>
            </a:endParaRPr>
          </a:p>
        </p:txBody>
      </p:sp>
    </p:spTree>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2228" y="527703"/>
            <a:ext cx="6255552" cy="670696"/>
          </a:xfrm>
          <a:prstGeom prst="rect">
            <a:avLst/>
          </a:prstGeom>
        </p:spPr>
        <p:txBody>
          <a:bodyPr vert="horz" wrap="square" lIns="0" tIns="16510" rIns="0" bIns="0" rtlCol="0" anchor="t">
            <a:spAutoFit/>
          </a:bodyPr>
          <a:lstStyle/>
          <a:p>
            <a:pPr marL="12700">
              <a:lnSpc>
                <a:spcPct val="100000"/>
              </a:lnSpc>
              <a:spcBef>
                <a:spcPts val="130"/>
              </a:spcBef>
              <a:tabLst>
                <a:tab pos="2642870" algn="l"/>
              </a:tabLst>
            </a:pPr>
            <a:r>
              <a:rPr lang="en-US" sz="4250" spc="5" dirty="0">
                <a:latin typeface="Times New Roman" panose="02020603050405020304" pitchFamily="18" charset="0"/>
                <a:cs typeface="Times New Roman" panose="02020603050405020304" pitchFamily="18" charset="0"/>
              </a:rPr>
              <a:t>PROJECT</a:t>
            </a:r>
            <a:r>
              <a:rPr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lang="en-US"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Rectangle 2"/>
          <p:cNvSpPr>
            <a:spLocks noChangeArrowheads="1"/>
          </p:cNvSpPr>
          <p:nvPr/>
        </p:nvSpPr>
        <p:spPr bwMode="auto">
          <a:xfrm>
            <a:off x="49871" y="1426566"/>
            <a:ext cx="1213637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effectLst/>
                <a:latin typeface="Times New Roman" panose="02020603050405020304" pitchFamily="18" charset="0"/>
                <a:ea typeface="Calibri"/>
                <a:cs typeface="Times New Roman" panose="02020603050405020304" pitchFamily="18" charset="0"/>
              </a:rPr>
              <a:t>A keylogger bot is a sophisticated tool that captures and records all user interactions with their keyboard. This includes every keystroke made and every button clicked. The bot then compiles this data into a readable format, typically a text file such as </a:t>
            </a:r>
            <a:r>
              <a:rPr kumimoji="0" lang="en-US" altLang="en-US" sz="3200" i="0" u="none" strike="noStrike" cap="none" normalizeH="0" baseline="0" dirty="0" err="1">
                <a:ln>
                  <a:noFill/>
                </a:ln>
                <a:effectLst/>
                <a:latin typeface="Times New Roman" panose="02020603050405020304" pitchFamily="18" charset="0"/>
                <a:ea typeface="Calibri"/>
                <a:cs typeface="Times New Roman" panose="02020603050405020304" pitchFamily="18" charset="0"/>
              </a:rPr>
              <a:t>Notepad.Furthermore</a:t>
            </a:r>
            <a:r>
              <a:rPr kumimoji="0" lang="en-US" altLang="en-US" sz="3200" i="0" u="none" strike="noStrike" cap="none" normalizeH="0" baseline="0" dirty="0">
                <a:ln>
                  <a:noFill/>
                </a:ln>
                <a:effectLst/>
                <a:latin typeface="Times New Roman" panose="02020603050405020304" pitchFamily="18" charset="0"/>
                <a:ea typeface="Calibri"/>
                <a:cs typeface="Times New Roman" panose="02020603050405020304" pitchFamily="18" charset="0"/>
              </a:rPr>
              <a:t>, the bot is capable of tracking and recording the user’s online activities. For instance, if a user opens Google and types in a search query, the bot will record both the action of opening Google and the specific search terms entered. This comprehensive data collection provides a detailed overview of the user’s activities. Please note that the use of such tools must comply with privacy laws and ethical guidelines. Unauthorized use can lead to severe legal consequences.</a:t>
            </a:r>
            <a:endParaRPr lang="en-US" altLang="en-US" sz="32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9376" y="187302"/>
            <a:ext cx="7645651" cy="570669"/>
          </a:xfrm>
          <a:prstGeom prst="rect">
            <a:avLst/>
          </a:prstGeom>
        </p:spPr>
        <p:txBody>
          <a:bodyPr vert="horz" wrap="square" lIns="0" tIns="16510" rIns="0" bIns="0" rtlCol="0" anchor="t">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lang="en-US"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1"/>
          <p:cNvSpPr>
            <a:spLocks noChangeArrowheads="1"/>
          </p:cNvSpPr>
          <p:nvPr/>
        </p:nvSpPr>
        <p:spPr bwMode="auto">
          <a:xfrm>
            <a:off x="483791" y="984427"/>
            <a:ext cx="1170460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Key loggers are typically used by three main groups:</a:t>
            </a:r>
            <a:endParaRPr lang="en-US" altLang="en-US" sz="2800" b="1"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Cybersecurity professionals: </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They use key loggers to detect and analyze potential security threats, test the strength of security measures, and conduct penetration testing.</a:t>
            </a:r>
            <a:endParaRPr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eaLnBrk="0" fontAlgn="base" hangingPunct="0">
              <a:spcBef>
                <a:spcPct val="0"/>
              </a:spcBef>
              <a:spcAft>
                <a:spcPct val="0"/>
              </a:spcAft>
              <a:buFontTx/>
              <a:buAutoNum type="arabicPeriod" startAt="2"/>
            </a:pPr>
            <a:r>
              <a:rPr kumimoji="0" lang="en-US" altLang="en-US" sz="28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Law enforcement agencies: </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Key loggers can be used in investigations to track illegal activities. However, their use is strictly regulated and </a:t>
            </a:r>
            <a:r>
              <a:rPr lang="en-US" altLang="en-US" sz="2800" dirty="0">
                <a:latin typeface="Times New Roman" panose="02020603050405020304" pitchFamily="18" charset="0"/>
                <a:ea typeface="Calibri"/>
                <a:cs typeface="Times New Roman" panose="02020603050405020304" pitchFamily="18" charset="0"/>
              </a:rPr>
              <a:t>must</a:t>
            </a:r>
          </a:p>
          <a:p>
            <a:pPr marL="0" marR="0" lvl="0" indent="0" algn="l" defTabSz="914400">
              <a:lnSpc>
                <a:spcPct val="100000"/>
              </a:lnSpc>
              <a:spcBef>
                <a:spcPct val="0"/>
              </a:spcBef>
              <a:spcAft>
                <a:spcPct val="0"/>
              </a:spcAft>
              <a:buClrTx/>
              <a:buSzTx/>
              <a:buFontTx/>
              <a:buAutoNum type="arabicPeriod" startAt="2"/>
              <a:tabLst/>
            </a:pPr>
            <a:r>
              <a:rPr lang="en-US" altLang="en-US" sz="2800" dirty="0">
                <a:latin typeface="Times New Roman" panose="02020603050405020304" pitchFamily="18" charset="0"/>
                <a:ea typeface="Calibri"/>
                <a:cs typeface="Times New Roman" panose="02020603050405020304" pitchFamily="18" charset="0"/>
              </a:rPr>
              <a:t>comply</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 with legal standards.</a:t>
            </a:r>
            <a:endParaRPr lang="en-US" dirty="0">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Cybercriminals: </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Unfortunately, key loggers are also used maliciously to steal sensitive information like passwords, credit card numbers, and personal data. This is illegal and punishable by </a:t>
            </a:r>
            <a:r>
              <a:rPr kumimoji="0" lang="en-US" altLang="en-US" sz="2800" i="0" u="none" strike="noStrike" cap="none" normalizeH="0" baseline="0" dirty="0" err="1">
                <a:ln>
                  <a:noFill/>
                </a:ln>
                <a:effectLst/>
                <a:latin typeface="Times New Roman" panose="02020603050405020304" pitchFamily="18" charset="0"/>
                <a:ea typeface="Calibri"/>
                <a:cs typeface="Times New Roman" panose="02020603050405020304" pitchFamily="18" charset="0"/>
              </a:rPr>
              <a:t>law</a:t>
            </a:r>
            <a:r>
              <a:rPr lang="en-US" altLang="en-US" sz="2800" dirty="0" err="1">
                <a:latin typeface="Times New Roman" panose="02020603050405020304" pitchFamily="18" charset="0"/>
                <a:ea typeface="Calibri"/>
                <a:cs typeface="Times New Roman" panose="02020603050405020304" pitchFamily="18" charset="0"/>
              </a:rPr>
              <a:t>.</a:t>
            </a:r>
            <a:r>
              <a:rPr kumimoji="0" lang="en-US" altLang="en-US" sz="2800" i="0" u="none" strike="noStrike" cap="none" normalizeH="0" baseline="0" dirty="0" err="1">
                <a:ln>
                  <a:noFill/>
                </a:ln>
                <a:effectLst/>
                <a:latin typeface="Times New Roman" panose="02020603050405020304" pitchFamily="18" charset="0"/>
                <a:ea typeface="Calibri"/>
                <a:cs typeface="Times New Roman" panose="02020603050405020304" pitchFamily="18" charset="0"/>
              </a:rPr>
              <a:t>It’s</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 important to note that the use of key loggers should always respect privacy rights and be in compliance </a:t>
            </a:r>
            <a:r>
              <a:rPr lang="en-US" altLang="en-US" sz="2800" dirty="0" err="1">
                <a:latin typeface="Times New Roman" panose="02020603050405020304" pitchFamily="18" charset="0"/>
                <a:ea typeface="Calibri"/>
                <a:cs typeface="Times New Roman" panose="02020603050405020304" pitchFamily="18" charset="0"/>
              </a:rPr>
              <a:t>withrelevant</a:t>
            </a:r>
            <a:r>
              <a:rPr kumimoji="0" lang="en-US" altLang="en-US" sz="2800" i="0" u="none" strike="noStrike" cap="none" normalizeH="0" baseline="0" dirty="0">
                <a:ln>
                  <a:noFill/>
                </a:ln>
                <a:effectLst/>
                <a:latin typeface="Times New Roman" panose="02020603050405020304" pitchFamily="18" charset="0"/>
                <a:ea typeface="Calibri"/>
                <a:cs typeface="Times New Roman" panose="02020603050405020304" pitchFamily="18" charset="0"/>
              </a:rPr>
              <a:t> laws and regulations. Unauthorized use can lead to severe legal consequences. Always ensure you have proper authorization before using such tools</a:t>
            </a:r>
            <a:r>
              <a:rPr kumimoji="0" lang="en-US" altLang="en-US" sz="2800" i="0" u="none" strike="noStrike" cap="none" normalizeH="0" baseline="0" dirty="0">
                <a:ln>
                  <a:noFill/>
                </a:ln>
                <a:effectLst/>
                <a:latin typeface="Calibri"/>
                <a:ea typeface="Calibri"/>
                <a:cs typeface="Calibri"/>
              </a:rPr>
              <a:t>.</a:t>
            </a:r>
            <a:endParaRPr lang="en-US" altLang="en-US" sz="2800" i="0" u="none" strike="noStrike" cap="none" normalizeH="0" baseline="0" dirty="0">
              <a:ln>
                <a:noFill/>
              </a:ln>
              <a:effectLst/>
              <a:latin typeface="Calibri"/>
              <a:ea typeface="Calibri"/>
              <a:cs typeface="Calibri"/>
            </a:endParaRPr>
          </a:p>
        </p:txBody>
      </p:sp>
    </p:spTree>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41221" y="-4756"/>
            <a:ext cx="10208823" cy="536685"/>
          </a:xfrm>
          <a:prstGeom prst="rect">
            <a:avLst/>
          </a:prstGeom>
        </p:spPr>
        <p:txBody>
          <a:bodyPr vert="horz" wrap="square" lIns="0" tIns="13335" rIns="0" bIns="0" rtlCol="0" anchor="t">
            <a:spAutoFit/>
          </a:bodyPr>
          <a:lstStyle/>
          <a:p>
            <a:pPr marL="12700">
              <a:lnSpc>
                <a:spcPct val="100000"/>
              </a:lnSpc>
              <a:spcBef>
                <a:spcPts val="105"/>
              </a:spcBef>
            </a:pPr>
            <a:r>
              <a:rPr lang="en-US" sz="3400" spc="-40" dirty="0">
                <a:latin typeface="Times New Roman" panose="02020603050405020304" pitchFamily="18" charset="0"/>
                <a:cs typeface="Times New Roman" panose="02020603050405020304" pitchFamily="18" charset="0"/>
              </a:rPr>
              <a:t>Y</a:t>
            </a:r>
            <a:r>
              <a:rPr lang="en-US" sz="3400" spc="10" dirty="0">
                <a:latin typeface="Times New Roman" panose="02020603050405020304" pitchFamily="18" charset="0"/>
                <a:cs typeface="Times New Roman" panose="02020603050405020304" pitchFamily="18" charset="0"/>
              </a:rPr>
              <a:t>O</a:t>
            </a:r>
            <a:r>
              <a:rPr lang="en-US" sz="3400" spc="25" dirty="0">
                <a:latin typeface="Times New Roman" panose="02020603050405020304" pitchFamily="18" charset="0"/>
                <a:cs typeface="Times New Roman" panose="02020603050405020304" pitchFamily="18" charset="0"/>
              </a:rPr>
              <a:t>U</a:t>
            </a:r>
            <a:r>
              <a:rPr lang="en-US" sz="3400" dirty="0">
                <a:latin typeface="Times New Roman" panose="02020603050405020304" pitchFamily="18" charset="0"/>
                <a:cs typeface="Times New Roman" panose="02020603050405020304" pitchFamily="18" charset="0"/>
              </a:rPr>
              <a:t>R</a:t>
            </a:r>
            <a:r>
              <a:rPr lang="en-US" sz="3400" spc="5" dirty="0">
                <a:latin typeface="Times New Roman" panose="02020603050405020304" pitchFamily="18" charset="0"/>
                <a:cs typeface="Times New Roman" panose="02020603050405020304" pitchFamily="18" charset="0"/>
              </a:rPr>
              <a:t> </a:t>
            </a:r>
            <a:r>
              <a:rPr lang="en-US" sz="3400" spc="25" dirty="0">
                <a:latin typeface="Times New Roman" panose="02020603050405020304" pitchFamily="18" charset="0"/>
                <a:cs typeface="Times New Roman" panose="02020603050405020304" pitchFamily="18" charset="0"/>
              </a:rPr>
              <a:t>S</a:t>
            </a:r>
            <a:r>
              <a:rPr lang="en-US" sz="3400" spc="10" dirty="0">
                <a:latin typeface="Times New Roman" panose="02020603050405020304" pitchFamily="18" charset="0"/>
                <a:cs typeface="Times New Roman" panose="02020603050405020304" pitchFamily="18" charset="0"/>
              </a:rPr>
              <a:t>O</a:t>
            </a:r>
            <a:r>
              <a:rPr lang="en-US" sz="3400" spc="25" dirty="0">
                <a:latin typeface="Times New Roman" panose="02020603050405020304" pitchFamily="18" charset="0"/>
                <a:cs typeface="Times New Roman" panose="02020603050405020304" pitchFamily="18" charset="0"/>
              </a:rPr>
              <a:t>LU</a:t>
            </a:r>
            <a:r>
              <a:rPr lang="en-US" sz="3400" spc="-35" dirty="0">
                <a:latin typeface="Times New Roman" panose="02020603050405020304" pitchFamily="18" charset="0"/>
                <a:cs typeface="Times New Roman" panose="02020603050405020304" pitchFamily="18" charset="0"/>
              </a:rPr>
              <a:t>T</a:t>
            </a:r>
            <a:r>
              <a:rPr lang="en-US" sz="3400" spc="-30" dirty="0">
                <a:latin typeface="Times New Roman" panose="02020603050405020304" pitchFamily="18" charset="0"/>
                <a:cs typeface="Times New Roman" panose="02020603050405020304" pitchFamily="18" charset="0"/>
              </a:rPr>
              <a:t>I</a:t>
            </a:r>
            <a:r>
              <a:rPr lang="en-US" sz="3400" spc="10" dirty="0">
                <a:latin typeface="Times New Roman" panose="02020603050405020304" pitchFamily="18" charset="0"/>
                <a:cs typeface="Times New Roman" panose="02020603050405020304" pitchFamily="18" charset="0"/>
              </a:rPr>
              <a:t>O</a:t>
            </a:r>
            <a:r>
              <a:rPr lang="en-US" sz="3400" dirty="0">
                <a:latin typeface="Times New Roman" panose="02020603050405020304" pitchFamily="18" charset="0"/>
                <a:cs typeface="Times New Roman" panose="02020603050405020304" pitchFamily="18" charset="0"/>
              </a:rPr>
              <a:t>N</a:t>
            </a:r>
            <a:r>
              <a:rPr lang="en-US" sz="3400" spc="-345" dirty="0">
                <a:latin typeface="Times New Roman" panose="02020603050405020304" pitchFamily="18" charset="0"/>
                <a:cs typeface="Times New Roman" panose="02020603050405020304" pitchFamily="18" charset="0"/>
              </a:rPr>
              <a:t> </a:t>
            </a:r>
            <a:r>
              <a:rPr lang="en-US" sz="3400" spc="-35" dirty="0">
                <a:latin typeface="Times New Roman" panose="02020603050405020304" pitchFamily="18" charset="0"/>
                <a:cs typeface="Times New Roman" panose="02020603050405020304" pitchFamily="18" charset="0"/>
              </a:rPr>
              <a:t>A</a:t>
            </a:r>
            <a:r>
              <a:rPr lang="en-US" sz="3400" spc="-5" dirty="0">
                <a:latin typeface="Times New Roman" panose="02020603050405020304" pitchFamily="18" charset="0"/>
                <a:cs typeface="Times New Roman" panose="02020603050405020304" pitchFamily="18" charset="0"/>
              </a:rPr>
              <a:t>N</a:t>
            </a:r>
            <a:r>
              <a:rPr lang="en-US" sz="3400" dirty="0">
                <a:latin typeface="Times New Roman" panose="02020603050405020304" pitchFamily="18" charset="0"/>
                <a:cs typeface="Times New Roman" panose="02020603050405020304" pitchFamily="18" charset="0"/>
              </a:rPr>
              <a:t>D</a:t>
            </a:r>
            <a:r>
              <a:rPr lang="en-US" sz="3400" spc="35" dirty="0">
                <a:latin typeface="Times New Roman" panose="02020603050405020304" pitchFamily="18" charset="0"/>
                <a:cs typeface="Times New Roman" panose="02020603050405020304" pitchFamily="18" charset="0"/>
              </a:rPr>
              <a:t> </a:t>
            </a:r>
            <a:r>
              <a:rPr lang="en-US" sz="3400" spc="-30" dirty="0">
                <a:latin typeface="Times New Roman" panose="02020603050405020304" pitchFamily="18" charset="0"/>
                <a:cs typeface="Times New Roman" panose="02020603050405020304" pitchFamily="18" charset="0"/>
              </a:rPr>
              <a:t>I</a:t>
            </a:r>
            <a:r>
              <a:rPr lang="en-US" sz="3400" spc="-35" dirty="0">
                <a:latin typeface="Times New Roman" panose="02020603050405020304" pitchFamily="18" charset="0"/>
                <a:cs typeface="Times New Roman" panose="02020603050405020304" pitchFamily="18" charset="0"/>
              </a:rPr>
              <a:t>T</a:t>
            </a:r>
            <a:r>
              <a:rPr lang="en-US" sz="3400" dirty="0">
                <a:latin typeface="Times New Roman" panose="02020603050405020304" pitchFamily="18" charset="0"/>
                <a:cs typeface="Times New Roman" panose="02020603050405020304" pitchFamily="18" charset="0"/>
              </a:rPr>
              <a:t>S</a:t>
            </a:r>
            <a:r>
              <a:rPr lang="en-US" sz="3400" spc="60" dirty="0">
                <a:latin typeface="Times New Roman" panose="02020603050405020304" pitchFamily="18" charset="0"/>
                <a:cs typeface="Times New Roman" panose="02020603050405020304" pitchFamily="18" charset="0"/>
              </a:rPr>
              <a:t> </a:t>
            </a:r>
            <a:r>
              <a:rPr lang="en-US" sz="3400" spc="-295" dirty="0">
                <a:latin typeface="Times New Roman" panose="02020603050405020304" pitchFamily="18" charset="0"/>
                <a:cs typeface="Times New Roman" panose="02020603050405020304" pitchFamily="18" charset="0"/>
              </a:rPr>
              <a:t>V</a:t>
            </a:r>
            <a:r>
              <a:rPr lang="en-US" sz="3400" spc="-35" dirty="0">
                <a:latin typeface="Times New Roman" panose="02020603050405020304" pitchFamily="18" charset="0"/>
                <a:cs typeface="Times New Roman" panose="02020603050405020304" pitchFamily="18" charset="0"/>
              </a:rPr>
              <a:t>A</a:t>
            </a:r>
            <a:r>
              <a:rPr lang="en-US" sz="3400" spc="25" dirty="0">
                <a:latin typeface="Times New Roman" panose="02020603050405020304" pitchFamily="18" charset="0"/>
                <a:cs typeface="Times New Roman" panose="02020603050405020304" pitchFamily="18" charset="0"/>
              </a:rPr>
              <a:t>LU</a:t>
            </a:r>
            <a:r>
              <a:rPr lang="en-US" sz="3400" dirty="0">
                <a:latin typeface="Times New Roman" panose="02020603050405020304" pitchFamily="18" charset="0"/>
                <a:cs typeface="Times New Roman" panose="02020603050405020304" pitchFamily="18" charset="0"/>
              </a:rPr>
              <a:t>E</a:t>
            </a:r>
            <a:r>
              <a:rPr lang="en-US" sz="3400" spc="-65" dirty="0">
                <a:latin typeface="Times New Roman" panose="02020603050405020304" pitchFamily="18" charset="0"/>
                <a:cs typeface="Times New Roman" panose="02020603050405020304" pitchFamily="18" charset="0"/>
              </a:rPr>
              <a:t> </a:t>
            </a:r>
            <a:r>
              <a:rPr lang="en-US" sz="3400" spc="-15" dirty="0">
                <a:latin typeface="Times New Roman" panose="02020603050405020304" pitchFamily="18" charset="0"/>
                <a:cs typeface="Times New Roman" panose="02020603050405020304" pitchFamily="18" charset="0"/>
              </a:rPr>
              <a:t>P</a:t>
            </a:r>
            <a:r>
              <a:rPr lang="en-US" sz="3400" spc="-30" dirty="0">
                <a:latin typeface="Times New Roman" panose="02020603050405020304" pitchFamily="18" charset="0"/>
                <a:cs typeface="Times New Roman" panose="02020603050405020304" pitchFamily="18" charset="0"/>
              </a:rPr>
              <a:t>R</a:t>
            </a:r>
            <a:r>
              <a:rPr lang="en-US" sz="3400" spc="10" dirty="0">
                <a:latin typeface="Times New Roman" panose="02020603050405020304" pitchFamily="18" charset="0"/>
                <a:cs typeface="Times New Roman" panose="02020603050405020304" pitchFamily="18" charset="0"/>
              </a:rPr>
              <a:t>O</a:t>
            </a:r>
            <a:r>
              <a:rPr lang="en-US" sz="3400" spc="-15" dirty="0">
                <a:latin typeface="Times New Roman" panose="02020603050405020304" pitchFamily="18" charset="0"/>
                <a:cs typeface="Times New Roman" panose="02020603050405020304" pitchFamily="18" charset="0"/>
              </a:rPr>
              <a:t>P</a:t>
            </a:r>
            <a:r>
              <a:rPr lang="en-US" sz="3400" spc="10" dirty="0">
                <a:latin typeface="Times New Roman" panose="02020603050405020304" pitchFamily="18" charset="0"/>
                <a:cs typeface="Times New Roman" panose="02020603050405020304" pitchFamily="18" charset="0"/>
              </a:rPr>
              <a:t>O</a:t>
            </a:r>
            <a:r>
              <a:rPr lang="en-US" sz="3400" spc="25" dirty="0">
                <a:latin typeface="Times New Roman" panose="02020603050405020304" pitchFamily="18" charset="0"/>
                <a:cs typeface="Times New Roman" panose="02020603050405020304" pitchFamily="18" charset="0"/>
              </a:rPr>
              <a:t>S</a:t>
            </a:r>
            <a:r>
              <a:rPr lang="en-US" sz="3400" spc="-30" dirty="0">
                <a:latin typeface="Times New Roman" panose="02020603050405020304" pitchFamily="18" charset="0"/>
                <a:cs typeface="Times New Roman" panose="02020603050405020304" pitchFamily="18" charset="0"/>
              </a:rPr>
              <a:t>I</a:t>
            </a:r>
            <a:r>
              <a:rPr lang="en-US" sz="3400" spc="-35" dirty="0">
                <a:latin typeface="Times New Roman" panose="02020603050405020304" pitchFamily="18" charset="0"/>
                <a:cs typeface="Times New Roman" panose="02020603050405020304" pitchFamily="18" charset="0"/>
              </a:rPr>
              <a:t>T</a:t>
            </a:r>
            <a:r>
              <a:rPr lang="en-US" sz="3400" spc="-30" dirty="0">
                <a:latin typeface="Times New Roman" panose="02020603050405020304" pitchFamily="18" charset="0"/>
                <a:cs typeface="Times New Roman" panose="02020603050405020304" pitchFamily="18" charset="0"/>
              </a:rPr>
              <a:t>I</a:t>
            </a:r>
            <a:r>
              <a:rPr lang="en-US" sz="3400" spc="10" dirty="0">
                <a:latin typeface="Times New Roman" panose="02020603050405020304" pitchFamily="18" charset="0"/>
                <a:cs typeface="Times New Roman" panose="02020603050405020304" pitchFamily="18" charset="0"/>
              </a:rPr>
              <a:t>O</a:t>
            </a:r>
            <a:r>
              <a:rPr lang="en-US" sz="34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p:cNvSpPr>
            <a:spLocks noChangeArrowheads="1"/>
          </p:cNvSpPr>
          <p:nvPr/>
        </p:nvSpPr>
        <p:spPr bwMode="auto">
          <a:xfrm>
            <a:off x="2813649" y="306875"/>
            <a:ext cx="911524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Security Testing</a:t>
            </a:r>
            <a:r>
              <a:rPr kumimoji="0"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 Keyloggers can be used by cybersecurity professionals to test the robustness of security systems, identify vulnerabilities, and strengthen defenses.</a:t>
            </a: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Parental Control</a:t>
            </a:r>
            <a:r>
              <a:rPr kumimoji="0"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 Parents might use keyloggers to monitor their children’s online activities to ensure their safety on the internet. However, this should be done transparently and with respect for privacy.</a:t>
            </a: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Business Monitoring</a:t>
            </a:r>
            <a:r>
              <a:rPr kumimoji="0"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 Companies may use keyloggers to monitor employee productivity, prevent data breaches, and investigate incidents. This should always be done in compliance with local laws and company policies.</a:t>
            </a: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Law Enforcement</a:t>
            </a:r>
            <a:r>
              <a:rPr kumimoji="0"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 Keyloggers can be a valuable tool for law enforcement agencies in their investigations, helping them track illegal activities and gather evidence.</a:t>
            </a: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However, it’s crucial to remember that the misuse of keyloggers can lead to severe legal consequences and breach of privacy. Always ensure you have proper authorization and legal rights before using such tools</a:t>
            </a:r>
            <a:r>
              <a:rPr lang="en-US" altLang="en-US" sz="2400" dirty="0">
                <a:latin typeface="Times New Roman" panose="02020603050405020304" pitchFamily="18" charset="0"/>
                <a:ea typeface="Calibri"/>
                <a:cs typeface="Times New Roman" panose="02020603050405020304" pitchFamily="18" charset="0"/>
              </a:rPr>
              <a:t>.</a:t>
            </a:r>
            <a:endParaRPr lang="en-US" altLang="en-US" sz="24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212" y="3438882"/>
            <a:ext cx="2466975" cy="3419475"/>
          </a:xfrm>
          <a:prstGeom prst="rect">
            <a:avLst/>
          </a:prstGeom>
        </p:spPr>
      </p:pic>
      <p:sp>
        <p:nvSpPr>
          <p:cNvPr id="7" name="object 7"/>
          <p:cNvSpPr txBox="1">
            <a:spLocks noGrp="1"/>
          </p:cNvSpPr>
          <p:nvPr>
            <p:ph type="title"/>
          </p:nvPr>
        </p:nvSpPr>
        <p:spPr>
          <a:xfrm>
            <a:off x="279700" y="295504"/>
            <a:ext cx="7543165" cy="555280"/>
          </a:xfrm>
          <a:prstGeom prst="rect">
            <a:avLst/>
          </a:prstGeom>
        </p:spPr>
        <p:txBody>
          <a:bodyPr vert="horz" wrap="square" lIns="0" tIns="16510" rIns="0" bIns="0" rtlCol="0">
            <a:spAutoFit/>
          </a:bodyPr>
          <a:lstStyle/>
          <a:p>
            <a:pPr marL="12700">
              <a:lnSpc>
                <a:spcPct val="100000"/>
              </a:lnSpc>
              <a:spcBef>
                <a:spcPts val="130"/>
              </a:spcBef>
            </a:pPr>
            <a:r>
              <a:rPr sz="3500" spc="15" dirty="0">
                <a:latin typeface="Times New Roman" panose="02020603050405020304" pitchFamily="18" charset="0"/>
                <a:cs typeface="Times New Roman" panose="02020603050405020304" pitchFamily="18" charset="0"/>
              </a:rPr>
              <a:t>THE</a:t>
            </a:r>
            <a:r>
              <a:rPr sz="3500" spc="20" dirty="0">
                <a:latin typeface="Times New Roman" panose="02020603050405020304" pitchFamily="18" charset="0"/>
                <a:cs typeface="Times New Roman" panose="02020603050405020304" pitchFamily="18" charset="0"/>
              </a:rPr>
              <a:t> </a:t>
            </a:r>
            <a:r>
              <a:rPr sz="3500" spc="10" dirty="0">
                <a:latin typeface="Times New Roman" panose="02020603050405020304" pitchFamily="18" charset="0"/>
                <a:cs typeface="Times New Roman" panose="02020603050405020304" pitchFamily="18" charset="0"/>
              </a:rPr>
              <a:t>WOW</a:t>
            </a:r>
            <a:r>
              <a:rPr sz="3500" spc="85" dirty="0">
                <a:latin typeface="Times New Roman" panose="02020603050405020304" pitchFamily="18" charset="0"/>
                <a:cs typeface="Times New Roman" panose="02020603050405020304" pitchFamily="18" charset="0"/>
              </a:rPr>
              <a:t> </a:t>
            </a:r>
            <a:r>
              <a:rPr sz="3500" spc="10" dirty="0">
                <a:latin typeface="Times New Roman" panose="02020603050405020304" pitchFamily="18" charset="0"/>
                <a:cs typeface="Times New Roman" panose="02020603050405020304" pitchFamily="18" charset="0"/>
              </a:rPr>
              <a:t>IN</a:t>
            </a:r>
            <a:r>
              <a:rPr sz="3500" spc="-5" dirty="0">
                <a:latin typeface="Times New Roman" panose="02020603050405020304" pitchFamily="18" charset="0"/>
                <a:cs typeface="Times New Roman" panose="02020603050405020304" pitchFamily="18" charset="0"/>
              </a:rPr>
              <a:t> </a:t>
            </a:r>
            <a:r>
              <a:rPr sz="3500" spc="15" dirty="0">
                <a:latin typeface="Times New Roman" panose="02020603050405020304" pitchFamily="18" charset="0"/>
                <a:cs typeface="Times New Roman" panose="02020603050405020304" pitchFamily="18" charset="0"/>
              </a:rPr>
              <a:t>YOUR</a:t>
            </a:r>
            <a:r>
              <a:rPr sz="3500" spc="-10" dirty="0">
                <a:latin typeface="Times New Roman" panose="02020603050405020304" pitchFamily="18" charset="0"/>
                <a:cs typeface="Times New Roman" panose="02020603050405020304" pitchFamily="18" charset="0"/>
              </a:rPr>
              <a:t> </a:t>
            </a:r>
            <a:r>
              <a:rPr sz="3500" spc="20" dirty="0">
                <a:latin typeface="Times New Roman" panose="02020603050405020304" pitchFamily="18" charset="0"/>
                <a:cs typeface="Times New Roman" panose="02020603050405020304" pitchFamily="18" charset="0"/>
              </a:rPr>
              <a:t>SOLUTION</a:t>
            </a:r>
            <a:endParaRPr sz="35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p:cNvSpPr>
            <a:spLocks noChangeArrowheads="1"/>
          </p:cNvSpPr>
          <p:nvPr/>
        </p:nvSpPr>
        <p:spPr bwMode="auto">
          <a:xfrm>
            <a:off x="288187" y="913225"/>
            <a:ext cx="1205117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The “wow” factor in the ethical use of a keylogger lies in its ability to provide comprehensive, real-time data about keyboard activities. Here are a few points that make it stand out:</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Detailed Monitoring:</a:t>
            </a: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 A keylogger can capture every single keystroke, providing an extremely detailed record of all keyboard activities. This can be particularly useful in cybersecurity for identifying patterns and detecting potential threats.</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Real-Time Tracking:</a:t>
            </a: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 Keyloggers operate in real time, meaning they can provide immediate updates about keyboard activities. This can be crucial in time-sensitive situations, such as detecting and preventing unauthorized access.</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Stealth Operation:</a:t>
            </a: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 Keyloggers can operate in a stealth mode, remaining undetected while they monitor keyboard activities. This allows for unobtrusive monitoring and minimizes the risk of alerting potential cybercriminals.</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effectLst/>
                <a:latin typeface="Times New Roman" panose="02020603050405020304" pitchFamily="18" charset="0"/>
                <a:ea typeface="Calibri"/>
                <a:cs typeface="Times New Roman" panose="02020603050405020304" pitchFamily="18" charset="0"/>
              </a:rPr>
              <a:t>Versatility: </a:t>
            </a: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Keyloggers can be used in a variety of scenarios, from parental control and employee monitoring to cybersecurity and law enforcement investigations.</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rPr>
              <a:t>Remember, while these features can be impressive, they also highlight the potential for misuse. It’s crucial to always use such tools ethically and legally, respecting privacy rights and adhering to all relevant laws and regulations.</a:t>
            </a:r>
            <a:endParaRPr lang="en-US" altLang="en-US" sz="240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480983" y="979665"/>
            <a:ext cx="4997137" cy="443711"/>
          </a:xfrm>
          <a:prstGeom prst="rect">
            <a:avLst/>
          </a:prstGeom>
        </p:spPr>
        <p:txBody>
          <a:bodyPr vert="horz" wrap="square" lIns="0" tIns="12700" rIns="0" bIns="0" rtlCol="0" anchor="t">
            <a:spAutoFit/>
          </a:bodyPr>
          <a:lstStyle/>
          <a:p>
            <a:pPr marL="12700">
              <a:lnSpc>
                <a:spcPct val="100000"/>
              </a:lnSpc>
              <a:spcBef>
                <a:spcPts val="100"/>
              </a:spcBef>
            </a:pPr>
            <a:r>
              <a:rPr sz="2800" b="1" spc="-45" dirty="0">
                <a:latin typeface="Times New Roman" panose="02020603050405020304" pitchFamily="18" charset="0"/>
                <a:cs typeface="Times New Roman" panose="02020603050405020304" pitchFamily="18" charset="0"/>
              </a:rPr>
              <a:t>Teams</a:t>
            </a:r>
            <a:r>
              <a:rPr sz="2800" b="1" spc="-15"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cam</a:t>
            </a:r>
            <a:r>
              <a:rPr sz="2800" b="1" spc="-105"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add</a:t>
            </a:r>
            <a:r>
              <a:rPr sz="2800" b="1" spc="10" dirty="0">
                <a:latin typeface="Times New Roman" panose="02020603050405020304" pitchFamily="18" charset="0"/>
                <a:cs typeface="Times New Roman" panose="02020603050405020304" pitchFamily="18" charset="0"/>
              </a:rPr>
              <a:t> </a:t>
            </a:r>
            <a:r>
              <a:rPr sz="2800" b="1" spc="-5" dirty="0">
                <a:latin typeface="Times New Roman" panose="02020603050405020304" pitchFamily="18" charset="0"/>
                <a:cs typeface="Times New Roman" panose="02020603050405020304" pitchFamily="18" charset="0"/>
              </a:rPr>
              <a:t>wireframes</a:t>
            </a:r>
            <a:endParaRPr lang="en-US"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3527425" cy="675185"/>
          </a:xfrm>
          <a:prstGeom prst="rect">
            <a:avLst/>
          </a:prstGeom>
        </p:spPr>
        <p:txBody>
          <a:bodyPr vert="horz" wrap="square" lIns="0" tIns="13335" rIns="0" bIns="0" rtlCol="0">
            <a:spAutoFit/>
          </a:bodyPr>
          <a:lstStyle/>
          <a:p>
            <a:pPr marL="12700">
              <a:lnSpc>
                <a:spcPct val="100000"/>
              </a:lnSpc>
              <a:spcBef>
                <a:spcPts val="105"/>
              </a:spcBef>
            </a:pPr>
            <a:r>
              <a:rPr lang="en-IN" sz="4300" b="1" spc="15" dirty="0">
                <a:latin typeface="Times New Roman" panose="02020603050405020304" pitchFamily="18" charset="0"/>
                <a:cs typeface="Times New Roman" panose="02020603050405020304" pitchFamily="18" charset="0"/>
              </a:rPr>
              <a:t>M</a:t>
            </a:r>
            <a:r>
              <a:rPr lang="en-IN" sz="4300" b="1" dirty="0">
                <a:latin typeface="Times New Roman" panose="02020603050405020304" pitchFamily="18" charset="0"/>
                <a:cs typeface="Times New Roman" panose="02020603050405020304" pitchFamily="18" charset="0"/>
              </a:rPr>
              <a:t>O</a:t>
            </a:r>
            <a:r>
              <a:rPr lang="en-IN" sz="4300" b="1" spc="-15" dirty="0">
                <a:latin typeface="Times New Roman" panose="02020603050405020304" pitchFamily="18" charset="0"/>
                <a:cs typeface="Times New Roman" panose="02020603050405020304" pitchFamily="18" charset="0"/>
              </a:rPr>
              <a:t>D</a:t>
            </a:r>
            <a:r>
              <a:rPr lang="en-IN" sz="4300" b="1" spc="-35" dirty="0">
                <a:latin typeface="Times New Roman" panose="02020603050405020304" pitchFamily="18" charset="0"/>
                <a:cs typeface="Times New Roman" panose="02020603050405020304" pitchFamily="18" charset="0"/>
              </a:rPr>
              <a:t>E</a:t>
            </a:r>
            <a:r>
              <a:rPr lang="en-IN" sz="4300" b="1" spc="-30" dirty="0">
                <a:latin typeface="Times New Roman" panose="02020603050405020304" pitchFamily="18" charset="0"/>
                <a:cs typeface="Times New Roman" panose="02020603050405020304" pitchFamily="18" charset="0"/>
              </a:rPr>
              <a:t>LL</a:t>
            </a:r>
            <a:r>
              <a:rPr lang="en-IN" sz="4300" b="1" spc="-5" dirty="0">
                <a:latin typeface="Times New Roman" panose="02020603050405020304" pitchFamily="18" charset="0"/>
                <a:cs typeface="Times New Roman" panose="02020603050405020304" pitchFamily="18" charset="0"/>
              </a:rPr>
              <a:t>I</a:t>
            </a:r>
            <a:r>
              <a:rPr lang="en-IN" sz="4300" b="1" spc="30" dirty="0">
                <a:latin typeface="Times New Roman" panose="02020603050405020304" pitchFamily="18" charset="0"/>
                <a:cs typeface="Times New Roman" panose="02020603050405020304" pitchFamily="18" charset="0"/>
              </a:rPr>
              <a:t>N</a:t>
            </a:r>
            <a:r>
              <a:rPr lang="en-IN" sz="4300" b="1" spc="5" dirty="0">
                <a:latin typeface="Times New Roman" panose="02020603050405020304" pitchFamily="18" charset="0"/>
                <a:cs typeface="Times New Roman" panose="02020603050405020304" pitchFamily="18" charset="0"/>
              </a:rPr>
              <a:t>G</a:t>
            </a:r>
            <a:endParaRPr sz="43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782128" y="1471852"/>
            <a:ext cx="1033444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Times New Roman" panose="02020603050405020304" pitchFamily="18" charset="0"/>
                <a:ea typeface="Calibri"/>
                <a:cs typeface="Times New Roman" panose="02020603050405020304" pitchFamily="18" charset="0"/>
              </a:rPr>
              <a:t>A keylogger captures all keystrokes made on a keyboard, stores this data, and often operates in stealth mode. It can transmit data to a remote server and may start recording based on specific triggers. The data is then analyzed for patterns or sensitive information. Its use should always be legal and ethical, respecting privacy rights. Unauthorized use can lead to severe legal consequences. Always ensure you have proper authorization before using such tools. Respect for privacy and adherence to ethical standards should always be paramount when using keyloggers.</a:t>
            </a:r>
            <a:endParaRPr lang="en-US" altLang="en-US" sz="3200" b="0" i="0" u="none" strike="noStrike" cap="none" normalizeH="0" baseline="0" dirty="0">
              <a:ln>
                <a:noFill/>
              </a:ln>
              <a:effectLst/>
              <a:latin typeface="Times New Roman" panose="02020603050405020304" pitchFamily="18" charset="0"/>
              <a:ea typeface="Calibri"/>
              <a:cs typeface="Times New Roman" panose="02020603050405020304" pitchFamily="18" charset="0"/>
            </a:endParaRPr>
          </a:p>
        </p:txBody>
      </p:sp>
    </p:spTree>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1437</TotalTime>
  <Words>925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PowerPoint Presentation</vt:lpstr>
      <vt:lpstr>KLATD BOT</vt:lpstr>
      <vt:lpstr>Keylogs the info of the user  and puts it into a notepad.</vt:lpstr>
      <vt:lpstr>The keylogger bot gets all the data what the user has typed through using his keyboard or what buttons he has click in his keyboard and what what he has open will be shown in the notepad and if he has open Google what he has typed in and what he has open will be shown.</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Praharsha k</dc:title>
  <dc:creator>Jaya Sai Krishna Sure</dc:creator>
  <cp:lastModifiedBy>Jaya Sai Krishna Sure</cp:lastModifiedBy>
  <cp:revision>203</cp:revision>
  <dcterms:created xsi:type="dcterms:W3CDTF">2024-06-03T05:48:59Z</dcterms:created>
  <dcterms:modified xsi:type="dcterms:W3CDTF">2024-06-12T08:05:31Z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