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9" r:id="rId4"/>
    <p:sldId id="268" r:id="rId5"/>
    <p:sldId id="271" r:id="rId6"/>
    <p:sldId id="272" r:id="rId7"/>
    <p:sldId id="275" r:id="rId8"/>
    <p:sldId id="276" r:id="rId9"/>
    <p:sldId id="277" r:id="rId10"/>
    <p:sldId id="274" r:id="rId11"/>
    <p:sldId id="264" r:id="rId12"/>
    <p:sldId id="278" r:id="rId13"/>
    <p:sldId id="266" r:id="rId14"/>
    <p:sldId id="270" r:id="rId15"/>
    <p:sldId id="267" r:id="rId16"/>
    <p:sldId id="28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F00D9-CEC7-4D6B-9EFA-5F2C8108D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54F78A-6B26-F5BE-DD72-51536D30B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5F82B1-0685-5A59-1DF4-292F886E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5CD79A-3417-0E43-BEFC-0C67E2F3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B3B0C-8421-0FC0-5FAF-225D5746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30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2D099-967E-FBC2-442C-4A6F98C9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6E49B2-262C-82C2-C90B-F863BAF7B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D7B420-130D-3669-1028-0DE52CDE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1B74C3-785A-A671-BEAA-F023A045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904DC-8630-E5B0-AB36-14D098E35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1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B6A220-B3D4-2DC7-B9A7-6758DEB55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EC8EB8-9C07-54E9-E130-9D1D097D5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6AB0F-05B7-8BDF-5936-DF6E9A59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51711-A4C7-F1D7-D128-AEE0CD6F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35DBA8-8FCB-EE48-8B72-0E8895D1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2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8B0335-4C79-31A0-2877-F5E99C1E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5D3515-6FE0-1491-DA36-97E3255B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3905B-5BE8-06B3-2568-35596BEC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E33DF-0F6F-8C35-57A6-6F5A4736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CE6501-84B0-3D21-50AA-9B39ADAE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00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5D12D7-B5EE-D427-23AF-E65BD006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F50007-2826-5CF3-3F35-31653DD5B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DBA9F-453F-A4FA-DCE6-EB4F78CA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925597-9421-BFC3-F3F0-75F106E7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E9ABC3-004A-8C13-3A63-A28C7337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2BCD1-1F17-3C01-EE22-8E8D1B76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BBD1F-07C6-1E3A-F9E0-ACF174C79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9499DD-59A2-D731-9658-390BB81D6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3D48A3-39E2-A185-0F81-4894B232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66F091-1449-F8DA-780A-29AD68D3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903C52-07B1-84AB-5CC7-82A4E25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263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60E3F-53B1-C102-1202-7412090C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52B35E-FFA3-4282-D2ED-8D3019BC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2C71F5-F766-2B07-45B6-6AF732C8B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618CBF-B51B-E021-9B3B-7A19E24DD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D1DCC6-2D15-A411-E6D2-4DD257E9E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DDA3D0-5F9E-067C-B080-CCE8193A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6DF4E1-DF0A-88A4-8855-56FC5E6C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2B85B9-B108-A257-17FD-46660BE8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92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57CD9-89A1-526D-36CE-A9802B16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92AA3A-C574-E0DB-22B9-FAC65C27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75649D-C679-CA9F-AD4C-88EFBCBC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C88778-2FBC-1936-D227-B888498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13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10A4B0-7612-3F52-93A7-6D088651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D8BA49-6EF4-BC5D-DBE6-D0125DE3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473FB-F614-887A-2096-3BB93C00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6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746A1-DD39-4AD5-93ED-85B301BC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5BF458-4073-D1F6-8583-BFBE55D4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398234-408A-2DA6-5C69-49E2882A8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A8D20E-9DD9-64AE-BE6B-27BBD3E5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E9014-2C73-6B16-52AD-266DC61D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7601D7-F84E-3AF4-AD1E-DCE345B1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79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10BD1-C25E-33C7-8705-50364EF4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4231F3-E945-55D2-D7F1-BEFAE03C0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BA0B0B-C048-02B8-6153-9BDFECD7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374882-A08E-1B5F-0B99-C371D255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19112A-6081-D8D5-9629-4B8DCB9E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C95A6D-92D5-49C3-FC15-8578349D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11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17AC4F-89DE-5512-4B7F-4B6D1225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22C43E-09C0-3FC9-9E4B-528B44136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4AE422-E488-6A63-7AB8-DC40ABF70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2CFD-3C66-4E9B-B8CF-0ABDE69AAF5F}" type="datetimeFigureOut">
              <a:rPr lang="fr-FR" smtClean="0"/>
              <a:t>10/06/2024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B66FC-6F51-0D16-AFF3-747C2C957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78076-FB96-15B0-9653-DC36CB33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AC55-B87F-4A08-BA8D-5080DA581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0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55594-31AC-9140-E96C-31732813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621"/>
            <a:ext cx="10515600" cy="1325563"/>
          </a:xfrm>
        </p:spPr>
        <p:txBody>
          <a:bodyPr/>
          <a:lstStyle/>
          <a:p>
            <a:pPr algn="ctr"/>
            <a:r>
              <a:rPr lang="fr-FR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Planifiez le développement d'un site de vente de vélos électriques</a:t>
            </a:r>
            <a:endParaRPr lang="fr-FR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799F397-1077-B223-E1CD-95749709A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714" y="3429000"/>
            <a:ext cx="5517394" cy="150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38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44FE9-510E-56B6-2C39-1FFAC61F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301945"/>
            <a:ext cx="9528048" cy="63216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Introduction du système de veille avec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AE0BA3-3D8B-9E0E-B1CD-E74DF1F0A11E}"/>
              </a:ext>
            </a:extLst>
          </p:cNvPr>
          <p:cNvSpPr txBox="1"/>
          <p:nvPr/>
        </p:nvSpPr>
        <p:spPr>
          <a:xfrm>
            <a:off x="367256" y="1905738"/>
            <a:ext cx="5996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Feedly est un outil puissant de gestion de flux RSS qui permet de centraliser et d'organiser les sources d'informations. </a:t>
            </a:r>
          </a:p>
          <a:p>
            <a:endParaRPr lang="fr-FR" dirty="0"/>
          </a:p>
          <a:p>
            <a:r>
              <a:rPr lang="fr-FR" dirty="0"/>
              <a:t>On peut classer les sources par catégories, ce qui permet une lecture ciblée et efficace. </a:t>
            </a:r>
          </a:p>
          <a:p>
            <a:endParaRPr lang="fr-FR" dirty="0"/>
          </a:p>
          <a:p>
            <a:r>
              <a:rPr lang="fr-FR" dirty="0"/>
              <a:t>Feedly est accessible depuis n'importe quel type d’appareil, et les informations peuvent être facilement partagées avec son équipe.</a:t>
            </a:r>
          </a:p>
          <a:p>
            <a:endParaRPr lang="fr-FR" dirty="0"/>
          </a:p>
          <a:p>
            <a:r>
              <a:rPr lang="fr-FR" dirty="0"/>
              <a:t>La version de base est gratuite mais limité, il existe une version payante avec plus d’options.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E608A7-D7DA-1BBC-E8C5-BA8D3C6C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869" y="787757"/>
            <a:ext cx="1864355" cy="63216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F75A540-8E2A-EA99-490B-B5CD8CA67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7" y="2017288"/>
            <a:ext cx="5455493" cy="33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BB314C-CD04-BFBB-BE6B-46F8E1D0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20" y="421046"/>
            <a:ext cx="2183082" cy="74024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C1C4F2-A408-41BA-0BEE-F36BD4299AD4}"/>
              </a:ext>
            </a:extLst>
          </p:cNvPr>
          <p:cNvSpPr txBox="1"/>
          <p:nvPr/>
        </p:nvSpPr>
        <p:spPr>
          <a:xfrm>
            <a:off x="640080" y="2679192"/>
            <a:ext cx="6949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Pourquoi mettre en place un système de veille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Comment sélectionné les sources et les classés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Fréquence des mises à jours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0CEFBB-094E-AC0C-EA44-361C57D6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85" y="2463019"/>
            <a:ext cx="2566035" cy="1339557"/>
          </a:xfrm>
          <a:prstGeom prst="rect">
            <a:avLst/>
          </a:prstGeom>
        </p:spPr>
      </p:pic>
      <p:pic>
        <p:nvPicPr>
          <p:cNvPr id="8" name="Espace réservé du contenu 9">
            <a:extLst>
              <a:ext uri="{FF2B5EF4-FFF2-40B4-BE49-F238E27FC236}">
                <a16:creationId xmlns:a16="http://schemas.microsoft.com/office/drawing/2014/main" id="{69179254-F30F-A90C-F63B-0FF570710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85" y="4183420"/>
            <a:ext cx="2566035" cy="168339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EFB65A7-E0BA-6026-BFA9-0BB07D2F8199}"/>
              </a:ext>
            </a:extLst>
          </p:cNvPr>
          <p:cNvSpPr txBox="1"/>
          <p:nvPr/>
        </p:nvSpPr>
        <p:spPr>
          <a:xfrm>
            <a:off x="8985885" y="1856232"/>
            <a:ext cx="2566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Les catégories</a:t>
            </a:r>
          </a:p>
        </p:txBody>
      </p:sp>
    </p:spTree>
    <p:extLst>
      <p:ext uri="{BB962C8B-B14F-4D97-AF65-F5344CB8AC3E}">
        <p14:creationId xmlns:p14="http://schemas.microsoft.com/office/powerpoint/2010/main" val="153730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B2D37-3976-7B4F-5EFB-71996978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Gestion de projet avec Notion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2F422-F2F6-8EED-CCAA-3E0D7DD2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Notion</a:t>
            </a:r>
            <a:r>
              <a:rPr lang="fr-FR" dirty="0"/>
              <a:t> est un outil puissant et flexible, idéal pour la gestion de projet grâce à ses fonctionnalités variées :</a:t>
            </a:r>
          </a:p>
          <a:p>
            <a:pPr marL="0" indent="0">
              <a:buNone/>
            </a:pPr>
            <a:endParaRPr lang="fr-FR" sz="800" dirty="0"/>
          </a:p>
          <a:p>
            <a:r>
              <a:rPr lang="fr-FR" dirty="0"/>
              <a:t>Sa flexibilité,</a:t>
            </a:r>
          </a:p>
          <a:p>
            <a:r>
              <a:rPr lang="fr-FR" dirty="0"/>
              <a:t>Sa capacité à centralisé les informations,</a:t>
            </a:r>
          </a:p>
          <a:p>
            <a:r>
              <a:rPr lang="fr-FR" dirty="0"/>
              <a:t>La collaboration en temps réel,</a:t>
            </a:r>
          </a:p>
          <a:p>
            <a:r>
              <a:rPr lang="fr-FR" dirty="0"/>
              <a:t>Ses intégrations,</a:t>
            </a:r>
          </a:p>
          <a:p>
            <a:r>
              <a:rPr lang="fr-FR" dirty="0"/>
              <a:t>Sa gestions des tâches et des projets,</a:t>
            </a:r>
          </a:p>
          <a:p>
            <a:r>
              <a:rPr lang="fr-FR" dirty="0"/>
              <a:t>Sa documentation et le suivis.</a:t>
            </a:r>
          </a:p>
        </p:txBody>
      </p:sp>
    </p:spTree>
    <p:extLst>
      <p:ext uri="{BB962C8B-B14F-4D97-AF65-F5344CB8AC3E}">
        <p14:creationId xmlns:p14="http://schemas.microsoft.com/office/powerpoint/2010/main" val="88995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58921-A512-8F5F-4E41-FC2189BB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696" y="2766217"/>
            <a:ext cx="4959096" cy="1325563"/>
          </a:xfrm>
        </p:spPr>
        <p:txBody>
          <a:bodyPr/>
          <a:lstStyle/>
          <a:p>
            <a:pPr algn="ctr"/>
            <a:r>
              <a:rPr lang="fr-FR" dirty="0"/>
              <a:t>Planning de Gantt</a:t>
            </a:r>
            <a:br>
              <a:rPr lang="fr-FR" dirty="0"/>
            </a:br>
            <a:r>
              <a:rPr lang="fr-FR" dirty="0"/>
              <a:t>tableau</a:t>
            </a:r>
          </a:p>
        </p:txBody>
      </p:sp>
      <p:pic>
        <p:nvPicPr>
          <p:cNvPr id="17" name="Espace réservé du contenu 16">
            <a:extLst>
              <a:ext uri="{FF2B5EF4-FFF2-40B4-BE49-F238E27FC236}">
                <a16:creationId xmlns:a16="http://schemas.microsoft.com/office/drawing/2014/main" id="{985ABFCA-5DAA-8A61-C558-396E67A13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4" y="496760"/>
            <a:ext cx="6502512" cy="5864479"/>
          </a:xfrm>
        </p:spPr>
      </p:pic>
    </p:spTree>
    <p:extLst>
      <p:ext uri="{BB962C8B-B14F-4D97-AF65-F5344CB8AC3E}">
        <p14:creationId xmlns:p14="http://schemas.microsoft.com/office/powerpoint/2010/main" val="219734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D58921-A512-8F5F-4E41-FC2189BB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224" y="2560636"/>
            <a:ext cx="5135880" cy="1325563"/>
          </a:xfrm>
        </p:spPr>
        <p:txBody>
          <a:bodyPr/>
          <a:lstStyle/>
          <a:p>
            <a:pPr algn="ctr"/>
            <a:r>
              <a:rPr lang="fr-FR" dirty="0"/>
              <a:t>Planning de Gantt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B821F88-EA5D-7011-0AE1-CCD64343C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2" y="172757"/>
            <a:ext cx="6174512" cy="6512485"/>
          </a:xfrm>
        </p:spPr>
      </p:pic>
    </p:spTree>
    <p:extLst>
      <p:ext uri="{BB962C8B-B14F-4D97-AF65-F5344CB8AC3E}">
        <p14:creationId xmlns:p14="http://schemas.microsoft.com/office/powerpoint/2010/main" val="294673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17252-3935-E542-DBAA-30ACCEE3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2843149"/>
            <a:ext cx="4031264" cy="1325563"/>
          </a:xfrm>
        </p:spPr>
        <p:txBody>
          <a:bodyPr/>
          <a:lstStyle/>
          <a:p>
            <a:pPr algn="ctr"/>
            <a:r>
              <a:rPr lang="fr-FR" dirty="0"/>
              <a:t>Tableau Kanban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B7A972E-4C79-CF3C-17D4-54A54C129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3" y="707072"/>
            <a:ext cx="7536109" cy="5443856"/>
          </a:xfrm>
        </p:spPr>
      </p:pic>
    </p:spTree>
    <p:extLst>
      <p:ext uri="{BB962C8B-B14F-4D97-AF65-F5344CB8AC3E}">
        <p14:creationId xmlns:p14="http://schemas.microsoft.com/office/powerpoint/2010/main" val="379709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0FF12-39EB-B490-3E65-D80F6928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00113-9DC9-A551-4AFD-F7D8EDB5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12" y="1619123"/>
            <a:ext cx="10780776" cy="48737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abordé les objectifs du projet en utilisant une approche en cascade pour sa clarté et sa structure rigoureuse.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détaillé les solutions techniques pour le front et le back-office, incluant des plugins essentiels comme Contact </a:t>
            </a:r>
            <a:r>
              <a:rPr lang="fr-FR" sz="19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7, </a:t>
            </a:r>
            <a:r>
              <a:rPr lang="fr-FR" sz="19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Tidio</a:t>
            </a: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Live Chat, et </a:t>
            </a:r>
            <a:r>
              <a:rPr lang="fr-FR" sz="19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WooCommerce</a:t>
            </a: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présenté un planning Gantt et un tableau Kanban, créés à l'aide de Notion, pour assurer une gestion de projet structurée et collaborative.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utilisé </a:t>
            </a:r>
            <a:r>
              <a:rPr lang="fr-FR" sz="19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Feedly</a:t>
            </a: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pour centraliser et organiser les sources d'information, permettant une veille technologique efficace.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souligné l'importance des mesures de sécurité et des procédures de maintenance régulières pour garantir le bon fonctionnement du site.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9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conclusion, notre approche méthodique en cascade et notre choix d'outils assurent que nous atteindrons nos objectifs de manière efficace et structurée, tout en restant réactifs aux besoins changeants de nos utilisateurs.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9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64486-2D22-99F2-7647-BEDA5D29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419" y="2160871"/>
            <a:ext cx="9822261" cy="2792288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b="0" i="0" dirty="0">
                <a:effectLst/>
                <a:latin typeface="Inter"/>
              </a:rPr>
              <a:t>Objectif : </a:t>
            </a:r>
            <a:br>
              <a:rPr lang="fr-FR" sz="4800" b="0" i="0" dirty="0">
                <a:effectLst/>
                <a:latin typeface="Inter"/>
              </a:rPr>
            </a:br>
            <a:br>
              <a:rPr lang="fr-FR" sz="1800" b="0" i="0" dirty="0">
                <a:effectLst/>
                <a:latin typeface="Inter"/>
              </a:rPr>
            </a:br>
            <a:r>
              <a:rPr lang="fr-FR" sz="4800" b="0" i="0" dirty="0">
                <a:effectLst/>
                <a:latin typeface="Inter"/>
              </a:rPr>
              <a:t>Développer une boutique en ligne pour </a:t>
            </a:r>
            <a:r>
              <a:rPr lang="fr-FR" sz="4800" b="0" i="0" dirty="0" err="1">
                <a:effectLst/>
                <a:latin typeface="Inter"/>
              </a:rPr>
              <a:t>Emoving</a:t>
            </a:r>
            <a:r>
              <a:rPr lang="fr-FR" sz="4800" b="0" i="0" dirty="0">
                <a:effectLst/>
                <a:latin typeface="Inter"/>
              </a:rPr>
              <a:t> afin de capitaliser sur la levée de fonds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75AFE6-042F-4EA9-8780-E268EE0DC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46" y="717082"/>
            <a:ext cx="3024378" cy="8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6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64486-2D22-99F2-7647-BEDA5D29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968" y="202250"/>
            <a:ext cx="9784080" cy="963373"/>
          </a:xfrm>
        </p:spPr>
        <p:txBody>
          <a:bodyPr>
            <a:normAutofit fontScale="90000"/>
          </a:bodyPr>
          <a:lstStyle/>
          <a:p>
            <a:pPr algn="l"/>
            <a:br>
              <a:rPr lang="fr-FR" sz="3200" b="0" i="0" dirty="0">
                <a:effectLst/>
                <a:latin typeface="Inter"/>
              </a:rPr>
            </a:br>
            <a:br>
              <a:rPr lang="fr-FR" sz="3200" dirty="0">
                <a:latin typeface="Inter"/>
              </a:rPr>
            </a:br>
            <a:br>
              <a:rPr lang="fr-FR" sz="3200" b="0" i="0" dirty="0">
                <a:effectLst/>
                <a:latin typeface="Inter"/>
              </a:rPr>
            </a:br>
            <a:r>
              <a:rPr lang="fr-FR" sz="3200" dirty="0">
                <a:latin typeface="Inter"/>
              </a:rPr>
              <a:t>Équipe de Projet : UX Designer, Graphiste, Développeurs, Product Manager.</a:t>
            </a:r>
            <a:endParaRPr lang="fr-FR" sz="3200" b="0" i="0" dirty="0">
              <a:effectLst/>
              <a:latin typeface="Inter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FAF1458-968F-1922-960C-2B3859655EF0}"/>
              </a:ext>
            </a:extLst>
          </p:cNvPr>
          <p:cNvSpPr txBox="1">
            <a:spLocks/>
          </p:cNvSpPr>
          <p:nvPr/>
        </p:nvSpPr>
        <p:spPr>
          <a:xfrm>
            <a:off x="4340191" y="5024209"/>
            <a:ext cx="1987457" cy="8855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000" dirty="0">
                <a:latin typeface="+mn-lt"/>
              </a:rPr>
              <a:t>Ressource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769D73-3428-7E85-73F0-05F8F85C0BCC}"/>
              </a:ext>
            </a:extLst>
          </p:cNvPr>
          <p:cNvSpPr txBox="1"/>
          <p:nvPr/>
        </p:nvSpPr>
        <p:spPr>
          <a:xfrm>
            <a:off x="6666457" y="4765864"/>
            <a:ext cx="49555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Inter"/>
              </a:rPr>
              <a:t>Document de spécifications fonctionnelles,</a:t>
            </a:r>
            <a:endParaRPr lang="fr-FR" sz="800" dirty="0">
              <a:latin typeface="Inter"/>
            </a:endParaRPr>
          </a:p>
          <a:p>
            <a:endParaRPr lang="fr-FR" sz="800" dirty="0">
              <a:latin typeface="Inter"/>
            </a:endParaRPr>
          </a:p>
          <a:p>
            <a:r>
              <a:rPr lang="fr-FR" dirty="0">
                <a:latin typeface="Inter"/>
              </a:rPr>
              <a:t>Maquettes FIGMA,</a:t>
            </a:r>
            <a:endParaRPr lang="fr-FR" sz="800" dirty="0">
              <a:latin typeface="Inter"/>
            </a:endParaRPr>
          </a:p>
          <a:p>
            <a:endParaRPr lang="fr-FR" sz="800" dirty="0">
              <a:latin typeface="Inter"/>
            </a:endParaRPr>
          </a:p>
          <a:p>
            <a:r>
              <a:rPr lang="fr-FR" dirty="0">
                <a:latin typeface="Inter"/>
              </a:rPr>
              <a:t>Notes personnelles sur spécifications techniques,</a:t>
            </a:r>
            <a:endParaRPr lang="fr-FR" sz="800" dirty="0">
              <a:latin typeface="Inter"/>
            </a:endParaRPr>
          </a:p>
          <a:p>
            <a:endParaRPr lang="fr-FR" sz="800" dirty="0">
              <a:latin typeface="Inter"/>
            </a:endParaRPr>
          </a:p>
          <a:p>
            <a:r>
              <a:rPr lang="fr-FR" dirty="0">
                <a:latin typeface="Inter"/>
              </a:rPr>
              <a:t>Guide des étapes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557D1F-2ECC-FA02-2189-C323AE23C0B1}"/>
              </a:ext>
            </a:extLst>
          </p:cNvPr>
          <p:cNvSpPr txBox="1"/>
          <p:nvPr/>
        </p:nvSpPr>
        <p:spPr>
          <a:xfrm>
            <a:off x="1117854" y="1558307"/>
            <a:ext cx="6094476" cy="2979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Tâche à réaliser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9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Dresser la liste des fonctionnalités techniques du site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Mettre en place un système de veille et le présenter dans un Powerpoint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Faire un planning de Gantt et un tableau Kanban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Présenter le projet au CEO sous forme de présentation Powerpoint</a:t>
            </a:r>
          </a:p>
        </p:txBody>
      </p:sp>
    </p:spTree>
    <p:extLst>
      <p:ext uri="{BB962C8B-B14F-4D97-AF65-F5344CB8AC3E}">
        <p14:creationId xmlns:p14="http://schemas.microsoft.com/office/powerpoint/2010/main" val="232588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CE7DB-BE19-07F5-A7E0-9227513A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913"/>
            <a:ext cx="10515600" cy="109310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Avantages de la Méthode en Cascade pour EMOVING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D4D53-1BAA-D065-2E2B-175A0486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181"/>
            <a:ext cx="10515600" cy="403778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dirty="0"/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fr-FR" sz="1800" dirty="0"/>
              <a:t>Clarté des Exigences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fr-FR" sz="1800" dirty="0"/>
              <a:t>Documentation Complète 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fr-FR" sz="1800" dirty="0"/>
              <a:t>Gestion des Risques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fr-FR" sz="1800" dirty="0"/>
              <a:t>Tests Rigoureux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fr-FR" sz="1800" dirty="0"/>
              <a:t>Gestion Efficace des Ressources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fr-FR" sz="1800" dirty="0"/>
              <a:t>Prévisibilité et Contrôle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Pour eMoving, la méthode en cascade offre une structure claire et disciplinée, assurant un produit final de haute qualité, bien documenté et conforme aux spécifications</a:t>
            </a:r>
          </a:p>
        </p:txBody>
      </p:sp>
    </p:spTree>
    <p:extLst>
      <p:ext uri="{BB962C8B-B14F-4D97-AF65-F5344CB8AC3E}">
        <p14:creationId xmlns:p14="http://schemas.microsoft.com/office/powerpoint/2010/main" val="135260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9C9BC-C33C-24F2-777F-F1E8E5D3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Spécifications techniques pour le font</a:t>
            </a:r>
            <a:endParaRPr lang="fr-FR" sz="2400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428B914-656B-2BCF-B8E0-122C1BEB1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208693"/>
              </p:ext>
            </p:extLst>
          </p:nvPr>
        </p:nvGraphicFramePr>
        <p:xfrm>
          <a:off x="1508761" y="2066544"/>
          <a:ext cx="9354311" cy="3886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329">
                  <a:extLst>
                    <a:ext uri="{9D8B030D-6E8A-4147-A177-3AD203B41FA5}">
                      <a16:colId xmlns:a16="http://schemas.microsoft.com/office/drawing/2014/main" val="3801953754"/>
                    </a:ext>
                  </a:extLst>
                </a:gridCol>
                <a:gridCol w="2029432">
                  <a:extLst>
                    <a:ext uri="{9D8B030D-6E8A-4147-A177-3AD203B41FA5}">
                      <a16:colId xmlns:a16="http://schemas.microsoft.com/office/drawing/2014/main" val="1420878610"/>
                    </a:ext>
                  </a:extLst>
                </a:gridCol>
                <a:gridCol w="1499204">
                  <a:extLst>
                    <a:ext uri="{9D8B030D-6E8A-4147-A177-3AD203B41FA5}">
                      <a16:colId xmlns:a16="http://schemas.microsoft.com/office/drawing/2014/main" val="125111315"/>
                    </a:ext>
                  </a:extLst>
                </a:gridCol>
                <a:gridCol w="2119049">
                  <a:extLst>
                    <a:ext uri="{9D8B030D-6E8A-4147-A177-3AD203B41FA5}">
                      <a16:colId xmlns:a16="http://schemas.microsoft.com/office/drawing/2014/main" val="2626077025"/>
                    </a:ext>
                  </a:extLst>
                </a:gridCol>
                <a:gridCol w="2382297">
                  <a:extLst>
                    <a:ext uri="{9D8B030D-6E8A-4147-A177-3AD203B41FA5}">
                      <a16:colId xmlns:a16="http://schemas.microsoft.com/office/drawing/2014/main" val="1329001756"/>
                    </a:ext>
                  </a:extLst>
                </a:gridCol>
              </a:tblGrid>
              <a:tr h="275738"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Besoins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Contraintes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Solution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Description de la solution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900">
                          <a:effectLst/>
                        </a:rPr>
                        <a:t>Justification (2 arguments)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extLst>
                  <a:ext uri="{0D108BD9-81ED-4DB2-BD59-A6C34878D82A}">
                    <a16:rowId xmlns:a16="http://schemas.microsoft.com/office/drawing/2014/main" val="875455016"/>
                  </a:ext>
                </a:extLst>
              </a:tr>
              <a:tr h="829991"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Formulaire de contact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Antis-spam, envoie sur la boite mail de l’administrateur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Plugin de formulaire (contact </a:t>
                      </a:r>
                      <a:r>
                        <a:rPr lang="fr-FR" sz="800" dirty="0" err="1">
                          <a:effectLst/>
                        </a:rPr>
                        <a:t>form</a:t>
                      </a:r>
                      <a:r>
                        <a:rPr lang="fr-FR" sz="800" dirty="0">
                          <a:effectLst/>
                        </a:rPr>
                        <a:t> 7)</a:t>
                      </a:r>
                      <a:endParaRPr lang="fr-FR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Permet de créer des formulaires de contact avec une protection antispam et envoi des messages vers l’email de l’administrateur</a:t>
                      </a:r>
                      <a:endParaRPr lang="fr-FR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1.Solution éprouvée pour gérer les formulaires de contact</a:t>
                      </a:r>
                      <a:endParaRPr lang="fr-FR" sz="900" dirty="0">
                        <a:effectLst/>
                      </a:endParaRPr>
                    </a:p>
                    <a:p>
                      <a:r>
                        <a:rPr lang="fr-FR" sz="800" dirty="0">
                          <a:effectLst/>
                        </a:rPr>
                        <a:t>2.Facile à intégrer avec des fonctionnalités antispam efficaces</a:t>
                      </a:r>
                      <a:endParaRPr lang="fr-FR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extLst>
                  <a:ext uri="{0D108BD9-81ED-4DB2-BD59-A6C34878D82A}">
                    <a16:rowId xmlns:a16="http://schemas.microsoft.com/office/drawing/2014/main" val="3074520577"/>
                  </a:ext>
                </a:extLst>
              </a:tr>
              <a:tr h="545422"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Chat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Toujours présent à l’écran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Plugin de chat en direct (</a:t>
                      </a:r>
                      <a:r>
                        <a:rPr lang="fr-FR" sz="800" dirty="0" err="1">
                          <a:effectLst/>
                        </a:rPr>
                        <a:t>tidio</a:t>
                      </a:r>
                      <a:r>
                        <a:rPr lang="fr-FR" sz="800" dirty="0">
                          <a:effectLst/>
                        </a:rPr>
                        <a:t> live chat)</a:t>
                      </a:r>
                      <a:endParaRPr lang="fr-FR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Offre une solution de chat en direct toujours visible pour les utilisateurs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1.Améliore l'interaction en temps réel avec les clients</a:t>
                      </a:r>
                      <a:endParaRPr lang="fr-FR" sz="900">
                        <a:effectLst/>
                      </a:endParaRPr>
                    </a:p>
                    <a:p>
                      <a:r>
                        <a:rPr lang="fr-FR" sz="800">
                          <a:effectLst/>
                        </a:rPr>
                        <a:t>2.Facile à configurer et à utiliser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extLst>
                  <a:ext uri="{0D108BD9-81ED-4DB2-BD59-A6C34878D82A}">
                    <a16:rowId xmlns:a16="http://schemas.microsoft.com/office/drawing/2014/main" val="1379283471"/>
                  </a:ext>
                </a:extLst>
              </a:tr>
              <a:tr h="569730"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Changement de langue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Toujours présent à l’écran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Plugin de traduction (WPML)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Permet de changer la langue du site avec un sélecteur toujours visible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1.Supporte de nombreuses langues</a:t>
                      </a:r>
                      <a:endParaRPr lang="fr-FR" sz="900">
                        <a:effectLst/>
                      </a:endParaRPr>
                    </a:p>
                    <a:p>
                      <a:r>
                        <a:rPr lang="fr-FR" sz="800">
                          <a:effectLst/>
                        </a:rPr>
                        <a:t>2.Intégration fluide avec WordPress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extLst>
                  <a:ext uri="{0D108BD9-81ED-4DB2-BD59-A6C34878D82A}">
                    <a16:rowId xmlns:a16="http://schemas.microsoft.com/office/drawing/2014/main" val="2592920965"/>
                  </a:ext>
                </a:extLst>
              </a:tr>
              <a:tr h="835328"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Magasins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Affichage de l'adresse du magasin au clic sur une carte de France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Plugin de carte interactive (MapPress Easy Google Maps)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Affiche une carte interactive avec des adresses de magasins cliquables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1.Facilite la localisation des magasins</a:t>
                      </a:r>
                      <a:endParaRPr lang="fr-FR" sz="900">
                        <a:effectLst/>
                      </a:endParaRPr>
                    </a:p>
                    <a:p>
                      <a:r>
                        <a:rPr lang="fr-FR" sz="800">
                          <a:effectLst/>
                        </a:rPr>
                        <a:t>2.</a:t>
                      </a:r>
                      <a:endParaRPr lang="fr-FR" sz="900">
                        <a:effectLst/>
                      </a:endParaRPr>
                    </a:p>
                    <a:p>
                      <a:r>
                        <a:rPr lang="fr-FR" sz="800">
                          <a:effectLst/>
                        </a:rPr>
                        <a:t>Intégration simple avec les pages WordPress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extLst>
                  <a:ext uri="{0D108BD9-81ED-4DB2-BD59-A6C34878D82A}">
                    <a16:rowId xmlns:a16="http://schemas.microsoft.com/office/drawing/2014/main" val="2371354651"/>
                  </a:ext>
                </a:extLst>
              </a:tr>
              <a:tr h="829991"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Facture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Téléchargeable au format PDF depuis la page Mon compte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Plugin de gestion de factures (WooCommerce PDF </a:t>
                      </a:r>
                      <a:r>
                        <a:rPr lang="fr-FR" sz="800" dirty="0" err="1">
                          <a:effectLst/>
                        </a:rPr>
                        <a:t>Invoices</a:t>
                      </a:r>
                      <a:r>
                        <a:rPr lang="fr-FR" sz="800" dirty="0">
                          <a:effectLst/>
                        </a:rPr>
                        <a:t> &amp; Packing Slips)</a:t>
                      </a:r>
                      <a:endParaRPr lang="fr-FR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</a:rPr>
                        <a:t>Génère et permet le téléchargement de factures au format PDF</a:t>
                      </a:r>
                      <a:endParaRPr lang="fr-FR" sz="9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</a:rPr>
                        <a:t>1.Automatisation de la génération de factures</a:t>
                      </a:r>
                      <a:endParaRPr lang="fr-FR" sz="900" dirty="0">
                        <a:effectLst/>
                      </a:endParaRPr>
                    </a:p>
                    <a:p>
                      <a:r>
                        <a:rPr lang="fr-FR" sz="800" dirty="0">
                          <a:effectLst/>
                        </a:rPr>
                        <a:t>2.Téléchargement facile pour les utilisateurs</a:t>
                      </a:r>
                      <a:endParaRPr lang="fr-FR" sz="9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51738" marR="51738" marT="51738" marB="51738"/>
                </a:tc>
                <a:extLst>
                  <a:ext uri="{0D108BD9-81ED-4DB2-BD59-A6C34878D82A}">
                    <a16:rowId xmlns:a16="http://schemas.microsoft.com/office/drawing/2014/main" val="5866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40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9C9BC-C33C-24F2-777F-F1E8E5D3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155448"/>
            <a:ext cx="10515600" cy="1114616"/>
          </a:xfrm>
        </p:spPr>
        <p:txBody>
          <a:bodyPr/>
          <a:lstStyle/>
          <a:p>
            <a:pPr algn="ctr"/>
            <a:r>
              <a:rPr lang="fr-FR" dirty="0"/>
              <a:t>Spécifications techniques pour le back-office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6B2FD80-EC6A-C37E-622C-266DD9BB3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62085"/>
              </p:ext>
            </p:extLst>
          </p:nvPr>
        </p:nvGraphicFramePr>
        <p:xfrm>
          <a:off x="1207008" y="1270064"/>
          <a:ext cx="9765791" cy="53319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2583">
                  <a:extLst>
                    <a:ext uri="{9D8B030D-6E8A-4147-A177-3AD203B41FA5}">
                      <a16:colId xmlns:a16="http://schemas.microsoft.com/office/drawing/2014/main" val="584990457"/>
                    </a:ext>
                  </a:extLst>
                </a:gridCol>
                <a:gridCol w="2118704">
                  <a:extLst>
                    <a:ext uri="{9D8B030D-6E8A-4147-A177-3AD203B41FA5}">
                      <a16:colId xmlns:a16="http://schemas.microsoft.com/office/drawing/2014/main" val="2004973229"/>
                    </a:ext>
                  </a:extLst>
                </a:gridCol>
                <a:gridCol w="1565150">
                  <a:extLst>
                    <a:ext uri="{9D8B030D-6E8A-4147-A177-3AD203B41FA5}">
                      <a16:colId xmlns:a16="http://schemas.microsoft.com/office/drawing/2014/main" val="211024248"/>
                    </a:ext>
                  </a:extLst>
                </a:gridCol>
                <a:gridCol w="2212264">
                  <a:extLst>
                    <a:ext uri="{9D8B030D-6E8A-4147-A177-3AD203B41FA5}">
                      <a16:colId xmlns:a16="http://schemas.microsoft.com/office/drawing/2014/main" val="75287751"/>
                    </a:ext>
                  </a:extLst>
                </a:gridCol>
                <a:gridCol w="2487090">
                  <a:extLst>
                    <a:ext uri="{9D8B030D-6E8A-4147-A177-3AD203B41FA5}">
                      <a16:colId xmlns:a16="http://schemas.microsoft.com/office/drawing/2014/main" val="4038073920"/>
                    </a:ext>
                  </a:extLst>
                </a:gridCol>
              </a:tblGrid>
              <a:tr h="460999">
                <a:tc>
                  <a:txBody>
                    <a:bodyPr/>
                    <a:lstStyle/>
                    <a:p>
                      <a:r>
                        <a:rPr lang="fr-FR" sz="700">
                          <a:effectLst/>
                        </a:rPr>
                        <a:t>Besoins</a:t>
                      </a:r>
                    </a:p>
                    <a:p>
                      <a:r>
                        <a:rPr lang="fr-FR" sz="700">
                          <a:effectLst/>
                        </a:rPr>
                        <a:t> 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700" dirty="0">
                          <a:effectLst/>
                        </a:rPr>
                        <a:t>Contraintes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700">
                          <a:effectLst/>
                        </a:rPr>
                        <a:t>Solution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700">
                          <a:effectLst/>
                        </a:rPr>
                        <a:t>Description de la solution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700">
                          <a:effectLst/>
                        </a:rPr>
                        <a:t>Justification (2 arguments)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extLst>
                  <a:ext uri="{0D108BD9-81ED-4DB2-BD59-A6C34878D82A}">
                    <a16:rowId xmlns:a16="http://schemas.microsoft.com/office/drawing/2014/main" val="3379174988"/>
                  </a:ext>
                </a:extLst>
              </a:tr>
              <a:tr h="1038518"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Gestion des contenus 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Ajout, modification, suppression de contenu dans les pages Produit : variations de couleurs, description.</a:t>
                      </a:r>
                      <a:endParaRPr lang="fr-FR" sz="700" dirty="0">
                        <a:effectLst/>
                      </a:endParaRPr>
                    </a:p>
                    <a:p>
                      <a:r>
                        <a:rPr lang="fr-FR" sz="600" dirty="0">
                          <a:effectLst/>
                        </a:rPr>
                        <a:t>Uniquement possible pour les administrateurs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WooCommerce 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  <a:highlight>
                            <a:srgbClr val="FFFFFF"/>
                          </a:highlight>
                        </a:rPr>
                        <a:t>Permet aux administrateurs de gérer le contenu des produits, y compris les descriptions et les variations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1.Gestion complète des produits depuis le back-office</a:t>
                      </a:r>
                      <a:endParaRPr lang="fr-FR" sz="700">
                        <a:effectLst/>
                      </a:endParaRPr>
                    </a:p>
                    <a:p>
                      <a:r>
                        <a:rPr lang="fr-FR" sz="600">
                          <a:effectLst/>
                        </a:rPr>
                        <a:t>2.Contrôle total par les administrateurs pour maintenir la qualité des informations produits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extLst>
                  <a:ext uri="{0D108BD9-81ED-4DB2-BD59-A6C34878D82A}">
                    <a16:rowId xmlns:a16="http://schemas.microsoft.com/office/drawing/2014/main" val="4155340570"/>
                  </a:ext>
                </a:extLst>
              </a:tr>
              <a:tr h="734561"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Gestion des prix 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Modification des prix des produits. Uniquement possible pour les administrateurs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WooCommerce 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  <a:highlight>
                            <a:srgbClr val="FFFFFF"/>
                          </a:highlight>
                        </a:rPr>
                        <a:t>Permet aux administrateurs de gérer et modifier les prix des produits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1.Flexibilité pour ajuster les prix en fonction du marché</a:t>
                      </a:r>
                      <a:endParaRPr lang="fr-FR" sz="700">
                        <a:effectLst/>
                      </a:endParaRPr>
                    </a:p>
                    <a:p>
                      <a:r>
                        <a:rPr lang="fr-FR" sz="600">
                          <a:effectLst/>
                        </a:rPr>
                        <a:t>2.Contrôle administratif pour éviter les erreurs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extLst>
                  <a:ext uri="{0D108BD9-81ED-4DB2-BD59-A6C34878D82A}">
                    <a16:rowId xmlns:a16="http://schemas.microsoft.com/office/drawing/2014/main" val="2731351530"/>
                  </a:ext>
                </a:extLst>
              </a:tr>
              <a:tr h="886541"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Gestion des stocks 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Vue en temps réel en fonction des stocks des points de vente.</a:t>
                      </a:r>
                      <a:endParaRPr lang="fr-FR" sz="700">
                        <a:effectLst/>
                      </a:endParaRPr>
                    </a:p>
                    <a:p>
                      <a:r>
                        <a:rPr lang="fr-FR" sz="600">
                          <a:effectLst/>
                        </a:rPr>
                        <a:t>Uniquement possible pour les administrateurs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WooCommerce 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  <a:highlight>
                            <a:srgbClr val="FFFFFF"/>
                          </a:highlight>
                        </a:rPr>
                        <a:t>Fournit une vue en temps réel des stocks et permet une gestion centralisée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1.Suivi précis des stocks pour éviter les ruptures</a:t>
                      </a:r>
                      <a:endParaRPr lang="fr-FR" sz="700" dirty="0">
                        <a:effectLst/>
                      </a:endParaRPr>
                    </a:p>
                    <a:p>
                      <a:r>
                        <a:rPr lang="fr-FR" sz="600" dirty="0">
                          <a:effectLst/>
                        </a:rPr>
                        <a:t>2. Optimisation des niveaux de stock pour réduire les coûts de stockage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extLst>
                  <a:ext uri="{0D108BD9-81ED-4DB2-BD59-A6C34878D82A}">
                    <a16:rowId xmlns:a16="http://schemas.microsoft.com/office/drawing/2014/main" val="3269813466"/>
                  </a:ext>
                </a:extLst>
              </a:tr>
              <a:tr h="742161"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Gestion des remises 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Ajout, modification, suppression de remises.</a:t>
                      </a:r>
                      <a:endParaRPr lang="fr-FR" sz="700">
                        <a:effectLst/>
                      </a:endParaRPr>
                    </a:p>
                    <a:p>
                      <a:r>
                        <a:rPr lang="fr-FR" sz="600">
                          <a:effectLst/>
                        </a:rPr>
                        <a:t>Uniquement possible pour les administrateurs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WooCommerce 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  <a:highlight>
                            <a:srgbClr val="FFFFFF"/>
                          </a:highlight>
                        </a:rPr>
                        <a:t>Permet aux administrateurs de gérer les remises sur les produits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1.Promotion des ventes par la gestion des remises</a:t>
                      </a:r>
                      <a:endParaRPr lang="fr-FR" sz="700">
                        <a:effectLst/>
                      </a:endParaRPr>
                    </a:p>
                    <a:p>
                      <a:r>
                        <a:rPr lang="fr-FR" sz="600">
                          <a:effectLst/>
                        </a:rPr>
                        <a:t>2.Contrôle administratif pour assurer l'exactitude des remises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extLst>
                  <a:ext uri="{0D108BD9-81ED-4DB2-BD59-A6C34878D82A}">
                    <a16:rowId xmlns:a16="http://schemas.microsoft.com/office/drawing/2014/main" val="3462910136"/>
                  </a:ext>
                </a:extLst>
              </a:tr>
              <a:tr h="734561"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Gestion des points de vente 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Ajout, modification, suppression de points de vente. Uniquement possible pour les administrateurs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WooCommerce POS Management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Permet aux administrateurs de gérer les points de vente et leurs informations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1.Facilité de gestion des points de vente physiques</a:t>
                      </a:r>
                      <a:endParaRPr lang="fr-FR" sz="700">
                        <a:effectLst/>
                      </a:endParaRPr>
                    </a:p>
                    <a:p>
                      <a:r>
                        <a:rPr lang="fr-FR" sz="600">
                          <a:effectLst/>
                        </a:rPr>
                        <a:t>2.Synchronisation avec les informations en ligne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extLst>
                  <a:ext uri="{0D108BD9-81ED-4DB2-BD59-A6C34878D82A}">
                    <a16:rowId xmlns:a16="http://schemas.microsoft.com/office/drawing/2014/main" val="2797770664"/>
                  </a:ext>
                </a:extLst>
              </a:tr>
              <a:tr h="734561"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Paiement en ligne 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Connecté aux comptes Paypal et bancaire d’Emoving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WooCommerce Payments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>
                          <a:effectLst/>
                        </a:rPr>
                        <a:t>Intégration avec Paypal et d'autres passerelles de paiement pour sécuriser les transactions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tc>
                  <a:txBody>
                    <a:bodyPr/>
                    <a:lstStyle/>
                    <a:p>
                      <a:r>
                        <a:rPr lang="fr-FR" sz="600" dirty="0">
                          <a:effectLst/>
                        </a:rPr>
                        <a:t>1.Solution de paiement sécurisée et fiable</a:t>
                      </a:r>
                      <a:endParaRPr lang="fr-FR" sz="700" dirty="0">
                        <a:effectLst/>
                      </a:endParaRPr>
                    </a:p>
                    <a:p>
                      <a:r>
                        <a:rPr lang="fr-FR" sz="600" dirty="0">
                          <a:effectLst/>
                        </a:rPr>
                        <a:t>2.Support pour plusieurs méthodes de paiement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40970" marR="40970" marT="40970" marB="40970"/>
                </a:tc>
                <a:extLst>
                  <a:ext uri="{0D108BD9-81ED-4DB2-BD59-A6C34878D82A}">
                    <a16:rowId xmlns:a16="http://schemas.microsoft.com/office/drawing/2014/main" val="3795606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25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4054C-7142-6E3F-268A-60164A2E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32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Préconisations concernant le domaine et l’hébergement</a:t>
            </a:r>
            <a:br>
              <a:rPr lang="fr-FR" sz="3200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78ED8-74CD-BF1D-79CD-F90CAA35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410"/>
            <a:ext cx="10515600" cy="4192715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Nom du domaine : www.emoving.fr 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Nom de l’hébergement : Hostinger 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Adresses e-mail :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742950" lvl="1" indent="-285750">
              <a:buSzPts val="1200"/>
              <a:buFont typeface="Arial" panose="020B0604020202020204" pitchFamily="34" charset="0"/>
              <a:buChar char="○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admin@emoving.fr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buSzPts val="1200"/>
              <a:buFont typeface="Arial" panose="020B0604020202020204" pitchFamily="34" charset="0"/>
              <a:buChar char="○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contact@emoving.fr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buSzPts val="1200"/>
              <a:buFont typeface="Arial" panose="020B0604020202020204" pitchFamily="34" charset="0"/>
              <a:buChar char="○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paiement@emoving.fr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fr-FR" sz="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fr-FR" sz="16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Accessibilité :</a:t>
            </a:r>
            <a:endParaRPr lang="fr-FR" sz="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SzPts val="1200"/>
              <a:buFont typeface="Arial" panose="020B0604020202020204" pitchFamily="34" charset="0"/>
              <a:buChar char="○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Compatibilité navigateur : Chrome, Firefox, Safari, Edge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SzPts val="1200"/>
              <a:buFont typeface="Arial" panose="020B0604020202020204" pitchFamily="34" charset="0"/>
              <a:buChar char="○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Wcag2.2</a:t>
            </a:r>
            <a:endParaRPr lang="fr-F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buSzPts val="1200"/>
              <a:buFont typeface="Arial" panose="020B0604020202020204" pitchFamily="34" charset="0"/>
              <a:buChar char="○"/>
            </a:pPr>
            <a:r>
              <a:rPr lang="fr-FR" sz="16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Types d’appareils : Ordinateurs de bureau, tablettes, smartphones</a:t>
            </a:r>
            <a:endParaRPr lang="fr-FR" sz="16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685800" indent="0">
              <a:lnSpc>
                <a:spcPct val="115000"/>
              </a:lnSpc>
              <a:buNone/>
            </a:pPr>
            <a:r>
              <a:rPr lang="fr-FR" sz="14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</a:t>
            </a:r>
            <a:endParaRPr lang="fr-F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04143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36BDB-3AA4-62B5-243A-8E18B073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SERVICES TIERS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E7BA0452-BC7B-EE6F-7FA0-4EBF6088D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5199"/>
              </p:ext>
            </p:extLst>
          </p:nvPr>
        </p:nvGraphicFramePr>
        <p:xfrm>
          <a:off x="3154680" y="1472184"/>
          <a:ext cx="5843016" cy="48737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039">
                  <a:extLst>
                    <a:ext uri="{9D8B030D-6E8A-4147-A177-3AD203B41FA5}">
                      <a16:colId xmlns:a16="http://schemas.microsoft.com/office/drawing/2014/main" val="1289693134"/>
                    </a:ext>
                  </a:extLst>
                </a:gridCol>
                <a:gridCol w="4218977">
                  <a:extLst>
                    <a:ext uri="{9D8B030D-6E8A-4147-A177-3AD203B41FA5}">
                      <a16:colId xmlns:a16="http://schemas.microsoft.com/office/drawing/2014/main" val="2253969991"/>
                    </a:ext>
                  </a:extLst>
                </a:gridCol>
              </a:tblGrid>
              <a:tr h="2136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Nom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Justification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371647033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Google Analytics</a:t>
                      </a:r>
                      <a:endParaRPr lang="fr-FR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Aide à maximiser l'efficacité du site web et à mieux comprendre les besoins et comportements des utilisateurs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354310072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Yaost SEO</a:t>
                      </a:r>
                      <a:endParaRPr lang="fr-FR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Plugin WordPress qui aide à optimiser votre site pour les moteurs de recherche, en offrant des recommandations et des analyses SEO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592972748"/>
                  </a:ext>
                </a:extLst>
              </a:tr>
              <a:tr h="209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Contact Form 7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Très populaire, simple à configurer, supporte les fonctionnalités antispam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25707006"/>
                  </a:ext>
                </a:extLst>
              </a:tr>
              <a:tr h="330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Tidio Live Chat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Offre une bonne intégration avec WordPress, facile à configurer et toujours visible à l'écran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230271800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WPML (WordPress Multilingual Plugin)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Très populaire pour la gestion de sites multilingues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3770132793"/>
                  </a:ext>
                </a:extLst>
              </a:tr>
              <a:tr h="209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MapPress Easy Google Maps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Facile à utiliser pour ajouter des cartes interactives avec des points de vente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009087604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WooCommerce PDF Invoices &amp; Packing Slips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Génère automatiquement des factures PDF pour les commandes WooCommerce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3798373855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Zakeke Interactive Product Designer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Permet la personnalisation en direct des produits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2894420056"/>
                  </a:ext>
                </a:extLst>
              </a:tr>
              <a:tr h="209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WooCommerce 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Le plugin de base pour la gestion des produits, très flexible et largement utilisé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583325730"/>
                  </a:ext>
                </a:extLst>
              </a:tr>
              <a:tr h="3307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WooCommerce Payments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Intégration native avec WooCommerce, prend en charge les paiements par carte bancaire et PayPal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3030243118"/>
                  </a:ext>
                </a:extLst>
              </a:tr>
              <a:tr h="209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WooCommerce My Account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Interface native pour la gestion des comptes clients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551821561"/>
                  </a:ext>
                </a:extLst>
              </a:tr>
              <a:tr h="209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Wordfence Security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Offre des fonctionnalités de sécurité avancées y compris la gestion des mots de passe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512013057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WooCommerce Product Management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Gestion native des produits WooCommerce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1043110457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WooCommerce Dynamic Pricing &amp; Discounts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Permet de gérer les prix et les remises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 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4160130011"/>
                  </a:ext>
                </a:extLst>
              </a:tr>
              <a:tr h="3428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WooCommerce Stock Manager</a:t>
                      </a:r>
                      <a:endParaRPr lang="fr-FR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Permet de gérer les stocks directement depuis le tableau de bord WordPress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Solution pour gérer les points de vente physiques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2525268641"/>
                  </a:ext>
                </a:extLst>
              </a:tr>
              <a:tr h="2092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>
                          <a:effectLst/>
                        </a:rPr>
                        <a:t>WooCommerce POS</a:t>
                      </a:r>
                      <a:endParaRPr lang="fr-FR" sz="7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fr-FR" sz="700" dirty="0">
                          <a:effectLst/>
                        </a:rPr>
                        <a:t>Solution pour gérer les points de vente physiques</a:t>
                      </a:r>
                      <a:endParaRPr lang="fr-FR" sz="7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38712" marR="38712" marT="38712" marB="38712"/>
                </a:tc>
                <a:extLst>
                  <a:ext uri="{0D108BD9-81ED-4DB2-BD59-A6C34878D82A}">
                    <a16:rowId xmlns:a16="http://schemas.microsoft.com/office/drawing/2014/main" val="62053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90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58A7C-9901-D505-5298-065C37D8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Recommandations en termes de sécurité</a:t>
            </a:r>
            <a:br>
              <a:rPr lang="fr-FR" sz="3200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D9C15-97F7-91C7-6FE9-79932EE0B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fr-FR" sz="12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 </a:t>
            </a:r>
            <a:endParaRPr lang="fr-F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fr-FR" sz="14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Accès aux comptes, plugins… :  Limité à l’administrateur, au gestionnaire de stock, et aux développeurs ;</a:t>
            </a:r>
            <a:endParaRPr lang="fr-FR" sz="14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fr-FR" sz="14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Norme </a:t>
            </a:r>
            <a:r>
              <a:rPr lang="fr-FR" sz="14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O</a:t>
            </a:r>
            <a:r>
              <a:rPr lang="fr-FR" sz="14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wasp : recense les attaques les plus courantes ;</a:t>
            </a:r>
            <a:endParaRPr lang="fr-FR" sz="14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fr-FR" sz="14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Utilisation de mots de passe forts, authentification à deux facteurs.</a:t>
            </a: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endParaRPr lang="fr-FR" sz="1200" u="none" strike="noStrike" dirty="0">
              <a:effectLst/>
              <a:latin typeface="Montserrat" panose="00000500000000000000" pitchFamily="2" charset="0"/>
              <a:ea typeface="Montserrat" panose="00000500000000000000" pitchFamily="2" charset="0"/>
              <a:cs typeface="Montserrat" panose="00000500000000000000" pitchFamily="2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endParaRPr lang="fr-FR" sz="11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fr-FR" sz="15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Grandes lignes du contrat de maintenance assurée par le prestataire 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fr-FR" sz="13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Maintenance du site et futures mises à jour :</a:t>
            </a:r>
          </a:p>
          <a:p>
            <a:pPr marL="0" indent="0">
              <a:lnSpc>
                <a:spcPct val="115000"/>
              </a:lnSpc>
              <a:buNone/>
            </a:pPr>
            <a:endParaRPr lang="fr-FR" sz="9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lvl="2">
              <a:lnSpc>
                <a:spcPct val="115000"/>
              </a:lnSpc>
              <a:buSzPts val="1200"/>
            </a:pPr>
            <a:r>
              <a:rPr lang="fr-FR" sz="1200" u="none" strike="noStrike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Maintenances préventives :</a:t>
            </a:r>
            <a:r>
              <a:rPr lang="fr-FR" sz="1200" u="none" strike="noStrike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 Mise à jour régulière des plugins et du CMS</a:t>
            </a:r>
            <a:endParaRPr lang="fr-FR" sz="12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lvl="2">
              <a:lnSpc>
                <a:spcPct val="115000"/>
              </a:lnSpc>
              <a:buSzPts val="1200"/>
            </a:pPr>
            <a:r>
              <a:rPr lang="fr-FR" sz="1200" u="none" strike="noStrike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 Maintenances correctives : Sauvegardes hebdomadaires du site</a:t>
            </a:r>
          </a:p>
          <a:p>
            <a:pPr lvl="2">
              <a:lnSpc>
                <a:spcPct val="115000"/>
              </a:lnSpc>
              <a:buSzPts val="1200"/>
            </a:pPr>
            <a:endParaRPr lang="fr-FR" sz="1200" u="none" strike="noStrike" dirty="0">
              <a:effectLst/>
              <a:latin typeface="Montserrat" panose="00000500000000000000" pitchFamily="2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  <a:buSzPts val="1200"/>
            </a:pPr>
            <a:r>
              <a:rPr lang="fr-FR" sz="1400" u="none" strike="noStrike" dirty="0">
                <a:effectLst/>
                <a:latin typeface="Montserrat" panose="00000500000000000000" pitchFamily="2" charset="0"/>
                <a:ea typeface="Arial" panose="020B0604020202020204" pitchFamily="34" charset="0"/>
              </a:rPr>
              <a:t>Assistances techniques : Support technique disponible pour résoudre les problèmes techniques</a:t>
            </a:r>
          </a:p>
          <a:p>
            <a:pPr marL="685800" indent="0">
              <a:lnSpc>
                <a:spcPct val="115000"/>
              </a:lnSpc>
              <a:buNone/>
            </a:pPr>
            <a:r>
              <a:rPr lang="fr-FR" sz="1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fr-F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5169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1487</Words>
  <Application>Microsoft Office PowerPoint</Application>
  <PresentationFormat>Grand écran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Montserrat</vt:lpstr>
      <vt:lpstr>Thème Office</vt:lpstr>
      <vt:lpstr>Planifiez le développement d'un site de vente de vélos électriques</vt:lpstr>
      <vt:lpstr>Objectif :   Développer une boutique en ligne pour Emoving afin de capitaliser sur la levée de fonds</vt:lpstr>
      <vt:lpstr>   Équipe de Projet : UX Designer, Graphiste, Développeurs, Product Manager.</vt:lpstr>
      <vt:lpstr>Avantages de la Méthode en Cascade pour EMOVING</vt:lpstr>
      <vt:lpstr>Spécifications techniques pour le font</vt:lpstr>
      <vt:lpstr>Spécifications techniques pour le back-office</vt:lpstr>
      <vt:lpstr>Préconisations concernant le domaine et l’hébergement </vt:lpstr>
      <vt:lpstr>SERVICES TIERS</vt:lpstr>
      <vt:lpstr>Recommandations en termes de sécurité </vt:lpstr>
      <vt:lpstr>Introduction du système de veille avec</vt:lpstr>
      <vt:lpstr>Présentation PowerPoint</vt:lpstr>
      <vt:lpstr>Gestion de projet avec Notion</vt:lpstr>
      <vt:lpstr>Planning de Gantt tableau</vt:lpstr>
      <vt:lpstr>Planning de Gantt</vt:lpstr>
      <vt:lpstr>Tableau Kanban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Objectif :  Développer une boutique en ligne pour Emoving afin de capitaliser sur la levée de fonds</dc:title>
  <dc:creator>Patrice Banon</dc:creator>
  <cp:lastModifiedBy>Patrice Banon</cp:lastModifiedBy>
  <cp:revision>16</cp:revision>
  <dcterms:created xsi:type="dcterms:W3CDTF">2024-06-01T07:15:32Z</dcterms:created>
  <dcterms:modified xsi:type="dcterms:W3CDTF">2024-06-10T07:46:26Z</dcterms:modified>
</cp:coreProperties>
</file>