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63" r:id="rId11"/>
    <p:sldId id="273" r:id="rId12"/>
    <p:sldId id="274" r:id="rId13"/>
    <p:sldId id="275" r:id="rId14"/>
    <p:sldId id="265" r:id="rId15"/>
    <p:sldId id="270" r:id="rId16"/>
    <p:sldId id="271" r:id="rId17"/>
    <p:sldId id="276" r:id="rId18"/>
    <p:sldId id="277" r:id="rId19"/>
    <p:sldId id="278" r:id="rId20"/>
    <p:sldId id="279" r:id="rId21"/>
    <p:sldId id="272" r:id="rId22"/>
    <p:sldId id="280" r:id="rId23"/>
    <p:sldId id="281" r:id="rId24"/>
    <p:sldId id="266" r:id="rId25"/>
    <p:sldId id="282" r:id="rId26"/>
    <p:sldId id="267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Economica" panose="02000506040000020004" pitchFamily="2" charset="77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80693"/>
  </p:normalViewPr>
  <p:slideViewPr>
    <p:cSldViewPr snapToGrid="0">
      <p:cViewPr>
        <p:scale>
          <a:sx n="150" d="100"/>
          <a:sy n="150" d="100"/>
        </p:scale>
        <p:origin x="1576" y="4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Y, с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Sheet1!$B$2:$B$33</c:f>
              <c:numCache>
                <c:formatCode>General</c:formatCode>
                <c:ptCount val="32"/>
                <c:pt idx="0">
                  <c:v>5.4548511299999998</c:v>
                </c:pt>
                <c:pt idx="1">
                  <c:v>6.3170134600000001</c:v>
                </c:pt>
                <c:pt idx="2">
                  <c:v>3.6321752900000002</c:v>
                </c:pt>
                <c:pt idx="3">
                  <c:v>5.0951496299999999</c:v>
                </c:pt>
                <c:pt idx="4">
                  <c:v>9.5849567699999998</c:v>
                </c:pt>
                <c:pt idx="5">
                  <c:v>8.7823970899999999</c:v>
                </c:pt>
                <c:pt idx="6">
                  <c:v>8.0762420000000006</c:v>
                </c:pt>
                <c:pt idx="7">
                  <c:v>8.2275701800000007</c:v>
                </c:pt>
                <c:pt idx="8">
                  <c:v>4.3713192699999999</c:v>
                </c:pt>
                <c:pt idx="9">
                  <c:v>5.6151839199999998</c:v>
                </c:pt>
                <c:pt idx="10">
                  <c:v>4.06133378</c:v>
                </c:pt>
                <c:pt idx="11">
                  <c:v>4.4824507999999996</c:v>
                </c:pt>
                <c:pt idx="12">
                  <c:v>7.0413394900000004</c:v>
                </c:pt>
                <c:pt idx="13">
                  <c:v>8.9763931899999996</c:v>
                </c:pt>
                <c:pt idx="14">
                  <c:v>8.8287537599999997</c:v>
                </c:pt>
                <c:pt idx="15">
                  <c:v>8.1405799099999996</c:v>
                </c:pt>
                <c:pt idx="16">
                  <c:v>4.9195044599999997</c:v>
                </c:pt>
                <c:pt idx="17">
                  <c:v>5.3829849300000001</c:v>
                </c:pt>
                <c:pt idx="18">
                  <c:v>4.1376255400000002</c:v>
                </c:pt>
                <c:pt idx="19">
                  <c:v>4.0279973499999997</c:v>
                </c:pt>
                <c:pt idx="20">
                  <c:v>8.3336666699999995</c:v>
                </c:pt>
                <c:pt idx="21">
                  <c:v>9.7005999200000002</c:v>
                </c:pt>
                <c:pt idx="22">
                  <c:v>7.2532781200000001</c:v>
                </c:pt>
                <c:pt idx="23">
                  <c:v>8.7833456200000004</c:v>
                </c:pt>
                <c:pt idx="24">
                  <c:v>4.1670480699999999</c:v>
                </c:pt>
                <c:pt idx="25">
                  <c:v>4.3807527100000003</c:v>
                </c:pt>
                <c:pt idx="26">
                  <c:v>3.5660402800000002</c:v>
                </c:pt>
                <c:pt idx="27">
                  <c:v>4.1295622999999999</c:v>
                </c:pt>
                <c:pt idx="28">
                  <c:v>8.3864089400000008</c:v>
                </c:pt>
                <c:pt idx="29">
                  <c:v>9.6613741799999993</c:v>
                </c:pt>
                <c:pt idx="30">
                  <c:v>7.5152594300000004</c:v>
                </c:pt>
                <c:pt idx="31">
                  <c:v>8.2653856599999997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774-AB44-B339-35EB0FAF14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Прогноз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Sheet1!$A$2:$A$33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cat>
          <c:val>
            <c:numRef>
              <c:f>Sheet1!$C$2:$C$33</c:f>
              <c:numCache>
                <c:formatCode>General</c:formatCode>
                <c:ptCount val="32"/>
                <c:pt idx="0">
                  <c:v>5.6289363000000003</c:v>
                </c:pt>
                <c:pt idx="1">
                  <c:v>5.8732389100000004</c:v>
                </c:pt>
                <c:pt idx="2">
                  <c:v>3.7600715400000002</c:v>
                </c:pt>
                <c:pt idx="3">
                  <c:v>4.9003254800000002</c:v>
                </c:pt>
                <c:pt idx="4">
                  <c:v>8.7806768000000002</c:v>
                </c:pt>
                <c:pt idx="5">
                  <c:v>9.6987153999999993</c:v>
                </c:pt>
                <c:pt idx="6">
                  <c:v>8.4814993699999999</c:v>
                </c:pt>
                <c:pt idx="7">
                  <c:v>8.1782665199999993</c:v>
                </c:pt>
                <c:pt idx="8">
                  <c:v>4.4230365000000003</c:v>
                </c:pt>
                <c:pt idx="9">
                  <c:v>5.4045562299999999</c:v>
                </c:pt>
                <c:pt idx="10">
                  <c:v>4.1873401899999996</c:v>
                </c:pt>
                <c:pt idx="11">
                  <c:v>4.0468010300000001</c:v>
                </c:pt>
                <c:pt idx="12">
                  <c:v>7.5463384800000002</c:v>
                </c:pt>
                <c:pt idx="13">
                  <c:v>9.3846717900000005</c:v>
                </c:pt>
                <c:pt idx="14">
                  <c:v>8.1674557500000002</c:v>
                </c:pt>
                <c:pt idx="15">
                  <c:v>8.4117583600000003</c:v>
                </c:pt>
                <c:pt idx="16">
                  <c:v>5.4067209600000004</c:v>
                </c:pt>
                <c:pt idx="17">
                  <c:v>5.6510235700000004</c:v>
                </c:pt>
                <c:pt idx="18">
                  <c:v>3.8943267000000001</c:v>
                </c:pt>
                <c:pt idx="19">
                  <c:v>4.5234710800000002</c:v>
                </c:pt>
                <c:pt idx="20">
                  <c:v>9.2321974600000001</c:v>
                </c:pt>
                <c:pt idx="21">
                  <c:v>9.4765000700000002</c:v>
                </c:pt>
                <c:pt idx="22">
                  <c:v>8.2592840299999999</c:v>
                </c:pt>
                <c:pt idx="23">
                  <c:v>8.50358664</c:v>
                </c:pt>
                <c:pt idx="24">
                  <c:v>4.2008211600000003</c:v>
                </c:pt>
                <c:pt idx="25">
                  <c:v>5.3369799499999999</c:v>
                </c:pt>
                <c:pt idx="26">
                  <c:v>4.1197639199999996</c:v>
                </c:pt>
                <c:pt idx="27">
                  <c:v>4.2094274599999997</c:v>
                </c:pt>
                <c:pt idx="28">
                  <c:v>8.7635147799999995</c:v>
                </c:pt>
                <c:pt idx="29">
                  <c:v>9.1624564500000005</c:v>
                </c:pt>
                <c:pt idx="30">
                  <c:v>7.9452404100000003</c:v>
                </c:pt>
                <c:pt idx="31">
                  <c:v>7.4954231199999999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774-AB44-B339-35EB0FAF14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891439"/>
        <c:axId val="409893087"/>
      </c:lineChart>
      <c:catAx>
        <c:axId val="4098914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A"/>
          </a:p>
        </c:txPr>
        <c:crossAx val="409893087"/>
        <c:crosses val="autoZero"/>
        <c:auto val="1"/>
        <c:lblAlgn val="ctr"/>
        <c:lblOffset val="100"/>
        <c:noMultiLvlLbl val="0"/>
      </c:catAx>
      <c:valAx>
        <c:axId val="4098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A"/>
          </a:p>
        </c:txPr>
        <c:crossAx val="409891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972054F5-5A38-FF4E-B848-98F630DE0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03B95F24-9E52-2A11-98CA-86FB3EF08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62C6FE57-7112-D04A-74BF-EF0D5E8EFE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96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F1E17D9-5125-DD2C-30E6-1895C719F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0611E893-CB7E-94B3-E7F9-DD31CE7D3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6453C638-EAB3-BD90-3D39-C4942066D9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2317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EAD65890-8FB8-4916-FEE7-437846F3E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F3C25E1F-E479-B2D5-423B-0AEE93BF8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4D74FB14-E993-7897-6051-C7AC575D7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488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6D90500-05D7-C80D-96A1-6D78B71EF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ACC12EDE-BEDF-23E2-20A2-8AFD6950C0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015E8211-8821-69A4-6129-0DC361A71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106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432B6B8-3C5C-10D6-DCC2-132D6466F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61E5D365-8980-E1CD-ACB5-F9E5A27705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11273B98-82E6-27F7-9F42-CAD25AC72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66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06752567-4FA8-3ECC-2BC8-A98F5FD4B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D231219-EDFF-D396-2512-349A952070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FD4BE24-44EC-01DB-181B-2F22B2D6E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835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3BB2DB51-A318-0596-4DE4-68A897E9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FF20BCEC-8021-AD10-05A1-30AF13E7B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E0E8230-091F-6BC2-1861-8A0AADC02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2182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73EB756B-0F80-6BB1-5146-D5265BC03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97C6B28-AD09-B41D-473D-375314BBEC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7F872861-6B40-7864-E81F-F6BEDB934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1047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ru-RU" b="1" dirty="0" err="1"/>
              <a:t>Актуальність</a:t>
            </a:r>
            <a:r>
              <a:rPr lang="ru-RU" b="1" dirty="0"/>
              <a:t> та стан </a:t>
            </a:r>
            <a:r>
              <a:rPr lang="ru-RU" b="1" dirty="0" err="1"/>
              <a:t>розвитку</a:t>
            </a:r>
            <a:r>
              <a:rPr lang="ru-RU" b="1" dirty="0"/>
              <a:t> </a:t>
            </a:r>
            <a:r>
              <a:rPr lang="ru-RU" b="1" dirty="0" err="1"/>
              <a:t>галузі</a:t>
            </a:r>
            <a:endParaRPr lang="ru-RU" b="1" dirty="0"/>
          </a:p>
          <a:p>
            <a:pPr>
              <a:buNone/>
            </a:pPr>
            <a:r>
              <a:rPr lang="en-GB" dirty="0"/>
              <a:t>Flutter — </a:t>
            </a:r>
            <a:r>
              <a:rPr lang="ru-RU" dirty="0" err="1"/>
              <a:t>це</a:t>
            </a:r>
            <a:r>
              <a:rPr lang="ru-RU" dirty="0"/>
              <a:t> фреймворк з </a:t>
            </a:r>
            <a:r>
              <a:rPr lang="ru-RU" dirty="0" err="1"/>
              <a:t>відкритим</a:t>
            </a:r>
            <a:r>
              <a:rPr lang="ru-RU" dirty="0"/>
              <a:t> кодом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і </a:t>
            </a:r>
            <a:r>
              <a:rPr lang="ru-RU" dirty="0" err="1"/>
              <a:t>широкі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кастомізації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 </a:t>
            </a:r>
            <a:r>
              <a:rPr lang="ru-RU" dirty="0" err="1"/>
              <a:t>Розвиток</a:t>
            </a:r>
            <a:r>
              <a:rPr lang="ru-RU" dirty="0"/>
              <a:t> </a:t>
            </a:r>
            <a:r>
              <a:rPr lang="ru-RU" dirty="0" err="1"/>
              <a:t>серверлес-архітектур</a:t>
            </a:r>
            <a:r>
              <a:rPr lang="ru-RU" dirty="0"/>
              <a:t> (</a:t>
            </a:r>
            <a:r>
              <a:rPr lang="en-GB" dirty="0"/>
              <a:t>Serverless)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масштабовані</a:t>
            </a:r>
            <a:r>
              <a:rPr lang="ru-RU" dirty="0"/>
              <a:t> </a:t>
            </a:r>
            <a:r>
              <a:rPr lang="ru-RU" dirty="0" err="1"/>
              <a:t>застосунки</a:t>
            </a:r>
            <a:r>
              <a:rPr lang="ru-RU" dirty="0"/>
              <a:t> без потреби </a:t>
            </a:r>
            <a:r>
              <a:rPr lang="ru-RU" dirty="0" err="1"/>
              <a:t>управляти</a:t>
            </a:r>
            <a:r>
              <a:rPr lang="ru-RU" dirty="0"/>
              <a:t> </a:t>
            </a:r>
            <a:r>
              <a:rPr lang="ru-RU" dirty="0" err="1"/>
              <a:t>інфраструктурою</a:t>
            </a:r>
            <a:r>
              <a:rPr lang="ru-RU" dirty="0"/>
              <a:t>. У </a:t>
            </a:r>
            <a:r>
              <a:rPr lang="ru-RU" dirty="0" err="1"/>
              <a:t>поєднанні</a:t>
            </a:r>
            <a:r>
              <a:rPr lang="ru-RU" dirty="0"/>
              <a:t>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відкривають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оптимізації</a:t>
            </a:r>
            <a:r>
              <a:rPr lang="ru-RU" dirty="0"/>
              <a:t> рендерингу, </a:t>
            </a:r>
            <a:r>
              <a:rPr lang="ru-RU" dirty="0" err="1"/>
              <a:t>зменшення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і часу </a:t>
            </a:r>
            <a:r>
              <a:rPr lang="ru-RU" dirty="0" err="1"/>
              <a:t>відгуку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dirty="0"/>
              <a:t>Таким чином, </a:t>
            </a:r>
            <a:r>
              <a:rPr lang="ru-RU" dirty="0" err="1"/>
              <a:t>актуальність</a:t>
            </a:r>
            <a:r>
              <a:rPr lang="ru-RU" dirty="0"/>
              <a:t> теми </a:t>
            </a:r>
            <a:r>
              <a:rPr lang="ru-RU" dirty="0" err="1"/>
              <a:t>визначається</a:t>
            </a:r>
            <a:r>
              <a:rPr lang="ru-RU" dirty="0"/>
              <a:t> потребою у </a:t>
            </a:r>
            <a:r>
              <a:rPr lang="ru-RU" dirty="0" err="1"/>
              <a:t>продуктивних</a:t>
            </a:r>
            <a:r>
              <a:rPr lang="ru-RU" dirty="0"/>
              <a:t>, </a:t>
            </a:r>
            <a:r>
              <a:rPr lang="ru-RU" dirty="0" err="1"/>
              <a:t>масштабованих</a:t>
            </a:r>
            <a:r>
              <a:rPr lang="ru-RU" dirty="0"/>
              <a:t> та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розроблюваних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застосунках</a:t>
            </a:r>
            <a:r>
              <a:rPr lang="ru-RU" dirty="0"/>
              <a:t>, а також </a:t>
            </a:r>
            <a:r>
              <a:rPr lang="ru-RU" dirty="0" err="1"/>
              <a:t>зростанням</a:t>
            </a:r>
            <a:r>
              <a:rPr lang="ru-RU" dirty="0"/>
              <a:t> </a:t>
            </a:r>
            <a:r>
              <a:rPr lang="ru-RU" dirty="0" err="1"/>
              <a:t>популярності</a:t>
            </a:r>
            <a:r>
              <a:rPr lang="ru-RU" dirty="0"/>
              <a:t> </a:t>
            </a:r>
            <a:r>
              <a:rPr lang="en-GB" dirty="0"/>
              <a:t>Flutter </a:t>
            </a:r>
            <a:r>
              <a:rPr lang="ru-RU" dirty="0"/>
              <a:t>та </a:t>
            </a:r>
            <a:r>
              <a:rPr lang="en-GB" dirty="0" err="1"/>
              <a:t>Supabase</a:t>
            </a:r>
            <a:r>
              <a:rPr lang="en-GB" dirty="0"/>
              <a:t> </a:t>
            </a:r>
            <a:r>
              <a:rPr lang="ru-RU" dirty="0"/>
              <a:t>у </a:t>
            </a:r>
            <a:r>
              <a:rPr lang="ru-RU" dirty="0" err="1"/>
              <a:t>сучасному</a:t>
            </a:r>
            <a:r>
              <a:rPr lang="ru-RU" dirty="0"/>
              <a:t> стеку </a:t>
            </a:r>
            <a:r>
              <a:rPr lang="ru-RU" dirty="0" err="1"/>
              <a:t>розробки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b="1" dirty="0" err="1"/>
              <a:t>Чітке</a:t>
            </a:r>
            <a:r>
              <a:rPr lang="ru-RU" b="1" dirty="0"/>
              <a:t> </a:t>
            </a:r>
            <a:r>
              <a:rPr lang="ru-RU" b="1" dirty="0" err="1"/>
              <a:t>визначення</a:t>
            </a:r>
            <a:r>
              <a:rPr lang="ru-RU" b="1" dirty="0"/>
              <a:t> </a:t>
            </a:r>
            <a:r>
              <a:rPr lang="ru-RU" b="1" dirty="0" err="1"/>
              <a:t>напряму</a:t>
            </a:r>
            <a:r>
              <a:rPr lang="ru-RU" b="1" dirty="0"/>
              <a:t> </a:t>
            </a:r>
            <a:r>
              <a:rPr lang="ru-RU" b="1" dirty="0" err="1"/>
              <a:t>дослідження</a:t>
            </a:r>
            <a:endParaRPr lang="ru-RU" b="1" dirty="0"/>
          </a:p>
          <a:p>
            <a:pPr>
              <a:buNone/>
            </a:pP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присвячено</a:t>
            </a:r>
            <a:r>
              <a:rPr lang="ru-RU" dirty="0"/>
              <a:t> </a:t>
            </a:r>
            <a:r>
              <a:rPr lang="ru-RU" dirty="0" err="1"/>
              <a:t>аналізу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b="1" dirty="0" err="1"/>
              <a:t>серверлес-додатків</a:t>
            </a:r>
            <a:r>
              <a:rPr lang="ru-RU" b="1" dirty="0"/>
              <a:t> на </a:t>
            </a:r>
            <a:r>
              <a:rPr lang="en-GB" b="1" dirty="0"/>
              <a:t>Flutter</a:t>
            </a:r>
            <a:r>
              <a:rPr lang="en-GB" dirty="0"/>
              <a:t>, </a:t>
            </a:r>
            <a:r>
              <a:rPr lang="ru-RU" dirty="0"/>
              <a:t>а також </a:t>
            </a:r>
            <a:r>
              <a:rPr lang="ru-RU" dirty="0" err="1"/>
              <a:t>вивченню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до </a:t>
            </a:r>
            <a:r>
              <a:rPr lang="ru-RU" b="1" dirty="0" err="1"/>
              <a:t>оптимізації</a:t>
            </a:r>
            <a:r>
              <a:rPr lang="ru-RU" b="1" dirty="0"/>
              <a:t> рендерингу </a:t>
            </a:r>
            <a:r>
              <a:rPr lang="en-GB" b="1" dirty="0"/>
              <a:t>UI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увага</a:t>
            </a:r>
            <a:r>
              <a:rPr lang="ru-RU" dirty="0"/>
              <a:t> </a:t>
            </a:r>
            <a:r>
              <a:rPr lang="ru-RU" dirty="0" err="1"/>
              <a:t>приділяється</a:t>
            </a:r>
            <a:r>
              <a:rPr lang="ru-RU" dirty="0"/>
              <a:t> </a:t>
            </a:r>
            <a:r>
              <a:rPr lang="ru-RU" dirty="0" err="1"/>
              <a:t>експериментальній</a:t>
            </a:r>
            <a:r>
              <a:rPr lang="ru-RU" dirty="0"/>
              <a:t> </a:t>
            </a:r>
            <a:r>
              <a:rPr lang="ru-RU" dirty="0" err="1"/>
              <a:t>перевірці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технік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рендерингу та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хмарного</a:t>
            </a:r>
            <a:r>
              <a:rPr lang="ru-RU" dirty="0"/>
              <a:t> </a:t>
            </a:r>
            <a:r>
              <a:rPr lang="en-GB" dirty="0"/>
              <a:t>API (</a:t>
            </a:r>
            <a:r>
              <a:rPr lang="ru-RU" dirty="0" err="1"/>
              <a:t>зокрема</a:t>
            </a:r>
            <a:r>
              <a:rPr lang="ru-RU" dirty="0"/>
              <a:t> </a:t>
            </a:r>
            <a:r>
              <a:rPr lang="en-GB" dirty="0" err="1"/>
              <a:t>Supabase</a:t>
            </a:r>
            <a:r>
              <a:rPr lang="en-GB" dirty="0"/>
              <a:t>) </a:t>
            </a:r>
            <a:r>
              <a:rPr lang="ru-RU" dirty="0"/>
              <a:t>для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серверлес-функціоналу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ru-RU" b="1" dirty="0" err="1"/>
              <a:t>Об’єкт</a:t>
            </a:r>
            <a:r>
              <a:rPr lang="ru-RU" b="1" dirty="0"/>
              <a:t> </a:t>
            </a:r>
            <a:r>
              <a:rPr lang="ru-RU" b="1" dirty="0" err="1"/>
              <a:t>дослідження</a:t>
            </a:r>
            <a:endParaRPr lang="ru-RU" b="1" dirty="0"/>
          </a:p>
          <a:p>
            <a:pPr>
              <a:buNone/>
            </a:pPr>
            <a:r>
              <a:rPr lang="ru-RU" dirty="0" err="1"/>
              <a:t>Об’єктом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en-GB" b="1" dirty="0"/>
              <a:t>Flutter-</a:t>
            </a:r>
            <a:r>
              <a:rPr lang="ru-RU" b="1" dirty="0" err="1"/>
              <a:t>додатки</a:t>
            </a:r>
            <a:r>
              <a:rPr lang="ru-RU" b="1" dirty="0"/>
              <a:t> та </a:t>
            </a:r>
            <a:r>
              <a:rPr lang="ru-RU" b="1" dirty="0" err="1"/>
              <a:t>методи</a:t>
            </a:r>
            <a:r>
              <a:rPr lang="ru-RU" b="1" dirty="0"/>
              <a:t> </a:t>
            </a:r>
            <a:r>
              <a:rPr lang="ru-RU" b="1" dirty="0" err="1"/>
              <a:t>їх</a:t>
            </a:r>
            <a:r>
              <a:rPr lang="ru-RU" b="1" dirty="0"/>
              <a:t> </a:t>
            </a:r>
            <a:r>
              <a:rPr lang="ru-RU" b="1" dirty="0" err="1"/>
              <a:t>оптимізації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560B7118-179B-81B2-3F63-50A0500D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4C5A068E-2ADA-515B-3257-A27A5CB55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C7A66590-DB17-592B-6326-EF7470143F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9635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797E89D-0425-F584-CFD0-61F4AD88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728D7E12-3003-1780-F37B-B00BAA19F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312E1EE1-E587-8CA6-4018-D45F704C9F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3083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28B0914-092D-412C-EDDE-738346872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E6DEEE90-DF1D-DB95-93AB-56CCA19B4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11B1D98A-3D05-3AC7-AE63-8AB99C06D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643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87633C76-A0C7-7F6A-DCFD-73BB61E19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EFA3366E-C69C-A002-3D29-B9368D797A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0A41E9FE-F3F4-803B-75B6-66446658E8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961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0F0DEFFE-4ECE-796E-7871-AA6DF0D1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>
            <a:extLst>
              <a:ext uri="{FF2B5EF4-FFF2-40B4-BE49-F238E27FC236}">
                <a16:creationId xmlns:a16="http://schemas.microsoft.com/office/drawing/2014/main" id="{F558147E-1EA7-2693-4F41-A28EF028C8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>
            <a:extLst>
              <a:ext uri="{FF2B5EF4-FFF2-40B4-BE49-F238E27FC236}">
                <a16:creationId xmlns:a16="http://schemas.microsoft.com/office/drawing/2014/main" id="{ACB12166-2116-A945-9C07-716D2F31FF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45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3584035-A61F-A79C-35B7-35403419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E268F0F-DBE1-8D57-AB47-717215CAE2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F66ADC95-2748-FA0C-A0D8-84CB70E7FC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60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57A427F-AF4C-C2FB-CDC8-E247EE12F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B0FCED1-0324-9B40-A005-FCEE52A2E1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609F9DE5-E9F8-1E7C-E3A2-6B65AD1EAB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458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6267" y="1878263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Дослідження способів оптимізації </a:t>
            </a:r>
            <a:r>
              <a:rPr lang="uk-UA" sz="2400" dirty="0" err="1"/>
              <a:t>безсервених</a:t>
            </a:r>
            <a:r>
              <a:rPr lang="uk-UA" sz="2400" dirty="0"/>
              <a:t> </a:t>
            </a:r>
            <a:r>
              <a:rPr lang="en-US" sz="2400" dirty="0"/>
              <a:t>Flutter </a:t>
            </a:r>
            <a:r>
              <a:rPr lang="uk-UA" sz="2400" dirty="0"/>
              <a:t>застосунків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826756" y="361080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Коба Ю.Ю., ІПЗм-23-1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к.н.т., доц. Назаров О.С.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739262"/>
            <a:ext cx="3894265" cy="3839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Методи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TOPSIS</a:t>
            </a:r>
            <a:r>
              <a:rPr lang="en-GB" dirty="0"/>
              <a:t> (Technique for Order Preference by Similarity to Ideal Solution)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WSM</a:t>
            </a:r>
            <a:r>
              <a:rPr lang="en-GB" dirty="0"/>
              <a:t> (Weighted Sum Method)</a:t>
            </a:r>
            <a:endParaRPr lang="uk-UA" dirty="0"/>
          </a:p>
          <a:p>
            <a:pPr marL="114300" indent="0">
              <a:buNone/>
            </a:pPr>
            <a:r>
              <a:rPr lang="en-UA" dirty="0"/>
              <a:t>🔹 </a:t>
            </a:r>
            <a:r>
              <a:rPr lang="ru-RU" b="1" dirty="0" err="1"/>
              <a:t>Вхідні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Документація до </a:t>
            </a:r>
            <a:r>
              <a:rPr lang="uk-UA" dirty="0" err="1"/>
              <a:t>безсерверних</a:t>
            </a:r>
            <a:r>
              <a:rPr lang="uk-UA" dirty="0"/>
              <a:t> сервісів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 err="1"/>
              <a:t>Прайсинг</a:t>
            </a:r>
            <a:endParaRPr lang="uk-UA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Відгуки з форумів</a:t>
            </a:r>
          </a:p>
          <a:p>
            <a:pPr>
              <a:buFont typeface="Arial" panose="020B0604020202020204" pitchFamily="34" charset="0"/>
              <a:buChar char="•"/>
            </a:pPr>
            <a:endParaRPr lang="uk-UA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3" name="Google Shape;114;p20">
            <a:extLst>
              <a:ext uri="{FF2B5EF4-FFF2-40B4-BE49-F238E27FC236}">
                <a16:creationId xmlns:a16="http://schemas.microsoft.com/office/drawing/2014/main" id="{9E9D0E15-31B1-23C2-D864-8F571951371D}"/>
              </a:ext>
            </a:extLst>
          </p:cNvPr>
          <p:cNvSpPr txBox="1">
            <a:spLocks/>
          </p:cNvSpPr>
          <p:nvPr/>
        </p:nvSpPr>
        <p:spPr>
          <a:xfrm>
            <a:off x="4383657" y="810412"/>
            <a:ext cx="3894265" cy="383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Open Sans"/>
              <a:buNone/>
            </a:pPr>
            <a:r>
              <a:rPr lang="en-UA" dirty="0"/>
              <a:t>🔹 </a:t>
            </a:r>
            <a:r>
              <a:rPr lang="ru-RU" b="1" dirty="0" err="1"/>
              <a:t>Критерії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Популярність серед </a:t>
            </a:r>
            <a:r>
              <a:rPr lang="en-US" dirty="0"/>
              <a:t>Flutter-</a:t>
            </a:r>
            <a:r>
              <a:rPr lang="uk-UA" dirty="0"/>
              <a:t>розробників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Кількість безкоштовних запитів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Вартість запитів після перевищення квоти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Безкоштовний обсяг бази даних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Кількість мов програмування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E53164BB-16FC-2C27-C433-F782B7E2A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191B865-2B96-6BC1-9704-6788C2905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01AF088E-D81E-18B6-65D8-F93B962F04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43027D-99AF-3002-4C17-471C0C448BA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853F67C-BE46-C324-A94E-8FDB68AB5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646" y="885847"/>
            <a:ext cx="6339617" cy="33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9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0B06A68-9711-FCD5-774C-A7AC6DCE4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5DFA6C99-07CD-FF2A-3473-B6C422E32C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A84EF984-5CC4-1276-FA57-9EEAB64152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09BB54-9D2D-2D7C-38FD-FC9095E3001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3" name="Picture 2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89D6E08F-BF62-062D-7EF5-9E9E404D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015" y="963113"/>
            <a:ext cx="6484669" cy="33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8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ED7C4452-EADE-3B74-C1FA-1DF85828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5887B7DB-19F3-B237-DFA4-06E5AFD5A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2EACAAF-4B48-CF87-E03D-56BE7DC2A7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BDF6D2-442A-9F49-D119-2C2D424B5E9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41BED65D-6A7A-FB47-B3F7-92D7B51AC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50" y="889000"/>
            <a:ext cx="5092700" cy="336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69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1D3F6-CD40-BDDC-4E70-031BBA39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0059"/>
            <a:ext cx="8520600" cy="3739166"/>
          </a:xfrm>
        </p:spPr>
        <p:txBody>
          <a:bodyPr/>
          <a:lstStyle/>
          <a:p>
            <a:pPr marL="114300" indent="0">
              <a:buNone/>
            </a:pPr>
            <a:r>
              <a:rPr lang="en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розрахунку лінійної адитивної розгортки випливає, що Supabase (переважає з найбільшим коефіцієнтом (0,382928)), є найкращим вибором для дослідження оптимізації безсерверних Flutter-застосунків завдяки своїм високим оцінкам за критеріями економічної вигоди (безкоштовні запити, зберігання даних) і популярності серед Flutter-спільноти. Інші сервіси, такі як Azure Functions і Firebase, також мають свої переваги, але не можуть забезпечити таку економічну ефективність, як Supabase. AWS Amplify виявився найменш привабливим варіантом через його високу вартість та обмеження за кількістю безкоштовних запитів і зберігання даних.</a:t>
            </a:r>
            <a:r>
              <a:rPr lang="en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endParaRPr lang="en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C913F662-20FA-FDE1-9B6E-8188F240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A6821D12-ADE0-3ECF-DCB1-B44CA7F19E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848CDC00-2AFD-259C-0F40-E8A0A89C5A1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EB4869-EC10-FDEA-C3CC-1C42044C372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5" name="Google Shape;114;p20">
            <a:extLst>
              <a:ext uri="{FF2B5EF4-FFF2-40B4-BE49-F238E27FC236}">
                <a16:creationId xmlns:a16="http://schemas.microsoft.com/office/drawing/2014/main" id="{2AF4DB05-DC91-03FA-185D-4BF3EE6EE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725" y="739262"/>
            <a:ext cx="3589465" cy="3839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Методи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Побудова</a:t>
            </a:r>
            <a:r>
              <a:rPr lang="ru-RU" dirty="0"/>
              <a:t> </a:t>
            </a:r>
            <a:r>
              <a:rPr lang="ru-RU" dirty="0" err="1"/>
              <a:t>регресійних</a:t>
            </a:r>
            <a:r>
              <a:rPr lang="ru-RU" dirty="0"/>
              <a:t>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моделей </a:t>
            </a:r>
            <a:r>
              <a:rPr lang="en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 залежностей між факторами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ефективності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оптимізацій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  <a:p>
            <a:pPr marL="114300" indent="0">
              <a:buNone/>
            </a:pPr>
            <a:r>
              <a:rPr lang="en-UA" dirty="0"/>
              <a:t>🔹 </a:t>
            </a:r>
            <a:r>
              <a:rPr lang="ru-RU" b="1" dirty="0" err="1"/>
              <a:t>Вхідні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Flutter-</a:t>
            </a:r>
            <a:r>
              <a:rPr lang="ru-RU" dirty="0" err="1"/>
              <a:t>застосунок</a:t>
            </a:r>
            <a:r>
              <a:rPr lang="ru-RU" dirty="0"/>
              <a:t> (</a:t>
            </a:r>
            <a:r>
              <a:rPr lang="en-GB" dirty="0"/>
              <a:t>UI-</a:t>
            </a:r>
            <a:r>
              <a:rPr lang="ru-RU" dirty="0" err="1"/>
              <a:t>компоненти</a:t>
            </a:r>
            <a:r>
              <a:rPr lang="ru-RU" dirty="0"/>
              <a:t>, </a:t>
            </a:r>
            <a:r>
              <a:rPr lang="ru-RU" dirty="0" err="1"/>
              <a:t>логіка</a:t>
            </a:r>
            <a:r>
              <a:rPr lang="ru-RU" dirty="0"/>
              <a:t>)</a:t>
            </a:r>
          </a:p>
          <a:p>
            <a:pPr marL="114300" indent="0">
              <a:buNone/>
            </a:pPr>
            <a:r>
              <a:rPr lang="en-UA" dirty="0"/>
              <a:t>🔹 </a:t>
            </a:r>
            <a:r>
              <a:rPr lang="ru-RU" b="1" dirty="0" err="1"/>
              <a:t>Критерії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Час </a:t>
            </a:r>
            <a:r>
              <a:rPr lang="uk-UA" dirty="0" err="1"/>
              <a:t>рендерингу</a:t>
            </a:r>
            <a:r>
              <a:rPr lang="uk-UA" dirty="0"/>
              <a:t> інтерфейсу</a:t>
            </a:r>
          </a:p>
          <a:p>
            <a:pPr>
              <a:buFont typeface="Arial" panose="020B0604020202020204" pitchFamily="34" charset="0"/>
              <a:buChar char="•"/>
            </a:pPr>
            <a:endParaRPr lang="uk-UA" dirty="0"/>
          </a:p>
        </p:txBody>
      </p:sp>
      <p:sp>
        <p:nvSpPr>
          <p:cNvPr id="6" name="Google Shape;114;p20">
            <a:extLst>
              <a:ext uri="{FF2B5EF4-FFF2-40B4-BE49-F238E27FC236}">
                <a16:creationId xmlns:a16="http://schemas.microsoft.com/office/drawing/2014/main" id="{D6FC93A2-9EC1-EA70-0758-4592A030317E}"/>
              </a:ext>
            </a:extLst>
          </p:cNvPr>
          <p:cNvSpPr txBox="1">
            <a:spLocks/>
          </p:cNvSpPr>
          <p:nvPr/>
        </p:nvSpPr>
        <p:spPr>
          <a:xfrm>
            <a:off x="4257277" y="723958"/>
            <a:ext cx="4210216" cy="383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Font typeface="Open Sans"/>
              <a:buNone/>
            </a:pPr>
            <a:r>
              <a:rPr lang="en-UA" dirty="0"/>
              <a:t>🔹 </a:t>
            </a:r>
            <a:r>
              <a:rPr lang="ru-RU" b="1" dirty="0" err="1"/>
              <a:t>Послідовність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базового </a:t>
            </a:r>
            <a:r>
              <a:rPr lang="en-GB" dirty="0"/>
              <a:t>Flutter-</a:t>
            </a:r>
            <a:r>
              <a:rPr lang="ru-RU" dirty="0" err="1"/>
              <a:t>додатку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Вимірювання</a:t>
            </a:r>
            <a:r>
              <a:rPr lang="ru-RU" dirty="0"/>
              <a:t> </a:t>
            </a:r>
            <a:r>
              <a:rPr lang="ru-RU" dirty="0" err="1"/>
              <a:t>ключових</a:t>
            </a:r>
            <a:r>
              <a:rPr lang="ru-RU" dirty="0"/>
              <a:t> метрик при </a:t>
            </a:r>
            <a:r>
              <a:rPr lang="ru-RU" dirty="0" err="1"/>
              <a:t>виконанні</a:t>
            </a:r>
            <a:r>
              <a:rPr lang="ru-RU" dirty="0"/>
              <a:t> </a:t>
            </a:r>
            <a:r>
              <a:rPr lang="ru-RU" dirty="0" err="1"/>
              <a:t>однакових</a:t>
            </a:r>
            <a:r>
              <a:rPr lang="ru-RU" dirty="0"/>
              <a:t> задач з </a:t>
            </a:r>
            <a:r>
              <a:rPr lang="ru-RU" dirty="0" err="1"/>
              <a:t>використанням</a:t>
            </a:r>
            <a:r>
              <a:rPr lang="ru-RU" dirty="0"/>
              <a:t> і без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оптимізаційних</a:t>
            </a:r>
            <a:r>
              <a:rPr lang="ru-RU" dirty="0"/>
              <a:t> </a:t>
            </a:r>
            <a:r>
              <a:rPr lang="ru-RU" dirty="0" err="1"/>
              <a:t>технік</a:t>
            </a:r>
            <a:endParaRPr lang="ru-RU" dirty="0"/>
          </a:p>
          <a:p>
            <a:pPr marL="114300" indent="0">
              <a:buNone/>
            </a:pPr>
            <a:r>
              <a:rPr lang="en-UA" dirty="0"/>
              <a:t>🔹 </a:t>
            </a:r>
            <a:r>
              <a:rPr lang="ru-RU" b="1" dirty="0" err="1"/>
              <a:t>Вимірювання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Використання </a:t>
            </a:r>
            <a:r>
              <a:rPr lang="en-US" dirty="0"/>
              <a:t>Timer</a:t>
            </a:r>
            <a:r>
              <a:rPr lang="uk-UA" dirty="0"/>
              <a:t>, вбудованого у </a:t>
            </a:r>
            <a:r>
              <a:rPr lang="en-US" dirty="0"/>
              <a:t>Flutter-</a:t>
            </a:r>
            <a:r>
              <a:rPr lang="uk-UA" dirty="0"/>
              <a:t>фреймворк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2827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2342D7B9-5D3E-6096-5EE3-0671E9860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21D1300-5A3D-8E52-86D3-FF8C02874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1C4381AD-F8F0-EC96-1E8D-7E03E69F3E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88391F-026F-2C7D-83F9-5E7E9F970A7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0EA2A60-8405-78FF-EC74-27361219D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182744"/>
                  </p:ext>
                </p:extLst>
              </p:nvPr>
            </p:nvGraphicFramePr>
            <p:xfrm>
              <a:off x="1423035" y="861323"/>
              <a:ext cx="6297930" cy="38021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7005">
                      <a:extLst>
                        <a:ext uri="{9D8B030D-6E8A-4147-A177-3AD203B41FA5}">
                          <a16:colId xmlns:a16="http://schemas.microsoft.com/office/drawing/2014/main" val="753666897"/>
                        </a:ext>
                      </a:extLst>
                    </a:gridCol>
                    <a:gridCol w="4860925">
                      <a:extLst>
                        <a:ext uri="{9D8B030D-6E8A-4147-A177-3AD203B41FA5}">
                          <a16:colId xmlns:a16="http://schemas.microsoft.com/office/drawing/2014/main" val="8870515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Фактор впливу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Опис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17008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Надмірна переробка віджетів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697454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Кількість константних віджетів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35647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Кількість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Stateful 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віджетів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7106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Обсяг 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</a:t>
                          </a:r>
                          <a:r>
                            <a:rPr lang="ru-RU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методів</a:t>
                          </a:r>
                          <a:r>
                            <a:rPr lang="ru-RU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 рядках</a:t>
                          </a:r>
                          <a:r>
                            <a:rPr lang="ru-RU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40769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Наявність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helper-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697934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Рендеринг</a:t>
                          </a: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усіх </a:t>
                          </a:r>
                          <a:r>
                            <a:rPr lang="uk-UA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віджетів</a:t>
                          </a: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 дереві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624250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Кількість віджетів з використанням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Opacity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559081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Використання 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isolates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44829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Кількість паралельних запитів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146890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A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Кешування</a:t>
                          </a: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картинок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1293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0EA2A60-8405-78FF-EC74-27361219D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8182744"/>
                  </p:ext>
                </p:extLst>
              </p:nvPr>
            </p:nvGraphicFramePr>
            <p:xfrm>
              <a:off x="1423035" y="861323"/>
              <a:ext cx="6297930" cy="38021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37005">
                      <a:extLst>
                        <a:ext uri="{9D8B030D-6E8A-4147-A177-3AD203B41FA5}">
                          <a16:colId xmlns:a16="http://schemas.microsoft.com/office/drawing/2014/main" val="753666897"/>
                        </a:ext>
                      </a:extLst>
                    </a:gridCol>
                    <a:gridCol w="4860925">
                      <a:extLst>
                        <a:ext uri="{9D8B030D-6E8A-4147-A177-3AD203B41FA5}">
                          <a16:colId xmlns:a16="http://schemas.microsoft.com/office/drawing/2014/main" val="887051564"/>
                        </a:ext>
                      </a:extLst>
                    </a:gridCol>
                  </a:tblGrid>
                  <a:tr h="601790"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Фактор впливу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Опис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17008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192000" r="-341593" b="-9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Надмірна переробка віджетів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69745493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292000" r="-341593" b="-8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Кількість константних віджетів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2356476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376923" r="-341593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Кількість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Stateful 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віджетів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771066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496000" r="-341593" b="-6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Обсяг 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build</a:t>
                          </a:r>
                          <a:r>
                            <a:rPr lang="ru-RU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методів</a:t>
                          </a:r>
                          <a:r>
                            <a:rPr lang="ru-RU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у рядках</a:t>
                          </a:r>
                          <a:r>
                            <a:rPr lang="ru-RU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4407694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596000" r="-341593" b="-52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Наявність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helper-</a:t>
                          </a: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6979340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669231" r="-341593" b="-4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Рендеринг</a:t>
                          </a: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усіх </a:t>
                          </a:r>
                          <a:r>
                            <a:rPr lang="uk-UA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віджетів</a:t>
                          </a: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у дереві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6242505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800000" r="-341593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Кількість віджетів з використанням </a:t>
                          </a: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Opacity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765590816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900000" r="-341593" b="-2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Використання </a:t>
                          </a: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isolates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64482964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961538" r="-341593" b="-1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Кількість паралельних запитів</a:t>
                          </a:r>
                          <a:endParaRPr lang="en-UA" sz="1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5146890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A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885" t="-1104000" r="-34159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450215" algn="just">
                            <a:lnSpc>
                              <a:spcPct val="150000"/>
                            </a:lnSpc>
                          </a:pPr>
                          <a:r>
                            <a:rPr lang="uk-UA" sz="1400" dirty="0" err="1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Кешування</a:t>
                          </a:r>
                          <a:r>
                            <a:rPr lang="uk-UA" sz="1400" dirty="0">
                              <a:effectLst/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картинок</a:t>
                          </a:r>
                          <a:endParaRPr lang="en-UA" sz="1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12933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5861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EAFBF301-0D1E-7D0D-2A33-18230D03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9E4A6214-D276-62CE-4E63-CE45263A1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7B9722B-D923-DC0C-C0F9-A6F0B8E549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8E11B5-8450-1035-638B-159D5D00721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EE7FB948-3DE9-9BFE-F95F-E8A03AFE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881" y="791308"/>
            <a:ext cx="6342221" cy="363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79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21618E7-DEB5-F323-8FC9-BE1623602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1E232B6-E82F-716C-69AC-9F67749ED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33CA9F1B-E8BB-A2CE-369A-0E0D1F23A1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270467-E3AC-2323-C88A-BC94A1F9CC3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3" name="Picture 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C13DB2C6-5156-1E06-90B2-BD71A5BFE7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494" y="1025197"/>
            <a:ext cx="7295261" cy="292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7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8DBCE74-6B3C-ECBE-4CB0-578534FB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007BBD6-54DF-EBA8-708E-7611440ED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5FBCA9E5-F494-0910-073C-F6379734EC0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8BC5F-C06B-7F8D-1847-F768FCE1BD4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EEE414B-B4F3-28A9-675A-6B2E0853A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7171" y="791308"/>
            <a:ext cx="4438250" cy="379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32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18400"/>
            <a:ext cx="474352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Актуальність</a:t>
            </a:r>
            <a:r>
              <a:rPr lang="ru-RU" b="1" dirty="0"/>
              <a:t>:</a:t>
            </a:r>
            <a:br>
              <a:rPr lang="ru-RU" dirty="0"/>
            </a:br>
            <a:r>
              <a:rPr lang="ru-RU" dirty="0" err="1"/>
              <a:t>Зростає</a:t>
            </a:r>
            <a:r>
              <a:rPr lang="ru-RU" dirty="0"/>
              <a:t> потреба у </a:t>
            </a:r>
            <a:r>
              <a:rPr lang="ru-RU" dirty="0" err="1"/>
              <a:t>продуктивних</a:t>
            </a:r>
            <a:r>
              <a:rPr lang="ru-RU" dirty="0"/>
              <a:t>,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застосунках</a:t>
            </a:r>
            <a:r>
              <a:rPr lang="ru-RU" dirty="0"/>
              <a:t>. </a:t>
            </a:r>
            <a:r>
              <a:rPr lang="en-GB" dirty="0"/>
              <a:t>Flutter </a:t>
            </a:r>
            <a:r>
              <a:rPr lang="ru-RU" dirty="0"/>
              <a:t>у </a:t>
            </a:r>
            <a:r>
              <a:rPr lang="ru-RU" dirty="0" err="1"/>
              <a:t>поєднанні</a:t>
            </a:r>
            <a:r>
              <a:rPr lang="ru-RU" dirty="0"/>
              <a:t> з </a:t>
            </a:r>
            <a:r>
              <a:rPr lang="ru-RU" dirty="0" err="1"/>
              <a:t>серверлес-архітектурою</a:t>
            </a:r>
            <a:r>
              <a:rPr lang="ru-RU" dirty="0"/>
              <a:t> (</a:t>
            </a:r>
            <a:r>
              <a:rPr lang="en-GB" dirty="0" err="1"/>
              <a:t>Supabase</a:t>
            </a:r>
            <a:r>
              <a:rPr lang="en-GB" dirty="0"/>
              <a:t>)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масштабовані</a:t>
            </a:r>
            <a:r>
              <a:rPr lang="ru-RU" dirty="0"/>
              <a:t> та </a:t>
            </a:r>
            <a:r>
              <a:rPr lang="ru-RU" dirty="0" err="1"/>
              <a:t>ефективні</a:t>
            </a:r>
            <a:r>
              <a:rPr lang="ru-RU" dirty="0"/>
              <a:t> </a:t>
            </a:r>
            <a:r>
              <a:rPr lang="en-GB" dirty="0"/>
              <a:t>UI-</a:t>
            </a:r>
            <a:r>
              <a:rPr lang="ru-RU" dirty="0" err="1"/>
              <a:t>рішення</a:t>
            </a:r>
            <a:r>
              <a:rPr lang="ru-RU" dirty="0"/>
              <a:t> без </a:t>
            </a:r>
            <a:r>
              <a:rPr lang="ru-RU" dirty="0" err="1"/>
              <a:t>зайвої</a:t>
            </a:r>
            <a:r>
              <a:rPr lang="ru-RU" dirty="0"/>
              <a:t> </a:t>
            </a:r>
            <a:r>
              <a:rPr lang="ru-RU" dirty="0" err="1"/>
              <a:t>інфраструктури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Напрям</a:t>
            </a:r>
            <a:r>
              <a:rPr lang="ru-RU" b="1" dirty="0"/>
              <a:t> </a:t>
            </a:r>
            <a:r>
              <a:rPr lang="ru-RU" b="1" dirty="0" err="1"/>
              <a:t>дослідження</a:t>
            </a:r>
            <a:r>
              <a:rPr lang="ru-RU" b="1" dirty="0"/>
              <a:t>:</a:t>
            </a:r>
            <a:br>
              <a:rPr lang="ru-RU" dirty="0"/>
            </a:b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серверлес</a:t>
            </a:r>
            <a:r>
              <a:rPr lang="ru-RU" dirty="0"/>
              <a:t> </a:t>
            </a:r>
            <a:r>
              <a:rPr lang="en-GB" dirty="0"/>
              <a:t>Flutter-</a:t>
            </a:r>
            <a:r>
              <a:rPr lang="ru-RU" dirty="0" err="1"/>
              <a:t>додатків</a:t>
            </a:r>
            <a:r>
              <a:rPr lang="ru-RU" dirty="0"/>
              <a:t> та </a:t>
            </a:r>
            <a:r>
              <a:rPr lang="ru-RU" dirty="0" err="1"/>
              <a:t>оптимізації</a:t>
            </a:r>
            <a:r>
              <a:rPr lang="ru-RU" dirty="0"/>
              <a:t> рендерингу </a:t>
            </a:r>
            <a:r>
              <a:rPr lang="ru-RU" dirty="0" err="1"/>
              <a:t>користувацького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Об’єкт</a:t>
            </a:r>
            <a:r>
              <a:rPr lang="ru-RU" b="1" dirty="0"/>
              <a:t> </a:t>
            </a:r>
            <a:r>
              <a:rPr lang="ru-RU" b="1" dirty="0" err="1"/>
              <a:t>дослідження</a:t>
            </a:r>
            <a:r>
              <a:rPr lang="ru-RU" b="1" dirty="0"/>
              <a:t>:</a:t>
            </a:r>
            <a:br>
              <a:rPr lang="ru-RU" dirty="0"/>
            </a:br>
            <a:r>
              <a:rPr lang="en-GB" dirty="0"/>
              <a:t>Flutter-</a:t>
            </a:r>
            <a:r>
              <a:rPr lang="ru-RU" dirty="0" err="1"/>
              <a:t>додатки</a:t>
            </a:r>
            <a:r>
              <a:rPr lang="ru-RU" dirty="0"/>
              <a:t> та </a:t>
            </a:r>
            <a:r>
              <a:rPr lang="ru-RU" dirty="0" err="1"/>
              <a:t>підходи</a:t>
            </a:r>
            <a:r>
              <a:rPr lang="ru-RU" dirty="0"/>
              <a:t> до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3" name="Picture 4" descr="Free Flutter Logo Icon - Free Download Logos Logo Icons | IconScout">
            <a:extLst>
              <a:ext uri="{FF2B5EF4-FFF2-40B4-BE49-F238E27FC236}">
                <a16:creationId xmlns:a16="http://schemas.microsoft.com/office/drawing/2014/main" id="{51054177-DBCE-404A-9E62-CFCC7E51E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841" y="679560"/>
            <a:ext cx="1555262" cy="155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6">
            <a:extLst>
              <a:ext uri="{FF2B5EF4-FFF2-40B4-BE49-F238E27FC236}">
                <a16:creationId xmlns:a16="http://schemas.microsoft.com/office/drawing/2014/main" id="{CB6D3FF4-B5EB-D5B9-AC86-D52444366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71" y="2828494"/>
            <a:ext cx="2103227" cy="1168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D9E2058-4CFE-A6F5-8D45-3F4EFA7F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2D14DBF2-86E4-F8EB-20EC-05B298A7E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CB1EFE6F-D505-9792-E625-9D9133A01B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C52BCB-C984-FB24-90F3-44C7C5C13F6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E449925-E669-74A4-9DC3-C60857F83CD9}"/>
              </a:ext>
            </a:extLst>
          </p:cNvPr>
          <p:cNvGraphicFramePr/>
          <p:nvPr/>
        </p:nvGraphicFramePr>
        <p:xfrm>
          <a:off x="1564322" y="963612"/>
          <a:ext cx="6015355" cy="3216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6403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74AF97C-AD8B-6CA4-3AD2-EA3EDFDD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18E7220-1C1B-D66A-084F-AA3526633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p22">
                <a:extLst>
                  <a:ext uri="{FF2B5EF4-FFF2-40B4-BE49-F238E27FC236}">
                    <a16:creationId xmlns:a16="http://schemas.microsoft.com/office/drawing/2014/main" id="{3F1E4BDB-A603-8895-B635-925731503699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46590"/>
                <a:ext cx="8520600" cy="335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70000" lnSpcReduction="20000"/>
              </a:bodyPr>
              <a:lstStyle/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Аналіз значущості змінних (</a:t>
                </a:r>
                <a:r>
                  <a:rPr lang="uk-UA" sz="1800" b="1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P-value</a:t>
                </a: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а) статистично значущі змінні (</a:t>
                </a:r>
                <a:r>
                  <a:rPr lang="uk-UA" sz="1800" b="1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P-value</a:t>
                </a: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&lt; 0.05):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P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= 0.0445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​</a:t>
                </a:r>
                <a:r>
                  <a:rPr lang="ru-RU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;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P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 = 2.09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−5</m:t>
                        </m:r>
                      </m:sup>
                    </m:sSup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​</a:t>
                </a:r>
                <a:r>
                  <a:rPr lang="ru-RU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Ці змінні мають значний вплив на залежну змінну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б) змінні з високими </a:t>
                </a:r>
                <a:r>
                  <a:rPr lang="uk-UA" sz="1800" b="1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P-value</a:t>
                </a: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uk-UA" sz="1800" b="1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P-value</a:t>
                </a: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&gt; 0.05):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6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7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Їх вплив менш значущий, і їх можна розглянути для виключення з моделі.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в) змінна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8</m:t>
                        </m:r>
                      </m:sub>
                    </m:sSub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: (</m:t>
                    </m:r>
                    <m:r>
                      <m:rPr>
                        <m:sty m:val="p"/>
                      </m:rP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P</m:t>
                    </m:r>
                    <m:r>
                      <a:rPr lang="uk-U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=2.16</m:t>
                    </m:r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10</m:t>
                        </m:r>
                      </m:e>
                      <m:sup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−19</m:t>
                        </m:r>
                      </m:sup>
                    </m:sSup>
                    <m:r>
                      <a:rPr lang="uk-U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​ — високий вплив, але коефіцієнт негативний</a:t>
                </a:r>
                <a:r>
                  <a:rPr lang="en-US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 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</a:t>
                </a:r>
                <a:r>
                  <a:rPr lang="ru-RU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1.9127), що свідчить про сильне зниження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зі збільшенням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​.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На основі наданих факторів впливу та результатів регресійного аналізу, можна інтерпретувати значення змінних і їхній вплив на залежну змінну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Y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  <a:endParaRPr lang="en-UA" dirty="0"/>
              </a:p>
            </p:txBody>
          </p:sp>
        </mc:Choice>
        <mc:Fallback>
          <p:sp>
            <p:nvSpPr>
              <p:cNvPr id="128" name="Google Shape;128;p22">
                <a:extLst>
                  <a:ext uri="{FF2B5EF4-FFF2-40B4-BE49-F238E27FC236}">
                    <a16:creationId xmlns:a16="http://schemas.microsoft.com/office/drawing/2014/main" id="{3F1E4BDB-A603-8895-B635-92573150369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46590"/>
                <a:ext cx="8520600" cy="3354000"/>
              </a:xfrm>
              <a:prstGeom prst="rect">
                <a:avLst/>
              </a:prstGeom>
              <a:blipFill>
                <a:blip r:embed="rId3"/>
                <a:stretch>
                  <a:fillRect r="-149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E4E1378C-DFB8-9DF2-2620-F96DA01701E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C49394-3802-036D-80BE-71AFC20A007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029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B835358-D732-7B48-5490-5C4AFB835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F5109E43-CC18-7665-6D8C-FCE1D749B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p22">
                <a:extLst>
                  <a:ext uri="{FF2B5EF4-FFF2-40B4-BE49-F238E27FC236}">
                    <a16:creationId xmlns:a16="http://schemas.microsoft.com/office/drawing/2014/main" id="{BCBDE55F-70BA-3050-DB62-E6E17B06E257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46590"/>
                <a:ext cx="8520600" cy="335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62500" lnSpcReduction="20000"/>
              </a:bodyPr>
              <a:lstStyle/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Ключові фактори впливу: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а)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(наявність </a:t>
                </a:r>
                <a:r>
                  <a:rPr lang="uk-UA" sz="1800" b="1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helper</a:t>
                </a: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-методів):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1) коефіцієнт: 0.2737,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P-value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0.0445;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2) висновок: наявність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helper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-методів негативно впливає на залежну змінну; вплив значущий, тому не рекомендується використовувати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helper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-методи для оптимізації.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б)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(використання </a:t>
                </a:r>
                <a:r>
                  <a:rPr lang="uk-UA" sz="1800" b="1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isolates</a:t>
                </a:r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1) коефіцієнт: −1.9127,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P-value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дуже низьке (&lt;0.001);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2) висновок: використання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isolates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має дуже сильний позитивний вплив, що дозволяють зменшити час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рендерингу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;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uk-UA" sz="1800" b="1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(кількість паралельних запитів):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1) коефіцієнт: 0.48650, </a:t>
                </a:r>
                <a:r>
                  <a:rPr lang="uk-UA" sz="1800" dirty="0" err="1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P-value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 0.0005.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indent="0" algn="just">
                  <a:lnSpc>
                    <a:spcPct val="150000"/>
                  </a:lnSpc>
                  <a:buNone/>
                </a:pPr>
                <a:r>
                  <a:rPr lang="en-US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	</a:t>
                </a:r>
                <a:r>
                  <a:rPr lang="uk-UA" sz="1800" dirty="0">
                    <a:effectLst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2) висновок: збільшення кількості паралельних запитів суттєво й позитивно впливає на результат; це може означати, що паралельність оптимізує час виконання задач.</a:t>
                </a:r>
                <a:endParaRPr lang="en-UA" sz="1800" dirty="0">
                  <a:effectLst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>
          <p:sp>
            <p:nvSpPr>
              <p:cNvPr id="128" name="Google Shape;128;p22">
                <a:extLst>
                  <a:ext uri="{FF2B5EF4-FFF2-40B4-BE49-F238E27FC236}">
                    <a16:creationId xmlns:a16="http://schemas.microsoft.com/office/drawing/2014/main" id="{BCBDE55F-70BA-3050-DB62-E6E17B06E257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46590"/>
                <a:ext cx="8520600" cy="3354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BB0FFE86-7317-55FF-27CF-65B19FB65BF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CBD9DD-EF89-D453-A5FA-64708A837DC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1094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DD263DC-8E42-838D-F1C5-92F96F0C0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279BA6D-18FF-D83D-C7C0-734607BE0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Google Shape;128;p22">
                <a:extLst>
                  <a:ext uri="{FF2B5EF4-FFF2-40B4-BE49-F238E27FC236}">
                    <a16:creationId xmlns:a16="http://schemas.microsoft.com/office/drawing/2014/main" id="{D063F562-5611-A55B-F06F-F1814F9333A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846590"/>
                <a:ext cx="8520600" cy="33540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92500"/>
              </a:bodyPr>
              <a:lstStyle/>
              <a:p>
                <a:pPr indent="450215" algn="just">
                  <a:lnSpc>
                    <a:spcPct val="150000"/>
                  </a:lnSpc>
                  <a:buNone/>
                </a:pPr>
                <a:r>
                  <a:rPr lang="uk-UA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Фактори без значного впливу: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SzPts val="1400"/>
                  <a:buFont typeface="Symbol" pitchFamily="2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(надмірна переробка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віджетів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не має статистично значущого впливу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=0.5520).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SzPts val="1400"/>
                  <a:buFont typeface="Symbol" pitchFamily="2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(кількість константних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віджетів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не значущий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=0.1263);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SzPts val="1400"/>
                  <a:buFont typeface="Symbol" pitchFamily="2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(кількість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Stateful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віджетів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не значущий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=0.8579);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SzPts val="1400"/>
                  <a:buFont typeface="Symbol" pitchFamily="2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(обсяг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build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-методів): не значущий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=0.1386);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SzPts val="1400"/>
                  <a:buFont typeface="Symbol" pitchFamily="2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рендеринг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усіх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віджетів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у дереві): не значущий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=0.3210);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SzPts val="1400"/>
                  <a:buFont typeface="Symbol" pitchFamily="2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(кількість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віджетів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із використанням 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Opacity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): не значущий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=0.1941);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50000"/>
                  </a:lnSpc>
                  <a:buSzPts val="1400"/>
                  <a:buFont typeface="Symbol" pitchFamily="2" charset="2"/>
                  <a:buChar char="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uk-U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кешування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картинок): не значущий (</a:t>
                </a:r>
                <a:r>
                  <a:rPr lang="uk-UA" sz="18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uk-UA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=0.2090).</a:t>
                </a:r>
                <a:endParaRPr lang="en-UA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8" name="Google Shape;128;p22">
                <a:extLst>
                  <a:ext uri="{FF2B5EF4-FFF2-40B4-BE49-F238E27FC236}">
                    <a16:creationId xmlns:a16="http://schemas.microsoft.com/office/drawing/2014/main" id="{D063F562-5611-A55B-F06F-F1814F9333A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846590"/>
                <a:ext cx="8520600" cy="3354000"/>
              </a:xfrm>
              <a:prstGeom prst="rect">
                <a:avLst/>
              </a:prstGeo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23FE1964-EE00-B578-B848-0261F2B6D52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95035-F4A9-7FFE-CFCB-C1A8DE65C2C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4551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24</a:t>
            </a:fld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36086-EB45-00D1-F720-486195917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40" y="701838"/>
            <a:ext cx="8520600" cy="3354000"/>
          </a:xfrm>
        </p:spPr>
        <p:txBody>
          <a:bodyPr/>
          <a:lstStyle/>
          <a:p>
            <a:pPr marL="114300" indent="0">
              <a:buNone/>
            </a:pPr>
            <a:r>
              <a:rPr lang="uk-UA" dirty="0"/>
              <a:t>Тези на тему «</a:t>
            </a:r>
            <a:r>
              <a:rPr lang="en-US" dirty="0"/>
              <a:t>Using Flutter Technology for Developing Cross-platform Applications</a:t>
            </a:r>
            <a:r>
              <a:rPr lang="uk-UA" dirty="0"/>
              <a:t>»</a:t>
            </a:r>
            <a:endParaRPr lang="en-UA" dirty="0"/>
          </a:p>
        </p:txBody>
      </p:sp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A6A4BEFB-7531-0BDD-F26E-99B7BD49E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491392"/>
            <a:ext cx="2300178" cy="3268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52636-021F-7604-9706-BDA1C44DAC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35" y="1380749"/>
            <a:ext cx="2328130" cy="34646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5786AD-F297-E112-F4CC-C91FDC3F94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787" y="1372765"/>
            <a:ext cx="2328130" cy="34360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FD95ADA7-F7B3-8CC8-263C-4BD81D76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>
            <a:extLst>
              <a:ext uri="{FF2B5EF4-FFF2-40B4-BE49-F238E27FC236}">
                <a16:creationId xmlns:a16="http://schemas.microsoft.com/office/drawing/2014/main" id="{936DE655-329D-F05E-8DC2-5167E19222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>
            <a:extLst>
              <a:ext uri="{FF2B5EF4-FFF2-40B4-BE49-F238E27FC236}">
                <a16:creationId xmlns:a16="http://schemas.microsoft.com/office/drawing/2014/main" id="{6BCE3464-6EE1-E906-AB7A-99821442685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DD09A6-D41A-20CF-4C76-B80960794B2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25</a:t>
            </a:fld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487C5D-A7EE-452F-8F10-001FFAF71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640" y="701838"/>
            <a:ext cx="8520600" cy="3354000"/>
          </a:xfrm>
        </p:spPr>
        <p:txBody>
          <a:bodyPr/>
          <a:lstStyle/>
          <a:p>
            <a:pPr marL="114300" indent="0">
              <a:buNone/>
            </a:pPr>
            <a:r>
              <a:rPr lang="uk-UA" dirty="0"/>
              <a:t>Стаття на тему «</a:t>
            </a:r>
            <a:r>
              <a:rPr lang="en-US" dirty="0"/>
              <a:t>Research on methods of optimizing Flutter applications rendering using a linear regression model</a:t>
            </a:r>
            <a:r>
              <a:rPr lang="uk-UA" dirty="0"/>
              <a:t>»</a:t>
            </a:r>
            <a:endParaRPr lang="en-UA" dirty="0"/>
          </a:p>
        </p:txBody>
      </p:sp>
      <p:pic>
        <p:nvPicPr>
          <p:cNvPr id="3" name="Picture 2" descr="A cover of a magazine&#10;&#10;Description automatically generated">
            <a:extLst>
              <a:ext uri="{FF2B5EF4-FFF2-40B4-BE49-F238E27FC236}">
                <a16:creationId xmlns:a16="http://schemas.microsoft.com/office/drawing/2014/main" id="{5F128992-2D83-10C5-39CB-288CF1C9D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1531568"/>
            <a:ext cx="2296902" cy="3118807"/>
          </a:xfrm>
          <a:prstGeom prst="rect">
            <a:avLst/>
          </a:prstGeom>
        </p:spPr>
      </p:pic>
      <p:pic>
        <p:nvPicPr>
          <p:cNvPr id="8" name="Picture 7" descr="A paper with text on it&#10;&#10;Description automatically generated">
            <a:extLst>
              <a:ext uri="{FF2B5EF4-FFF2-40B4-BE49-F238E27FC236}">
                <a16:creationId xmlns:a16="http://schemas.microsoft.com/office/drawing/2014/main" id="{A0A59177-4A57-42FD-9D43-A12C11D3D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912" y="1531568"/>
            <a:ext cx="2344336" cy="3296429"/>
          </a:xfrm>
          <a:prstGeom prst="rect">
            <a:avLst/>
          </a:prstGeom>
        </p:spPr>
      </p:pic>
      <p:pic>
        <p:nvPicPr>
          <p:cNvPr id="9" name="Picture 8" descr="A page of a document&#10;&#10;Description automatically generated">
            <a:extLst>
              <a:ext uri="{FF2B5EF4-FFF2-40B4-BE49-F238E27FC236}">
                <a16:creationId xmlns:a16="http://schemas.microsoft.com/office/drawing/2014/main" id="{B160C7C1-4078-DC5D-6FF2-522DB7A6EC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75" y="1448966"/>
            <a:ext cx="2344337" cy="33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7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90075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/>
              <a:t>У </a:t>
            </a:r>
            <a:r>
              <a:rPr lang="ru-RU" dirty="0" err="1"/>
              <a:t>ході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проаналізовано</a:t>
            </a:r>
            <a:r>
              <a:rPr lang="ru-RU" dirty="0"/>
              <a:t> </a:t>
            </a:r>
            <a:r>
              <a:rPr lang="ru-RU" dirty="0" err="1"/>
              <a:t>безсерверні</a:t>
            </a:r>
            <a:r>
              <a:rPr lang="ru-RU" dirty="0"/>
              <a:t> </a:t>
            </a:r>
            <a:r>
              <a:rPr lang="en-GB" dirty="0"/>
              <a:t>Flutter-</a:t>
            </a:r>
            <a:r>
              <a:rPr lang="ru-RU" dirty="0" err="1"/>
              <a:t>застосунки</a:t>
            </a:r>
            <a:r>
              <a:rPr lang="ru-RU" dirty="0"/>
              <a:t> та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хмарних</a:t>
            </a:r>
            <a:r>
              <a:rPr lang="ru-RU" dirty="0"/>
              <a:t> </a:t>
            </a:r>
            <a:r>
              <a:rPr lang="ru-RU" dirty="0" err="1"/>
              <a:t>сервісів</a:t>
            </a:r>
            <a:r>
              <a:rPr lang="ru-RU" dirty="0"/>
              <a:t>. </a:t>
            </a:r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багатокритеріальний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для </a:t>
            </a:r>
            <a:r>
              <a:rPr lang="ru-RU" dirty="0" err="1"/>
              <a:t>вибору</a:t>
            </a:r>
            <a:r>
              <a:rPr lang="ru-RU" dirty="0"/>
              <a:t> оптимального </a:t>
            </a:r>
            <a:r>
              <a:rPr lang="ru-RU" dirty="0" err="1"/>
              <a:t>рішення</a:t>
            </a:r>
            <a:r>
              <a:rPr lang="ru-RU" dirty="0"/>
              <a:t>, </a:t>
            </a:r>
            <a:r>
              <a:rPr lang="ru-RU" dirty="0" err="1"/>
              <a:t>обрано</a:t>
            </a:r>
            <a:r>
              <a:rPr lang="ru-RU" dirty="0"/>
              <a:t> платформу </a:t>
            </a:r>
            <a:r>
              <a:rPr lang="en-GB" dirty="0" err="1"/>
              <a:t>Supabase</a:t>
            </a:r>
            <a:r>
              <a:rPr lang="en-GB" dirty="0"/>
              <a:t>. </a:t>
            </a:r>
            <a:r>
              <a:rPr lang="ru-RU" dirty="0" err="1"/>
              <a:t>Розроблено</a:t>
            </a:r>
            <a:r>
              <a:rPr lang="ru-RU" dirty="0"/>
              <a:t> </a:t>
            </a:r>
            <a:r>
              <a:rPr lang="ru-RU" dirty="0" err="1"/>
              <a:t>архітектуру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, </a:t>
            </a:r>
            <a:r>
              <a:rPr lang="ru-RU" dirty="0" err="1"/>
              <a:t>спроектовано</a:t>
            </a:r>
            <a:r>
              <a:rPr lang="ru-RU" dirty="0"/>
              <a:t> базу </a:t>
            </a:r>
            <a:r>
              <a:rPr lang="ru-RU" dirty="0" err="1"/>
              <a:t>даних</a:t>
            </a:r>
            <a:r>
              <a:rPr lang="ru-RU" dirty="0"/>
              <a:t> та створено прототип. </a:t>
            </a:r>
            <a:r>
              <a:rPr lang="ru-RU" dirty="0" err="1"/>
              <a:t>Експериментальне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включало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рендерингу </a:t>
            </a:r>
            <a:r>
              <a:rPr lang="ru-RU" dirty="0" err="1"/>
              <a:t>інтерфейсу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лінійної</a:t>
            </a:r>
            <a:r>
              <a:rPr lang="ru-RU" dirty="0"/>
              <a:t> </a:t>
            </a:r>
            <a:r>
              <a:rPr lang="ru-RU" dirty="0" err="1"/>
              <a:t>регресійної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 Результатом стало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оптимізованого</a:t>
            </a:r>
            <a:r>
              <a:rPr lang="ru-RU" dirty="0"/>
              <a:t> </a:t>
            </a:r>
            <a:r>
              <a:rPr lang="en-GB" dirty="0"/>
              <a:t>Flutter-</a:t>
            </a:r>
            <a:r>
              <a:rPr lang="ru-RU" dirty="0" err="1"/>
              <a:t>застосунку</a:t>
            </a:r>
            <a:r>
              <a:rPr lang="ru-RU" dirty="0"/>
              <a:t> з </a:t>
            </a:r>
            <a:r>
              <a:rPr lang="ru-RU" dirty="0" err="1"/>
              <a:t>підвищеною</a:t>
            </a:r>
            <a:r>
              <a:rPr lang="ru-RU" dirty="0"/>
              <a:t> </a:t>
            </a:r>
            <a:r>
              <a:rPr lang="ru-RU" dirty="0" err="1"/>
              <a:t>продуктивністю</a:t>
            </a:r>
            <a:r>
              <a:rPr lang="ru-RU" dirty="0"/>
              <a:t> </a:t>
            </a:r>
            <a:r>
              <a:rPr lang="en-GB" dirty="0"/>
              <a:t>UI, </a:t>
            </a:r>
            <a:r>
              <a:rPr lang="ru-RU" dirty="0" err="1"/>
              <a:t>систематизацією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та </a:t>
            </a:r>
            <a:r>
              <a:rPr lang="ru-RU" dirty="0" err="1"/>
              <a:t>практичними</a:t>
            </a:r>
            <a:r>
              <a:rPr lang="ru-RU" dirty="0"/>
              <a:t> </a:t>
            </a:r>
            <a:r>
              <a:rPr lang="ru-RU" dirty="0" err="1"/>
              <a:t>рекомендаціями</a:t>
            </a:r>
            <a:r>
              <a:rPr lang="ru-RU" dirty="0"/>
              <a:t> для </a:t>
            </a:r>
            <a:r>
              <a:rPr lang="ru-RU" dirty="0" err="1"/>
              <a:t>розробників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26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505094" y="894750"/>
            <a:ext cx="432720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lvl="0" algn="just">
              <a:lnSpc>
                <a:spcPct val="150000"/>
              </a:lnSpc>
              <a:buSzPts val="1400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Висновки з огляду:</a:t>
            </a:r>
            <a:endParaRPr lang="en-UA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Symbol" pitchFamily="2" charset="2"/>
              <a:buChar char=""/>
            </a:pPr>
            <a:r>
              <a:rPr lang="en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серверлес-технології як інструмент оптимізації; </a:t>
            </a:r>
            <a:endParaRPr lang="uk-UA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Symbol" pitchFamily="2" charset="2"/>
              <a:buChar char=""/>
            </a:pPr>
            <a:r>
              <a:rPr lang="en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роль методів машинного навчання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Symbol" pitchFamily="2" charset="2"/>
              <a:buChar char=""/>
            </a:pP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кросплатформні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додатки: інноваційні підходи.</a:t>
            </a:r>
          </a:p>
          <a:p>
            <a:pPr lvl="0" algn="just">
              <a:lnSpc>
                <a:spcPct val="150000"/>
              </a:lnSpc>
              <a:buSzPts val="1400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Прогалини:</a:t>
            </a:r>
            <a:endParaRPr lang="uk-UA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SzPts val="1400"/>
              <a:buFont typeface="Symbol" pitchFamily="2" charset="2"/>
              <a:buChar char=""/>
            </a:pPr>
            <a:r>
              <a:rPr lang="en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уніфікованих стандартів для серверлес-платформ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50000"/>
              </a:lnSpc>
              <a:buSzPts val="1400"/>
              <a:buFont typeface="Symbol" pitchFamily="2" charset="2"/>
              <a:buChar char=""/>
            </a:pP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недостатня увага до безпеки;</a:t>
            </a:r>
            <a:endParaRPr lang="en-UA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 algn="just">
              <a:lnSpc>
                <a:spcPct val="150000"/>
              </a:lnSpc>
              <a:buSzPts val="1400"/>
              <a:buFont typeface="Symbol" pitchFamily="2" charset="2"/>
              <a:buChar char=""/>
            </a:pPr>
            <a:r>
              <a:rPr lang="uk-UA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міжплатформна</a:t>
            </a:r>
            <a:r>
              <a:rPr lang="uk-UA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інтеграція.</a:t>
            </a:r>
            <a:endParaRPr lang="en-UA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Picture 2" descr="A white sheet with black text&#10;&#10;Description automatically generated">
            <a:extLst>
              <a:ext uri="{FF2B5EF4-FFF2-40B4-BE49-F238E27FC236}">
                <a16:creationId xmlns:a16="http://schemas.microsoft.com/office/drawing/2014/main" id="{F136DD96-2FD0-79B5-B24A-B5563A26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138743"/>
            <a:ext cx="4419600" cy="3035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Формулювання</a:t>
            </a:r>
            <a:r>
              <a:rPr lang="ru-RU" b="1" dirty="0"/>
              <a:t> </a:t>
            </a:r>
            <a:r>
              <a:rPr lang="ru-RU" b="1" dirty="0" err="1"/>
              <a:t>проблеми</a:t>
            </a:r>
            <a:r>
              <a:rPr lang="ru-RU" b="1" dirty="0"/>
              <a:t>:</a:t>
            </a:r>
            <a:br>
              <a:rPr lang="ru-RU" dirty="0"/>
            </a:b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en-GB" dirty="0"/>
              <a:t>Flutter-</a:t>
            </a:r>
            <a:r>
              <a:rPr lang="ru-RU" dirty="0" err="1"/>
              <a:t>додатків</a:t>
            </a:r>
            <a:r>
              <a:rPr lang="ru-RU" dirty="0"/>
              <a:t> у </a:t>
            </a:r>
            <a:r>
              <a:rPr lang="ru-RU" dirty="0" err="1"/>
              <a:t>серверлес-середовищі</a:t>
            </a:r>
            <a:r>
              <a:rPr lang="ru-RU" dirty="0"/>
              <a:t> </a:t>
            </a:r>
            <a:r>
              <a:rPr lang="ru-RU" dirty="0" err="1"/>
              <a:t>супроводжується</a:t>
            </a:r>
            <a:r>
              <a:rPr lang="ru-RU" dirty="0"/>
              <a:t> проблемами </a:t>
            </a:r>
            <a:r>
              <a:rPr lang="ru-RU" dirty="0" err="1"/>
              <a:t>низької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при </a:t>
            </a:r>
            <a:r>
              <a:rPr lang="ru-RU" dirty="0" err="1"/>
              <a:t>масштабуванні</a:t>
            </a:r>
            <a:r>
              <a:rPr lang="ru-RU" dirty="0"/>
              <a:t>. </a:t>
            </a:r>
            <a:r>
              <a:rPr lang="ru-RU" dirty="0" err="1"/>
              <a:t>Виникає</a:t>
            </a:r>
            <a:r>
              <a:rPr lang="ru-RU" dirty="0"/>
              <a:t> потреба в </a:t>
            </a:r>
            <a:r>
              <a:rPr lang="ru-RU" dirty="0" err="1"/>
              <a:t>ефективній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рендерингу </a:t>
            </a:r>
            <a:r>
              <a:rPr lang="en-GB" dirty="0"/>
              <a:t>UI.</a:t>
            </a:r>
          </a:p>
          <a:p>
            <a:pPr>
              <a:buNone/>
            </a:pPr>
            <a:r>
              <a:rPr lang="en-UA" dirty="0"/>
              <a:t>🔹 </a:t>
            </a:r>
            <a:r>
              <a:rPr lang="ru-RU" b="1" dirty="0"/>
              <a:t>Мета:</a:t>
            </a:r>
            <a:br>
              <a:rPr lang="ru-RU" dirty="0"/>
            </a:br>
            <a:r>
              <a:rPr lang="ru-RU" dirty="0" err="1"/>
              <a:t>Дослідити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серверлес-додатків</a:t>
            </a:r>
            <a:r>
              <a:rPr lang="ru-RU" dirty="0"/>
              <a:t> на </a:t>
            </a:r>
            <a:r>
              <a:rPr lang="en-GB" dirty="0"/>
              <a:t>Flutter </a:t>
            </a:r>
            <a:r>
              <a:rPr lang="ru-RU" dirty="0"/>
              <a:t>і </a:t>
            </a:r>
            <a:r>
              <a:rPr lang="ru-RU" dirty="0" err="1"/>
              <a:t>запропонувати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рендерингу </a:t>
            </a:r>
            <a:r>
              <a:rPr lang="ru-RU" dirty="0" err="1"/>
              <a:t>користувацького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.</a:t>
            </a:r>
          </a:p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Очікувані</a:t>
            </a:r>
            <a:r>
              <a:rPr lang="ru-RU" b="1" dirty="0"/>
              <a:t> </a:t>
            </a:r>
            <a:r>
              <a:rPr lang="ru-RU" b="1" dirty="0" err="1"/>
              <a:t>результати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демонстраційного</a:t>
            </a:r>
            <a:r>
              <a:rPr lang="ru-RU" dirty="0"/>
              <a:t> </a:t>
            </a:r>
            <a:r>
              <a:rPr lang="ru-RU" dirty="0" err="1"/>
              <a:t>застосунку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en-GB" dirty="0" err="1"/>
              <a:t>Supabase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Застосування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до </a:t>
            </a:r>
            <a:r>
              <a:rPr lang="ru-RU" dirty="0" err="1"/>
              <a:t>оптимізації</a:t>
            </a:r>
            <a:r>
              <a:rPr lang="ru-RU" dirty="0"/>
              <a:t> рендерингу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регресійних</a:t>
            </a:r>
            <a:r>
              <a:rPr lang="ru-RU" dirty="0"/>
              <a:t> моделей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35980"/>
            <a:ext cx="8520600" cy="3843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Використані</a:t>
            </a:r>
            <a:r>
              <a:rPr lang="ru-RU" b="1" dirty="0"/>
              <a:t> </a:t>
            </a:r>
            <a:r>
              <a:rPr lang="ru-RU" b="1" dirty="0" err="1"/>
              <a:t>методи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Порівняльний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хмарних</a:t>
            </a:r>
            <a:r>
              <a:rPr lang="ru-RU" dirty="0"/>
              <a:t> платформ (</a:t>
            </a:r>
            <a:r>
              <a:rPr lang="en-GB" dirty="0" err="1"/>
              <a:t>Supabase</a:t>
            </a:r>
            <a:r>
              <a:rPr lang="en-GB" dirty="0"/>
              <a:t>, Firebase </a:t>
            </a:r>
            <a:r>
              <a:rPr lang="ru-RU" dirty="0" err="1"/>
              <a:t>тощо</a:t>
            </a:r>
            <a:r>
              <a:rPr lang="ru-RU" dirty="0"/>
              <a:t>)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</a:t>
            </a:r>
            <a:r>
              <a:rPr lang="ru-RU" dirty="0" err="1"/>
              <a:t>прийняття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(</a:t>
            </a:r>
            <a:r>
              <a:rPr lang="en-GB" dirty="0"/>
              <a:t>TOPSIS, WSM)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Побудова</a:t>
            </a:r>
            <a:r>
              <a:rPr lang="ru-RU" dirty="0"/>
              <a:t> </a:t>
            </a:r>
            <a:r>
              <a:rPr lang="ru-RU" dirty="0" err="1"/>
              <a:t>регресійних</a:t>
            </a:r>
            <a:r>
              <a:rPr lang="ru-RU" dirty="0"/>
              <a:t>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моделей </a:t>
            </a:r>
            <a:r>
              <a:rPr lang="en-UA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 залежностей між факторами 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ефективності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оптимізацій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</a:p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Інструменти</a:t>
            </a:r>
            <a:r>
              <a:rPr lang="ru-RU" b="1" dirty="0"/>
              <a:t> та </a:t>
            </a:r>
            <a:r>
              <a:rPr lang="ru-RU" b="1" dirty="0" err="1"/>
              <a:t>технології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Flutter</a:t>
            </a:r>
            <a:r>
              <a:rPr lang="en-GB" dirty="0"/>
              <a:t> — </a:t>
            </a:r>
            <a:r>
              <a:rPr lang="ru-RU" dirty="0" err="1"/>
              <a:t>кросплатформна</a:t>
            </a:r>
            <a:r>
              <a:rPr lang="ru-RU" dirty="0"/>
              <a:t>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Supabase</a:t>
            </a:r>
            <a:r>
              <a:rPr lang="en-GB" dirty="0"/>
              <a:t> — </a:t>
            </a:r>
            <a:r>
              <a:rPr lang="ru-RU" dirty="0" err="1"/>
              <a:t>серверлес</a:t>
            </a:r>
            <a:r>
              <a:rPr lang="ru-RU" dirty="0"/>
              <a:t> </a:t>
            </a:r>
            <a:r>
              <a:rPr lang="en-GB" dirty="0"/>
              <a:t>backend (</a:t>
            </a:r>
            <a:r>
              <a:rPr lang="ru-RU" dirty="0" err="1"/>
              <a:t>аутентифікація</a:t>
            </a:r>
            <a:r>
              <a:rPr lang="ru-RU" dirty="0"/>
              <a:t>, база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функції</a:t>
            </a:r>
            <a:r>
              <a:rPr lang="ru-RU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Visual Studio Code</a:t>
            </a:r>
            <a:r>
              <a:rPr lang="en-GB" dirty="0"/>
              <a:t> —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PostgreSQL</a:t>
            </a:r>
            <a:r>
              <a:rPr lang="en-GB" dirty="0"/>
              <a:t> — </a:t>
            </a:r>
            <a:r>
              <a:rPr lang="ru-RU" dirty="0"/>
              <a:t>основа для </a:t>
            </a:r>
            <a:r>
              <a:rPr lang="ru-RU" dirty="0" err="1"/>
              <a:t>збереження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Flutter </a:t>
            </a:r>
            <a:r>
              <a:rPr lang="en-GB" b="1" dirty="0" err="1"/>
              <a:t>DevTools</a:t>
            </a:r>
            <a:r>
              <a:rPr lang="en-GB" dirty="0"/>
              <a:t> — </a:t>
            </a:r>
            <a:r>
              <a:rPr lang="ru-RU" dirty="0" err="1"/>
              <a:t>профілювання</a:t>
            </a:r>
            <a:r>
              <a:rPr lang="ru-RU" dirty="0"/>
              <a:t> рендерингу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5" name="Picture 4" descr="Chart, diagram&#10;&#10;Description automatically generated">
            <a:extLst>
              <a:ext uri="{FF2B5EF4-FFF2-40B4-BE49-F238E27FC236}">
                <a16:creationId xmlns:a16="http://schemas.microsoft.com/office/drawing/2014/main" id="{A2D5EA36-53B7-9D58-A9D2-A17E59C7A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04" y="1407980"/>
            <a:ext cx="4944745" cy="30145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85ECDE5-01AE-C26A-88E6-EB7B46A96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DF84ED2C-915D-442E-706C-8E2DD2489D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5F04ABA5-26CC-E774-7640-4416151A6C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92DFE1-AA9A-11B0-6B77-F8C93026555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Picture 2" descr="A diagram of a data flow&#10;&#10;Description automatically generated">
            <a:extLst>
              <a:ext uri="{FF2B5EF4-FFF2-40B4-BE49-F238E27FC236}">
                <a16:creationId xmlns:a16="http://schemas.microsoft.com/office/drawing/2014/main" id="{0FF263D6-6BCD-8610-32FE-6F7F9028B4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06" y="1180959"/>
            <a:ext cx="5705049" cy="346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8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D35CBAF-7E18-1A78-8062-41D34B9B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B7441440-5A23-98CA-113C-9DC679996C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94BC8891-55C6-7B52-C763-7D6650009DC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661B1E-67EA-7327-5DD7-203EC1EDE5E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A7483FC4-5C8D-E916-536D-52E690C7E1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776" y="1238396"/>
            <a:ext cx="5565140" cy="29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1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980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Процес</a:t>
            </a:r>
            <a:r>
              <a:rPr lang="ru-RU" b="1" dirty="0"/>
              <a:t> </a:t>
            </a:r>
            <a:r>
              <a:rPr lang="ru-RU" b="1" dirty="0" err="1"/>
              <a:t>розробки</a:t>
            </a:r>
            <a:r>
              <a:rPr lang="ru-RU" b="1" dirty="0"/>
              <a:t>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Побудовано</a:t>
            </a:r>
            <a:r>
              <a:rPr lang="ru-RU" dirty="0"/>
              <a:t> </a:t>
            </a:r>
            <a:r>
              <a:rPr lang="ru-RU" dirty="0" err="1"/>
              <a:t>експериментальний</a:t>
            </a:r>
            <a:r>
              <a:rPr lang="ru-RU" dirty="0"/>
              <a:t> </a:t>
            </a:r>
            <a:r>
              <a:rPr lang="en-GB" dirty="0"/>
              <a:t>Flutter-</a:t>
            </a:r>
            <a:r>
              <a:rPr lang="ru-RU" dirty="0" err="1"/>
              <a:t>додаток</a:t>
            </a:r>
            <a:r>
              <a:rPr lang="ru-RU" dirty="0"/>
              <a:t> з </a:t>
            </a:r>
            <a:r>
              <a:rPr lang="ru-RU" dirty="0" err="1"/>
              <a:t>інтеграцією</a:t>
            </a:r>
            <a:r>
              <a:rPr lang="ru-RU" dirty="0"/>
              <a:t> </a:t>
            </a:r>
            <a:r>
              <a:rPr lang="en-GB" dirty="0" err="1"/>
              <a:t>Supabase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Реалізовано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рендерингу </a:t>
            </a:r>
            <a:r>
              <a:rPr lang="ru-RU" dirty="0" err="1"/>
              <a:t>інтерфейсу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Проведено </a:t>
            </a:r>
            <a:r>
              <a:rPr lang="ru-RU" dirty="0" err="1"/>
              <a:t>заміри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 та </a:t>
            </a:r>
            <a:r>
              <a:rPr lang="ru-RU" dirty="0" err="1"/>
              <a:t>порівняльний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методи</a:t>
            </a:r>
            <a:r>
              <a:rPr lang="ru-RU" dirty="0"/>
              <a:t> </a:t>
            </a:r>
            <a:r>
              <a:rPr lang="ru-RU" dirty="0" err="1"/>
              <a:t>аналітики</a:t>
            </a:r>
            <a:r>
              <a:rPr lang="ru-RU" dirty="0"/>
              <a:t> для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ефективності</a:t>
            </a:r>
            <a:r>
              <a:rPr lang="ru-RU" dirty="0"/>
              <a:t> </a:t>
            </a:r>
            <a:r>
              <a:rPr lang="ru-RU" dirty="0" err="1"/>
              <a:t>оптимізацій</a:t>
            </a:r>
            <a:endParaRPr lang="ru-RU" dirty="0"/>
          </a:p>
          <a:p>
            <a:pPr>
              <a:buNone/>
            </a:pPr>
            <a:r>
              <a:rPr lang="en-UA" dirty="0"/>
              <a:t>🔹 </a:t>
            </a:r>
            <a:r>
              <a:rPr lang="ru-RU" b="1" dirty="0" err="1"/>
              <a:t>Технологічний</a:t>
            </a:r>
            <a:r>
              <a:rPr lang="ru-RU" b="1" dirty="0"/>
              <a:t> стек: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Мова </a:t>
            </a:r>
            <a:r>
              <a:rPr lang="ru-RU" b="1" dirty="0" err="1"/>
              <a:t>програмування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GB" dirty="0"/>
              <a:t>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Фреймворк:</a:t>
            </a:r>
            <a:r>
              <a:rPr lang="ru-RU" dirty="0"/>
              <a:t> </a:t>
            </a:r>
            <a:r>
              <a:rPr lang="en-GB" dirty="0"/>
              <a:t>Flutter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Backend-</a:t>
            </a:r>
            <a:r>
              <a:rPr lang="ru-RU" b="1" dirty="0" err="1"/>
              <a:t>сервіс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GB" dirty="0" err="1"/>
              <a:t>Supabase</a:t>
            </a:r>
            <a:r>
              <a:rPr lang="en-GB" dirty="0"/>
              <a:t> (PostgreSQL, Auth, Edge Functions)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Середовище</a:t>
            </a:r>
            <a:r>
              <a:rPr lang="ru-RU" b="1" dirty="0"/>
              <a:t> </a:t>
            </a:r>
            <a:r>
              <a:rPr lang="ru-RU" b="1" dirty="0" err="1"/>
              <a:t>розробки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GB" dirty="0"/>
              <a:t>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 err="1"/>
              <a:t>Інструменти</a:t>
            </a:r>
            <a:r>
              <a:rPr lang="ru-RU" b="1" dirty="0"/>
              <a:t> для </a:t>
            </a:r>
            <a:r>
              <a:rPr lang="ru-RU" b="1" dirty="0" err="1"/>
              <a:t>тестування</a:t>
            </a:r>
            <a:r>
              <a:rPr lang="ru-RU" b="1" dirty="0"/>
              <a:t> та </a:t>
            </a:r>
            <a:r>
              <a:rPr lang="ru-RU" b="1" dirty="0" err="1"/>
              <a:t>аналізу</a:t>
            </a:r>
            <a:r>
              <a:rPr lang="ru-RU" b="1" dirty="0"/>
              <a:t>:</a:t>
            </a:r>
            <a:r>
              <a:rPr lang="ru-RU" dirty="0"/>
              <a:t> </a:t>
            </a:r>
            <a:r>
              <a:rPr lang="en-GB" dirty="0" err="1"/>
              <a:t>DevTools</a:t>
            </a:r>
            <a:r>
              <a:rPr lang="en-GB" dirty="0"/>
              <a:t>, </a:t>
            </a:r>
            <a:r>
              <a:rPr lang="ru-RU" dirty="0" err="1"/>
              <a:t>логування</a:t>
            </a:r>
            <a:r>
              <a:rPr lang="ru-RU" dirty="0"/>
              <a:t>, </a:t>
            </a:r>
            <a:r>
              <a:rPr lang="ru-RU" dirty="0" err="1"/>
              <a:t>регресійний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endParaRPr lang="ru-RU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Luxe</Template>
  <TotalTime>45</TotalTime>
  <Words>1328</Words>
  <Application>Microsoft Macintosh PowerPoint</Application>
  <PresentationFormat>On-screen Show (16:9)</PresentationFormat>
  <Paragraphs>180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Cambria Math</vt:lpstr>
      <vt:lpstr>Economica</vt:lpstr>
      <vt:lpstr>Symbol</vt:lpstr>
      <vt:lpstr>Arial</vt:lpstr>
      <vt:lpstr>Times New Roman</vt:lpstr>
      <vt:lpstr>Open Sans</vt:lpstr>
      <vt:lpstr>Luxe</vt:lpstr>
      <vt:lpstr>Дослідження способів оптимізації безсервених Flutter застосунків</vt:lpstr>
      <vt:lpstr>Дослідження</vt:lpstr>
      <vt:lpstr>Огляд літератури (аналогів) </vt:lpstr>
      <vt:lpstr>Постановка задачі</vt:lpstr>
      <vt:lpstr>Методологія </vt:lpstr>
      <vt:lpstr>Архітектура система для проведення експериментального дослідження</vt:lpstr>
      <vt:lpstr>Архітектура система для проведення експериментального дослідження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Зміст проведеного експерименту</vt:lpstr>
      <vt:lpstr>Результати експерименту </vt:lpstr>
      <vt:lpstr>Результати експерименту </vt:lpstr>
      <vt:lpstr>Результати експерименту </vt:lpstr>
      <vt:lpstr>Результати експерименту </vt:lpstr>
      <vt:lpstr>Результати експерименту </vt:lpstr>
      <vt:lpstr>Аналіз отриманих результатів </vt:lpstr>
      <vt:lpstr>Аналіз отриманих результатів </vt:lpstr>
      <vt:lpstr>Аналіз отриманих результатів </vt:lpstr>
      <vt:lpstr>Публікація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Коба Юлія</dc:creator>
  <cp:lastModifiedBy>Коба Юлія</cp:lastModifiedBy>
  <cp:revision>9</cp:revision>
  <dcterms:created xsi:type="dcterms:W3CDTF">2025-05-18T15:00:11Z</dcterms:created>
  <dcterms:modified xsi:type="dcterms:W3CDTF">2025-05-18T15:45:11Z</dcterms:modified>
</cp:coreProperties>
</file>