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p:scale>
          <a:sx n="96" d="100"/>
          <a:sy n="96" d="100"/>
        </p:scale>
        <p:origin x="86"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9FA66-C373-CEE9-D281-70286505A5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03F0B28-D553-BFD2-C6B1-E7BFC21343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F2D6295-7907-D7E5-3891-D3EED14E383B}"/>
              </a:ext>
            </a:extLst>
          </p:cNvPr>
          <p:cNvSpPr>
            <a:spLocks noGrp="1"/>
          </p:cNvSpPr>
          <p:nvPr>
            <p:ph type="dt" sz="half" idx="10"/>
          </p:nvPr>
        </p:nvSpPr>
        <p:spPr/>
        <p:txBody>
          <a:bodyPr/>
          <a:lstStyle/>
          <a:p>
            <a:fld id="{E938F0A2-CBA3-422A-A79C-ACD8F5A6C531}" type="datetimeFigureOut">
              <a:rPr lang="en-IN" smtClean="0"/>
              <a:t>13-08-2022</a:t>
            </a:fld>
            <a:endParaRPr lang="en-IN"/>
          </a:p>
        </p:txBody>
      </p:sp>
      <p:sp>
        <p:nvSpPr>
          <p:cNvPr id="5" name="Footer Placeholder 4">
            <a:extLst>
              <a:ext uri="{FF2B5EF4-FFF2-40B4-BE49-F238E27FC236}">
                <a16:creationId xmlns:a16="http://schemas.microsoft.com/office/drawing/2014/main" id="{F32593FD-4AD6-FBC2-E749-77E91CB996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5A6738-718D-C0A2-CF6C-9ED53D65C696}"/>
              </a:ext>
            </a:extLst>
          </p:cNvPr>
          <p:cNvSpPr>
            <a:spLocks noGrp="1"/>
          </p:cNvSpPr>
          <p:nvPr>
            <p:ph type="sldNum" sz="quarter" idx="12"/>
          </p:nvPr>
        </p:nvSpPr>
        <p:spPr/>
        <p:txBody>
          <a:bodyPr/>
          <a:lstStyle/>
          <a:p>
            <a:fld id="{B75A26E1-CB80-4A4C-8D9F-BA9FF3E7B3B5}" type="slidenum">
              <a:rPr lang="en-IN" smtClean="0"/>
              <a:t>‹#›</a:t>
            </a:fld>
            <a:endParaRPr lang="en-IN"/>
          </a:p>
        </p:txBody>
      </p:sp>
    </p:spTree>
    <p:extLst>
      <p:ext uri="{BB962C8B-B14F-4D97-AF65-F5344CB8AC3E}">
        <p14:creationId xmlns:p14="http://schemas.microsoft.com/office/powerpoint/2010/main" val="2112072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1244F-2152-458B-73E7-4B9E0C585BD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02BBD69-B061-CB3F-F0EE-992E07B8ED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F1EB9D-E1E8-1066-EE3E-5BD282D84E64}"/>
              </a:ext>
            </a:extLst>
          </p:cNvPr>
          <p:cNvSpPr>
            <a:spLocks noGrp="1"/>
          </p:cNvSpPr>
          <p:nvPr>
            <p:ph type="dt" sz="half" idx="10"/>
          </p:nvPr>
        </p:nvSpPr>
        <p:spPr/>
        <p:txBody>
          <a:bodyPr/>
          <a:lstStyle/>
          <a:p>
            <a:fld id="{E938F0A2-CBA3-422A-A79C-ACD8F5A6C531}" type="datetimeFigureOut">
              <a:rPr lang="en-IN" smtClean="0"/>
              <a:t>13-08-2022</a:t>
            </a:fld>
            <a:endParaRPr lang="en-IN"/>
          </a:p>
        </p:txBody>
      </p:sp>
      <p:sp>
        <p:nvSpPr>
          <p:cNvPr id="5" name="Footer Placeholder 4">
            <a:extLst>
              <a:ext uri="{FF2B5EF4-FFF2-40B4-BE49-F238E27FC236}">
                <a16:creationId xmlns:a16="http://schemas.microsoft.com/office/drawing/2014/main" id="{01C2AC58-3B95-5B1E-2714-522F36C589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334E5C-E58F-1330-7D59-28B51A343C05}"/>
              </a:ext>
            </a:extLst>
          </p:cNvPr>
          <p:cNvSpPr>
            <a:spLocks noGrp="1"/>
          </p:cNvSpPr>
          <p:nvPr>
            <p:ph type="sldNum" sz="quarter" idx="12"/>
          </p:nvPr>
        </p:nvSpPr>
        <p:spPr/>
        <p:txBody>
          <a:bodyPr/>
          <a:lstStyle/>
          <a:p>
            <a:fld id="{B75A26E1-CB80-4A4C-8D9F-BA9FF3E7B3B5}" type="slidenum">
              <a:rPr lang="en-IN" smtClean="0"/>
              <a:t>‹#›</a:t>
            </a:fld>
            <a:endParaRPr lang="en-IN"/>
          </a:p>
        </p:txBody>
      </p:sp>
    </p:spTree>
    <p:extLst>
      <p:ext uri="{BB962C8B-B14F-4D97-AF65-F5344CB8AC3E}">
        <p14:creationId xmlns:p14="http://schemas.microsoft.com/office/powerpoint/2010/main" val="3056759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BA312A-6E67-3279-D6B7-43210B51E71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44B4BDC-9ED4-8173-AA1D-2204C26646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D951B4-AF0A-6113-1DE9-96FD98B10944}"/>
              </a:ext>
            </a:extLst>
          </p:cNvPr>
          <p:cNvSpPr>
            <a:spLocks noGrp="1"/>
          </p:cNvSpPr>
          <p:nvPr>
            <p:ph type="dt" sz="half" idx="10"/>
          </p:nvPr>
        </p:nvSpPr>
        <p:spPr/>
        <p:txBody>
          <a:bodyPr/>
          <a:lstStyle/>
          <a:p>
            <a:fld id="{E938F0A2-CBA3-422A-A79C-ACD8F5A6C531}" type="datetimeFigureOut">
              <a:rPr lang="en-IN" smtClean="0"/>
              <a:t>13-08-2022</a:t>
            </a:fld>
            <a:endParaRPr lang="en-IN"/>
          </a:p>
        </p:txBody>
      </p:sp>
      <p:sp>
        <p:nvSpPr>
          <p:cNvPr id="5" name="Footer Placeholder 4">
            <a:extLst>
              <a:ext uri="{FF2B5EF4-FFF2-40B4-BE49-F238E27FC236}">
                <a16:creationId xmlns:a16="http://schemas.microsoft.com/office/drawing/2014/main" id="{2C8A65ED-3057-A6C0-14B3-ECCE650D53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398B3C-FF19-6387-8924-1DFA016467FE}"/>
              </a:ext>
            </a:extLst>
          </p:cNvPr>
          <p:cNvSpPr>
            <a:spLocks noGrp="1"/>
          </p:cNvSpPr>
          <p:nvPr>
            <p:ph type="sldNum" sz="quarter" idx="12"/>
          </p:nvPr>
        </p:nvSpPr>
        <p:spPr/>
        <p:txBody>
          <a:bodyPr/>
          <a:lstStyle/>
          <a:p>
            <a:fld id="{B75A26E1-CB80-4A4C-8D9F-BA9FF3E7B3B5}" type="slidenum">
              <a:rPr lang="en-IN" smtClean="0"/>
              <a:t>‹#›</a:t>
            </a:fld>
            <a:endParaRPr lang="en-IN"/>
          </a:p>
        </p:txBody>
      </p:sp>
    </p:spTree>
    <p:extLst>
      <p:ext uri="{BB962C8B-B14F-4D97-AF65-F5344CB8AC3E}">
        <p14:creationId xmlns:p14="http://schemas.microsoft.com/office/powerpoint/2010/main" val="2374733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79869-5DD9-BA4C-743D-5305467C5B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A753D2-DFC0-316E-A00B-2C13B3192C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F18C01-2650-CC97-CED7-350D2C347BAF}"/>
              </a:ext>
            </a:extLst>
          </p:cNvPr>
          <p:cNvSpPr>
            <a:spLocks noGrp="1"/>
          </p:cNvSpPr>
          <p:nvPr>
            <p:ph type="dt" sz="half" idx="10"/>
          </p:nvPr>
        </p:nvSpPr>
        <p:spPr/>
        <p:txBody>
          <a:bodyPr/>
          <a:lstStyle/>
          <a:p>
            <a:fld id="{E938F0A2-CBA3-422A-A79C-ACD8F5A6C531}" type="datetimeFigureOut">
              <a:rPr lang="en-IN" smtClean="0"/>
              <a:t>13-08-2022</a:t>
            </a:fld>
            <a:endParaRPr lang="en-IN"/>
          </a:p>
        </p:txBody>
      </p:sp>
      <p:sp>
        <p:nvSpPr>
          <p:cNvPr id="5" name="Footer Placeholder 4">
            <a:extLst>
              <a:ext uri="{FF2B5EF4-FFF2-40B4-BE49-F238E27FC236}">
                <a16:creationId xmlns:a16="http://schemas.microsoft.com/office/drawing/2014/main" id="{F3F85B34-C4A5-2889-7BDB-40E263C02F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DF533D-BD0D-76F2-6C65-673E2953FDBA}"/>
              </a:ext>
            </a:extLst>
          </p:cNvPr>
          <p:cNvSpPr>
            <a:spLocks noGrp="1"/>
          </p:cNvSpPr>
          <p:nvPr>
            <p:ph type="sldNum" sz="quarter" idx="12"/>
          </p:nvPr>
        </p:nvSpPr>
        <p:spPr/>
        <p:txBody>
          <a:bodyPr/>
          <a:lstStyle/>
          <a:p>
            <a:fld id="{B75A26E1-CB80-4A4C-8D9F-BA9FF3E7B3B5}" type="slidenum">
              <a:rPr lang="en-IN" smtClean="0"/>
              <a:t>‹#›</a:t>
            </a:fld>
            <a:endParaRPr lang="en-IN"/>
          </a:p>
        </p:txBody>
      </p:sp>
    </p:spTree>
    <p:extLst>
      <p:ext uri="{BB962C8B-B14F-4D97-AF65-F5344CB8AC3E}">
        <p14:creationId xmlns:p14="http://schemas.microsoft.com/office/powerpoint/2010/main" val="3236069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EB524-DC66-9986-D8C6-185C078F04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C4E3CAB-2CE4-A2DD-F7EE-6591F41C7B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ED399A-8D2E-2DB0-6CD3-2CB91423F0D9}"/>
              </a:ext>
            </a:extLst>
          </p:cNvPr>
          <p:cNvSpPr>
            <a:spLocks noGrp="1"/>
          </p:cNvSpPr>
          <p:nvPr>
            <p:ph type="dt" sz="half" idx="10"/>
          </p:nvPr>
        </p:nvSpPr>
        <p:spPr/>
        <p:txBody>
          <a:bodyPr/>
          <a:lstStyle/>
          <a:p>
            <a:fld id="{E938F0A2-CBA3-422A-A79C-ACD8F5A6C531}" type="datetimeFigureOut">
              <a:rPr lang="en-IN" smtClean="0"/>
              <a:t>13-08-2022</a:t>
            </a:fld>
            <a:endParaRPr lang="en-IN"/>
          </a:p>
        </p:txBody>
      </p:sp>
      <p:sp>
        <p:nvSpPr>
          <p:cNvPr id="5" name="Footer Placeholder 4">
            <a:extLst>
              <a:ext uri="{FF2B5EF4-FFF2-40B4-BE49-F238E27FC236}">
                <a16:creationId xmlns:a16="http://schemas.microsoft.com/office/drawing/2014/main" id="{492955C5-EC8C-9201-B8A5-9AA500B9A1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2E23ED-B46D-8D19-5436-76900F322956}"/>
              </a:ext>
            </a:extLst>
          </p:cNvPr>
          <p:cNvSpPr>
            <a:spLocks noGrp="1"/>
          </p:cNvSpPr>
          <p:nvPr>
            <p:ph type="sldNum" sz="quarter" idx="12"/>
          </p:nvPr>
        </p:nvSpPr>
        <p:spPr/>
        <p:txBody>
          <a:bodyPr/>
          <a:lstStyle/>
          <a:p>
            <a:fld id="{B75A26E1-CB80-4A4C-8D9F-BA9FF3E7B3B5}" type="slidenum">
              <a:rPr lang="en-IN" smtClean="0"/>
              <a:t>‹#›</a:t>
            </a:fld>
            <a:endParaRPr lang="en-IN"/>
          </a:p>
        </p:txBody>
      </p:sp>
    </p:spTree>
    <p:extLst>
      <p:ext uri="{BB962C8B-B14F-4D97-AF65-F5344CB8AC3E}">
        <p14:creationId xmlns:p14="http://schemas.microsoft.com/office/powerpoint/2010/main" val="767685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0A79C-3532-AA01-600F-26067524FA7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E23E6EC-8B96-8C10-038B-B32B2AEA30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58056F8-264A-EB69-8B38-F13D3AD5EA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4D70BDD-7294-DDA6-5415-0B841167593A}"/>
              </a:ext>
            </a:extLst>
          </p:cNvPr>
          <p:cNvSpPr>
            <a:spLocks noGrp="1"/>
          </p:cNvSpPr>
          <p:nvPr>
            <p:ph type="dt" sz="half" idx="10"/>
          </p:nvPr>
        </p:nvSpPr>
        <p:spPr/>
        <p:txBody>
          <a:bodyPr/>
          <a:lstStyle/>
          <a:p>
            <a:fld id="{E938F0A2-CBA3-422A-A79C-ACD8F5A6C531}" type="datetimeFigureOut">
              <a:rPr lang="en-IN" smtClean="0"/>
              <a:t>13-08-2022</a:t>
            </a:fld>
            <a:endParaRPr lang="en-IN"/>
          </a:p>
        </p:txBody>
      </p:sp>
      <p:sp>
        <p:nvSpPr>
          <p:cNvPr id="6" name="Footer Placeholder 5">
            <a:extLst>
              <a:ext uri="{FF2B5EF4-FFF2-40B4-BE49-F238E27FC236}">
                <a16:creationId xmlns:a16="http://schemas.microsoft.com/office/drawing/2014/main" id="{4579F96E-11FF-96E6-074E-61D3D44FCD8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99C27F-B439-73B3-A4EE-819EF332F9BC}"/>
              </a:ext>
            </a:extLst>
          </p:cNvPr>
          <p:cNvSpPr>
            <a:spLocks noGrp="1"/>
          </p:cNvSpPr>
          <p:nvPr>
            <p:ph type="sldNum" sz="quarter" idx="12"/>
          </p:nvPr>
        </p:nvSpPr>
        <p:spPr/>
        <p:txBody>
          <a:bodyPr/>
          <a:lstStyle/>
          <a:p>
            <a:fld id="{B75A26E1-CB80-4A4C-8D9F-BA9FF3E7B3B5}" type="slidenum">
              <a:rPr lang="en-IN" smtClean="0"/>
              <a:t>‹#›</a:t>
            </a:fld>
            <a:endParaRPr lang="en-IN"/>
          </a:p>
        </p:txBody>
      </p:sp>
    </p:spTree>
    <p:extLst>
      <p:ext uri="{BB962C8B-B14F-4D97-AF65-F5344CB8AC3E}">
        <p14:creationId xmlns:p14="http://schemas.microsoft.com/office/powerpoint/2010/main" val="919678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3BD27-A9C0-D450-DAA5-362D4C04871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B4792C7-E415-B759-0ED1-77003DF38C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33788A-5AD1-0EC4-3DE5-AF5E9901BA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1716CED-6F45-14E6-5F13-2663119100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A402B7-7C70-BBF9-42A6-93EA7DADA2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0AF6B6E-B473-4DB4-9DC7-857FFB379F20}"/>
              </a:ext>
            </a:extLst>
          </p:cNvPr>
          <p:cNvSpPr>
            <a:spLocks noGrp="1"/>
          </p:cNvSpPr>
          <p:nvPr>
            <p:ph type="dt" sz="half" idx="10"/>
          </p:nvPr>
        </p:nvSpPr>
        <p:spPr/>
        <p:txBody>
          <a:bodyPr/>
          <a:lstStyle/>
          <a:p>
            <a:fld id="{E938F0A2-CBA3-422A-A79C-ACD8F5A6C531}" type="datetimeFigureOut">
              <a:rPr lang="en-IN" smtClean="0"/>
              <a:t>13-08-2022</a:t>
            </a:fld>
            <a:endParaRPr lang="en-IN"/>
          </a:p>
        </p:txBody>
      </p:sp>
      <p:sp>
        <p:nvSpPr>
          <p:cNvPr id="8" name="Footer Placeholder 7">
            <a:extLst>
              <a:ext uri="{FF2B5EF4-FFF2-40B4-BE49-F238E27FC236}">
                <a16:creationId xmlns:a16="http://schemas.microsoft.com/office/drawing/2014/main" id="{391D904D-16BF-B9C8-6D86-8050AF543A2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94B64CB-E0BC-4917-CE50-97E41AEEDF0C}"/>
              </a:ext>
            </a:extLst>
          </p:cNvPr>
          <p:cNvSpPr>
            <a:spLocks noGrp="1"/>
          </p:cNvSpPr>
          <p:nvPr>
            <p:ph type="sldNum" sz="quarter" idx="12"/>
          </p:nvPr>
        </p:nvSpPr>
        <p:spPr/>
        <p:txBody>
          <a:bodyPr/>
          <a:lstStyle/>
          <a:p>
            <a:fld id="{B75A26E1-CB80-4A4C-8D9F-BA9FF3E7B3B5}" type="slidenum">
              <a:rPr lang="en-IN" smtClean="0"/>
              <a:t>‹#›</a:t>
            </a:fld>
            <a:endParaRPr lang="en-IN"/>
          </a:p>
        </p:txBody>
      </p:sp>
    </p:spTree>
    <p:extLst>
      <p:ext uri="{BB962C8B-B14F-4D97-AF65-F5344CB8AC3E}">
        <p14:creationId xmlns:p14="http://schemas.microsoft.com/office/powerpoint/2010/main" val="2597623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DA2F1-AB59-A7CF-01E9-85ECB18DBF2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A8E77D8-3996-B6C9-52A2-7D01990A9378}"/>
              </a:ext>
            </a:extLst>
          </p:cNvPr>
          <p:cNvSpPr>
            <a:spLocks noGrp="1"/>
          </p:cNvSpPr>
          <p:nvPr>
            <p:ph type="dt" sz="half" idx="10"/>
          </p:nvPr>
        </p:nvSpPr>
        <p:spPr/>
        <p:txBody>
          <a:bodyPr/>
          <a:lstStyle/>
          <a:p>
            <a:fld id="{E938F0A2-CBA3-422A-A79C-ACD8F5A6C531}" type="datetimeFigureOut">
              <a:rPr lang="en-IN" smtClean="0"/>
              <a:t>13-08-2022</a:t>
            </a:fld>
            <a:endParaRPr lang="en-IN"/>
          </a:p>
        </p:txBody>
      </p:sp>
      <p:sp>
        <p:nvSpPr>
          <p:cNvPr id="4" name="Footer Placeholder 3">
            <a:extLst>
              <a:ext uri="{FF2B5EF4-FFF2-40B4-BE49-F238E27FC236}">
                <a16:creationId xmlns:a16="http://schemas.microsoft.com/office/drawing/2014/main" id="{719A99C0-C0C6-CF33-B792-609A09ECD9A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405F729-16B9-9345-6012-3D3F6540BBEC}"/>
              </a:ext>
            </a:extLst>
          </p:cNvPr>
          <p:cNvSpPr>
            <a:spLocks noGrp="1"/>
          </p:cNvSpPr>
          <p:nvPr>
            <p:ph type="sldNum" sz="quarter" idx="12"/>
          </p:nvPr>
        </p:nvSpPr>
        <p:spPr/>
        <p:txBody>
          <a:bodyPr/>
          <a:lstStyle/>
          <a:p>
            <a:fld id="{B75A26E1-CB80-4A4C-8D9F-BA9FF3E7B3B5}" type="slidenum">
              <a:rPr lang="en-IN" smtClean="0"/>
              <a:t>‹#›</a:t>
            </a:fld>
            <a:endParaRPr lang="en-IN"/>
          </a:p>
        </p:txBody>
      </p:sp>
    </p:spTree>
    <p:extLst>
      <p:ext uri="{BB962C8B-B14F-4D97-AF65-F5344CB8AC3E}">
        <p14:creationId xmlns:p14="http://schemas.microsoft.com/office/powerpoint/2010/main" val="3651612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465BCC-EEBD-F22A-99CA-0A470E0293AD}"/>
              </a:ext>
            </a:extLst>
          </p:cNvPr>
          <p:cNvSpPr>
            <a:spLocks noGrp="1"/>
          </p:cNvSpPr>
          <p:nvPr>
            <p:ph type="dt" sz="half" idx="10"/>
          </p:nvPr>
        </p:nvSpPr>
        <p:spPr/>
        <p:txBody>
          <a:bodyPr/>
          <a:lstStyle/>
          <a:p>
            <a:fld id="{E938F0A2-CBA3-422A-A79C-ACD8F5A6C531}" type="datetimeFigureOut">
              <a:rPr lang="en-IN" smtClean="0"/>
              <a:t>13-08-2022</a:t>
            </a:fld>
            <a:endParaRPr lang="en-IN"/>
          </a:p>
        </p:txBody>
      </p:sp>
      <p:sp>
        <p:nvSpPr>
          <p:cNvPr id="3" name="Footer Placeholder 2">
            <a:extLst>
              <a:ext uri="{FF2B5EF4-FFF2-40B4-BE49-F238E27FC236}">
                <a16:creationId xmlns:a16="http://schemas.microsoft.com/office/drawing/2014/main" id="{608B1149-2E3C-B34A-1608-7A9013178E0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2568446-0EC8-58B5-1664-1A8310D42913}"/>
              </a:ext>
            </a:extLst>
          </p:cNvPr>
          <p:cNvSpPr>
            <a:spLocks noGrp="1"/>
          </p:cNvSpPr>
          <p:nvPr>
            <p:ph type="sldNum" sz="quarter" idx="12"/>
          </p:nvPr>
        </p:nvSpPr>
        <p:spPr/>
        <p:txBody>
          <a:bodyPr/>
          <a:lstStyle/>
          <a:p>
            <a:fld id="{B75A26E1-CB80-4A4C-8D9F-BA9FF3E7B3B5}" type="slidenum">
              <a:rPr lang="en-IN" smtClean="0"/>
              <a:t>‹#›</a:t>
            </a:fld>
            <a:endParaRPr lang="en-IN"/>
          </a:p>
        </p:txBody>
      </p:sp>
    </p:spTree>
    <p:extLst>
      <p:ext uri="{BB962C8B-B14F-4D97-AF65-F5344CB8AC3E}">
        <p14:creationId xmlns:p14="http://schemas.microsoft.com/office/powerpoint/2010/main" val="1237972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BF3C2-94B6-BEED-6FBD-EBC0A5863E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5B63FD2-FBDF-108E-D6DA-6102AB9905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FCD8571-3AC7-73FA-9ED8-07F9431FBE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964A36-DC71-9278-578E-59CDBBF7ECCA}"/>
              </a:ext>
            </a:extLst>
          </p:cNvPr>
          <p:cNvSpPr>
            <a:spLocks noGrp="1"/>
          </p:cNvSpPr>
          <p:nvPr>
            <p:ph type="dt" sz="half" idx="10"/>
          </p:nvPr>
        </p:nvSpPr>
        <p:spPr/>
        <p:txBody>
          <a:bodyPr/>
          <a:lstStyle/>
          <a:p>
            <a:fld id="{E938F0A2-CBA3-422A-A79C-ACD8F5A6C531}" type="datetimeFigureOut">
              <a:rPr lang="en-IN" smtClean="0"/>
              <a:t>13-08-2022</a:t>
            </a:fld>
            <a:endParaRPr lang="en-IN"/>
          </a:p>
        </p:txBody>
      </p:sp>
      <p:sp>
        <p:nvSpPr>
          <p:cNvPr id="6" name="Footer Placeholder 5">
            <a:extLst>
              <a:ext uri="{FF2B5EF4-FFF2-40B4-BE49-F238E27FC236}">
                <a16:creationId xmlns:a16="http://schemas.microsoft.com/office/drawing/2014/main" id="{8523F011-2703-3473-FA26-92C985AE1E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22749A0-A5A4-89EB-EA13-224C09A8261E}"/>
              </a:ext>
            </a:extLst>
          </p:cNvPr>
          <p:cNvSpPr>
            <a:spLocks noGrp="1"/>
          </p:cNvSpPr>
          <p:nvPr>
            <p:ph type="sldNum" sz="quarter" idx="12"/>
          </p:nvPr>
        </p:nvSpPr>
        <p:spPr/>
        <p:txBody>
          <a:bodyPr/>
          <a:lstStyle/>
          <a:p>
            <a:fld id="{B75A26E1-CB80-4A4C-8D9F-BA9FF3E7B3B5}" type="slidenum">
              <a:rPr lang="en-IN" smtClean="0"/>
              <a:t>‹#›</a:t>
            </a:fld>
            <a:endParaRPr lang="en-IN"/>
          </a:p>
        </p:txBody>
      </p:sp>
    </p:spTree>
    <p:extLst>
      <p:ext uri="{BB962C8B-B14F-4D97-AF65-F5344CB8AC3E}">
        <p14:creationId xmlns:p14="http://schemas.microsoft.com/office/powerpoint/2010/main" val="3646690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08F4F-8F3E-665C-43F3-A96EC87E34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21298EB-3603-3663-F7A8-3AC72298FC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07625C2-95AC-B64A-C17A-BB5D4EA9AA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6261CF-4077-1DE2-AB1F-F56ADEE1329B}"/>
              </a:ext>
            </a:extLst>
          </p:cNvPr>
          <p:cNvSpPr>
            <a:spLocks noGrp="1"/>
          </p:cNvSpPr>
          <p:nvPr>
            <p:ph type="dt" sz="half" idx="10"/>
          </p:nvPr>
        </p:nvSpPr>
        <p:spPr/>
        <p:txBody>
          <a:bodyPr/>
          <a:lstStyle/>
          <a:p>
            <a:fld id="{E938F0A2-CBA3-422A-A79C-ACD8F5A6C531}" type="datetimeFigureOut">
              <a:rPr lang="en-IN" smtClean="0"/>
              <a:t>13-08-2022</a:t>
            </a:fld>
            <a:endParaRPr lang="en-IN"/>
          </a:p>
        </p:txBody>
      </p:sp>
      <p:sp>
        <p:nvSpPr>
          <p:cNvPr id="6" name="Footer Placeholder 5">
            <a:extLst>
              <a:ext uri="{FF2B5EF4-FFF2-40B4-BE49-F238E27FC236}">
                <a16:creationId xmlns:a16="http://schemas.microsoft.com/office/drawing/2014/main" id="{2F226222-1EEA-1650-4597-CA61308935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D28F52-886A-246A-045F-A92DC9F7B7BA}"/>
              </a:ext>
            </a:extLst>
          </p:cNvPr>
          <p:cNvSpPr>
            <a:spLocks noGrp="1"/>
          </p:cNvSpPr>
          <p:nvPr>
            <p:ph type="sldNum" sz="quarter" idx="12"/>
          </p:nvPr>
        </p:nvSpPr>
        <p:spPr/>
        <p:txBody>
          <a:bodyPr/>
          <a:lstStyle/>
          <a:p>
            <a:fld id="{B75A26E1-CB80-4A4C-8D9F-BA9FF3E7B3B5}" type="slidenum">
              <a:rPr lang="en-IN" smtClean="0"/>
              <a:t>‹#›</a:t>
            </a:fld>
            <a:endParaRPr lang="en-IN"/>
          </a:p>
        </p:txBody>
      </p:sp>
    </p:spTree>
    <p:extLst>
      <p:ext uri="{BB962C8B-B14F-4D97-AF65-F5344CB8AC3E}">
        <p14:creationId xmlns:p14="http://schemas.microsoft.com/office/powerpoint/2010/main" val="3289733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59A95D-4129-8752-1EFF-C7EAABCBFA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506139A-272D-7941-D4CE-31E1B2CC3F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9251EA-B900-73AA-685D-49CB20FE0F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38F0A2-CBA3-422A-A79C-ACD8F5A6C531}" type="datetimeFigureOut">
              <a:rPr lang="en-IN" smtClean="0"/>
              <a:t>13-08-2022</a:t>
            </a:fld>
            <a:endParaRPr lang="en-IN"/>
          </a:p>
        </p:txBody>
      </p:sp>
      <p:sp>
        <p:nvSpPr>
          <p:cNvPr id="5" name="Footer Placeholder 4">
            <a:extLst>
              <a:ext uri="{FF2B5EF4-FFF2-40B4-BE49-F238E27FC236}">
                <a16:creationId xmlns:a16="http://schemas.microsoft.com/office/drawing/2014/main" id="{6949555C-9D3D-C470-4A80-8BD8D691AC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A55C001-E54E-6231-EE3E-CB00255FB9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5A26E1-CB80-4A4C-8D9F-BA9FF3E7B3B5}" type="slidenum">
              <a:rPr lang="en-IN" smtClean="0"/>
              <a:t>‹#›</a:t>
            </a:fld>
            <a:endParaRPr lang="en-IN"/>
          </a:p>
        </p:txBody>
      </p:sp>
    </p:spTree>
    <p:extLst>
      <p:ext uri="{BB962C8B-B14F-4D97-AF65-F5344CB8AC3E}">
        <p14:creationId xmlns:p14="http://schemas.microsoft.com/office/powerpoint/2010/main" val="2152355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24B40-4569-6F8D-D559-1995863A0ECF}"/>
              </a:ext>
            </a:extLst>
          </p:cNvPr>
          <p:cNvSpPr>
            <a:spLocks noGrp="1"/>
          </p:cNvSpPr>
          <p:nvPr>
            <p:ph type="ctrTitle"/>
          </p:nvPr>
        </p:nvSpPr>
        <p:spPr>
          <a:xfrm>
            <a:off x="1524000" y="143123"/>
            <a:ext cx="9144000" cy="1267695"/>
          </a:xfrm>
        </p:spPr>
        <p:txBody>
          <a:bodyPr>
            <a:normAutofit/>
          </a:bodyPr>
          <a:lstStyle/>
          <a:p>
            <a:r>
              <a:rPr lang="en-IN" sz="3600" dirty="0"/>
              <a:t>Patient Database Management System Using </a:t>
            </a:r>
            <a:r>
              <a:rPr lang="en-IN" sz="3600" dirty="0" err="1"/>
              <a:t>BlockChain</a:t>
            </a:r>
            <a:endParaRPr lang="en-IN" sz="3600" dirty="0"/>
          </a:p>
        </p:txBody>
      </p:sp>
      <p:sp>
        <p:nvSpPr>
          <p:cNvPr id="3" name="Subtitle 2">
            <a:extLst>
              <a:ext uri="{FF2B5EF4-FFF2-40B4-BE49-F238E27FC236}">
                <a16:creationId xmlns:a16="http://schemas.microsoft.com/office/drawing/2014/main" id="{3AB3F303-CA48-1412-D717-C9D662DE86C9}"/>
              </a:ext>
            </a:extLst>
          </p:cNvPr>
          <p:cNvSpPr>
            <a:spLocks noGrp="1"/>
          </p:cNvSpPr>
          <p:nvPr>
            <p:ph type="subTitle" idx="1"/>
          </p:nvPr>
        </p:nvSpPr>
        <p:spPr>
          <a:xfrm>
            <a:off x="1118483" y="1614211"/>
            <a:ext cx="4685969" cy="4563951"/>
          </a:xfrm>
        </p:spPr>
        <p:txBody>
          <a:bodyPr/>
          <a:lstStyle/>
          <a:p>
            <a:r>
              <a:rPr lang="en-IN" dirty="0"/>
              <a:t>     </a:t>
            </a:r>
          </a:p>
          <a:p>
            <a:endParaRPr lang="en-IN" dirty="0"/>
          </a:p>
          <a:p>
            <a:r>
              <a:rPr lang="en-IN" dirty="0"/>
              <a:t>       2010030526 – </a:t>
            </a:r>
            <a:r>
              <a:rPr lang="en-IN" dirty="0" err="1"/>
              <a:t>D.Dedeepya</a:t>
            </a:r>
            <a:endParaRPr lang="en-IN" dirty="0"/>
          </a:p>
          <a:p>
            <a:r>
              <a:rPr lang="en-IN" dirty="0"/>
              <a:t>2010030530 – </a:t>
            </a:r>
            <a:r>
              <a:rPr lang="en-IN" dirty="0" err="1"/>
              <a:t>K.SriTeja</a:t>
            </a:r>
            <a:endParaRPr lang="en-IN" dirty="0"/>
          </a:p>
        </p:txBody>
      </p:sp>
      <p:sp>
        <p:nvSpPr>
          <p:cNvPr id="4" name="TextBox 3">
            <a:extLst>
              <a:ext uri="{FF2B5EF4-FFF2-40B4-BE49-F238E27FC236}">
                <a16:creationId xmlns:a16="http://schemas.microsoft.com/office/drawing/2014/main" id="{C578A467-6D6C-3DC4-36DF-D1F5C2B48C98}"/>
              </a:ext>
            </a:extLst>
          </p:cNvPr>
          <p:cNvSpPr txBox="1"/>
          <p:nvPr/>
        </p:nvSpPr>
        <p:spPr>
          <a:xfrm>
            <a:off x="7839986" y="5263763"/>
            <a:ext cx="3904091" cy="646331"/>
          </a:xfrm>
          <a:prstGeom prst="rect">
            <a:avLst/>
          </a:prstGeom>
          <a:noFill/>
        </p:spPr>
        <p:txBody>
          <a:bodyPr wrap="square" rtlCol="0">
            <a:spAutoFit/>
          </a:bodyPr>
          <a:lstStyle/>
          <a:p>
            <a:r>
              <a:rPr lang="en-IN" dirty="0"/>
              <a:t>Guided by</a:t>
            </a:r>
          </a:p>
          <a:p>
            <a:r>
              <a:rPr lang="en-IN" dirty="0"/>
              <a:t>Lalitha Surya Kumari </a:t>
            </a:r>
            <a:r>
              <a:rPr lang="en-IN" dirty="0" err="1"/>
              <a:t>mam’m</a:t>
            </a:r>
            <a:endParaRPr lang="en-IN" dirty="0"/>
          </a:p>
        </p:txBody>
      </p:sp>
    </p:spTree>
    <p:extLst>
      <p:ext uri="{BB962C8B-B14F-4D97-AF65-F5344CB8AC3E}">
        <p14:creationId xmlns:p14="http://schemas.microsoft.com/office/powerpoint/2010/main" val="3064725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1CB8B-2731-1BE1-DEB6-E129CA56E704}"/>
              </a:ext>
            </a:extLst>
          </p:cNvPr>
          <p:cNvSpPr>
            <a:spLocks noGrp="1"/>
          </p:cNvSpPr>
          <p:nvPr>
            <p:ph type="title"/>
          </p:nvPr>
        </p:nvSpPr>
        <p:spPr/>
        <p:txBody>
          <a:bodyPr>
            <a:normAutofit/>
          </a:bodyPr>
          <a:lstStyle/>
          <a:p>
            <a:pPr algn="ctr"/>
            <a:r>
              <a:rPr lang="en-IN" sz="4000" b="1" u="sng" dirty="0"/>
              <a:t>Table of Contents</a:t>
            </a:r>
          </a:p>
        </p:txBody>
      </p:sp>
      <p:sp>
        <p:nvSpPr>
          <p:cNvPr id="3" name="Content Placeholder 2">
            <a:extLst>
              <a:ext uri="{FF2B5EF4-FFF2-40B4-BE49-F238E27FC236}">
                <a16:creationId xmlns:a16="http://schemas.microsoft.com/office/drawing/2014/main" id="{A67A2B05-81AC-BCF7-C573-362D68998B86}"/>
              </a:ext>
            </a:extLst>
          </p:cNvPr>
          <p:cNvSpPr>
            <a:spLocks noGrp="1"/>
          </p:cNvSpPr>
          <p:nvPr>
            <p:ph idx="1"/>
          </p:nvPr>
        </p:nvSpPr>
        <p:spPr/>
        <p:txBody>
          <a:bodyPr/>
          <a:lstStyle/>
          <a:p>
            <a:r>
              <a:rPr lang="en-US" dirty="0"/>
              <a:t>Introduction</a:t>
            </a:r>
          </a:p>
          <a:p>
            <a:r>
              <a:rPr lang="en-US" dirty="0"/>
              <a:t>Documentation</a:t>
            </a:r>
          </a:p>
          <a:p>
            <a:r>
              <a:rPr lang="en-US" dirty="0"/>
              <a:t>Hardware and Software Requirements</a:t>
            </a:r>
          </a:p>
          <a:p>
            <a:r>
              <a:rPr lang="en-US" dirty="0"/>
              <a:t>Git-hub setup</a:t>
            </a:r>
          </a:p>
          <a:p>
            <a:endParaRPr lang="en-IN" dirty="0"/>
          </a:p>
        </p:txBody>
      </p:sp>
    </p:spTree>
    <p:extLst>
      <p:ext uri="{BB962C8B-B14F-4D97-AF65-F5344CB8AC3E}">
        <p14:creationId xmlns:p14="http://schemas.microsoft.com/office/powerpoint/2010/main" val="2214589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8D06C-91A4-4A67-81A4-B76D338A03F5}"/>
              </a:ext>
            </a:extLst>
          </p:cNvPr>
          <p:cNvSpPr>
            <a:spLocks noGrp="1"/>
          </p:cNvSpPr>
          <p:nvPr>
            <p:ph type="title"/>
          </p:nvPr>
        </p:nvSpPr>
        <p:spPr/>
        <p:txBody>
          <a:bodyPr>
            <a:normAutofit/>
          </a:bodyPr>
          <a:lstStyle/>
          <a:p>
            <a:pPr algn="ctr"/>
            <a:r>
              <a:rPr lang="en-IN" sz="4000" b="1" u="sng" dirty="0"/>
              <a:t>Introduction</a:t>
            </a:r>
          </a:p>
        </p:txBody>
      </p:sp>
      <p:sp>
        <p:nvSpPr>
          <p:cNvPr id="3" name="Content Placeholder 2">
            <a:extLst>
              <a:ext uri="{FF2B5EF4-FFF2-40B4-BE49-F238E27FC236}">
                <a16:creationId xmlns:a16="http://schemas.microsoft.com/office/drawing/2014/main" id="{6C6DE2E4-FADC-2BFF-03C0-32E332BAFFAB}"/>
              </a:ext>
            </a:extLst>
          </p:cNvPr>
          <p:cNvSpPr>
            <a:spLocks noGrp="1"/>
          </p:cNvSpPr>
          <p:nvPr>
            <p:ph idx="1"/>
          </p:nvPr>
        </p:nvSpPr>
        <p:spPr/>
        <p:txBody>
          <a:bodyPr/>
          <a:lstStyle/>
          <a:p>
            <a:r>
              <a:rPr lang="en-US" sz="2000" b="0" i="0" dirty="0">
                <a:solidFill>
                  <a:srgbClr val="000000"/>
                </a:solidFill>
                <a:effectLst/>
                <a:latin typeface="FSBrabo"/>
              </a:rPr>
              <a:t>This framework employs the smart contract to establish a medical record management system to ensure the privacy of patients. Moreover, the blockchain technique accelerates the medical record or information exchange such that the cost of human resource is significant reduced.</a:t>
            </a:r>
          </a:p>
          <a:p>
            <a:r>
              <a:rPr lang="en-US" sz="2000" b="0" i="0" dirty="0">
                <a:solidFill>
                  <a:srgbClr val="000000"/>
                </a:solidFill>
                <a:effectLst/>
                <a:latin typeface="FSBrabo"/>
              </a:rPr>
              <a:t> All patients can manage their individual medical records and information easily in the different hospitals and clinics. They also have the privilege to deal with and authorize personal </a:t>
            </a:r>
            <a:r>
              <a:rPr lang="en-US" sz="2000" b="0" i="0" dirty="0" err="1">
                <a:solidFill>
                  <a:srgbClr val="000000"/>
                </a:solidFill>
                <a:effectLst/>
                <a:latin typeface="FSBrabo"/>
              </a:rPr>
              <a:t>medicalrecords</a:t>
            </a:r>
            <a:r>
              <a:rPr lang="en-US" sz="2000" b="0" i="0" dirty="0">
                <a:solidFill>
                  <a:srgbClr val="000000"/>
                </a:solidFill>
                <a:effectLst/>
                <a:latin typeface="FSBrabo"/>
              </a:rPr>
              <a:t> in the proposed management framework</a:t>
            </a:r>
            <a:r>
              <a:rPr lang="en-US" b="0" i="0" dirty="0">
                <a:solidFill>
                  <a:srgbClr val="000000"/>
                </a:solidFill>
                <a:effectLst/>
                <a:latin typeface="FSBrabo"/>
              </a:rPr>
              <a:t>.</a:t>
            </a:r>
            <a:endParaRPr lang="en-IN" dirty="0"/>
          </a:p>
        </p:txBody>
      </p:sp>
    </p:spTree>
    <p:extLst>
      <p:ext uri="{BB962C8B-B14F-4D97-AF65-F5344CB8AC3E}">
        <p14:creationId xmlns:p14="http://schemas.microsoft.com/office/powerpoint/2010/main" val="2644597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CB852-0AE0-482C-51DC-28B4BA2F3923}"/>
              </a:ext>
            </a:extLst>
          </p:cNvPr>
          <p:cNvSpPr>
            <a:spLocks noGrp="1"/>
          </p:cNvSpPr>
          <p:nvPr>
            <p:ph type="title"/>
          </p:nvPr>
        </p:nvSpPr>
        <p:spPr>
          <a:xfrm>
            <a:off x="838200" y="257112"/>
            <a:ext cx="10515600" cy="847850"/>
          </a:xfrm>
        </p:spPr>
        <p:txBody>
          <a:bodyPr>
            <a:normAutofit/>
          </a:bodyPr>
          <a:lstStyle/>
          <a:p>
            <a:pPr algn="ctr"/>
            <a:r>
              <a:rPr lang="en-IN" sz="4000" b="1" u="sng" dirty="0"/>
              <a:t>Literature Review</a:t>
            </a:r>
          </a:p>
        </p:txBody>
      </p:sp>
      <p:sp>
        <p:nvSpPr>
          <p:cNvPr id="3" name="Content Placeholder 2">
            <a:extLst>
              <a:ext uri="{FF2B5EF4-FFF2-40B4-BE49-F238E27FC236}">
                <a16:creationId xmlns:a16="http://schemas.microsoft.com/office/drawing/2014/main" id="{314FACCA-0732-AB29-ED46-B9070ABEB17E}"/>
              </a:ext>
            </a:extLst>
          </p:cNvPr>
          <p:cNvSpPr>
            <a:spLocks noGrp="1"/>
          </p:cNvSpPr>
          <p:nvPr>
            <p:ph idx="1"/>
          </p:nvPr>
        </p:nvSpPr>
        <p:spPr>
          <a:xfrm>
            <a:off x="838200" y="1001864"/>
            <a:ext cx="10515600" cy="6098651"/>
          </a:xfrm>
        </p:spPr>
        <p:txBody>
          <a:bodyPr>
            <a:normAutofit fontScale="62500" lnSpcReduction="20000"/>
          </a:bodyPr>
          <a:lstStyle/>
          <a:p>
            <a:pPr marL="0" indent="0">
              <a:buNone/>
            </a:pPr>
            <a:endParaRPr lang="en-US" b="1" dirty="0"/>
          </a:p>
          <a:p>
            <a:r>
              <a:rPr lang="en-US" b="1" dirty="0"/>
              <a:t>Author</a:t>
            </a:r>
            <a:r>
              <a:rPr lang="en-US" dirty="0"/>
              <a:t> : </a:t>
            </a:r>
            <a:r>
              <a:rPr lang="en-US" dirty="0" err="1"/>
              <a:t>BessemZaabar,OmarCheikhrouhou,FaisalJamil,Meryem</a:t>
            </a:r>
            <a:r>
              <a:rPr lang="en-US" dirty="0"/>
              <a:t> </a:t>
            </a:r>
            <a:r>
              <a:rPr lang="en-US" dirty="0" err="1"/>
              <a:t>Ammi,Mohamed</a:t>
            </a:r>
            <a:r>
              <a:rPr lang="en-US" dirty="0"/>
              <a:t> Abid</a:t>
            </a:r>
          </a:p>
          <a:p>
            <a:endParaRPr lang="en-US" dirty="0"/>
          </a:p>
          <a:p>
            <a:r>
              <a:rPr lang="en-US" b="1" dirty="0"/>
              <a:t>Published on </a:t>
            </a:r>
            <a:r>
              <a:rPr lang="en-US" dirty="0"/>
              <a:t>: 9 December 2021</a:t>
            </a:r>
          </a:p>
          <a:p>
            <a:endParaRPr lang="en-US" dirty="0"/>
          </a:p>
          <a:p>
            <a:r>
              <a:rPr lang="en-US" b="1" dirty="0"/>
              <a:t>Title</a:t>
            </a:r>
            <a:r>
              <a:rPr lang="en-US" dirty="0"/>
              <a:t>: </a:t>
            </a:r>
            <a:r>
              <a:rPr lang="en-US" dirty="0" err="1"/>
              <a:t>HealthBlock</a:t>
            </a:r>
            <a:r>
              <a:rPr lang="en-US" dirty="0"/>
              <a:t>: A secure blockchain-based healthcare data management system</a:t>
            </a:r>
          </a:p>
          <a:p>
            <a:endParaRPr lang="en-US" dirty="0"/>
          </a:p>
          <a:p>
            <a:r>
              <a:rPr lang="en-US" b="1" dirty="0"/>
              <a:t>Abstract</a:t>
            </a:r>
            <a:r>
              <a:rPr lang="en-US" dirty="0"/>
              <a:t>: In this work, we have proposed the </a:t>
            </a:r>
            <a:r>
              <a:rPr lang="en-US" dirty="0" err="1"/>
              <a:t>HealthBlock</a:t>
            </a:r>
            <a:r>
              <a:rPr lang="en-US" dirty="0"/>
              <a:t> system that is a blockchain-based system for a decentralized healthcare management system. The proposed system uses Blockchain technology integrated with healthcare IoT devices to build an efficient and secure RPM and EHR management. The architecture of the proposed system is derived from exploiting the decentralized storage concept and a permissioned blockchain network as an access control mechanism to monitor the patient’s vital signs</a:t>
            </a:r>
          </a:p>
          <a:p>
            <a:endParaRPr lang="en-US" dirty="0"/>
          </a:p>
          <a:p>
            <a:r>
              <a:rPr lang="en-US" b="1" dirty="0"/>
              <a:t>Pros</a:t>
            </a:r>
            <a:r>
              <a:rPr lang="en-US" dirty="0"/>
              <a:t>: This  technology is used to ensure EHR management, access control, data integrity, audit, and interoperability.</a:t>
            </a:r>
          </a:p>
          <a:p>
            <a:endParaRPr lang="en-US" dirty="0"/>
          </a:p>
          <a:p>
            <a:r>
              <a:rPr lang="en-US" b="1" dirty="0"/>
              <a:t>Cons</a:t>
            </a:r>
            <a:r>
              <a:rPr lang="en-US" dirty="0"/>
              <a:t>: patient health data could be either collected from wearable sensors or manually introduced by users.</a:t>
            </a:r>
          </a:p>
          <a:p>
            <a:endParaRPr lang="en-US" dirty="0"/>
          </a:p>
          <a:p>
            <a:r>
              <a:rPr lang="en-US" b="1" dirty="0"/>
              <a:t>link</a:t>
            </a:r>
            <a:r>
              <a:rPr lang="en-US" dirty="0"/>
              <a:t> : https://www.sciencedirect.com/science/article/abs/pii/S1389128621004382#</a:t>
            </a:r>
            <a:endParaRPr lang="en-IN" dirty="0"/>
          </a:p>
        </p:txBody>
      </p:sp>
    </p:spTree>
    <p:extLst>
      <p:ext uri="{BB962C8B-B14F-4D97-AF65-F5344CB8AC3E}">
        <p14:creationId xmlns:p14="http://schemas.microsoft.com/office/powerpoint/2010/main" val="3917544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ABAAC0-418C-7AC4-BCF6-C24E3C39E7A9}"/>
              </a:ext>
            </a:extLst>
          </p:cNvPr>
          <p:cNvSpPr>
            <a:spLocks noGrp="1"/>
          </p:cNvSpPr>
          <p:nvPr>
            <p:ph idx="1"/>
          </p:nvPr>
        </p:nvSpPr>
        <p:spPr>
          <a:xfrm>
            <a:off x="838200" y="349857"/>
            <a:ext cx="10515600" cy="6583680"/>
          </a:xfrm>
        </p:spPr>
        <p:txBody>
          <a:bodyPr>
            <a:normAutofit fontScale="55000" lnSpcReduction="20000"/>
          </a:bodyPr>
          <a:lstStyle/>
          <a:p>
            <a:pPr marL="0" indent="0">
              <a:buNone/>
            </a:pPr>
            <a:endParaRPr lang="en-US" b="1" dirty="0"/>
          </a:p>
          <a:p>
            <a:pPr>
              <a:lnSpc>
                <a:spcPct val="120000"/>
              </a:lnSpc>
            </a:pPr>
            <a:r>
              <a:rPr lang="en-US" sz="3400" b="1" dirty="0"/>
              <a:t>Author</a:t>
            </a:r>
            <a:r>
              <a:rPr lang="en-US" sz="3400" dirty="0"/>
              <a:t> : </a:t>
            </a:r>
            <a:r>
              <a:rPr lang="en-US" sz="3400" dirty="0" err="1"/>
              <a:t>Dimiter</a:t>
            </a:r>
            <a:r>
              <a:rPr lang="en-US" sz="3400" dirty="0"/>
              <a:t> V. Dimitrov</a:t>
            </a:r>
          </a:p>
          <a:p>
            <a:pPr>
              <a:lnSpc>
                <a:spcPct val="120000"/>
              </a:lnSpc>
            </a:pPr>
            <a:r>
              <a:rPr lang="en-US" sz="3400" b="1" dirty="0"/>
              <a:t>Published on </a:t>
            </a:r>
            <a:r>
              <a:rPr lang="en-US" sz="3400" dirty="0"/>
              <a:t>: 2019 Jan 31</a:t>
            </a:r>
          </a:p>
          <a:p>
            <a:pPr>
              <a:lnSpc>
                <a:spcPct val="120000"/>
              </a:lnSpc>
            </a:pPr>
            <a:r>
              <a:rPr lang="en-US" sz="3400" b="1" dirty="0"/>
              <a:t>Title</a:t>
            </a:r>
            <a:r>
              <a:rPr lang="en-US" sz="3400" dirty="0"/>
              <a:t> : Blockchain Applications for Healthcare Data Management</a:t>
            </a:r>
          </a:p>
          <a:p>
            <a:pPr>
              <a:lnSpc>
                <a:spcPct val="120000"/>
              </a:lnSpc>
            </a:pPr>
            <a:r>
              <a:rPr lang="en-US" sz="3400" b="1" dirty="0"/>
              <a:t>Abstract</a:t>
            </a:r>
            <a:r>
              <a:rPr lang="en-US" sz="3400" dirty="0"/>
              <a:t> : This study aimed to provide an overview of the potential for blockchain technology in the healthcare system. The review covers technological topics from storing medical records in blockchains through patient personal data ownership and mobile apps for patient outreach.</a:t>
            </a:r>
          </a:p>
          <a:p>
            <a:pPr>
              <a:lnSpc>
                <a:spcPct val="120000"/>
              </a:lnSpc>
            </a:pPr>
            <a:r>
              <a:rPr lang="en-US" sz="3400" dirty="0"/>
              <a:t>We performed a preliminary survey to fill the gap that exists between purely technically focused manuscripts about blockchains, on the one hand, and the literature that is mostly concerned with marketing discussions about their expected economic impact on the other hand.</a:t>
            </a:r>
          </a:p>
          <a:p>
            <a:pPr>
              <a:lnSpc>
                <a:spcPct val="120000"/>
              </a:lnSpc>
            </a:pPr>
            <a:r>
              <a:rPr lang="en-US" sz="3400" b="1" dirty="0"/>
              <a:t>Pros</a:t>
            </a:r>
            <a:r>
              <a:rPr lang="en-US" sz="3400" dirty="0"/>
              <a:t> : fast, simple, and seamless interaction between data providers, including patients themselves.</a:t>
            </a:r>
          </a:p>
          <a:p>
            <a:pPr>
              <a:lnSpc>
                <a:spcPct val="120000"/>
              </a:lnSpc>
            </a:pPr>
            <a:r>
              <a:rPr lang="en-US" sz="3400" dirty="0"/>
              <a:t>they increase the security and privacy of data; data is encrypted in blockchains and can only be decrypted with the patient's private key.</a:t>
            </a:r>
          </a:p>
          <a:p>
            <a:pPr>
              <a:lnSpc>
                <a:spcPct val="120000"/>
              </a:lnSpc>
            </a:pPr>
            <a:r>
              <a:rPr lang="en-US" sz="3400" b="1" dirty="0"/>
              <a:t>cons</a:t>
            </a:r>
            <a:r>
              <a:rPr lang="en-US" sz="3400" dirty="0"/>
              <a:t>: if the network is infiltrated by a malicious party, there is no practical way to read patient data.</a:t>
            </a:r>
            <a:endParaRPr lang="en-IN" sz="3400" dirty="0"/>
          </a:p>
        </p:txBody>
      </p:sp>
    </p:spTree>
    <p:extLst>
      <p:ext uri="{BB962C8B-B14F-4D97-AF65-F5344CB8AC3E}">
        <p14:creationId xmlns:p14="http://schemas.microsoft.com/office/powerpoint/2010/main" val="1210127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4589BC-98C5-3464-EBAD-47D5BC0A7A69}"/>
              </a:ext>
            </a:extLst>
          </p:cNvPr>
          <p:cNvSpPr>
            <a:spLocks noGrp="1"/>
          </p:cNvSpPr>
          <p:nvPr>
            <p:ph idx="1"/>
          </p:nvPr>
        </p:nvSpPr>
        <p:spPr>
          <a:xfrm>
            <a:off x="838200" y="492981"/>
            <a:ext cx="10515600" cy="5683982"/>
          </a:xfrm>
        </p:spPr>
        <p:txBody>
          <a:bodyPr>
            <a:normAutofit/>
          </a:bodyPr>
          <a:lstStyle/>
          <a:p>
            <a:endParaRPr lang="en-IN" sz="1800" dirty="0"/>
          </a:p>
          <a:p>
            <a:pPr>
              <a:lnSpc>
                <a:spcPct val="150000"/>
              </a:lnSpc>
            </a:pPr>
            <a:r>
              <a:rPr lang="en-IN" sz="1800" b="1" dirty="0"/>
              <a:t>Authors:</a:t>
            </a:r>
            <a:r>
              <a:rPr lang="en-IN" sz="1800" dirty="0"/>
              <a:t>-</a:t>
            </a:r>
            <a:r>
              <a:rPr lang="en-IN" sz="1800" b="0" i="0" dirty="0">
                <a:solidFill>
                  <a:srgbClr val="000000"/>
                </a:solidFill>
                <a:effectLst/>
                <a:latin typeface="Relative Bold"/>
              </a:rPr>
              <a:t>Hui Li Wang, Shao-I Chu, </a:t>
            </a:r>
            <a:r>
              <a:rPr lang="en-IN" sz="1800" b="0" i="0" dirty="0" err="1">
                <a:solidFill>
                  <a:srgbClr val="000000"/>
                </a:solidFill>
                <a:effectLst/>
                <a:latin typeface="Relative Bold"/>
              </a:rPr>
              <a:t>Jiun</a:t>
            </a:r>
            <a:r>
              <a:rPr lang="en-IN" sz="1800" b="0" i="0" dirty="0">
                <a:solidFill>
                  <a:srgbClr val="000000"/>
                </a:solidFill>
                <a:effectLst/>
                <a:latin typeface="Relative Bold"/>
              </a:rPr>
              <a:t>-Han Yan, Yu-Jung Huang, I-Yueh Fang, Shu </a:t>
            </a:r>
            <a:r>
              <a:rPr lang="en-IN" sz="1800" b="0" i="0" dirty="0" err="1">
                <a:solidFill>
                  <a:srgbClr val="000000"/>
                </a:solidFill>
                <a:effectLst/>
                <a:latin typeface="Relative Bold"/>
              </a:rPr>
              <a:t>Ya</a:t>
            </a:r>
            <a:r>
              <a:rPr lang="en-IN" sz="1800" b="0" i="0" dirty="0">
                <a:solidFill>
                  <a:srgbClr val="000000"/>
                </a:solidFill>
                <a:effectLst/>
                <a:latin typeface="Relative Bold"/>
              </a:rPr>
              <a:t> Pan, Wei-Cheng Lin, Chao-Tien Hsu, </a:t>
            </a:r>
            <a:r>
              <a:rPr lang="en-IN" sz="1800" b="0" i="0" dirty="0" err="1">
                <a:solidFill>
                  <a:srgbClr val="000000"/>
                </a:solidFill>
                <a:effectLst/>
                <a:latin typeface="Relative Bold"/>
              </a:rPr>
              <a:t>Chih</a:t>
            </a:r>
            <a:r>
              <a:rPr lang="en-IN" sz="1800" b="0" i="0" dirty="0">
                <a:solidFill>
                  <a:srgbClr val="000000"/>
                </a:solidFill>
                <a:effectLst/>
                <a:latin typeface="Relative Bold"/>
              </a:rPr>
              <a:t>-Lung Hung, </a:t>
            </a:r>
            <a:r>
              <a:rPr lang="en-IN" sz="1800" b="0" i="0" dirty="0" err="1">
                <a:solidFill>
                  <a:srgbClr val="000000"/>
                </a:solidFill>
                <a:effectLst/>
                <a:latin typeface="Relative Bold"/>
              </a:rPr>
              <a:t>Tzung</a:t>
            </a:r>
            <a:r>
              <a:rPr lang="en-IN" sz="1800" b="0" i="0" dirty="0">
                <a:solidFill>
                  <a:srgbClr val="000000"/>
                </a:solidFill>
                <a:effectLst/>
                <a:latin typeface="Relative Bold"/>
              </a:rPr>
              <a:t>-Ching Lin and </a:t>
            </a:r>
            <a:r>
              <a:rPr lang="en-IN" sz="1800" b="0" i="0" dirty="0" err="1">
                <a:solidFill>
                  <a:srgbClr val="000000"/>
                </a:solidFill>
                <a:effectLst/>
                <a:latin typeface="Relative Bold"/>
              </a:rPr>
              <a:t>Te-Tsun</a:t>
            </a:r>
            <a:r>
              <a:rPr lang="en-IN" sz="1800" b="0" i="0" dirty="0">
                <a:solidFill>
                  <a:srgbClr val="000000"/>
                </a:solidFill>
                <a:effectLst/>
                <a:latin typeface="Relative Bold"/>
              </a:rPr>
              <a:t> Shen</a:t>
            </a:r>
          </a:p>
          <a:p>
            <a:pPr>
              <a:lnSpc>
                <a:spcPct val="150000"/>
              </a:lnSpc>
            </a:pPr>
            <a:r>
              <a:rPr lang="en-IN" sz="1800" b="1" dirty="0">
                <a:solidFill>
                  <a:srgbClr val="000000"/>
                </a:solidFill>
                <a:latin typeface="Relative Bold"/>
              </a:rPr>
              <a:t>Published on:-</a:t>
            </a:r>
            <a:r>
              <a:rPr lang="en-IN" sz="1800" b="0" i="0" dirty="0">
                <a:solidFill>
                  <a:srgbClr val="000000"/>
                </a:solidFill>
                <a:effectLst/>
                <a:latin typeface="Relative Book"/>
              </a:rPr>
              <a:t>October 30th, 2020</a:t>
            </a:r>
          </a:p>
          <a:p>
            <a:pPr>
              <a:lnSpc>
                <a:spcPct val="150000"/>
              </a:lnSpc>
            </a:pPr>
            <a:r>
              <a:rPr lang="en-IN" sz="1800" b="1" dirty="0">
                <a:solidFill>
                  <a:srgbClr val="000000"/>
                </a:solidFill>
                <a:latin typeface="Relative Book"/>
              </a:rPr>
              <a:t>Title:-</a:t>
            </a:r>
            <a:r>
              <a:rPr lang="en-US" sz="1200" b="1" i="0" dirty="0">
                <a:solidFill>
                  <a:srgbClr val="000000"/>
                </a:solidFill>
                <a:effectLst/>
                <a:latin typeface="FSBrabo"/>
              </a:rPr>
              <a:t> </a:t>
            </a:r>
            <a:r>
              <a:rPr lang="en-US" sz="1800" b="1" i="0" dirty="0">
                <a:solidFill>
                  <a:srgbClr val="000000"/>
                </a:solidFill>
                <a:effectLst/>
                <a:latin typeface="FSBrabo"/>
              </a:rPr>
              <a:t>Blockchain-Based Medical Record Management with Biofeedback Information</a:t>
            </a:r>
            <a:endParaRPr lang="en-IN" sz="1800" b="0" i="0" dirty="0">
              <a:solidFill>
                <a:srgbClr val="000000"/>
              </a:solidFill>
              <a:effectLst/>
              <a:latin typeface="Relative Book"/>
            </a:endParaRPr>
          </a:p>
          <a:p>
            <a:pPr>
              <a:lnSpc>
                <a:spcPct val="150000"/>
              </a:lnSpc>
            </a:pPr>
            <a:r>
              <a:rPr lang="en-IN" sz="1800" b="1" dirty="0">
                <a:solidFill>
                  <a:srgbClr val="000000"/>
                </a:solidFill>
                <a:latin typeface="Relative Book"/>
              </a:rPr>
              <a:t>Abstract:-</a:t>
            </a:r>
            <a:r>
              <a:rPr lang="en-US" sz="1200" b="1" i="0" dirty="0">
                <a:solidFill>
                  <a:srgbClr val="000000"/>
                </a:solidFill>
                <a:effectLst/>
                <a:latin typeface="FSBrabo"/>
              </a:rPr>
              <a:t> </a:t>
            </a:r>
            <a:r>
              <a:rPr lang="en-US" sz="1800" b="0" i="0" dirty="0">
                <a:solidFill>
                  <a:srgbClr val="000000"/>
                </a:solidFill>
                <a:effectLst/>
                <a:latin typeface="FSBrabo"/>
              </a:rPr>
              <a:t>Instead of using the traditional centralized databases, the Ethereum-based blockchain is applied to our designed system framework of medical record management to ensure the security of data. The medical records are stored within individual nodes in the blockchain networks by utilizing the smart contracts. The automatic smart contracts for the administration procedure are also designed with an aim to reducing the waste of human resource and speeding up the medical process.</a:t>
            </a:r>
          </a:p>
          <a:p>
            <a:pPr>
              <a:lnSpc>
                <a:spcPct val="150000"/>
              </a:lnSpc>
            </a:pPr>
            <a:r>
              <a:rPr lang="en-US" sz="1800" b="1" dirty="0">
                <a:solidFill>
                  <a:srgbClr val="000000"/>
                </a:solidFill>
                <a:latin typeface="FSBrabo"/>
              </a:rPr>
              <a:t>Pros:-</a:t>
            </a:r>
            <a:r>
              <a:rPr lang="en-US" sz="1200" b="1" i="0" dirty="0">
                <a:solidFill>
                  <a:srgbClr val="000000"/>
                </a:solidFill>
                <a:effectLst/>
                <a:latin typeface="FSBrabo"/>
              </a:rPr>
              <a:t> </a:t>
            </a:r>
            <a:r>
              <a:rPr lang="en-US" sz="1800" b="0" i="0" dirty="0">
                <a:solidFill>
                  <a:srgbClr val="000000"/>
                </a:solidFill>
                <a:effectLst/>
                <a:latin typeface="FSBrabo"/>
              </a:rPr>
              <a:t>medical records are stored to guarantee data security, privacy and integrity.</a:t>
            </a:r>
          </a:p>
          <a:p>
            <a:pPr>
              <a:lnSpc>
                <a:spcPct val="150000"/>
              </a:lnSpc>
            </a:pPr>
            <a:r>
              <a:rPr lang="en-US" sz="1800" b="0" i="0" dirty="0">
                <a:solidFill>
                  <a:srgbClr val="000000"/>
                </a:solidFill>
                <a:effectLst/>
                <a:latin typeface="FSBrabo"/>
              </a:rPr>
              <a:t>https://www.intechopen.com/chapters/73842</a:t>
            </a:r>
          </a:p>
          <a:p>
            <a:pPr marL="0" indent="0">
              <a:buNone/>
            </a:pPr>
            <a:endParaRPr lang="en-IN" sz="1800" dirty="0"/>
          </a:p>
        </p:txBody>
      </p:sp>
    </p:spTree>
    <p:extLst>
      <p:ext uri="{BB962C8B-B14F-4D97-AF65-F5344CB8AC3E}">
        <p14:creationId xmlns:p14="http://schemas.microsoft.com/office/powerpoint/2010/main" val="3954721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CE5E6-78D4-CE8C-95FF-BEFCBC0DF813}"/>
              </a:ext>
            </a:extLst>
          </p:cNvPr>
          <p:cNvSpPr>
            <a:spLocks noGrp="1"/>
          </p:cNvSpPr>
          <p:nvPr>
            <p:ph type="title"/>
          </p:nvPr>
        </p:nvSpPr>
        <p:spPr/>
        <p:txBody>
          <a:bodyPr/>
          <a:lstStyle/>
          <a:p>
            <a:r>
              <a:rPr lang="en-US" sz="4400" b="1" u="sng" dirty="0"/>
              <a:t>Hardware and Software Requirements</a:t>
            </a:r>
            <a:endParaRPr lang="en-IN" dirty="0"/>
          </a:p>
        </p:txBody>
      </p:sp>
      <p:sp>
        <p:nvSpPr>
          <p:cNvPr id="3" name="Content Placeholder 2">
            <a:extLst>
              <a:ext uri="{FF2B5EF4-FFF2-40B4-BE49-F238E27FC236}">
                <a16:creationId xmlns:a16="http://schemas.microsoft.com/office/drawing/2014/main" id="{BF9F4C89-DB47-FEA3-964B-7412CDEE35E7}"/>
              </a:ext>
            </a:extLst>
          </p:cNvPr>
          <p:cNvSpPr>
            <a:spLocks noGrp="1"/>
          </p:cNvSpPr>
          <p:nvPr>
            <p:ph idx="1"/>
          </p:nvPr>
        </p:nvSpPr>
        <p:spPr/>
        <p:txBody>
          <a:bodyPr>
            <a:normAutofit/>
          </a:bodyPr>
          <a:lstStyle/>
          <a:p>
            <a:r>
              <a:rPr lang="en-US" b="1" dirty="0"/>
              <a:t>Hardware Requirements:-</a:t>
            </a:r>
          </a:p>
          <a:p>
            <a:pPr>
              <a:buFont typeface="Wingdings" panose="05000000000000000000" pitchFamily="2" charset="2"/>
              <a:buChar char="Ø"/>
            </a:pPr>
            <a:r>
              <a:rPr lang="en-US" sz="2800" dirty="0"/>
              <a:t>              processor – intel core i7</a:t>
            </a:r>
          </a:p>
          <a:p>
            <a:pPr>
              <a:buFont typeface="Wingdings" panose="05000000000000000000" pitchFamily="2" charset="2"/>
              <a:buChar char="Ø"/>
            </a:pPr>
            <a:r>
              <a:rPr lang="en-US" sz="2800" dirty="0"/>
              <a:t>              Ram – 4GB</a:t>
            </a:r>
          </a:p>
          <a:p>
            <a:pPr>
              <a:buFont typeface="Wingdings" panose="05000000000000000000" pitchFamily="2" charset="2"/>
              <a:buChar char="Ø"/>
            </a:pPr>
            <a:r>
              <a:rPr lang="en-US" sz="2800" dirty="0"/>
              <a:t>              Hard Disk – 1TB</a:t>
            </a:r>
          </a:p>
          <a:p>
            <a:r>
              <a:rPr lang="en-US" b="1" dirty="0"/>
              <a:t>Software Requirements:-</a:t>
            </a:r>
          </a:p>
          <a:p>
            <a:pPr>
              <a:buFont typeface="Wingdings" panose="05000000000000000000" pitchFamily="2" charset="2"/>
              <a:buChar char="Ø"/>
            </a:pPr>
            <a:r>
              <a:rPr lang="en-US" sz="2800" dirty="0"/>
              <a:t>               Remix ide</a:t>
            </a:r>
          </a:p>
          <a:p>
            <a:pPr>
              <a:buFont typeface="Wingdings" panose="05000000000000000000" pitchFamily="2" charset="2"/>
              <a:buChar char="Ø"/>
            </a:pPr>
            <a:r>
              <a:rPr lang="en-US" dirty="0"/>
              <a:t> </a:t>
            </a:r>
            <a:r>
              <a:rPr lang="en-US" sz="2800" dirty="0"/>
              <a:t>              solidity</a:t>
            </a:r>
          </a:p>
          <a:p>
            <a:pPr>
              <a:buFont typeface="Wingdings" panose="05000000000000000000" pitchFamily="2" charset="2"/>
              <a:buChar char="Ø"/>
            </a:pPr>
            <a:r>
              <a:rPr lang="en-US" sz="2800" dirty="0"/>
              <a:t>               Html</a:t>
            </a:r>
            <a:endParaRPr lang="en-IN" dirty="0"/>
          </a:p>
        </p:txBody>
      </p:sp>
    </p:spTree>
    <p:extLst>
      <p:ext uri="{BB962C8B-B14F-4D97-AF65-F5344CB8AC3E}">
        <p14:creationId xmlns:p14="http://schemas.microsoft.com/office/powerpoint/2010/main" val="747654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D5DEA-F456-FC1A-BC74-7F1AC2358D6E}"/>
              </a:ext>
            </a:extLst>
          </p:cNvPr>
          <p:cNvSpPr>
            <a:spLocks noGrp="1"/>
          </p:cNvSpPr>
          <p:nvPr>
            <p:ph type="title"/>
          </p:nvPr>
        </p:nvSpPr>
        <p:spPr/>
        <p:txBody>
          <a:bodyPr/>
          <a:lstStyle/>
          <a:p>
            <a:pPr algn="ctr"/>
            <a:r>
              <a:rPr lang="en-IN" b="1" u="sng" dirty="0"/>
              <a:t>GitHub Setup</a:t>
            </a:r>
          </a:p>
        </p:txBody>
      </p:sp>
      <p:pic>
        <p:nvPicPr>
          <p:cNvPr id="5" name="Content Placeholder 4">
            <a:extLst>
              <a:ext uri="{FF2B5EF4-FFF2-40B4-BE49-F238E27FC236}">
                <a16:creationId xmlns:a16="http://schemas.microsoft.com/office/drawing/2014/main" id="{468F48F0-15DA-910A-A29A-09AAC334F501}"/>
              </a:ext>
            </a:extLst>
          </p:cNvPr>
          <p:cNvPicPr>
            <a:picLocks noGrp="1" noChangeAspect="1"/>
          </p:cNvPicPr>
          <p:nvPr>
            <p:ph idx="1"/>
          </p:nvPr>
        </p:nvPicPr>
        <p:blipFill>
          <a:blip r:embed="rId2"/>
          <a:stretch>
            <a:fillRect/>
          </a:stretch>
        </p:blipFill>
        <p:spPr>
          <a:xfrm>
            <a:off x="1567779" y="1825625"/>
            <a:ext cx="9056442" cy="4351338"/>
          </a:xfrm>
        </p:spPr>
      </p:pic>
    </p:spTree>
    <p:extLst>
      <p:ext uri="{BB962C8B-B14F-4D97-AF65-F5344CB8AC3E}">
        <p14:creationId xmlns:p14="http://schemas.microsoft.com/office/powerpoint/2010/main" val="981268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6459-3A3E-8BE3-9A03-D9A2C6C648EC}"/>
              </a:ext>
            </a:extLst>
          </p:cNvPr>
          <p:cNvSpPr>
            <a:spLocks noGrp="1"/>
          </p:cNvSpPr>
          <p:nvPr>
            <p:ph type="title"/>
          </p:nvPr>
        </p:nvSpPr>
        <p:spPr/>
        <p:txBody>
          <a:bodyPr/>
          <a:lstStyle/>
          <a:p>
            <a:pPr algn="ctr"/>
            <a:r>
              <a:rPr lang="en-IN" b="1" u="sng" dirty="0"/>
              <a:t>Work Allocation</a:t>
            </a:r>
          </a:p>
        </p:txBody>
      </p:sp>
      <p:sp>
        <p:nvSpPr>
          <p:cNvPr id="3" name="Content Placeholder 2">
            <a:extLst>
              <a:ext uri="{FF2B5EF4-FFF2-40B4-BE49-F238E27FC236}">
                <a16:creationId xmlns:a16="http://schemas.microsoft.com/office/drawing/2014/main" id="{7C5BFAE5-ADDC-5CBC-90FE-7C3B3D45316D}"/>
              </a:ext>
            </a:extLst>
          </p:cNvPr>
          <p:cNvSpPr>
            <a:spLocks noGrp="1"/>
          </p:cNvSpPr>
          <p:nvPr>
            <p:ph idx="1"/>
          </p:nvPr>
        </p:nvSpPr>
        <p:spPr/>
        <p:txBody>
          <a:bodyPr/>
          <a:lstStyle/>
          <a:p>
            <a:pPr marL="342900" indent="-342900" algn="l">
              <a:buFont typeface="Arial" panose="020B0604020202020204" pitchFamily="34" charset="0"/>
              <a:buChar char="•"/>
            </a:pPr>
            <a:r>
              <a:rPr lang="en-IN" dirty="0"/>
              <a:t>Implementation and back end- </a:t>
            </a:r>
            <a:r>
              <a:rPr lang="en-IN" dirty="0" err="1"/>
              <a:t>Sriteja</a:t>
            </a:r>
            <a:endParaRPr lang="en-IN" dirty="0"/>
          </a:p>
          <a:p>
            <a:pPr marL="342900" indent="-342900" algn="l">
              <a:buFont typeface="Arial" panose="020B0604020202020204" pitchFamily="34" charset="0"/>
              <a:buChar char="•"/>
            </a:pPr>
            <a:r>
              <a:rPr lang="en-IN" dirty="0"/>
              <a:t>Techniques and front end-Dedeepya</a:t>
            </a:r>
          </a:p>
          <a:p>
            <a:endParaRPr lang="en-IN" dirty="0"/>
          </a:p>
        </p:txBody>
      </p:sp>
    </p:spTree>
    <p:extLst>
      <p:ext uri="{BB962C8B-B14F-4D97-AF65-F5344CB8AC3E}">
        <p14:creationId xmlns:p14="http://schemas.microsoft.com/office/powerpoint/2010/main" val="11659171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655</Words>
  <Application>Microsoft Office PowerPoint</Application>
  <PresentationFormat>Widescreen</PresentationFormat>
  <Paragraphs>59</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Calibri Light</vt:lpstr>
      <vt:lpstr>FSBrabo</vt:lpstr>
      <vt:lpstr>Relative Bold</vt:lpstr>
      <vt:lpstr>Relative Book</vt:lpstr>
      <vt:lpstr>Wingdings</vt:lpstr>
      <vt:lpstr>Office Theme</vt:lpstr>
      <vt:lpstr>Patient Database Management System Using BlockChain</vt:lpstr>
      <vt:lpstr>Table of Contents</vt:lpstr>
      <vt:lpstr>Introduction</vt:lpstr>
      <vt:lpstr>Literature Review</vt:lpstr>
      <vt:lpstr>PowerPoint Presentation</vt:lpstr>
      <vt:lpstr>PowerPoint Presentation</vt:lpstr>
      <vt:lpstr>Hardware and Software Requirements</vt:lpstr>
      <vt:lpstr>GitHub Setup</vt:lpstr>
      <vt:lpstr>Work Allocation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Patient Database Management System Using BlockChain</dc:title>
  <dc:creator>D Dedeepy .</dc:creator>
  <cp:lastModifiedBy>D Dedeepy .</cp:lastModifiedBy>
  <cp:revision>1</cp:revision>
  <dcterms:created xsi:type="dcterms:W3CDTF">2022-08-13T08:01:17Z</dcterms:created>
  <dcterms:modified xsi:type="dcterms:W3CDTF">2022-08-13T08:17:16Z</dcterms:modified>
</cp:coreProperties>
</file>