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76" autoAdjust="0"/>
    <p:restoredTop sz="94660"/>
  </p:normalViewPr>
  <p:slideViewPr>
    <p:cSldViewPr snapToGrid="0">
      <p:cViewPr>
        <p:scale>
          <a:sx n="88" d="100"/>
          <a:sy n="88" d="100"/>
        </p:scale>
        <p:origin x="408"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61E14-8F13-0038-9AB3-2FD1EA118F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9EC04E-D769-9945-0B95-6566AA9A8D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1A2CB5-5012-FAD3-7BBD-513D6A199056}"/>
              </a:ext>
            </a:extLst>
          </p:cNvPr>
          <p:cNvSpPr>
            <a:spLocks noGrp="1"/>
          </p:cNvSpPr>
          <p:nvPr>
            <p:ph type="dt" sz="half" idx="10"/>
          </p:nvPr>
        </p:nvSpPr>
        <p:spPr/>
        <p:txBody>
          <a:bodyPr/>
          <a:lstStyle/>
          <a:p>
            <a:fld id="{E440C71C-0772-469A-9216-7B00F7A8E98D}" type="datetimeFigureOut">
              <a:rPr lang="en-IN" smtClean="0"/>
              <a:t>30-10-2022</a:t>
            </a:fld>
            <a:endParaRPr lang="en-IN"/>
          </a:p>
        </p:txBody>
      </p:sp>
      <p:sp>
        <p:nvSpPr>
          <p:cNvPr id="5" name="Footer Placeholder 4">
            <a:extLst>
              <a:ext uri="{FF2B5EF4-FFF2-40B4-BE49-F238E27FC236}">
                <a16:creationId xmlns:a16="http://schemas.microsoft.com/office/drawing/2014/main" id="{9FD83073-61BA-C7F7-8FA3-8605EFE8D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0067C2-153D-48DA-4663-EE15DD088B7B}"/>
              </a:ext>
            </a:extLst>
          </p:cNvPr>
          <p:cNvSpPr>
            <a:spLocks noGrp="1"/>
          </p:cNvSpPr>
          <p:nvPr>
            <p:ph type="sldNum" sz="quarter" idx="12"/>
          </p:nvPr>
        </p:nvSpPr>
        <p:spPr/>
        <p:txBody>
          <a:bodyPr/>
          <a:lstStyle/>
          <a:p>
            <a:fld id="{FD7DE623-1CDE-416D-AA1F-FF216B6446D9}" type="slidenum">
              <a:rPr lang="en-IN" smtClean="0"/>
              <a:t>‹#›</a:t>
            </a:fld>
            <a:endParaRPr lang="en-IN"/>
          </a:p>
        </p:txBody>
      </p:sp>
    </p:spTree>
    <p:extLst>
      <p:ext uri="{BB962C8B-B14F-4D97-AF65-F5344CB8AC3E}">
        <p14:creationId xmlns:p14="http://schemas.microsoft.com/office/powerpoint/2010/main" val="2485126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3C5EE-26A6-FB78-99CC-B998ED0611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E230E6-0C68-47E1-6590-70D8DCB0B0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86E09E-E65D-025D-CA21-9B5A07F51AD1}"/>
              </a:ext>
            </a:extLst>
          </p:cNvPr>
          <p:cNvSpPr>
            <a:spLocks noGrp="1"/>
          </p:cNvSpPr>
          <p:nvPr>
            <p:ph type="dt" sz="half" idx="10"/>
          </p:nvPr>
        </p:nvSpPr>
        <p:spPr/>
        <p:txBody>
          <a:bodyPr/>
          <a:lstStyle/>
          <a:p>
            <a:fld id="{E440C71C-0772-469A-9216-7B00F7A8E98D}" type="datetimeFigureOut">
              <a:rPr lang="en-IN" smtClean="0"/>
              <a:t>30-10-2022</a:t>
            </a:fld>
            <a:endParaRPr lang="en-IN"/>
          </a:p>
        </p:txBody>
      </p:sp>
      <p:sp>
        <p:nvSpPr>
          <p:cNvPr id="5" name="Footer Placeholder 4">
            <a:extLst>
              <a:ext uri="{FF2B5EF4-FFF2-40B4-BE49-F238E27FC236}">
                <a16:creationId xmlns:a16="http://schemas.microsoft.com/office/drawing/2014/main" id="{130A89B0-830D-5642-6463-E934CC6EE2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E1812A-B457-82E8-27DF-360343834C01}"/>
              </a:ext>
            </a:extLst>
          </p:cNvPr>
          <p:cNvSpPr>
            <a:spLocks noGrp="1"/>
          </p:cNvSpPr>
          <p:nvPr>
            <p:ph type="sldNum" sz="quarter" idx="12"/>
          </p:nvPr>
        </p:nvSpPr>
        <p:spPr/>
        <p:txBody>
          <a:bodyPr/>
          <a:lstStyle/>
          <a:p>
            <a:fld id="{FD7DE623-1CDE-416D-AA1F-FF216B6446D9}" type="slidenum">
              <a:rPr lang="en-IN" smtClean="0"/>
              <a:t>‹#›</a:t>
            </a:fld>
            <a:endParaRPr lang="en-IN"/>
          </a:p>
        </p:txBody>
      </p:sp>
    </p:spTree>
    <p:extLst>
      <p:ext uri="{BB962C8B-B14F-4D97-AF65-F5344CB8AC3E}">
        <p14:creationId xmlns:p14="http://schemas.microsoft.com/office/powerpoint/2010/main" val="2750007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F0FD96-681A-D722-B235-32B2139626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E4BDF8-08E5-0CDF-B334-2D5D81DFD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955013-5AE3-7758-1DFB-310DF8974BA2}"/>
              </a:ext>
            </a:extLst>
          </p:cNvPr>
          <p:cNvSpPr>
            <a:spLocks noGrp="1"/>
          </p:cNvSpPr>
          <p:nvPr>
            <p:ph type="dt" sz="half" idx="10"/>
          </p:nvPr>
        </p:nvSpPr>
        <p:spPr/>
        <p:txBody>
          <a:bodyPr/>
          <a:lstStyle/>
          <a:p>
            <a:fld id="{E440C71C-0772-469A-9216-7B00F7A8E98D}" type="datetimeFigureOut">
              <a:rPr lang="en-IN" smtClean="0"/>
              <a:t>30-10-2022</a:t>
            </a:fld>
            <a:endParaRPr lang="en-IN"/>
          </a:p>
        </p:txBody>
      </p:sp>
      <p:sp>
        <p:nvSpPr>
          <p:cNvPr id="5" name="Footer Placeholder 4">
            <a:extLst>
              <a:ext uri="{FF2B5EF4-FFF2-40B4-BE49-F238E27FC236}">
                <a16:creationId xmlns:a16="http://schemas.microsoft.com/office/drawing/2014/main" id="{0B518E6F-D4DC-C1A8-006F-74D229D0BE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455D10-104B-6E30-5065-7FBBEA7F4CCB}"/>
              </a:ext>
            </a:extLst>
          </p:cNvPr>
          <p:cNvSpPr>
            <a:spLocks noGrp="1"/>
          </p:cNvSpPr>
          <p:nvPr>
            <p:ph type="sldNum" sz="quarter" idx="12"/>
          </p:nvPr>
        </p:nvSpPr>
        <p:spPr/>
        <p:txBody>
          <a:bodyPr/>
          <a:lstStyle/>
          <a:p>
            <a:fld id="{FD7DE623-1CDE-416D-AA1F-FF216B6446D9}" type="slidenum">
              <a:rPr lang="en-IN" smtClean="0"/>
              <a:t>‹#›</a:t>
            </a:fld>
            <a:endParaRPr lang="en-IN"/>
          </a:p>
        </p:txBody>
      </p:sp>
    </p:spTree>
    <p:extLst>
      <p:ext uri="{BB962C8B-B14F-4D97-AF65-F5344CB8AC3E}">
        <p14:creationId xmlns:p14="http://schemas.microsoft.com/office/powerpoint/2010/main" val="3016175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FFEFC-9481-8D68-7F8D-7378F37990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8291CE-93A5-16D1-7F90-671331728D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5E6CD7-758E-D1B2-6EFB-ED9EC8F8D3B0}"/>
              </a:ext>
            </a:extLst>
          </p:cNvPr>
          <p:cNvSpPr>
            <a:spLocks noGrp="1"/>
          </p:cNvSpPr>
          <p:nvPr>
            <p:ph type="dt" sz="half" idx="10"/>
          </p:nvPr>
        </p:nvSpPr>
        <p:spPr/>
        <p:txBody>
          <a:bodyPr/>
          <a:lstStyle/>
          <a:p>
            <a:fld id="{E440C71C-0772-469A-9216-7B00F7A8E98D}" type="datetimeFigureOut">
              <a:rPr lang="en-IN" smtClean="0"/>
              <a:t>30-10-2022</a:t>
            </a:fld>
            <a:endParaRPr lang="en-IN"/>
          </a:p>
        </p:txBody>
      </p:sp>
      <p:sp>
        <p:nvSpPr>
          <p:cNvPr id="5" name="Footer Placeholder 4">
            <a:extLst>
              <a:ext uri="{FF2B5EF4-FFF2-40B4-BE49-F238E27FC236}">
                <a16:creationId xmlns:a16="http://schemas.microsoft.com/office/drawing/2014/main" id="{AC0EDB5B-A408-7983-9D81-6CAA4F9F25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1B1B1E-DA45-F51D-C7AD-E72F65298690}"/>
              </a:ext>
            </a:extLst>
          </p:cNvPr>
          <p:cNvSpPr>
            <a:spLocks noGrp="1"/>
          </p:cNvSpPr>
          <p:nvPr>
            <p:ph type="sldNum" sz="quarter" idx="12"/>
          </p:nvPr>
        </p:nvSpPr>
        <p:spPr/>
        <p:txBody>
          <a:bodyPr/>
          <a:lstStyle/>
          <a:p>
            <a:fld id="{FD7DE623-1CDE-416D-AA1F-FF216B6446D9}" type="slidenum">
              <a:rPr lang="en-IN" smtClean="0"/>
              <a:t>‹#›</a:t>
            </a:fld>
            <a:endParaRPr lang="en-IN"/>
          </a:p>
        </p:txBody>
      </p:sp>
    </p:spTree>
    <p:extLst>
      <p:ext uri="{BB962C8B-B14F-4D97-AF65-F5344CB8AC3E}">
        <p14:creationId xmlns:p14="http://schemas.microsoft.com/office/powerpoint/2010/main" val="1271354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84392-6D2A-946C-ACFC-4B16E4117E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E31039-6DC1-B179-B4E1-141397F9A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9EAE56-0734-A31C-C150-A828C0D63DB9}"/>
              </a:ext>
            </a:extLst>
          </p:cNvPr>
          <p:cNvSpPr>
            <a:spLocks noGrp="1"/>
          </p:cNvSpPr>
          <p:nvPr>
            <p:ph type="dt" sz="half" idx="10"/>
          </p:nvPr>
        </p:nvSpPr>
        <p:spPr/>
        <p:txBody>
          <a:bodyPr/>
          <a:lstStyle/>
          <a:p>
            <a:fld id="{E440C71C-0772-469A-9216-7B00F7A8E98D}" type="datetimeFigureOut">
              <a:rPr lang="en-IN" smtClean="0"/>
              <a:t>30-10-2022</a:t>
            </a:fld>
            <a:endParaRPr lang="en-IN"/>
          </a:p>
        </p:txBody>
      </p:sp>
      <p:sp>
        <p:nvSpPr>
          <p:cNvPr id="5" name="Footer Placeholder 4">
            <a:extLst>
              <a:ext uri="{FF2B5EF4-FFF2-40B4-BE49-F238E27FC236}">
                <a16:creationId xmlns:a16="http://schemas.microsoft.com/office/drawing/2014/main" id="{AEF7A644-A309-03D1-0089-F7EC80312F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208C6F-F850-E413-3082-5E1EB9B0E849}"/>
              </a:ext>
            </a:extLst>
          </p:cNvPr>
          <p:cNvSpPr>
            <a:spLocks noGrp="1"/>
          </p:cNvSpPr>
          <p:nvPr>
            <p:ph type="sldNum" sz="quarter" idx="12"/>
          </p:nvPr>
        </p:nvSpPr>
        <p:spPr/>
        <p:txBody>
          <a:bodyPr/>
          <a:lstStyle/>
          <a:p>
            <a:fld id="{FD7DE623-1CDE-416D-AA1F-FF216B6446D9}" type="slidenum">
              <a:rPr lang="en-IN" smtClean="0"/>
              <a:t>‹#›</a:t>
            </a:fld>
            <a:endParaRPr lang="en-IN"/>
          </a:p>
        </p:txBody>
      </p:sp>
    </p:spTree>
    <p:extLst>
      <p:ext uri="{BB962C8B-B14F-4D97-AF65-F5344CB8AC3E}">
        <p14:creationId xmlns:p14="http://schemas.microsoft.com/office/powerpoint/2010/main" val="2859706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BD5C6-A142-2B62-CFCF-63916AA448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5447E6-1095-B776-204E-EF49D1F24F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F036A3-F1AF-B01D-6B5B-B7AF71D31B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54E1F8-DCA7-0A2C-808E-3B341233A6BE}"/>
              </a:ext>
            </a:extLst>
          </p:cNvPr>
          <p:cNvSpPr>
            <a:spLocks noGrp="1"/>
          </p:cNvSpPr>
          <p:nvPr>
            <p:ph type="dt" sz="half" idx="10"/>
          </p:nvPr>
        </p:nvSpPr>
        <p:spPr/>
        <p:txBody>
          <a:bodyPr/>
          <a:lstStyle/>
          <a:p>
            <a:fld id="{E440C71C-0772-469A-9216-7B00F7A8E98D}" type="datetimeFigureOut">
              <a:rPr lang="en-IN" smtClean="0"/>
              <a:t>30-10-2022</a:t>
            </a:fld>
            <a:endParaRPr lang="en-IN"/>
          </a:p>
        </p:txBody>
      </p:sp>
      <p:sp>
        <p:nvSpPr>
          <p:cNvPr id="6" name="Footer Placeholder 5">
            <a:extLst>
              <a:ext uri="{FF2B5EF4-FFF2-40B4-BE49-F238E27FC236}">
                <a16:creationId xmlns:a16="http://schemas.microsoft.com/office/drawing/2014/main" id="{29FFEAB8-290E-9443-BF48-17C70E9BAE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CCB23C-72EB-CC03-3C15-7A85295602B2}"/>
              </a:ext>
            </a:extLst>
          </p:cNvPr>
          <p:cNvSpPr>
            <a:spLocks noGrp="1"/>
          </p:cNvSpPr>
          <p:nvPr>
            <p:ph type="sldNum" sz="quarter" idx="12"/>
          </p:nvPr>
        </p:nvSpPr>
        <p:spPr/>
        <p:txBody>
          <a:bodyPr/>
          <a:lstStyle/>
          <a:p>
            <a:fld id="{FD7DE623-1CDE-416D-AA1F-FF216B6446D9}" type="slidenum">
              <a:rPr lang="en-IN" smtClean="0"/>
              <a:t>‹#›</a:t>
            </a:fld>
            <a:endParaRPr lang="en-IN"/>
          </a:p>
        </p:txBody>
      </p:sp>
    </p:spTree>
    <p:extLst>
      <p:ext uri="{BB962C8B-B14F-4D97-AF65-F5344CB8AC3E}">
        <p14:creationId xmlns:p14="http://schemas.microsoft.com/office/powerpoint/2010/main" val="1946292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C807B-79A4-3BB9-A5A6-627DF2EB7D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9D32C2-108A-BC5D-BDFC-4C3ED5004E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9CAE37-5DE7-D7AE-6455-4C69BE30C3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4A9121-29CC-BE64-42EC-3E3D7BBB41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725CEA-59B9-ED7B-B2A9-D4C2FAF280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FCBC2B-3930-4706-7D30-C4BC922572B6}"/>
              </a:ext>
            </a:extLst>
          </p:cNvPr>
          <p:cNvSpPr>
            <a:spLocks noGrp="1"/>
          </p:cNvSpPr>
          <p:nvPr>
            <p:ph type="dt" sz="half" idx="10"/>
          </p:nvPr>
        </p:nvSpPr>
        <p:spPr/>
        <p:txBody>
          <a:bodyPr/>
          <a:lstStyle/>
          <a:p>
            <a:fld id="{E440C71C-0772-469A-9216-7B00F7A8E98D}" type="datetimeFigureOut">
              <a:rPr lang="en-IN" smtClean="0"/>
              <a:t>30-10-2022</a:t>
            </a:fld>
            <a:endParaRPr lang="en-IN"/>
          </a:p>
        </p:txBody>
      </p:sp>
      <p:sp>
        <p:nvSpPr>
          <p:cNvPr id="8" name="Footer Placeholder 7">
            <a:extLst>
              <a:ext uri="{FF2B5EF4-FFF2-40B4-BE49-F238E27FC236}">
                <a16:creationId xmlns:a16="http://schemas.microsoft.com/office/drawing/2014/main" id="{BC76F97E-1512-9D67-4293-52C26AB3B9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619A12-04FA-E495-95E2-554D5538FB7C}"/>
              </a:ext>
            </a:extLst>
          </p:cNvPr>
          <p:cNvSpPr>
            <a:spLocks noGrp="1"/>
          </p:cNvSpPr>
          <p:nvPr>
            <p:ph type="sldNum" sz="quarter" idx="12"/>
          </p:nvPr>
        </p:nvSpPr>
        <p:spPr/>
        <p:txBody>
          <a:bodyPr/>
          <a:lstStyle/>
          <a:p>
            <a:fld id="{FD7DE623-1CDE-416D-AA1F-FF216B6446D9}" type="slidenum">
              <a:rPr lang="en-IN" smtClean="0"/>
              <a:t>‹#›</a:t>
            </a:fld>
            <a:endParaRPr lang="en-IN"/>
          </a:p>
        </p:txBody>
      </p:sp>
    </p:spTree>
    <p:extLst>
      <p:ext uri="{BB962C8B-B14F-4D97-AF65-F5344CB8AC3E}">
        <p14:creationId xmlns:p14="http://schemas.microsoft.com/office/powerpoint/2010/main" val="3424270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68F74-C919-0E51-B893-B3553DF60D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E0BF7F-A9C7-6248-C025-87750A38BD31}"/>
              </a:ext>
            </a:extLst>
          </p:cNvPr>
          <p:cNvSpPr>
            <a:spLocks noGrp="1"/>
          </p:cNvSpPr>
          <p:nvPr>
            <p:ph type="dt" sz="half" idx="10"/>
          </p:nvPr>
        </p:nvSpPr>
        <p:spPr/>
        <p:txBody>
          <a:bodyPr/>
          <a:lstStyle/>
          <a:p>
            <a:fld id="{E440C71C-0772-469A-9216-7B00F7A8E98D}" type="datetimeFigureOut">
              <a:rPr lang="en-IN" smtClean="0"/>
              <a:t>30-10-2022</a:t>
            </a:fld>
            <a:endParaRPr lang="en-IN"/>
          </a:p>
        </p:txBody>
      </p:sp>
      <p:sp>
        <p:nvSpPr>
          <p:cNvPr id="4" name="Footer Placeholder 3">
            <a:extLst>
              <a:ext uri="{FF2B5EF4-FFF2-40B4-BE49-F238E27FC236}">
                <a16:creationId xmlns:a16="http://schemas.microsoft.com/office/drawing/2014/main" id="{BA8000CC-29C4-C9BF-4F2F-96839A9D4DE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35F4D3-37D3-8C5B-3920-89D05D2B218F}"/>
              </a:ext>
            </a:extLst>
          </p:cNvPr>
          <p:cNvSpPr>
            <a:spLocks noGrp="1"/>
          </p:cNvSpPr>
          <p:nvPr>
            <p:ph type="sldNum" sz="quarter" idx="12"/>
          </p:nvPr>
        </p:nvSpPr>
        <p:spPr/>
        <p:txBody>
          <a:bodyPr/>
          <a:lstStyle/>
          <a:p>
            <a:fld id="{FD7DE623-1CDE-416D-AA1F-FF216B6446D9}" type="slidenum">
              <a:rPr lang="en-IN" smtClean="0"/>
              <a:t>‹#›</a:t>
            </a:fld>
            <a:endParaRPr lang="en-IN"/>
          </a:p>
        </p:txBody>
      </p:sp>
    </p:spTree>
    <p:extLst>
      <p:ext uri="{BB962C8B-B14F-4D97-AF65-F5344CB8AC3E}">
        <p14:creationId xmlns:p14="http://schemas.microsoft.com/office/powerpoint/2010/main" val="1948296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35D564-1EEB-2B0C-4C40-8BFF881A25E1}"/>
              </a:ext>
            </a:extLst>
          </p:cNvPr>
          <p:cNvSpPr>
            <a:spLocks noGrp="1"/>
          </p:cNvSpPr>
          <p:nvPr>
            <p:ph type="dt" sz="half" idx="10"/>
          </p:nvPr>
        </p:nvSpPr>
        <p:spPr/>
        <p:txBody>
          <a:bodyPr/>
          <a:lstStyle/>
          <a:p>
            <a:fld id="{E440C71C-0772-469A-9216-7B00F7A8E98D}" type="datetimeFigureOut">
              <a:rPr lang="en-IN" smtClean="0"/>
              <a:t>30-10-2022</a:t>
            </a:fld>
            <a:endParaRPr lang="en-IN"/>
          </a:p>
        </p:txBody>
      </p:sp>
      <p:sp>
        <p:nvSpPr>
          <p:cNvPr id="3" name="Footer Placeholder 2">
            <a:extLst>
              <a:ext uri="{FF2B5EF4-FFF2-40B4-BE49-F238E27FC236}">
                <a16:creationId xmlns:a16="http://schemas.microsoft.com/office/drawing/2014/main" id="{3EAAC3A1-2362-27A4-7EE4-644B41234F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B42DB2-E2AC-D460-8BE7-8A0B584D9991}"/>
              </a:ext>
            </a:extLst>
          </p:cNvPr>
          <p:cNvSpPr>
            <a:spLocks noGrp="1"/>
          </p:cNvSpPr>
          <p:nvPr>
            <p:ph type="sldNum" sz="quarter" idx="12"/>
          </p:nvPr>
        </p:nvSpPr>
        <p:spPr/>
        <p:txBody>
          <a:bodyPr/>
          <a:lstStyle/>
          <a:p>
            <a:fld id="{FD7DE623-1CDE-416D-AA1F-FF216B6446D9}" type="slidenum">
              <a:rPr lang="en-IN" smtClean="0"/>
              <a:t>‹#›</a:t>
            </a:fld>
            <a:endParaRPr lang="en-IN"/>
          </a:p>
        </p:txBody>
      </p:sp>
    </p:spTree>
    <p:extLst>
      <p:ext uri="{BB962C8B-B14F-4D97-AF65-F5344CB8AC3E}">
        <p14:creationId xmlns:p14="http://schemas.microsoft.com/office/powerpoint/2010/main" val="2915762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F860F-219D-A5EF-A4E0-22F8249A1E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30E445-3EBE-8F83-A727-9A63B19D4C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31AD26-07BA-173C-81D8-49A2B7D4E4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2761CD-AA5E-E8CA-7A9C-AAD98A087900}"/>
              </a:ext>
            </a:extLst>
          </p:cNvPr>
          <p:cNvSpPr>
            <a:spLocks noGrp="1"/>
          </p:cNvSpPr>
          <p:nvPr>
            <p:ph type="dt" sz="half" idx="10"/>
          </p:nvPr>
        </p:nvSpPr>
        <p:spPr/>
        <p:txBody>
          <a:bodyPr/>
          <a:lstStyle/>
          <a:p>
            <a:fld id="{E440C71C-0772-469A-9216-7B00F7A8E98D}" type="datetimeFigureOut">
              <a:rPr lang="en-IN" smtClean="0"/>
              <a:t>30-10-2022</a:t>
            </a:fld>
            <a:endParaRPr lang="en-IN"/>
          </a:p>
        </p:txBody>
      </p:sp>
      <p:sp>
        <p:nvSpPr>
          <p:cNvPr id="6" name="Footer Placeholder 5">
            <a:extLst>
              <a:ext uri="{FF2B5EF4-FFF2-40B4-BE49-F238E27FC236}">
                <a16:creationId xmlns:a16="http://schemas.microsoft.com/office/drawing/2014/main" id="{BE767BB4-7C53-A4C8-61DF-6DF15FA672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D46C10-63EE-64EF-776E-06B3FFD93D04}"/>
              </a:ext>
            </a:extLst>
          </p:cNvPr>
          <p:cNvSpPr>
            <a:spLocks noGrp="1"/>
          </p:cNvSpPr>
          <p:nvPr>
            <p:ph type="sldNum" sz="quarter" idx="12"/>
          </p:nvPr>
        </p:nvSpPr>
        <p:spPr/>
        <p:txBody>
          <a:bodyPr/>
          <a:lstStyle/>
          <a:p>
            <a:fld id="{FD7DE623-1CDE-416D-AA1F-FF216B6446D9}" type="slidenum">
              <a:rPr lang="en-IN" smtClean="0"/>
              <a:t>‹#›</a:t>
            </a:fld>
            <a:endParaRPr lang="en-IN"/>
          </a:p>
        </p:txBody>
      </p:sp>
    </p:spTree>
    <p:extLst>
      <p:ext uri="{BB962C8B-B14F-4D97-AF65-F5344CB8AC3E}">
        <p14:creationId xmlns:p14="http://schemas.microsoft.com/office/powerpoint/2010/main" val="290173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2161-B8EB-9743-209D-99AD2A474A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3624CB-801A-582E-E850-D4E5DB34DF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735C94B-1F51-8E9B-D2ED-8464E82202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A511BC-0718-AAE2-B12E-7D294D9DCDA3}"/>
              </a:ext>
            </a:extLst>
          </p:cNvPr>
          <p:cNvSpPr>
            <a:spLocks noGrp="1"/>
          </p:cNvSpPr>
          <p:nvPr>
            <p:ph type="dt" sz="half" idx="10"/>
          </p:nvPr>
        </p:nvSpPr>
        <p:spPr/>
        <p:txBody>
          <a:bodyPr/>
          <a:lstStyle/>
          <a:p>
            <a:fld id="{E440C71C-0772-469A-9216-7B00F7A8E98D}" type="datetimeFigureOut">
              <a:rPr lang="en-IN" smtClean="0"/>
              <a:t>30-10-2022</a:t>
            </a:fld>
            <a:endParaRPr lang="en-IN"/>
          </a:p>
        </p:txBody>
      </p:sp>
      <p:sp>
        <p:nvSpPr>
          <p:cNvPr id="6" name="Footer Placeholder 5">
            <a:extLst>
              <a:ext uri="{FF2B5EF4-FFF2-40B4-BE49-F238E27FC236}">
                <a16:creationId xmlns:a16="http://schemas.microsoft.com/office/drawing/2014/main" id="{3E06FCFB-3A53-A135-C9C0-CD2D5150B5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79476B-FD9E-1C1A-6AE8-138322FB9FEE}"/>
              </a:ext>
            </a:extLst>
          </p:cNvPr>
          <p:cNvSpPr>
            <a:spLocks noGrp="1"/>
          </p:cNvSpPr>
          <p:nvPr>
            <p:ph type="sldNum" sz="quarter" idx="12"/>
          </p:nvPr>
        </p:nvSpPr>
        <p:spPr/>
        <p:txBody>
          <a:bodyPr/>
          <a:lstStyle/>
          <a:p>
            <a:fld id="{FD7DE623-1CDE-416D-AA1F-FF216B6446D9}" type="slidenum">
              <a:rPr lang="en-IN" smtClean="0"/>
              <a:t>‹#›</a:t>
            </a:fld>
            <a:endParaRPr lang="en-IN"/>
          </a:p>
        </p:txBody>
      </p:sp>
    </p:spTree>
    <p:extLst>
      <p:ext uri="{BB962C8B-B14F-4D97-AF65-F5344CB8AC3E}">
        <p14:creationId xmlns:p14="http://schemas.microsoft.com/office/powerpoint/2010/main" val="1610504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72F20-EA76-8D59-35DD-B100A6A24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6F5C63-0C15-33A8-0C78-4D3FFFAD5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D19427-8B61-5998-2302-8FB882DC7E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0C71C-0772-469A-9216-7B00F7A8E98D}" type="datetimeFigureOut">
              <a:rPr lang="en-IN" smtClean="0"/>
              <a:t>30-10-2022</a:t>
            </a:fld>
            <a:endParaRPr lang="en-IN"/>
          </a:p>
        </p:txBody>
      </p:sp>
      <p:sp>
        <p:nvSpPr>
          <p:cNvPr id="5" name="Footer Placeholder 4">
            <a:extLst>
              <a:ext uri="{FF2B5EF4-FFF2-40B4-BE49-F238E27FC236}">
                <a16:creationId xmlns:a16="http://schemas.microsoft.com/office/drawing/2014/main" id="{88A8B7DA-BF77-0F2C-0ADE-A416887D15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D2B422-5732-3CC6-58B1-2C6A21B036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7DE623-1CDE-416D-AA1F-FF216B6446D9}" type="slidenum">
              <a:rPr lang="en-IN" smtClean="0"/>
              <a:t>‹#›</a:t>
            </a:fld>
            <a:endParaRPr lang="en-IN"/>
          </a:p>
        </p:txBody>
      </p:sp>
    </p:spTree>
    <p:extLst>
      <p:ext uri="{BB962C8B-B14F-4D97-AF65-F5344CB8AC3E}">
        <p14:creationId xmlns:p14="http://schemas.microsoft.com/office/powerpoint/2010/main" val="2956228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478FA-120F-EE73-8D22-09C69ADD3562}"/>
              </a:ext>
            </a:extLst>
          </p:cNvPr>
          <p:cNvSpPr>
            <a:spLocks noGrp="1"/>
          </p:cNvSpPr>
          <p:nvPr>
            <p:ph type="ctrTitle"/>
          </p:nvPr>
        </p:nvSpPr>
        <p:spPr>
          <a:xfrm>
            <a:off x="1396779" y="479066"/>
            <a:ext cx="9144000" cy="1651884"/>
          </a:xfrm>
        </p:spPr>
        <p:txBody>
          <a:bodyPr>
            <a:normAutofit fontScale="90000"/>
          </a:bodyPr>
          <a:lstStyle/>
          <a:p>
            <a:pPr>
              <a:lnSpc>
                <a:spcPct val="100000"/>
              </a:lnSpc>
            </a:pPr>
            <a:br>
              <a:rPr lang="en-US" sz="4000" b="1" dirty="0"/>
            </a:br>
            <a:r>
              <a:rPr lang="en-US" sz="4000" b="1" dirty="0"/>
              <a:t>REVIEW-1</a:t>
            </a:r>
            <a:br>
              <a:rPr lang="en-US" sz="4000" b="1" dirty="0"/>
            </a:br>
            <a:br>
              <a:rPr lang="en-US" sz="4000" b="1" dirty="0"/>
            </a:br>
            <a:r>
              <a:rPr lang="en-US" sz="4000" b="1" dirty="0"/>
              <a:t>VULNERABILITY ASSESSMENT</a:t>
            </a:r>
            <a:endParaRPr lang="en-IN" sz="4000" b="1" dirty="0"/>
          </a:p>
        </p:txBody>
      </p:sp>
      <p:sp>
        <p:nvSpPr>
          <p:cNvPr id="3" name="Subtitle 2">
            <a:extLst>
              <a:ext uri="{FF2B5EF4-FFF2-40B4-BE49-F238E27FC236}">
                <a16:creationId xmlns:a16="http://schemas.microsoft.com/office/drawing/2014/main" id="{7974887B-A970-7AB1-4AA1-3FB1DCC3E55C}"/>
              </a:ext>
            </a:extLst>
          </p:cNvPr>
          <p:cNvSpPr>
            <a:spLocks noGrp="1"/>
          </p:cNvSpPr>
          <p:nvPr>
            <p:ph type="subTitle" idx="1"/>
          </p:nvPr>
        </p:nvSpPr>
        <p:spPr>
          <a:xfrm>
            <a:off x="1523999" y="1637969"/>
            <a:ext cx="9917927" cy="4556097"/>
          </a:xfrm>
        </p:spPr>
        <p:txBody>
          <a:bodyPr/>
          <a:lstStyle/>
          <a:p>
            <a:endParaRPr lang="en-US" dirty="0"/>
          </a:p>
          <a:p>
            <a:pPr algn="l"/>
            <a:r>
              <a:rPr lang="en-IN" dirty="0"/>
              <a:t>       </a:t>
            </a:r>
          </a:p>
          <a:p>
            <a:pPr algn="l"/>
            <a:r>
              <a:rPr lang="en-IN" dirty="0"/>
              <a:t>      </a:t>
            </a:r>
          </a:p>
          <a:p>
            <a:pPr algn="l"/>
            <a:endParaRPr lang="en-IN" dirty="0"/>
          </a:p>
          <a:p>
            <a:pPr algn="l"/>
            <a:r>
              <a:rPr lang="en-IN" dirty="0"/>
              <a:t>       2010030526 – D. Dedeepya</a:t>
            </a:r>
          </a:p>
          <a:p>
            <a:pPr algn="l"/>
            <a:r>
              <a:rPr lang="en-IN" dirty="0"/>
              <a:t>       2010030530 – </a:t>
            </a:r>
            <a:r>
              <a:rPr lang="en-IN" dirty="0" err="1"/>
              <a:t>K.SriTeja</a:t>
            </a:r>
            <a:endParaRPr lang="en-IN" dirty="0"/>
          </a:p>
        </p:txBody>
      </p:sp>
      <p:sp>
        <p:nvSpPr>
          <p:cNvPr id="4" name="TextBox 3">
            <a:extLst>
              <a:ext uri="{FF2B5EF4-FFF2-40B4-BE49-F238E27FC236}">
                <a16:creationId xmlns:a16="http://schemas.microsoft.com/office/drawing/2014/main" id="{07F976C2-DA8B-21F9-56C4-6CF3E8C358E1}"/>
              </a:ext>
            </a:extLst>
          </p:cNvPr>
          <p:cNvSpPr txBox="1"/>
          <p:nvPr/>
        </p:nvSpPr>
        <p:spPr>
          <a:xfrm>
            <a:off x="8070574" y="4890052"/>
            <a:ext cx="3522428" cy="707886"/>
          </a:xfrm>
          <a:prstGeom prst="rect">
            <a:avLst/>
          </a:prstGeom>
          <a:noFill/>
        </p:spPr>
        <p:txBody>
          <a:bodyPr wrap="square" rtlCol="0">
            <a:spAutoFit/>
          </a:bodyPr>
          <a:lstStyle/>
          <a:p>
            <a:r>
              <a:rPr lang="en-US" sz="2000" dirty="0"/>
              <a:t>Guided By:-</a:t>
            </a:r>
          </a:p>
          <a:p>
            <a:r>
              <a:rPr lang="en-US" sz="2000" dirty="0"/>
              <a:t>Gayatri </a:t>
            </a:r>
            <a:r>
              <a:rPr lang="en-US" sz="2000" dirty="0" err="1"/>
              <a:t>Mam’m</a:t>
            </a:r>
            <a:endParaRPr lang="en-IN" sz="2000" dirty="0"/>
          </a:p>
        </p:txBody>
      </p:sp>
    </p:spTree>
    <p:extLst>
      <p:ext uri="{BB962C8B-B14F-4D97-AF65-F5344CB8AC3E}">
        <p14:creationId xmlns:p14="http://schemas.microsoft.com/office/powerpoint/2010/main" val="3682340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FE178-D042-CBF0-B627-28304E6C5CAE}"/>
              </a:ext>
            </a:extLst>
          </p:cNvPr>
          <p:cNvSpPr>
            <a:spLocks noGrp="1"/>
          </p:cNvSpPr>
          <p:nvPr>
            <p:ph type="title"/>
          </p:nvPr>
        </p:nvSpPr>
        <p:spPr/>
        <p:txBody>
          <a:bodyPr/>
          <a:lstStyle/>
          <a:p>
            <a:r>
              <a:rPr lang="en-US" b="1" u="sng" dirty="0"/>
              <a:t>Table of Contents</a:t>
            </a:r>
            <a:endParaRPr lang="en-IN" b="1" u="sng" dirty="0"/>
          </a:p>
        </p:txBody>
      </p:sp>
      <p:sp>
        <p:nvSpPr>
          <p:cNvPr id="3" name="Content Placeholder 2">
            <a:extLst>
              <a:ext uri="{FF2B5EF4-FFF2-40B4-BE49-F238E27FC236}">
                <a16:creationId xmlns:a16="http://schemas.microsoft.com/office/drawing/2014/main" id="{508AC984-8B9A-8DF2-F588-18C7878359F0}"/>
              </a:ext>
            </a:extLst>
          </p:cNvPr>
          <p:cNvSpPr>
            <a:spLocks noGrp="1"/>
          </p:cNvSpPr>
          <p:nvPr>
            <p:ph idx="1"/>
          </p:nvPr>
        </p:nvSpPr>
        <p:spPr/>
        <p:txBody>
          <a:bodyPr/>
          <a:lstStyle/>
          <a:p>
            <a:r>
              <a:rPr lang="en-US" dirty="0"/>
              <a:t>Introduction</a:t>
            </a:r>
          </a:p>
          <a:p>
            <a:r>
              <a:rPr lang="en-US" dirty="0"/>
              <a:t>Types of vulnerability scanner</a:t>
            </a:r>
          </a:p>
          <a:p>
            <a:r>
              <a:rPr lang="en-US" dirty="0"/>
              <a:t>Tools for vulnerability scanning</a:t>
            </a:r>
          </a:p>
          <a:p>
            <a:r>
              <a:rPr lang="en-US" dirty="0"/>
              <a:t>Conclusion</a:t>
            </a:r>
          </a:p>
          <a:p>
            <a:endParaRPr lang="en-US" dirty="0"/>
          </a:p>
          <a:p>
            <a:endParaRPr lang="en-US" dirty="0"/>
          </a:p>
          <a:p>
            <a:endParaRPr lang="en-IN" dirty="0"/>
          </a:p>
        </p:txBody>
      </p:sp>
    </p:spTree>
    <p:extLst>
      <p:ext uri="{BB962C8B-B14F-4D97-AF65-F5344CB8AC3E}">
        <p14:creationId xmlns:p14="http://schemas.microsoft.com/office/powerpoint/2010/main" val="805920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05157-14B3-888C-2398-70F2C99E67CC}"/>
              </a:ext>
            </a:extLst>
          </p:cNvPr>
          <p:cNvSpPr>
            <a:spLocks noGrp="1"/>
          </p:cNvSpPr>
          <p:nvPr>
            <p:ph type="title"/>
          </p:nvPr>
        </p:nvSpPr>
        <p:spPr/>
        <p:txBody>
          <a:bodyPr/>
          <a:lstStyle/>
          <a:p>
            <a:pPr algn="ctr"/>
            <a:r>
              <a:rPr lang="en-US" b="1" u="sng" dirty="0"/>
              <a:t>Introduction</a:t>
            </a:r>
            <a:endParaRPr lang="en-IN" b="1" u="sng" dirty="0"/>
          </a:p>
        </p:txBody>
      </p:sp>
      <p:sp>
        <p:nvSpPr>
          <p:cNvPr id="3" name="Content Placeholder 2">
            <a:extLst>
              <a:ext uri="{FF2B5EF4-FFF2-40B4-BE49-F238E27FC236}">
                <a16:creationId xmlns:a16="http://schemas.microsoft.com/office/drawing/2014/main" id="{722C970C-3CC0-45EF-DA5A-7A5A6BCDA7FC}"/>
              </a:ext>
            </a:extLst>
          </p:cNvPr>
          <p:cNvSpPr>
            <a:spLocks noGrp="1"/>
          </p:cNvSpPr>
          <p:nvPr>
            <p:ph idx="1"/>
          </p:nvPr>
        </p:nvSpPr>
        <p:spPr/>
        <p:txBody>
          <a:bodyPr/>
          <a:lstStyle/>
          <a:p>
            <a:pPr algn="l"/>
            <a:r>
              <a:rPr lang="en-US" sz="2400" b="1" i="0" dirty="0">
                <a:solidFill>
                  <a:srgbClr val="222222"/>
                </a:solidFill>
                <a:effectLst/>
                <a:latin typeface="Source Sans Pro" panose="020B0503030403020204" pitchFamily="34" charset="0"/>
              </a:rPr>
              <a:t>Vulnerability Testing</a:t>
            </a:r>
            <a:r>
              <a:rPr lang="en-US" sz="2400" b="0" i="0" dirty="0">
                <a:solidFill>
                  <a:srgbClr val="222222"/>
                </a:solidFill>
                <a:effectLst/>
                <a:latin typeface="Source Sans Pro" panose="020B0503030403020204" pitchFamily="34" charset="0"/>
              </a:rPr>
              <a:t> also called Vulnerability Assessment is a process of evaluating security risks in software systems to reduce the probability of threats. The purpose of vulnerability testing is reducing the possibility for intruders/hackers to get unauthorized access of systems. It depends on the mechanism named Vulnerability Assessment and Penetration Testing(VAPT) or VAPT testing.</a:t>
            </a:r>
          </a:p>
          <a:p>
            <a:pPr algn="l"/>
            <a:r>
              <a:rPr lang="en-US" sz="2400" b="0" i="0" dirty="0">
                <a:solidFill>
                  <a:srgbClr val="222222"/>
                </a:solidFill>
                <a:effectLst/>
                <a:latin typeface="Source Sans Pro" panose="020B0503030403020204" pitchFamily="34" charset="0"/>
              </a:rPr>
              <a:t>A vulnerability is any mistake or weakness in the system’s security procedures, design, implementation or any internal control that may result in the violation of the system’s security policy</a:t>
            </a:r>
            <a:r>
              <a:rPr lang="en-US" b="0" i="0" dirty="0">
                <a:solidFill>
                  <a:srgbClr val="222222"/>
                </a:solidFill>
                <a:effectLst/>
                <a:latin typeface="Source Sans Pro" panose="020B0503030403020204" pitchFamily="34" charset="0"/>
              </a:rPr>
              <a:t>.</a:t>
            </a:r>
          </a:p>
          <a:p>
            <a:endParaRPr lang="en-IN" dirty="0"/>
          </a:p>
        </p:txBody>
      </p:sp>
    </p:spTree>
    <p:extLst>
      <p:ext uri="{BB962C8B-B14F-4D97-AF65-F5344CB8AC3E}">
        <p14:creationId xmlns:p14="http://schemas.microsoft.com/office/powerpoint/2010/main" val="1773053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2D7BF-4F38-D870-F9F5-583841A4A162}"/>
              </a:ext>
            </a:extLst>
          </p:cNvPr>
          <p:cNvSpPr>
            <a:spLocks noGrp="1"/>
          </p:cNvSpPr>
          <p:nvPr>
            <p:ph type="title"/>
          </p:nvPr>
        </p:nvSpPr>
        <p:spPr/>
        <p:txBody>
          <a:bodyPr/>
          <a:lstStyle/>
          <a:p>
            <a:pPr algn="ctr"/>
            <a:r>
              <a:rPr lang="en-US" sz="3200" b="1" i="0" u="sng" dirty="0">
                <a:solidFill>
                  <a:srgbClr val="222222"/>
                </a:solidFill>
                <a:effectLst/>
                <a:latin typeface="Source Sans Pro" panose="020B0503030403020204" pitchFamily="34" charset="0"/>
              </a:rPr>
              <a:t>Types of a vulnerability scanner</a:t>
            </a:r>
            <a:br>
              <a:rPr lang="en-US"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C7CF905E-9DA0-8B6C-7B17-7CBB2A180330}"/>
              </a:ext>
            </a:extLst>
          </p:cNvPr>
          <p:cNvSpPr>
            <a:spLocks noGrp="1"/>
          </p:cNvSpPr>
          <p:nvPr>
            <p:ph idx="1"/>
          </p:nvPr>
        </p:nvSpPr>
        <p:spPr>
          <a:xfrm>
            <a:off x="838200" y="1253330"/>
            <a:ext cx="10515600" cy="5099761"/>
          </a:xfrm>
        </p:spPr>
        <p:txBody>
          <a:bodyPr>
            <a:normAutofit fontScale="92500"/>
          </a:bodyPr>
          <a:lstStyle/>
          <a:p>
            <a:pPr algn="l">
              <a:buFont typeface="+mj-lt"/>
              <a:buAutoNum type="arabicPeriod"/>
            </a:pPr>
            <a:r>
              <a:rPr lang="en-US" sz="2200" b="1" i="0" dirty="0">
                <a:solidFill>
                  <a:srgbClr val="222222"/>
                </a:solidFill>
                <a:effectLst/>
                <a:latin typeface="Source Sans Pro" panose="020B0503030403020204" pitchFamily="34" charset="0"/>
              </a:rPr>
              <a:t>Host Based</a:t>
            </a:r>
            <a:endParaRPr lang="en-US" sz="2200"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sz="2200" b="0" i="0" dirty="0">
                <a:solidFill>
                  <a:srgbClr val="222222"/>
                </a:solidFill>
                <a:effectLst/>
                <a:latin typeface="Source Sans Pro" panose="020B0503030403020204" pitchFamily="34" charset="0"/>
              </a:rPr>
              <a:t>Identifies the issues in the host or the system.</a:t>
            </a:r>
          </a:p>
          <a:p>
            <a:pPr algn="l">
              <a:buFont typeface="Arial" panose="020B0604020202020204" pitchFamily="34" charset="0"/>
              <a:buChar char="•"/>
            </a:pPr>
            <a:r>
              <a:rPr lang="en-US" sz="2200" b="0" i="0" dirty="0">
                <a:solidFill>
                  <a:srgbClr val="222222"/>
                </a:solidFill>
                <a:effectLst/>
                <a:latin typeface="Source Sans Pro" panose="020B0503030403020204" pitchFamily="34" charset="0"/>
              </a:rPr>
              <a:t>The process is carried out by using host-based scanners and diagnose the vulnerabilities.</a:t>
            </a:r>
          </a:p>
          <a:p>
            <a:pPr algn="l">
              <a:buFont typeface="Arial" panose="020B0604020202020204" pitchFamily="34" charset="0"/>
              <a:buChar char="•"/>
            </a:pPr>
            <a:r>
              <a:rPr lang="en-US" sz="2200" b="0" i="0" dirty="0">
                <a:solidFill>
                  <a:srgbClr val="222222"/>
                </a:solidFill>
                <a:effectLst/>
                <a:latin typeface="Source Sans Pro" panose="020B0503030403020204" pitchFamily="34" charset="0"/>
              </a:rPr>
              <a:t>The host-based tools will load a mediator software onto the target system; it will trace the event and report it to the security analyst.</a:t>
            </a:r>
          </a:p>
          <a:p>
            <a:pPr algn="l">
              <a:buFont typeface="+mj-lt"/>
              <a:buAutoNum type="arabicPeriod" startAt="2"/>
            </a:pPr>
            <a:r>
              <a:rPr lang="en-US" sz="2200" b="1" i="0" dirty="0">
                <a:solidFill>
                  <a:srgbClr val="222222"/>
                </a:solidFill>
                <a:effectLst/>
                <a:latin typeface="Source Sans Pro" panose="020B0503030403020204" pitchFamily="34" charset="0"/>
              </a:rPr>
              <a:t>Network-Based</a:t>
            </a:r>
            <a:endParaRPr lang="en-US" sz="2200"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sz="2200" b="0" i="0" dirty="0">
                <a:solidFill>
                  <a:srgbClr val="222222"/>
                </a:solidFill>
                <a:effectLst/>
                <a:latin typeface="Source Sans Pro" panose="020B0503030403020204" pitchFamily="34" charset="0"/>
              </a:rPr>
              <a:t>It will detect the open port, and identify the unknown services running on these ports. Then it will disclose possible vulnerabilities associated with these services.</a:t>
            </a:r>
          </a:p>
          <a:p>
            <a:pPr algn="l">
              <a:buFont typeface="Arial" panose="020B0604020202020204" pitchFamily="34" charset="0"/>
              <a:buChar char="•"/>
            </a:pPr>
            <a:r>
              <a:rPr lang="en-US" sz="2200" b="0" i="0" dirty="0">
                <a:solidFill>
                  <a:srgbClr val="222222"/>
                </a:solidFill>
                <a:effectLst/>
                <a:latin typeface="Source Sans Pro" panose="020B0503030403020204" pitchFamily="34" charset="0"/>
              </a:rPr>
              <a:t>This process is done by using Network-based Scanners.</a:t>
            </a:r>
          </a:p>
          <a:p>
            <a:pPr algn="l">
              <a:buFont typeface="+mj-lt"/>
              <a:buAutoNum type="arabicPeriod" startAt="3"/>
            </a:pPr>
            <a:r>
              <a:rPr lang="en-US" sz="2200" b="1" i="0" dirty="0">
                <a:solidFill>
                  <a:srgbClr val="222222"/>
                </a:solidFill>
                <a:effectLst/>
                <a:latin typeface="Source Sans Pro" panose="020B0503030403020204" pitchFamily="34" charset="0"/>
              </a:rPr>
              <a:t>Database-Based</a:t>
            </a:r>
            <a:endParaRPr lang="en-US" sz="2200"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sz="2200" b="0" i="0" dirty="0">
                <a:solidFill>
                  <a:srgbClr val="222222"/>
                </a:solidFill>
                <a:effectLst/>
                <a:latin typeface="Source Sans Pro" panose="020B0503030403020204" pitchFamily="34" charset="0"/>
              </a:rPr>
              <a:t>It will identify the security exposure in the database systems using tools and techniques to prevent from SQL Injections. (SQL Injections: – Injecting SQL statements into the database by the malicious users, which can read the sensitive data’s from a database and can update the data in the Database.</a:t>
            </a:r>
          </a:p>
          <a:p>
            <a:endParaRPr lang="en-IN" dirty="0"/>
          </a:p>
        </p:txBody>
      </p:sp>
    </p:spTree>
    <p:extLst>
      <p:ext uri="{BB962C8B-B14F-4D97-AF65-F5344CB8AC3E}">
        <p14:creationId xmlns:p14="http://schemas.microsoft.com/office/powerpoint/2010/main" val="3606501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B5873-8055-C0A3-3381-ADA0B35A4B76}"/>
              </a:ext>
            </a:extLst>
          </p:cNvPr>
          <p:cNvSpPr>
            <a:spLocks noGrp="1"/>
          </p:cNvSpPr>
          <p:nvPr>
            <p:ph type="title"/>
          </p:nvPr>
        </p:nvSpPr>
        <p:spPr>
          <a:xfrm>
            <a:off x="838200" y="182246"/>
            <a:ext cx="10515600" cy="1325563"/>
          </a:xfrm>
        </p:spPr>
        <p:txBody>
          <a:bodyPr/>
          <a:lstStyle/>
          <a:p>
            <a:pPr algn="ctr"/>
            <a:r>
              <a:rPr lang="en-IN" sz="2800" b="1" i="0" u="sng" dirty="0">
                <a:solidFill>
                  <a:srgbClr val="222222"/>
                </a:solidFill>
                <a:effectLst/>
                <a:latin typeface="Source Sans Pro" panose="020B0503030403020204" pitchFamily="34" charset="0"/>
              </a:rPr>
              <a:t>Tools for Vulnerability Scanning</a:t>
            </a:r>
            <a:br>
              <a:rPr lang="en-IN"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5845DCFB-02D1-32FF-66FB-90165625643A}"/>
              </a:ext>
            </a:extLst>
          </p:cNvPr>
          <p:cNvSpPr>
            <a:spLocks noGrp="1"/>
          </p:cNvSpPr>
          <p:nvPr>
            <p:ph idx="1"/>
          </p:nvPr>
        </p:nvSpPr>
        <p:spPr>
          <a:xfrm>
            <a:off x="238539" y="919177"/>
            <a:ext cx="11593002" cy="5624746"/>
          </a:xfrm>
        </p:spPr>
        <p:txBody>
          <a:bodyPr>
            <a:normAutofit/>
          </a:bodyPr>
          <a:lstStyle/>
          <a:p>
            <a:pPr algn="l"/>
            <a:r>
              <a:rPr lang="en-US" sz="2000" b="1" i="0" dirty="0">
                <a:solidFill>
                  <a:srgbClr val="3182CE"/>
                </a:solidFill>
                <a:effectLst/>
                <a:latin typeface="Source Sans Pro" panose="020B0503030403020204" pitchFamily="34" charset="0"/>
              </a:rPr>
              <a:t>NESSUS</a:t>
            </a:r>
            <a:endParaRPr lang="en-US" sz="2000" b="1" i="0" dirty="0">
              <a:solidFill>
                <a:srgbClr val="222222"/>
              </a:solidFill>
              <a:effectLst/>
              <a:latin typeface="Source Sans Pro" panose="020B0503030403020204" pitchFamily="34" charset="0"/>
            </a:endParaRPr>
          </a:p>
          <a:p>
            <a:r>
              <a:rPr lang="en-US" sz="2000" b="0" i="0" dirty="0">
                <a:solidFill>
                  <a:srgbClr val="273436"/>
                </a:solidFill>
                <a:effectLst/>
                <a:latin typeface="Arial" panose="020B0604020202020204" pitchFamily="34" charset="0"/>
              </a:rPr>
              <a:t>Nessus is an open-source network vulnerability scanner that uses the Common Vulnerabilities and Exposures architecture for easy cross-linking between compliant security tools. </a:t>
            </a:r>
          </a:p>
          <a:p>
            <a:r>
              <a:rPr lang="en-US" sz="2000" b="0" i="0" dirty="0">
                <a:solidFill>
                  <a:srgbClr val="273436"/>
                </a:solidFill>
                <a:effectLst/>
                <a:latin typeface="Arial" panose="020B0604020202020204" pitchFamily="34" charset="0"/>
              </a:rPr>
              <a:t>Nessus works by testing each port on a computer, determining what service it is running, and then testing this service to make sure there are no vulnerabilities in it that could be used by a hacker to carry out a malicious attack.</a:t>
            </a:r>
          </a:p>
          <a:p>
            <a:pPr algn="l"/>
            <a:r>
              <a:rPr lang="en-US" sz="2000" b="0" i="0" dirty="0">
                <a:solidFill>
                  <a:srgbClr val="273436"/>
                </a:solidFill>
                <a:effectLst/>
                <a:latin typeface="Arial" panose="020B0604020202020204" pitchFamily="34" charset="0"/>
              </a:rPr>
              <a:t>Nessus can scan these vulnerabilities and exposures:</a:t>
            </a:r>
          </a:p>
          <a:p>
            <a:pPr algn="l">
              <a:buFont typeface="Arial" panose="020B0604020202020204" pitchFamily="34" charset="0"/>
              <a:buChar char="•"/>
            </a:pPr>
            <a:r>
              <a:rPr lang="en-US" sz="2000" b="0" i="0" dirty="0">
                <a:solidFill>
                  <a:srgbClr val="273436"/>
                </a:solidFill>
                <a:effectLst/>
                <a:latin typeface="Arial" panose="020B0604020202020204" pitchFamily="34" charset="0"/>
              </a:rPr>
              <a:t>Vulnerabilities that could allow unauthorized control or access to sensitive data on a system</a:t>
            </a:r>
          </a:p>
          <a:p>
            <a:pPr algn="l">
              <a:buFont typeface="Arial" panose="020B0604020202020204" pitchFamily="34" charset="0"/>
              <a:buChar char="•"/>
            </a:pPr>
            <a:r>
              <a:rPr lang="en-US" sz="2000" b="0" i="0" dirty="0">
                <a:solidFill>
                  <a:srgbClr val="273436"/>
                </a:solidFill>
                <a:effectLst/>
                <a:latin typeface="Arial" panose="020B0604020202020204" pitchFamily="34" charset="0"/>
              </a:rPr>
              <a:t>Misconfiguration (e.g. open mail relay)</a:t>
            </a:r>
          </a:p>
          <a:p>
            <a:pPr algn="l">
              <a:buFont typeface="Arial" panose="020B0604020202020204" pitchFamily="34" charset="0"/>
              <a:buChar char="•"/>
            </a:pPr>
            <a:r>
              <a:rPr lang="en-US" sz="2000" b="0" i="0" dirty="0">
                <a:solidFill>
                  <a:srgbClr val="273436"/>
                </a:solidFill>
                <a:effectLst/>
                <a:latin typeface="Arial" panose="020B0604020202020204" pitchFamily="34" charset="0"/>
              </a:rPr>
              <a:t>Denials of service (Dos) vulnerabilities</a:t>
            </a:r>
          </a:p>
          <a:p>
            <a:pPr algn="l">
              <a:buFont typeface="Arial" panose="020B0604020202020204" pitchFamily="34" charset="0"/>
              <a:buChar char="•"/>
            </a:pPr>
            <a:r>
              <a:rPr lang="en-US" sz="2000" b="0" i="0" dirty="0">
                <a:solidFill>
                  <a:srgbClr val="273436"/>
                </a:solidFill>
                <a:effectLst/>
                <a:latin typeface="Arial" panose="020B0604020202020204" pitchFamily="34" charset="0"/>
              </a:rPr>
              <a:t>Default passwords, a few common passwords, and blank/absent passwords on some system accounts</a:t>
            </a:r>
          </a:p>
          <a:p>
            <a:pPr algn="l"/>
            <a:r>
              <a:rPr lang="en-US" sz="2000" b="0" i="0" dirty="0">
                <a:solidFill>
                  <a:srgbClr val="273436"/>
                </a:solidFill>
                <a:effectLst/>
                <a:latin typeface="Arial" panose="020B0604020202020204" pitchFamily="34" charset="0"/>
              </a:rPr>
              <a:t>Software flaws, missing patches, malware and misconfiguration errors across a wide range of operating systems, devices and applications are dealt with by Nessus.</a:t>
            </a:r>
          </a:p>
          <a:p>
            <a:endParaRPr lang="en-IN" sz="2000" dirty="0"/>
          </a:p>
        </p:txBody>
      </p:sp>
    </p:spTree>
    <p:extLst>
      <p:ext uri="{BB962C8B-B14F-4D97-AF65-F5344CB8AC3E}">
        <p14:creationId xmlns:p14="http://schemas.microsoft.com/office/powerpoint/2010/main" val="4067879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33392-19A7-B412-B84D-E9DCE9DF413B}"/>
              </a:ext>
            </a:extLst>
          </p:cNvPr>
          <p:cNvSpPr>
            <a:spLocks noGrp="1"/>
          </p:cNvSpPr>
          <p:nvPr>
            <p:ph type="title"/>
          </p:nvPr>
        </p:nvSpPr>
        <p:spPr/>
        <p:txBody>
          <a:bodyPr>
            <a:normAutofit/>
          </a:bodyPr>
          <a:lstStyle/>
          <a:p>
            <a:pPr algn="ctr"/>
            <a:r>
              <a:rPr lang="en-US" sz="3600" b="1" dirty="0"/>
              <a:t>Conclusion</a:t>
            </a:r>
            <a:endParaRPr lang="en-IN" sz="3600" b="1" dirty="0"/>
          </a:p>
        </p:txBody>
      </p:sp>
      <p:sp>
        <p:nvSpPr>
          <p:cNvPr id="3" name="Content Placeholder 2">
            <a:extLst>
              <a:ext uri="{FF2B5EF4-FFF2-40B4-BE49-F238E27FC236}">
                <a16:creationId xmlns:a16="http://schemas.microsoft.com/office/drawing/2014/main" id="{1A7A167F-6053-A03C-AB1B-9FFA687096EF}"/>
              </a:ext>
            </a:extLst>
          </p:cNvPr>
          <p:cNvSpPr>
            <a:spLocks noGrp="1"/>
          </p:cNvSpPr>
          <p:nvPr>
            <p:ph idx="1"/>
          </p:nvPr>
        </p:nvSpPr>
        <p:spPr/>
        <p:txBody>
          <a:bodyPr>
            <a:normAutofit/>
          </a:bodyPr>
          <a:lstStyle/>
          <a:p>
            <a:r>
              <a:rPr lang="en-US" sz="2400" b="0" i="0" dirty="0">
                <a:solidFill>
                  <a:srgbClr val="222222"/>
                </a:solidFill>
                <a:effectLst/>
                <a:latin typeface="Source Sans Pro" panose="020B0503030403020204" pitchFamily="34" charset="0"/>
              </a:rPr>
              <a:t>In Software Engineering, Vulnerability Testing depends upon two mechanisms namely Vulnerability Assessment and Penetration Testing. Both these tests differ from each other in strength and tasks that they perform. However, to achieve a comprehensive report on Vulnerability Testing, the combination of both procedures </a:t>
            </a:r>
            <a:r>
              <a:rPr lang="en-US" sz="2400" dirty="0">
                <a:solidFill>
                  <a:srgbClr val="222222"/>
                </a:solidFill>
                <a:latin typeface="Source Sans Pro" panose="020B0503030403020204" pitchFamily="34" charset="0"/>
              </a:rPr>
              <a:t>are required.</a:t>
            </a:r>
            <a:endParaRPr lang="en-IN" sz="2400" dirty="0"/>
          </a:p>
        </p:txBody>
      </p:sp>
    </p:spTree>
    <p:extLst>
      <p:ext uri="{BB962C8B-B14F-4D97-AF65-F5344CB8AC3E}">
        <p14:creationId xmlns:p14="http://schemas.microsoft.com/office/powerpoint/2010/main" val="1463133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184</TotalTime>
  <Words>492</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Source Sans Pro</vt:lpstr>
      <vt:lpstr>Office Theme</vt:lpstr>
      <vt:lpstr> REVIEW-1  VULNERABILITY ASSESSMENT</vt:lpstr>
      <vt:lpstr>Table of Contents</vt:lpstr>
      <vt:lpstr>Introduction</vt:lpstr>
      <vt:lpstr>Types of a vulnerability scanner </vt:lpstr>
      <vt:lpstr>Tools for Vulnerability Scanning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VULNERABILITY ASSESSMENT</dc:title>
  <dc:creator>D Dedeepy .</dc:creator>
  <cp:lastModifiedBy>D Dedeepy .</cp:lastModifiedBy>
  <cp:revision>4</cp:revision>
  <dcterms:created xsi:type="dcterms:W3CDTF">2022-08-08T18:46:38Z</dcterms:created>
  <dcterms:modified xsi:type="dcterms:W3CDTF">2022-10-30T17:10:12Z</dcterms:modified>
</cp:coreProperties>
</file>