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2" r:id="rId6"/>
    <p:sldId id="257" r:id="rId7"/>
    <p:sldId id="258" r:id="rId8"/>
    <p:sldId id="259" r:id="rId9"/>
    <p:sldId id="260" r:id="rId10"/>
    <p:sldId id="26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3" autoAdjust="0"/>
    <p:restoredTop sz="87264" autoAdjust="0"/>
  </p:normalViewPr>
  <p:slideViewPr>
    <p:cSldViewPr snapToGrid="0" snapToObjects="1">
      <p:cViewPr varScale="1">
        <p:scale>
          <a:sx n="95" d="100"/>
          <a:sy n="95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09637-24C0-40BA-8B76-687A4A6C6307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B60F-C5D4-4CD2-B0C7-7FCADD0B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AC%EB%AC%BC%EC%9D%B8%ED%84%B0%EB%84%B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B%AC%B4%EC%84%A0%EC%A1%B0%EC%A2%85" TargetMode="External"/><Relationship Id="rId4" Type="http://schemas.openxmlformats.org/officeDocument/2006/relationships/hyperlink" Target="https://ko.wikipedia.org/wiki/%EB%A6%AC%EB%AA%A8%EC%BB%A8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8%94%EB%A3%A8%ED%88%AC%EC%8A%A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secure_transmiss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lovehoily11&amp;logNo=220909853915&amp;parentCategoryNo=&amp;categoryNo=33&amp;viewDate=&amp;isShowPopularPosts=true&amp;from=search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3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3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https://ko.wikipedia.org/wiki/%EC%82%AC%EB%AC%BC%EC%9D%B8%ED%84%B0%EB%84%B7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https://ko.wikipedia.org/wiki/%EB%A6%AC%EB%AA%A8%EC%BB%A8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https://ko.wikipedia.org/wiki/%EB%AC%B4%EC%84%A0%EC%A1%B0%EC%A2%85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</a:t>
            </a:r>
          </a:p>
          <a:p>
            <a:pPr marL="0" indent="0">
              <a:buFontTx/>
              <a:buNone/>
            </a:pPr>
            <a:r>
              <a:rPr lang="en-US" altLang="ko-KR" dirty="0"/>
              <a:t>ISM</a:t>
            </a:r>
            <a:r>
              <a:rPr lang="ko-KR" altLang="en-US" dirty="0"/>
              <a:t> 대역에 포함되는 </a:t>
            </a:r>
            <a:r>
              <a:rPr lang="en-US" altLang="ko-KR" dirty="0"/>
              <a:t>2.4~2.485GHz</a:t>
            </a:r>
            <a:r>
              <a:rPr lang="ko-KR" altLang="en-US" dirty="0"/>
              <a:t>의 단파 </a:t>
            </a:r>
            <a:r>
              <a:rPr lang="en-US" altLang="ko-KR" dirty="0"/>
              <a:t>UHF</a:t>
            </a:r>
            <a:r>
              <a:rPr lang="ko-KR" altLang="en-US" dirty="0"/>
              <a:t>전파를 이용하여 전자 장비 간의 짧은 거리의 데이터 통신방식을 규정하는 블루투스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Classic Bluetooth</a:t>
            </a:r>
          </a:p>
          <a:p>
            <a:pPr marL="0" indent="0">
              <a:buFontTx/>
              <a:buNone/>
            </a:pPr>
            <a:r>
              <a:rPr lang="en-US" altLang="ko-KR" dirty="0"/>
              <a:t>Bluetooth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부터 </a:t>
            </a:r>
            <a:r>
              <a:rPr lang="en-US" altLang="ko-KR" dirty="0"/>
              <a:t>Bluetooth 2.1</a:t>
            </a:r>
            <a:r>
              <a:rPr lang="ko-KR" altLang="en-US" dirty="0"/>
              <a:t>까지의 블루투스  기술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 high speed</a:t>
            </a:r>
          </a:p>
          <a:p>
            <a:pPr marL="0" indent="0">
              <a:buFontTx/>
              <a:buNone/>
            </a:pPr>
            <a:r>
              <a:rPr lang="en-US" altLang="ko-KR" dirty="0"/>
              <a:t>Wi-Fi</a:t>
            </a:r>
            <a:r>
              <a:rPr lang="ko-KR" altLang="en-US" dirty="0" err="1"/>
              <a:t>를</a:t>
            </a:r>
            <a:r>
              <a:rPr lang="ko-KR" altLang="en-US" dirty="0"/>
              <a:t> 활용한 고속 전송 기술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 low energy</a:t>
            </a:r>
          </a:p>
          <a:p>
            <a:pPr marL="0" indent="0">
              <a:buFontTx/>
              <a:buNone/>
            </a:pPr>
            <a:r>
              <a:rPr lang="ko-KR" altLang="en-US" dirty="0"/>
              <a:t>버튼형 전지 </a:t>
            </a:r>
            <a:r>
              <a:rPr lang="en-US" altLang="ko-KR" dirty="0"/>
              <a:t>1</a:t>
            </a:r>
            <a:r>
              <a:rPr lang="ko-KR" altLang="en-US" dirty="0"/>
              <a:t>개만으로도 수년간 구동 가능한 저전력 프로토콜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전송속도는 </a:t>
            </a:r>
            <a:r>
              <a:rPr lang="en-US" altLang="ko-KR" dirty="0"/>
              <a:t>1Mbps</a:t>
            </a:r>
          </a:p>
          <a:p>
            <a:pPr marL="0" indent="0">
              <a:buFontTx/>
              <a:buNone/>
            </a:pPr>
            <a:r>
              <a:rPr lang="ko-KR" altLang="en-US" dirty="0"/>
              <a:t>데이터 패킷 사이즈는 </a:t>
            </a:r>
            <a:r>
              <a:rPr lang="en-US" altLang="ko-KR" dirty="0"/>
              <a:t>8~27</a:t>
            </a:r>
            <a:r>
              <a:rPr lang="ko-KR" altLang="en-US" dirty="0"/>
              <a:t>로 매우 작음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가전제품 등에 탑재된 센서와의 데이터 통신을 염두하고 만든 사양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참고자료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hlinkClick r:id="rId3"/>
              </a:rPr>
              <a:t>https://ko.wikipedia.org/wiki/%EB%B8%94%EB%A3%A8%ED%88%AC%EC%8A%A4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3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와 유사한 형태로는 </a:t>
            </a:r>
            <a:r>
              <a:rPr lang="en-US" altLang="ko-KR" dirty="0"/>
              <a:t>LG Pay</a:t>
            </a:r>
            <a:r>
              <a:rPr lang="ko-KR" altLang="en-US" dirty="0"/>
              <a:t>에서 사용되는 </a:t>
            </a:r>
            <a:r>
              <a:rPr lang="en-US" altLang="ko-KR" dirty="0"/>
              <a:t>WMC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https://en.wikipedia.org/wiki/Magnetic_secure_transmission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6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NFC </a:t>
            </a:r>
            <a:r>
              <a:rPr lang="ko-KR" altLang="en-US" dirty="0"/>
              <a:t>세부사항</a:t>
            </a:r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: ISO/IEC 18092</a:t>
            </a:r>
          </a:p>
          <a:p>
            <a:r>
              <a:rPr lang="ko-KR" altLang="en-US" dirty="0"/>
              <a:t>주파수대역 </a:t>
            </a:r>
            <a:r>
              <a:rPr lang="en-US" altLang="ko-KR" dirty="0"/>
              <a:t>: 13.56MHz</a:t>
            </a:r>
          </a:p>
          <a:p>
            <a:r>
              <a:rPr lang="ko-KR" altLang="en-US" dirty="0"/>
              <a:t>인식거리 </a:t>
            </a:r>
            <a:r>
              <a:rPr lang="en-US" altLang="ko-KR" dirty="0"/>
              <a:t>: 10~20cm </a:t>
            </a:r>
            <a:r>
              <a:rPr lang="ko-KR" altLang="en-US" dirty="0"/>
              <a:t>이내</a:t>
            </a:r>
            <a:endParaRPr lang="en-US" altLang="ko-KR" dirty="0"/>
          </a:p>
          <a:p>
            <a:r>
              <a:rPr lang="ko-KR" altLang="en-US" dirty="0"/>
              <a:t>전송속도 </a:t>
            </a:r>
            <a:r>
              <a:rPr lang="en-US" altLang="ko-KR" dirty="0"/>
              <a:t>: 424Kbps ~ 1Mbps</a:t>
            </a:r>
          </a:p>
          <a:p>
            <a:r>
              <a:rPr lang="ko-KR" altLang="en-US" dirty="0"/>
              <a:t>동작모드 </a:t>
            </a:r>
            <a:r>
              <a:rPr lang="en-US" altLang="ko-KR" dirty="0"/>
              <a:t>: </a:t>
            </a:r>
            <a:r>
              <a:rPr lang="ko-KR" altLang="en-US" dirty="0"/>
              <a:t>능동 및 수동</a:t>
            </a:r>
            <a:endParaRPr lang="en-US" altLang="ko-KR" dirty="0"/>
          </a:p>
          <a:p>
            <a:r>
              <a:rPr lang="ko-KR" altLang="en-US" dirty="0"/>
              <a:t>상용화 </a:t>
            </a:r>
            <a:r>
              <a:rPr lang="en-US" altLang="ko-KR" dirty="0"/>
              <a:t>: </a:t>
            </a:r>
            <a:r>
              <a:rPr lang="ko-KR" altLang="en-US" dirty="0"/>
              <a:t>휴대폰 이외에 디지털 카메라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PMP, MP3, </a:t>
            </a:r>
            <a:r>
              <a:rPr lang="ko-KR" altLang="en-US" dirty="0"/>
              <a:t>플레이어 등 다양한 멀티미디어 기기</a:t>
            </a:r>
            <a:r>
              <a:rPr lang="en-US" altLang="ko-KR" dirty="0"/>
              <a:t>, </a:t>
            </a:r>
            <a:r>
              <a:rPr lang="ko-KR" altLang="en-US" dirty="0"/>
              <a:t>모바일기기 지원</a:t>
            </a:r>
            <a:endParaRPr lang="en-US" altLang="ko-KR" dirty="0"/>
          </a:p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ko-KR" altLang="en-US" dirty="0"/>
              <a:t>리더와 리더 간의 통신 지원</a:t>
            </a:r>
            <a:endParaRPr lang="en-US" altLang="ko-KR" dirty="0"/>
          </a:p>
          <a:p>
            <a:r>
              <a:rPr lang="en-US" altLang="ko-KR" dirty="0"/>
              <a:t>NFC </a:t>
            </a:r>
            <a:r>
              <a:rPr lang="ko-KR" altLang="en-US" dirty="0"/>
              <a:t>장치들의 변조방식과 코딩</a:t>
            </a:r>
            <a:r>
              <a:rPr lang="en-US" altLang="ko-KR" dirty="0"/>
              <a:t>, </a:t>
            </a:r>
            <a:r>
              <a:rPr lang="ko-KR" altLang="en-US" dirty="0"/>
              <a:t>전송속도 </a:t>
            </a:r>
            <a:r>
              <a:rPr lang="en-US" altLang="ko-KR" dirty="0"/>
              <a:t>RF </a:t>
            </a:r>
            <a:r>
              <a:rPr lang="ko-KR" altLang="en-US" dirty="0"/>
              <a:t>인터페이스의 프레임 포맷</a:t>
            </a:r>
            <a:r>
              <a:rPr lang="en-US" altLang="ko-KR" dirty="0"/>
              <a:t>, </a:t>
            </a:r>
            <a:r>
              <a:rPr lang="ko-KR" altLang="en-US" dirty="0"/>
              <a:t>초기화시의 데이터 충돌 제어를 위한 초기화 방식 및 조건 등 명시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ko-KR" altLang="en-US" dirty="0"/>
              <a:t>한국인터넷 진흥원 </a:t>
            </a:r>
            <a:r>
              <a:rPr lang="en-US" altLang="ko-KR" dirty="0"/>
              <a:t>Net Term, NFC, </a:t>
            </a:r>
            <a:r>
              <a:rPr lang="ko-KR" altLang="en-US" dirty="0"/>
              <a:t>정책기획팀 이정환 연구원 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5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MEMS</a:t>
            </a:r>
            <a:r>
              <a:rPr lang="ko-KR" altLang="en-US" dirty="0"/>
              <a:t>의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압전</a:t>
            </a:r>
            <a:r>
              <a:rPr lang="en-US" altLang="ko-KR" dirty="0"/>
              <a:t>(Piezoelectric)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진동이나 풍력 같은 외력이 작용하면 재료가 변형이 되어 전하이동이 발생하여 전기장이 형성된다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전하 </a:t>
            </a:r>
            <a:r>
              <a:rPr lang="ko-KR" altLang="en-US" dirty="0" err="1"/>
              <a:t>축적량을</a:t>
            </a:r>
            <a:r>
              <a:rPr lang="ko-KR" altLang="en-US" dirty="0"/>
              <a:t> 전압 크기로 변환시키는 증폭기를 외부에 두었나</a:t>
            </a:r>
            <a:r>
              <a:rPr lang="en-US" altLang="ko-KR" dirty="0"/>
              <a:t>, </a:t>
            </a:r>
            <a:r>
              <a:rPr lang="ko-KR" altLang="en-US" dirty="0"/>
              <a:t>내부에 </a:t>
            </a:r>
            <a:r>
              <a:rPr lang="ko-KR" altLang="en-US" dirty="0" err="1"/>
              <a:t>두었나에</a:t>
            </a:r>
            <a:r>
              <a:rPr lang="ko-KR" altLang="en-US" dirty="0"/>
              <a:t> 따라서 전하추출형과 전압추출형으로 나누어진다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훌륭한 선형성을 가지지만</a:t>
            </a:r>
            <a:r>
              <a:rPr lang="en-US" altLang="ko-KR" dirty="0"/>
              <a:t>, </a:t>
            </a:r>
            <a:r>
              <a:rPr lang="ko-KR" altLang="en-US" dirty="0"/>
              <a:t>외력이 자주 가해지면 전자의 영점 조절이 이동되므로 신뢰성이 떨어진다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정전용량</a:t>
            </a:r>
            <a:r>
              <a:rPr lang="en-US" altLang="ko-KR" dirty="0"/>
              <a:t>(Capacitive)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스마트폰에 내장되는 칩에 사용되는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SOI </a:t>
            </a:r>
            <a:r>
              <a:rPr lang="ko-KR" altLang="en-US" dirty="0"/>
              <a:t>웨이퍼로 만들어진다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압저항</a:t>
            </a:r>
            <a:r>
              <a:rPr lang="en-US" altLang="ko-KR" dirty="0"/>
              <a:t>(</a:t>
            </a:r>
            <a:r>
              <a:rPr lang="en-US" altLang="ko-KR" dirty="0" err="1"/>
              <a:t>Piezoresistivity</a:t>
            </a:r>
            <a:r>
              <a:rPr lang="en-US" altLang="ko-KR" dirty="0"/>
              <a:t>)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어떤 저항체가 외력에 의해 길이가 늘어나면 저항이 커지고</a:t>
            </a:r>
            <a:r>
              <a:rPr lang="en-US" altLang="ko-KR" dirty="0"/>
              <a:t>, </a:t>
            </a:r>
            <a:r>
              <a:rPr lang="ko-KR" altLang="en-US" dirty="0"/>
              <a:t>길이가 줄어들면 저항이 작아지는 현상을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http://blog.naver.com/PostView.nhn?blogId=lovehoily11&amp;logNo=220909853915&amp;parentCategoryNo=&amp;categoryNo=33&amp;viewDate=&amp;isShowPopularPosts=true&amp;from=search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9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59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00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49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0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02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6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077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92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34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64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65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629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237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3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931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37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5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759632-F08C-44AF-BF04-FB1B49AA7648}"/>
              </a:ext>
            </a:extLst>
          </p:cNvPr>
          <p:cNvSpPr/>
          <p:nvPr/>
        </p:nvSpPr>
        <p:spPr>
          <a:xfrm>
            <a:off x="1845418" y="1727619"/>
            <a:ext cx="62151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042A6-9EAE-4264-AE8E-CEA664D4D902}"/>
              </a:ext>
            </a:extLst>
          </p:cNvPr>
          <p:cNvSpPr txBox="1"/>
          <p:nvPr/>
        </p:nvSpPr>
        <p:spPr>
          <a:xfrm>
            <a:off x="2484054" y="3930053"/>
            <a:ext cx="2468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2015040010 </a:t>
            </a:r>
            <a:r>
              <a:rPr lang="ko-KR" altLang="en-US" sz="2000" b="1" dirty="0" err="1"/>
              <a:t>박시온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2015040014 </a:t>
            </a:r>
            <a:r>
              <a:rPr lang="ko-KR" altLang="en-US" sz="2000" b="1" dirty="0"/>
              <a:t>김경호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2015040037 </a:t>
            </a:r>
            <a:r>
              <a:rPr lang="ko-KR" altLang="en-US" sz="2000" b="1" dirty="0"/>
              <a:t>박민혁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2015040043 </a:t>
            </a:r>
            <a:r>
              <a:rPr lang="ko-KR" altLang="en-US" sz="2000" b="1" dirty="0" err="1"/>
              <a:t>조한샘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79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975995" y="1947110"/>
            <a:ext cx="7954010" cy="4401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MEMS(Micro-Electro-Mechanical Systems)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나노기술을 이용해 제작되는 매우 작은 기계를 의미한다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/>
              <a:t>가속도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가속도 값을 적분할 시 속도 값을 얻을 수 있다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속도 값을 적분할 시 변위</a:t>
            </a:r>
            <a:r>
              <a:rPr lang="en-US" altLang="ko-KR" sz="2000" dirty="0"/>
              <a:t>(</a:t>
            </a:r>
            <a:r>
              <a:rPr lang="ko-KR" altLang="en-US" sz="2000" dirty="0"/>
              <a:t>길이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) </a:t>
            </a:r>
            <a:r>
              <a:rPr lang="ko-KR" altLang="en-US" sz="2000" dirty="0"/>
              <a:t>값을 얻을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 err="1"/>
              <a:t>자이로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각가속도 값을 적분할 시 각속도 값을 얻을 수 있다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각속도 값을 적분할 시 방향 값을 얻을 수 있다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/>
              <a:t>조합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움직임</a:t>
            </a:r>
            <a:r>
              <a:rPr lang="en-US" altLang="ko-KR" sz="2000" dirty="0"/>
              <a:t>(Movement), </a:t>
            </a:r>
            <a:r>
              <a:rPr lang="ko-KR" altLang="en-US" sz="2000" dirty="0"/>
              <a:t>진동</a:t>
            </a:r>
            <a:r>
              <a:rPr lang="en-US" altLang="ko-KR" sz="2000" dirty="0"/>
              <a:t>(Vibration), </a:t>
            </a:r>
            <a:r>
              <a:rPr lang="ko-KR" altLang="en-US" sz="2000" dirty="0"/>
              <a:t>낙하</a:t>
            </a:r>
            <a:r>
              <a:rPr lang="en-US" altLang="ko-KR" sz="2000" dirty="0"/>
              <a:t>(Fall), </a:t>
            </a:r>
            <a:r>
              <a:rPr lang="ko-KR" altLang="en-US" sz="2000" dirty="0"/>
              <a:t>기울기</a:t>
            </a:r>
            <a:r>
              <a:rPr lang="en-US" altLang="ko-KR" sz="2000" dirty="0"/>
              <a:t>(Tilt), </a:t>
            </a:r>
            <a:r>
              <a:rPr lang="ko-KR" altLang="en-US" sz="2000" dirty="0"/>
              <a:t>충격</a:t>
            </a:r>
            <a:r>
              <a:rPr lang="en-US" altLang="ko-KR" sz="2000" dirty="0"/>
              <a:t>(Shock), </a:t>
            </a:r>
            <a:r>
              <a:rPr lang="ko-KR" altLang="en-US" sz="2000" dirty="0"/>
              <a:t>위치</a:t>
            </a:r>
            <a:r>
              <a:rPr lang="en-US" altLang="ko-KR" sz="2000" dirty="0"/>
              <a:t>(Position)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측정가능하다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7A48F8-D51E-429A-A104-2DF07A77CB3A}"/>
              </a:ext>
            </a:extLst>
          </p:cNvPr>
          <p:cNvSpPr/>
          <p:nvPr/>
        </p:nvSpPr>
        <p:spPr>
          <a:xfrm>
            <a:off x="3664161" y="434975"/>
            <a:ext cx="5952271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가속도 센서</a:t>
            </a: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4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자이로</a:t>
            </a: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센서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C5A4E-03EC-47AB-B12E-C6DEF676E4A8}"/>
              </a:ext>
            </a:extLst>
          </p:cNvPr>
          <p:cNvSpPr txBox="1"/>
          <p:nvPr/>
        </p:nvSpPr>
        <p:spPr>
          <a:xfrm>
            <a:off x="5605399" y="1142861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-MEMS-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57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2444944" y="2413337"/>
            <a:ext cx="5016118" cy="1015663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6000" b="1" dirty="0"/>
              <a:t>제작할 서비스</a:t>
            </a:r>
          </a:p>
        </p:txBody>
      </p:sp>
    </p:spTree>
    <p:extLst>
      <p:ext uri="{BB962C8B-B14F-4D97-AF65-F5344CB8AC3E}">
        <p14:creationId xmlns:p14="http://schemas.microsoft.com/office/powerpoint/2010/main" val="27805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E2ACA8-CF14-446C-A9E2-DCF4AFF8EA50}"/>
              </a:ext>
            </a:extLst>
          </p:cNvPr>
          <p:cNvSpPr/>
          <p:nvPr/>
        </p:nvSpPr>
        <p:spPr>
          <a:xfrm>
            <a:off x="4470540" y="434975"/>
            <a:ext cx="449353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Summary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1AE52-3E8A-4F94-BC90-725A445EE10F}"/>
              </a:ext>
            </a:extLst>
          </p:cNvPr>
          <p:cNvSpPr txBox="1"/>
          <p:nvPr/>
        </p:nvSpPr>
        <p:spPr>
          <a:xfrm>
            <a:off x="757908" y="1406267"/>
            <a:ext cx="83901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주요기능</a:t>
            </a:r>
            <a:endParaRPr lang="en-US" altLang="ko-KR" sz="2000" b="1" dirty="0"/>
          </a:p>
          <a:p>
            <a:r>
              <a:rPr lang="ko-KR" altLang="en-US" sz="2000" dirty="0"/>
              <a:t>블루투스 통신을 통한 가전제품 통제하는 어플리케이션</a:t>
            </a:r>
            <a:endParaRPr lang="en-US" altLang="ko-KR" sz="2000" dirty="0"/>
          </a:p>
          <a:p>
            <a:r>
              <a:rPr lang="ko-KR" altLang="en-US" sz="2000" dirty="0"/>
              <a:t>아주 작은 운동이라도 사용자에게 시키는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블루투스 통제</a:t>
            </a:r>
            <a:endParaRPr lang="en-US" altLang="ko-KR" sz="2000" b="1" dirty="0"/>
          </a:p>
          <a:p>
            <a:r>
              <a:rPr lang="ko-KR" altLang="en-US" sz="2000" dirty="0"/>
              <a:t>최초 시작은 블루투스 통신이 되도록 연결 설정을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연결 설정된 장비들은 근거리에 가면 자동으로 활성화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어플리케이션 인터페이스</a:t>
            </a:r>
            <a:endParaRPr lang="en-US" altLang="ko-KR" sz="2000" b="1" dirty="0"/>
          </a:p>
          <a:p>
            <a:r>
              <a:rPr lang="ko-KR" altLang="en-US" sz="2000" dirty="0"/>
              <a:t>운동을 통해 얻은 에너지를 표시하는 이미지를 출력한다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기기가 연결되면 거기에 맞는 컨트롤화면을 출력하여</a:t>
            </a:r>
            <a:r>
              <a:rPr lang="en-US" altLang="ko-KR" sz="2000" dirty="0"/>
              <a:t>, </a:t>
            </a:r>
            <a:r>
              <a:rPr lang="ko-KR" altLang="en-US" sz="2000" dirty="0"/>
              <a:t>기기를 조종한다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기기 조종 시 에너지가 소모되며</a:t>
            </a:r>
            <a:r>
              <a:rPr lang="en-US" altLang="ko-KR" sz="2000" dirty="0"/>
              <a:t>, </a:t>
            </a:r>
            <a:r>
              <a:rPr lang="ko-KR" altLang="en-US" sz="2000" dirty="0"/>
              <a:t>에너지가 없으면 조종을 못한다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운동시스템</a:t>
            </a:r>
            <a:endParaRPr lang="en-US" altLang="ko-KR" sz="2000" b="1" dirty="0"/>
          </a:p>
          <a:p>
            <a:r>
              <a:rPr lang="ko-KR" altLang="en-US" sz="2000" dirty="0"/>
              <a:t>가속도와 </a:t>
            </a:r>
            <a:r>
              <a:rPr lang="ko-KR" altLang="en-US" sz="2000" dirty="0" err="1"/>
              <a:t>자이로</a:t>
            </a:r>
            <a:r>
              <a:rPr lang="ko-KR" altLang="en-US" sz="2000" dirty="0"/>
              <a:t> 센서를 통해 속도변화</a:t>
            </a:r>
            <a:r>
              <a:rPr lang="en-US" altLang="ko-KR" sz="2000" dirty="0"/>
              <a:t>, </a:t>
            </a:r>
            <a:r>
              <a:rPr lang="ko-KR" altLang="en-US" sz="2000" dirty="0"/>
              <a:t>위치변화 등을 감지하여 세기에 따라 에너지를 책정한다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4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E2ACA8-CF14-446C-A9E2-DCF4AFF8EA50}"/>
              </a:ext>
            </a:extLst>
          </p:cNvPr>
          <p:cNvSpPr/>
          <p:nvPr/>
        </p:nvSpPr>
        <p:spPr>
          <a:xfrm>
            <a:off x="4141127" y="434975"/>
            <a:ext cx="5152373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50D9F-8F6F-4614-9EDC-83F78CCD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" y="1551306"/>
            <a:ext cx="9199123" cy="49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2552343" y="2413337"/>
            <a:ext cx="4801315" cy="1015663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6000" b="1" dirty="0"/>
              <a:t>참고기술조사</a:t>
            </a:r>
          </a:p>
        </p:txBody>
      </p:sp>
    </p:spTree>
    <p:extLst>
      <p:ext uri="{BB962C8B-B14F-4D97-AF65-F5344CB8AC3E}">
        <p14:creationId xmlns:p14="http://schemas.microsoft.com/office/powerpoint/2010/main" val="1140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2D2D94-88CC-4041-BCB4-ACC28B40CBFB}"/>
              </a:ext>
            </a:extLst>
          </p:cNvPr>
          <p:cNvSpPr/>
          <p:nvPr/>
        </p:nvSpPr>
        <p:spPr>
          <a:xfrm>
            <a:off x="5749290" y="434975"/>
            <a:ext cx="2804160" cy="831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vs RC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984250" y="2110740"/>
            <a:ext cx="7954010" cy="28581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IoT(Internet of Things)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각종 사물에 센서와 통신 기능을 내장하여 인터넷에 연결하는 기술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무선 통신을 통해 각종 사물을 연결하는 기술을 의미한다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en-US" altLang="ko-KR" sz="2000" b="1" dirty="0"/>
              <a:t>RC(Remote Control)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멀리 떨어져 있는 기기나 기계의 원격 제어에 쓰이는 전자 장치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en-US" altLang="ko-KR" sz="2000" b="1" dirty="0"/>
              <a:t>RC(Radio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Control)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무선에 의해 원격 조작하는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8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437999"/>
            <a:ext cx="8128843" cy="224676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BLE(Bluetooth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Energy)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30</a:t>
            </a:r>
            <a:r>
              <a:rPr lang="ko-KR" altLang="en-US" sz="2000" dirty="0"/>
              <a:t>일에 채택된 이후로 배포되는 저전력 블루투스 프로토콜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 err="1"/>
              <a:t>주요스펙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en-US" altLang="ko-KR" sz="2000" dirty="0"/>
              <a:t>Classic Bluetooth </a:t>
            </a:r>
            <a:r>
              <a:rPr lang="ko-KR" altLang="en-US" sz="2000" dirty="0"/>
              <a:t>지원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Bluetooth high speed </a:t>
            </a:r>
            <a:r>
              <a:rPr lang="ko-KR" altLang="en-US" sz="2000" dirty="0"/>
              <a:t>지원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Bluetooth low energy </a:t>
            </a:r>
            <a:r>
              <a:rPr lang="ko-KR" altLang="en-US" sz="2000" dirty="0"/>
              <a:t>프로토콜 포함</a:t>
            </a:r>
            <a:r>
              <a:rPr lang="en-US" altLang="ko-KR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938024" y="1142861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-BLE-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300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445201"/>
            <a:ext cx="8128843" cy="2554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MST(Magnetic Secure Transmission)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전통적인 지불카드에서 결재하는 방식인 </a:t>
            </a:r>
            <a:r>
              <a:rPr lang="ko-KR" altLang="en-US" sz="2000" dirty="0" err="1"/>
              <a:t>자기띠</a:t>
            </a:r>
            <a:r>
              <a:rPr lang="ko-KR" altLang="en-US" sz="2000" dirty="0"/>
              <a:t> 형성을 통한 </a:t>
            </a:r>
            <a:r>
              <a:rPr lang="en-US" altLang="ko-KR" sz="2000" dirty="0"/>
              <a:t>RFID </a:t>
            </a:r>
            <a:r>
              <a:rPr lang="ko-KR" altLang="en-US" sz="2000" dirty="0"/>
              <a:t>신호를 모방하여 스마트폰과 같은 장치에서도 신호를 송출하는 기술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 err="1"/>
              <a:t>주요스펙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마그네틱 카드 리더기에서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인치 내의 거리에서 전송가능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물리적인 전송 외에</a:t>
            </a:r>
            <a:r>
              <a:rPr lang="en-US" altLang="ko-KR" sz="2000" dirty="0"/>
              <a:t>, </a:t>
            </a:r>
            <a:r>
              <a:rPr lang="ko-KR" altLang="en-US" sz="2000" dirty="0"/>
              <a:t>자기 띠 카드 시스템에 대한 변경이 없다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동적으로 전송되는 정보에 대해서 토큰화가 허용된다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861882" y="1142861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-MST-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017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214195"/>
            <a:ext cx="8128843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NFC(Near Field Communication)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두 대 이상의 단말기를 </a:t>
            </a:r>
            <a:r>
              <a:rPr lang="en-US" altLang="ko-KR" sz="2000" dirty="0"/>
              <a:t>10cm </a:t>
            </a:r>
            <a:r>
              <a:rPr lang="ko-KR" altLang="en-US" sz="2000" dirty="0"/>
              <a:t>이내로 접근시켜 양방향 데이터를 송수신하는 기술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b="1" dirty="0"/>
              <a:t>동작 모드와 응용분야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819402" y="1142861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-NFC-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F8F1DC9-2C27-40B4-8945-30A752F3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16498"/>
              </p:ext>
            </p:extLst>
          </p:nvPr>
        </p:nvGraphicFramePr>
        <p:xfrm>
          <a:off x="988917" y="4020959"/>
          <a:ext cx="7928163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5983">
                  <a:extLst>
                    <a:ext uri="{9D8B030D-6E8A-4147-A177-3AD203B41FA5}">
                      <a16:colId xmlns:a16="http://schemas.microsoft.com/office/drawing/2014/main" val="789188741"/>
                    </a:ext>
                  </a:extLst>
                </a:gridCol>
                <a:gridCol w="2816746">
                  <a:extLst>
                    <a:ext uri="{9D8B030D-6E8A-4147-A177-3AD203B41FA5}">
                      <a16:colId xmlns:a16="http://schemas.microsoft.com/office/drawing/2014/main" val="2909467771"/>
                    </a:ext>
                  </a:extLst>
                </a:gridCol>
                <a:gridCol w="3565434">
                  <a:extLst>
                    <a:ext uri="{9D8B030D-6E8A-4147-A177-3AD203B41FA5}">
                      <a16:colId xmlns:a16="http://schemas.microsoft.com/office/drawing/2014/main" val="101088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응용분야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카드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탑재한 기기가 기존의 비접촉식 카드와 같이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신용카드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교통카드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멤버십 카드 등 각종 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신분증 확인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0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RFID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리더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탑재한 기기가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RFID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태그 리더기로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스마트 포스터 등 옥외광고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작품 설명 등 다양한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1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P2P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기기 간 데이터 송수신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개인 간 데이터 전송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명함교환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개인 송금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4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5601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Pages>3</Pages>
  <Words>822</Words>
  <Characters>0</Characters>
  <Application>Microsoft Office PowerPoint</Application>
  <DocSecurity>0</DocSecurity>
  <PresentationFormat>A4 용지(210x297mm)</PresentationFormat>
  <Lines>0</Lines>
  <Paragraphs>146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Century Gothic</vt:lpstr>
      <vt:lpstr>비행기 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경호</dc:creator>
  <cp:lastModifiedBy>김 경호</cp:lastModifiedBy>
  <cp:revision>21</cp:revision>
  <dcterms:modified xsi:type="dcterms:W3CDTF">2020-04-11T07:12:57Z</dcterms:modified>
  <cp:version>9.101.22.39523</cp:version>
</cp:coreProperties>
</file>