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3BE"/>
    <a:srgbClr val="DCDEAB"/>
    <a:srgbClr val="3E85D1"/>
    <a:srgbClr val="70D4FF"/>
    <a:srgbClr val="009ED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758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0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2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55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5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80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17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67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12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89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8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A805-8E37-45A9-B4B0-1FAAC8BE43B9}" type="datetimeFigureOut">
              <a:rPr lang="en-AU" smtClean="0"/>
              <a:t>12/06/2019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CD08-E152-45AA-A97A-C3CF3FD410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936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71801"/>
            <a:ext cx="9144000" cy="1037491"/>
          </a:xfrm>
        </p:spPr>
        <p:txBody>
          <a:bodyPr>
            <a:normAutofit/>
          </a:bodyPr>
          <a:lstStyle/>
          <a:p>
            <a:r>
              <a:rPr lang="en-AU" sz="6600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The BankAccount ADT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165425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BankAccount.c</a:t>
            </a:r>
          </a:p>
          <a:p>
            <a:pPr algn="ctr"/>
            <a:endParaRPr lang="en-AU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165425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Implementation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4254" y="5641457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System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BankAccount.h (Interface)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49" y="1825625"/>
            <a:ext cx="824230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#ifndef BANK_ACCOUNT_H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#define BANK_ACCOUNT_H</a:t>
            </a:r>
          </a:p>
          <a:p>
            <a:pPr marL="0" indent="0">
              <a:buNone/>
            </a:pPr>
            <a:endParaRPr lang="en-AU" dirty="0">
              <a:latin typeface="Bitstream Vera Sans Mono" panose="020B0609030804020204" pitchFamily="49" charset="0"/>
            </a:endParaRPr>
          </a:p>
          <a:p>
            <a:pPr marL="0" indent="0">
              <a:buNone/>
            </a:pPr>
            <a:r>
              <a:rPr lang="en-AU" b="1" dirty="0">
                <a:latin typeface="Bitstream Vera Sans Mono" panose="020B0609030804020204" pitchFamily="49" charset="0"/>
              </a:rPr>
              <a:t>typedef struct</a:t>
            </a:r>
            <a:r>
              <a:rPr lang="en-AU" dirty="0">
                <a:latin typeface="Bitstream Vera Sans Mono" panose="020B0609030804020204" pitchFamily="49" charset="0"/>
              </a:rPr>
              <a:t> bankAccount *BankAccount;</a:t>
            </a:r>
          </a:p>
          <a:p>
            <a:pPr marL="0" indent="0">
              <a:buNone/>
            </a:pPr>
            <a:endParaRPr lang="en-AU" dirty="0" smtClean="0">
              <a:latin typeface="Bitstream Vera Sans Mono" panose="020B0609030804020204" pitchFamily="49" charset="0"/>
            </a:endParaRPr>
          </a:p>
          <a:p>
            <a:pPr marL="0" indent="0">
              <a:buNone/>
            </a:pPr>
            <a:r>
              <a:rPr lang="en-AU" dirty="0">
                <a:latin typeface="Bitstream Vera Sans Mono" panose="020B0609030804020204" pitchFamily="49" charset="0"/>
              </a:rPr>
              <a:t>BankAccount newBankAccount(</a:t>
            </a:r>
            <a:r>
              <a:rPr lang="en-AU" b="1" dirty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AU" b="1" dirty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>
                <a:latin typeface="Bitstream Vera Sans Mono" panose="020B0609030804020204" pitchFamily="49" charset="0"/>
              </a:rPr>
              <a:t> deposit(BankAccount acc, </a:t>
            </a:r>
            <a:r>
              <a:rPr lang="en-AU" b="1" dirty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>
                <a:latin typeface="Bitstream Vera Sans Mono" panose="020B0609030804020204" pitchFamily="49" charset="0"/>
              </a:rPr>
              <a:t> amount);</a:t>
            </a:r>
          </a:p>
          <a:p>
            <a:pPr marL="0" indent="0">
              <a:buNone/>
            </a:pP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 withdraw(BankAccount acc, 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amount);</a:t>
            </a:r>
          </a:p>
          <a:p>
            <a:pPr marL="0" indent="0">
              <a:buNone/>
            </a:pP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getBalance(BankAccount acc);</a:t>
            </a:r>
          </a:p>
          <a:p>
            <a:pPr marL="0" indent="0">
              <a:buNone/>
            </a:pPr>
            <a:endParaRPr lang="en-AU" dirty="0">
              <a:latin typeface="Bitstream Vera Sans Mono" panose="020B0609030804020204" pitchFamily="49" charset="0"/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#endif</a:t>
            </a:r>
            <a:endParaRPr lang="en-AU" dirty="0">
              <a:solidFill>
                <a:srgbClr val="BF83BE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2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Users can only see the interface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58033" y="1828800"/>
            <a:ext cx="9379711" cy="5029200"/>
            <a:chOff x="1158033" y="1828800"/>
            <a:chExt cx="9379711" cy="5029200"/>
          </a:xfrm>
        </p:grpSpPr>
        <p:sp>
          <p:nvSpPr>
            <p:cNvPr id="6" name="Snip Single Corner Rectangle 5"/>
            <p:cNvSpPr/>
            <p:nvPr/>
          </p:nvSpPr>
          <p:spPr>
            <a:xfrm>
              <a:off x="496602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BankAccount.h</a:t>
              </a:r>
            </a:p>
            <a:p>
              <a:pPr algn="ctr"/>
              <a:endParaRPr lang="en-AU" dirty="0"/>
            </a:p>
          </p:txBody>
        </p:sp>
        <p:sp>
          <p:nvSpPr>
            <p:cNvPr id="8" name="Snip Single Corner Rectangle 7"/>
            <p:cNvSpPr/>
            <p:nvPr/>
          </p:nvSpPr>
          <p:spPr>
            <a:xfrm>
              <a:off x="165425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BankAccount.c</a:t>
              </a:r>
            </a:p>
            <a:p>
              <a:pPr algn="ctr"/>
              <a:endParaRPr lang="en-A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5425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Implementation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602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Interface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779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User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54254" y="5641457"/>
              <a:ext cx="22599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Bank System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66023" y="5641456"/>
              <a:ext cx="22599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Bank Teller/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ATM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77792" y="5641455"/>
              <a:ext cx="22599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Customer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8033" y="1828800"/>
              <a:ext cx="3252389" cy="50292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Snip Single Corner Rectangle 8"/>
            <p:cNvSpPr/>
            <p:nvPr/>
          </p:nvSpPr>
          <p:spPr>
            <a:xfrm>
              <a:off x="827779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endParaRPr lang="en-AU" dirty="0" smtClean="0">
                <a:latin typeface="Bitstream Vera Sans Mono" panose="020B0609030804020204" pitchFamily="49" charset="0"/>
              </a:endParaRPr>
            </a:p>
            <a:p>
              <a:pPr algn="ctr" defTabSz="896938"/>
              <a:endParaRPr lang="en-AU" dirty="0">
                <a:latin typeface="Bitstream Vera Sans Mono" panose="020B0609030804020204" pitchFamily="49" charset="0"/>
              </a:endParaRPr>
            </a:p>
            <a:p>
              <a:pPr algn="ctr" defTabSz="896938"/>
              <a:endParaRPr lang="en-AU" dirty="0" smtClean="0">
                <a:latin typeface="Bitstream Vera Sans Mono" panose="020B0609030804020204" pitchFamily="49" charset="0"/>
              </a:endParaRPr>
            </a:p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accountUser.c</a:t>
              </a:r>
            </a:p>
            <a:p>
              <a:pPr defTabSz="896938"/>
              <a:endParaRPr lang="en-AU" dirty="0">
                <a:latin typeface="Bitstream Vera Sans Mono" panose="020B0609030804020204" pitchFamily="49" charset="0"/>
              </a:endParaRPr>
            </a:p>
            <a:p>
              <a:pPr defTabSz="896938"/>
              <a:r>
                <a:rPr lang="en-AU" sz="1400" dirty="0" smtClean="0">
                  <a:solidFill>
                    <a:srgbClr val="FFC000"/>
                  </a:solidFill>
                  <a:latin typeface="Bitstream Vera Sans Mono" panose="020B0609030804020204" pitchFamily="49" charset="0"/>
                </a:rPr>
                <a:t>#include “BankAccount.h”</a:t>
              </a:r>
              <a:endParaRPr lang="en-AU" dirty="0">
                <a:solidFill>
                  <a:srgbClr val="FFC000"/>
                </a:solidFill>
              </a:endParaRPr>
            </a:p>
            <a:p>
              <a:pPr defTabSz="896938"/>
              <a:endParaRPr lang="en-AU" sz="2500" dirty="0" smtClean="0">
                <a:latin typeface="Bitstream Vera Sans Mono" panose="020B0609030804020204" pitchFamily="49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617" y="1690688"/>
            <a:ext cx="817829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#include</a:t>
            </a:r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 “BankAccount.h”</a:t>
            </a:r>
          </a:p>
          <a:p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main(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BankAccount account = newBankAccount();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account-&gt;balance = 1000000;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^ You can’t do this. Why?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You’ll get a compile error like: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</a:t>
            </a:r>
            <a:r>
              <a:rPr lang="en-AU" dirty="0" smtClean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solidFill>
                  <a:srgbClr val="FF0000"/>
                </a:solidFill>
                <a:latin typeface="Bitstream Vera Sans Mono" panose="020B0609030804020204" pitchFamily="49" charset="0"/>
              </a:rPr>
              <a:t>error: dereferencing pointer to incomplete type</a:t>
            </a:r>
            <a:endParaRPr lang="en-AU" b="1" dirty="0" smtClean="0">
              <a:solidFill>
                <a:srgbClr val="FF0000"/>
              </a:solidFill>
              <a:latin typeface="Bitstream Vera Sans Mono" panose="020B0609030804020204" pitchFamily="49" charset="0"/>
            </a:endParaRP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</a:t>
            </a:r>
            <a:r>
              <a:rPr lang="en-AU" dirty="0" smtClean="0">
                <a:solidFill>
                  <a:srgbClr val="FF0000"/>
                </a:solidFill>
                <a:latin typeface="Bitstream Vera Sans Mono" panose="020B0609030804020204" pitchFamily="49" charset="0"/>
              </a:rPr>
              <a:t> </a:t>
            </a:r>
            <a:r>
              <a:rPr lang="en-AU" b="1" dirty="0" smtClean="0">
                <a:solidFill>
                  <a:srgbClr val="FF0000"/>
                </a:solidFill>
                <a:latin typeface="Bitstream Vera Sans Mono" panose="020B0609030804020204" pitchFamily="49" charset="0"/>
              </a:rPr>
              <a:t>’struct bankAccount’</a:t>
            </a:r>
            <a:endParaRPr lang="en-AU" dirty="0" smtClean="0">
              <a:solidFill>
                <a:srgbClr val="FF0000"/>
              </a:solidFill>
              <a:latin typeface="Bitstream Vera Sans Mono" panose="020B0609030804020204" pitchFamily="49" charset="0"/>
            </a:endParaRPr>
          </a:p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deposit(account, </a:t>
            </a:r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150</a:t>
            </a:r>
            <a:r>
              <a:rPr lang="en-AU" dirty="0" smtClean="0">
                <a:latin typeface="Bitstream Vera Sans Mono" panose="020B0609030804020204" pitchFamily="49" charset="0"/>
              </a:rPr>
              <a:t>);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// ^ You </a:t>
            </a:r>
            <a:r>
              <a:rPr lang="en-AU" i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can</a:t>
            </a:r>
            <a:r>
              <a:rPr lang="en-AU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Bitstream Vera Sans Mono" panose="020B0609030804020204" pitchFamily="49" charset="0"/>
              </a:rPr>
              <a:t> do this, as deposit is in BankAccount.h</a:t>
            </a:r>
            <a:endParaRPr lang="en-AU" dirty="0" smtClean="0">
              <a:latin typeface="Bitstream Vera Sans Mono" panose="020B0609030804020204" pitchFamily="49" charset="0"/>
            </a:endParaRPr>
          </a:p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...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}</a:t>
            </a:r>
          </a:p>
          <a:p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accountUser.c (User)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617" y="1690688"/>
            <a:ext cx="8178291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solidFill>
                  <a:srgbClr val="BF83BE"/>
                </a:solidFill>
                <a:latin typeface="Bitstream Vera Sans Mono" panose="020B0609030804020204" pitchFamily="49" charset="0"/>
              </a:rPr>
              <a:t>#include</a:t>
            </a:r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 “BankAccount.h”</a:t>
            </a:r>
          </a:p>
          <a:p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b="1" dirty="0" smtClean="0">
                <a:latin typeface="Bitstream Vera Sans Mono" panose="020B0609030804020204" pitchFamily="49" charset="0"/>
              </a:rPr>
              <a:t>struct</a:t>
            </a:r>
            <a:r>
              <a:rPr lang="en-AU" dirty="0" smtClean="0">
                <a:latin typeface="Bitstream Vera Sans Mono" panose="020B0609030804020204" pitchFamily="49" charset="0"/>
              </a:rPr>
              <a:t> bankAccount {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amount;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};</a:t>
            </a:r>
          </a:p>
          <a:p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BankAccount newBankAccount(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) {</a:t>
            </a:r>
          </a:p>
          <a:p>
            <a:r>
              <a:rPr lang="en-AU" dirty="0">
                <a:latin typeface="Bitstream Vera Sans Mono" panose="020B0609030804020204" pitchFamily="49" charset="0"/>
              </a:rPr>
              <a:t> </a:t>
            </a:r>
            <a:r>
              <a:rPr lang="en-AU" dirty="0" smtClean="0">
                <a:latin typeface="Bitstream Vera Sans Mono" panose="020B0609030804020204" pitchFamily="49" charset="0"/>
              </a:rPr>
              <a:t>   BankAccount new = malloc(</a:t>
            </a:r>
            <a:r>
              <a:rPr lang="en-AU" b="1" dirty="0" err="1" smtClean="0">
                <a:latin typeface="Bitstream Vera Sans Mono" panose="020B0609030804020204" pitchFamily="49" charset="0"/>
              </a:rPr>
              <a:t>sizeof</a:t>
            </a:r>
            <a:r>
              <a:rPr lang="en-AU" dirty="0" smtClean="0">
                <a:latin typeface="Bitstream Vera Sans Mono" panose="020B0609030804020204" pitchFamily="49" charset="0"/>
              </a:rPr>
              <a:t>(*new</a:t>
            </a:r>
            <a:r>
              <a:rPr lang="en-AU" dirty="0" smtClean="0">
                <a:latin typeface="Bitstream Vera Sans Mono" panose="020B0609030804020204" pitchFamily="49" charset="0"/>
              </a:rPr>
              <a:t>))</a:t>
            </a:r>
            <a:r>
              <a:rPr lang="en-AU" b="1" dirty="0" smtClean="0">
                <a:latin typeface="Bitstream Vera Sans Mono" panose="020B0609030804020204" pitchFamily="49" charset="0"/>
              </a:rPr>
              <a:t>;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...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new-&gt;amount = 0;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</a:t>
            </a:r>
            <a:r>
              <a:rPr lang="en-AU" dirty="0" smtClean="0">
                <a:latin typeface="Bitstream Vera Sans Mono" panose="020B0609030804020204" pitchFamily="49" charset="0"/>
              </a:rPr>
              <a:t>return 0;</a:t>
            </a:r>
            <a:endParaRPr lang="en-AU" dirty="0" smtClean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}</a:t>
            </a:r>
          </a:p>
          <a:p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void</a:t>
            </a:r>
            <a:r>
              <a:rPr lang="en-AU" dirty="0" smtClean="0">
                <a:latin typeface="Bitstream Vera Sans Mono" panose="020B0609030804020204" pitchFamily="49" charset="0"/>
              </a:rPr>
              <a:t> deposit(BankAccount acc, </a:t>
            </a:r>
            <a:r>
              <a:rPr lang="en-AU" b="1" dirty="0" smtClean="0">
                <a:solidFill>
                  <a:srgbClr val="92D050"/>
                </a:solidFill>
                <a:latin typeface="Bitstream Vera Sans Mono" panose="020B0609030804020204" pitchFamily="49" charset="0"/>
              </a:rPr>
              <a:t>int</a:t>
            </a:r>
            <a:r>
              <a:rPr lang="en-AU" dirty="0" smtClean="0">
                <a:latin typeface="Bitstream Vera Sans Mono" panose="020B0609030804020204" pitchFamily="49" charset="0"/>
              </a:rPr>
              <a:t> amount) {</a:t>
            </a:r>
          </a:p>
          <a:p>
            <a:r>
              <a:rPr lang="en-AU" dirty="0" smtClean="0">
                <a:latin typeface="Bitstream Vera Sans Mono" panose="020B0609030804020204" pitchFamily="49" charset="0"/>
              </a:rPr>
              <a:t>    ...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}</a:t>
            </a:r>
            <a:endParaRPr lang="en-AU" dirty="0">
              <a:latin typeface="Bitstream Vera Sans Mono" panose="020B0609030804020204" pitchFamily="49" charset="0"/>
            </a:endParaRPr>
          </a:p>
          <a:p>
            <a:r>
              <a:rPr lang="en-AU" dirty="0" smtClean="0">
                <a:latin typeface="Bitstream Vera Sans Mono" panose="020B0609030804020204" pitchFamily="49" charset="0"/>
              </a:rPr>
              <a:t>...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BankAccount.c (Implementation)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1863" y="1360015"/>
            <a:ext cx="9308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Can </a:t>
            </a:r>
            <a:r>
              <a:rPr lang="en-AU" sz="2400" dirty="0" smtClean="0">
                <a:latin typeface="Bitstream Vera Sans Mono" panose="020B0609030804020204" pitchFamily="49" charset="0"/>
              </a:rPr>
              <a:t>update implementation without affecting users</a:t>
            </a:r>
            <a:endParaRPr lang="en-AU" sz="2400" dirty="0" smtClean="0">
              <a:latin typeface="Bitstream Vera Sans Mono" panose="020B060903080402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Advantages of 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54254" y="2265159"/>
            <a:ext cx="2259950" cy="4330405"/>
            <a:chOff x="1654254" y="2265159"/>
            <a:chExt cx="2259950" cy="4330405"/>
          </a:xfrm>
        </p:grpSpPr>
        <p:sp>
          <p:nvSpPr>
            <p:cNvPr id="6" name="Snip Single Corner Rectangle 5"/>
            <p:cNvSpPr/>
            <p:nvPr/>
          </p:nvSpPr>
          <p:spPr>
            <a:xfrm>
              <a:off x="165425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BankAccount.c</a:t>
              </a:r>
            </a:p>
            <a:p>
              <a:pPr algn="ctr" defTabSz="896938"/>
              <a:endParaRPr lang="en-AU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5425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Implementation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54254" y="5641457"/>
              <a:ext cx="22599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Bank System</a:t>
              </a:r>
            </a:p>
            <a:p>
              <a:pPr algn="ctr"/>
              <a:r>
                <a:rPr lang="en-AU" dirty="0" smtClean="0">
                  <a:solidFill>
                    <a:srgbClr val="FF0000"/>
                  </a:solidFill>
                  <a:latin typeface="Bitstream Vera Sans Mono" panose="020B0609030804020204" pitchFamily="49" charset="0"/>
                </a:rPr>
                <a:t>(outdated)</a:t>
              </a:r>
              <a:endParaRPr lang="en-AU" dirty="0">
                <a:solidFill>
                  <a:srgbClr val="FF0000"/>
                </a:solidFill>
                <a:latin typeface="Bitstream Vera Sans Mono" panose="020B060903080402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3748" y="8868574"/>
            <a:ext cx="2259950" cy="4330405"/>
            <a:chOff x="1654254" y="2265159"/>
            <a:chExt cx="2259950" cy="4330405"/>
          </a:xfrm>
        </p:grpSpPr>
        <p:sp>
          <p:nvSpPr>
            <p:cNvPr id="16" name="Snip Single Corner Rectangle 15"/>
            <p:cNvSpPr/>
            <p:nvPr/>
          </p:nvSpPr>
          <p:spPr>
            <a:xfrm>
              <a:off x="1654255" y="2265159"/>
              <a:ext cx="2259949" cy="2624667"/>
            </a:xfrm>
            <a:prstGeom prst="snip1Rect">
              <a:avLst>
                <a:gd name="adj" fmla="val 23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938"/>
              <a:r>
                <a:rPr lang="en-AU" dirty="0" smtClean="0">
                  <a:latin typeface="Bitstream Vera Sans Mono" panose="020B0609030804020204" pitchFamily="49" charset="0"/>
                </a:rPr>
                <a:t>BankAccount.c</a:t>
              </a:r>
            </a:p>
            <a:p>
              <a:pPr algn="ctr" defTabSz="896938"/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54254" y="5094965"/>
              <a:ext cx="2259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Implementation</a:t>
              </a:r>
              <a:endParaRPr lang="en-AU" dirty="0">
                <a:latin typeface="Bitstream Vera Sans Mono" panose="020B060903080402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4254" y="5641457"/>
              <a:ext cx="22599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>
                  <a:latin typeface="Bitstream Vera Sans Mono" panose="020B0609030804020204" pitchFamily="49" charset="0"/>
                </a:rPr>
                <a:t>≈</a:t>
              </a:r>
            </a:p>
            <a:p>
              <a:pPr algn="ctr"/>
              <a:r>
                <a:rPr lang="en-AU" dirty="0" smtClean="0">
                  <a:latin typeface="Bitstream Vera Sans Mono" panose="020B0609030804020204" pitchFamily="49" charset="0"/>
                </a:rPr>
                <a:t>Bank System</a:t>
              </a:r>
            </a:p>
            <a:p>
              <a:pPr algn="ctr"/>
              <a:r>
                <a:rPr lang="en-AU" dirty="0" smtClean="0">
                  <a:solidFill>
                    <a:srgbClr val="92D050"/>
                  </a:solidFill>
                  <a:latin typeface="Bitstream Vera Sans Mono" panose="020B0609030804020204" pitchFamily="49" charset="0"/>
                </a:rPr>
                <a:t>(new)</a:t>
              </a:r>
              <a:endParaRPr lang="en-AU" dirty="0">
                <a:solidFill>
                  <a:srgbClr val="92D050"/>
                </a:solidFill>
                <a:latin typeface="Bitstream Vera Sans Mono" panose="020B060903080402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6851" y="1747091"/>
            <a:ext cx="81782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What is </a:t>
            </a:r>
            <a:r>
              <a:rPr lang="en-AU" sz="2400" dirty="0" smtClean="0">
                <a:latin typeface="Bitstream Vera Sans Mono" panose="020B0609030804020204" pitchFamily="49" charset="0"/>
              </a:rPr>
              <a:t>happening behind the scenes...</a:t>
            </a:r>
            <a:endParaRPr lang="en-AU" sz="2400" dirty="0" smtClean="0">
              <a:latin typeface="Bitstream Vera Sans Mono" panose="020B060903080402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9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L -0.00521 -0.35208 C -0.0056 -0.42523 -0.02253 -0.51782 -0.05299 -0.60162 C -0.08672 -0.69838 -0.12409 -0.76319 -0.16094 -0.7963 L -0.33789 -0.95764 " pathEditMode="relative" rAng="14280000" ptsTypes="AAA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8" y="-5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84 0.05 L -0.09896 -0.11574 C -0.05794 -0.14861 -0.01601 -0.2206 0.01511 -0.30972 C 0.05104 -0.41065 0.06719 -0.50625 0.06615 -0.58495 L 0.06654 -0.96319 " pathEditMode="relative" rAng="18120000" ptsTypes="AAAAA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19" y="-4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Advantages of 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06851" y="1747091"/>
            <a:ext cx="81782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What the user sees...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1538473" y="2744277"/>
            <a:ext cx="2375731" cy="1666430"/>
          </a:xfrm>
          <a:prstGeom prst="wedgeRoundRectCallout">
            <a:avLst>
              <a:gd name="adj1" fmla="val 79527"/>
              <a:gd name="adj2" fmla="val 88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We’re updating our systems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:-)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1863" y="1360015"/>
            <a:ext cx="9308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Can </a:t>
            </a:r>
            <a:r>
              <a:rPr lang="en-AU" sz="2400" dirty="0" smtClean="0">
                <a:latin typeface="Bitstream Vera Sans Mono" panose="020B0609030804020204" pitchFamily="49" charset="0"/>
              </a:rPr>
              <a:t>update implementation without affecting users</a:t>
            </a:r>
            <a:endParaRPr lang="en-AU" sz="2400" dirty="0" smtClean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3723" y="1359641"/>
            <a:ext cx="81782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Users don’t need to see the </a:t>
            </a:r>
            <a:r>
              <a:rPr lang="en-AU" sz="2400" dirty="0" smtClean="0">
                <a:latin typeface="Bitstream Vera Sans Mono" panose="020B0609030804020204" pitchFamily="49" charset="0"/>
              </a:rPr>
              <a:t>implementation*</a:t>
            </a:r>
            <a:endParaRPr lang="en-AU" sz="2400" dirty="0" smtClean="0">
              <a:latin typeface="Bitstream Vera Sans Mono" panose="020B06090308040202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991" y="365125"/>
            <a:ext cx="11469757" cy="1325563"/>
          </a:xfrm>
        </p:spPr>
        <p:txBody>
          <a:bodyPr/>
          <a:lstStyle/>
          <a:p>
            <a:pPr algn="ctr"/>
            <a:r>
              <a:rPr lang="en-AU" dirty="0" smtClean="0">
                <a:solidFill>
                  <a:srgbClr val="FFC000"/>
                </a:solidFill>
                <a:latin typeface="Bitstream Vera Sans Mono" panose="020B0609030804020204" pitchFamily="49" charset="0"/>
              </a:rPr>
              <a:t>Advantages of ADTs</a:t>
            </a:r>
            <a:endParaRPr lang="en-AU" dirty="0">
              <a:solidFill>
                <a:srgbClr val="FFC000"/>
              </a:solidFill>
              <a:latin typeface="Bitstream Vera Sans Mono" panose="020B0609030804020204" pitchFamily="49" charset="0"/>
            </a:endParaRPr>
          </a:p>
        </p:txBody>
      </p:sp>
      <p:sp>
        <p:nvSpPr>
          <p:cNvPr id="5" name="Snip Single Corner Rectangle 4"/>
          <p:cNvSpPr/>
          <p:nvPr/>
        </p:nvSpPr>
        <p:spPr>
          <a:xfrm>
            <a:off x="496602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BankAccount.h</a:t>
            </a:r>
          </a:p>
          <a:p>
            <a:pPr algn="ctr"/>
            <a:endParaRPr lang="en-AU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8277795" y="2265159"/>
            <a:ext cx="2259949" cy="2624667"/>
          </a:xfrm>
          <a:prstGeom prst="snip1Rect">
            <a:avLst>
              <a:gd name="adj" fmla="val 23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938"/>
            <a:r>
              <a:rPr lang="en-AU" dirty="0" smtClean="0">
                <a:latin typeface="Bitstream Vera Sans Mono" panose="020B0609030804020204" pitchFamily="49" charset="0"/>
              </a:rPr>
              <a:t>accountUser.c</a:t>
            </a:r>
          </a:p>
          <a:p>
            <a:pPr algn="ctr"/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96602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Interface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7794" y="5094965"/>
            <a:ext cx="2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User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6023" y="5641456"/>
            <a:ext cx="2259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Bank Teller/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ATM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7792" y="5641455"/>
            <a:ext cx="2259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>
                <a:latin typeface="Bitstream Vera Sans Mono" panose="020B0609030804020204" pitchFamily="49" charset="0"/>
              </a:rPr>
              <a:t>≈</a:t>
            </a:r>
          </a:p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Customer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20725" y="2265159"/>
            <a:ext cx="0" cy="4238191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8" y="2359514"/>
            <a:ext cx="2828658" cy="15911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3748" y="4049299"/>
            <a:ext cx="282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Bitstream Vera Sans Mono" panose="020B0609030804020204" pitchFamily="49" charset="0"/>
              </a:rPr>
              <a:t>Implementation could be complete spaghetti...</a:t>
            </a:r>
            <a:endParaRPr lang="en-AU" dirty="0">
              <a:latin typeface="Bitstream Vera Sans Mono" panose="020B06090308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4730" y="1747091"/>
            <a:ext cx="10656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latin typeface="Bitstream Vera Sans Mono" panose="020B0609030804020204" pitchFamily="49" charset="0"/>
              </a:rPr>
              <a:t>*as long as interface has sufficient documentation</a:t>
            </a:r>
            <a:endParaRPr lang="en-AU" sz="2400" dirty="0" smtClean="0"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332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Bitstream Vera Sans Mono</vt:lpstr>
      <vt:lpstr>Calibri</vt:lpstr>
      <vt:lpstr>Calibri Light</vt:lpstr>
      <vt:lpstr>Office Theme</vt:lpstr>
      <vt:lpstr>ADTs</vt:lpstr>
      <vt:lpstr>The BankAccount ADT</vt:lpstr>
      <vt:lpstr>BankAccount.h (Interface)</vt:lpstr>
      <vt:lpstr>Users can only see the interface</vt:lpstr>
      <vt:lpstr>accountUser.c (User)</vt:lpstr>
      <vt:lpstr>BankAccount.c (Implementation)</vt:lpstr>
      <vt:lpstr>Advantages of ADTs</vt:lpstr>
      <vt:lpstr>Advantages of ADTs</vt:lpstr>
      <vt:lpstr>Advantages of ADTs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ADTs</dc:title>
  <dc:creator>Kevin L</dc:creator>
  <cp:lastModifiedBy>Kevin L</cp:lastModifiedBy>
  <cp:revision>23</cp:revision>
  <dcterms:created xsi:type="dcterms:W3CDTF">2019-06-11T06:30:45Z</dcterms:created>
  <dcterms:modified xsi:type="dcterms:W3CDTF">2019-06-12T09:26:30Z</dcterms:modified>
</cp:coreProperties>
</file>