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sldIdLst>
    <p:sldId id="256" r:id="rId2"/>
    <p:sldId id="259" r:id="rId3"/>
    <p:sldId id="323" r:id="rId4"/>
    <p:sldId id="260" r:id="rId5"/>
    <p:sldId id="263"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2" r:id="rId66"/>
    <p:sldId id="321" r:id="rId67"/>
    <p:sldId id="324" r:id="rId68"/>
    <p:sldId id="325" r:id="rId69"/>
    <p:sldId id="330" r:id="rId70"/>
    <p:sldId id="328" r:id="rId71"/>
    <p:sldId id="327" r:id="rId72"/>
    <p:sldId id="329" r:id="rId73"/>
    <p:sldId id="331" r:id="rId74"/>
    <p:sldId id="332" r:id="rId75"/>
    <p:sldId id="333" r:id="rId76"/>
    <p:sldId id="334" r:id="rId77"/>
    <p:sldId id="335" r:id="rId78"/>
    <p:sldId id="336" r:id="rId79"/>
    <p:sldId id="337" r:id="rId80"/>
    <p:sldId id="338" r:id="rId81"/>
    <p:sldId id="339" r:id="rId82"/>
    <p:sldId id="340"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57" d="100"/>
          <a:sy n="57" d="100"/>
        </p:scale>
        <p:origin x="78" y="13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315B9-8DE6-4E89-8C5E-B318F72CBA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7074488-9E56-4759-98DD-FF68605F4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14C96AB-FA11-4324-89A5-5BDD97EDF099}"/>
              </a:ext>
            </a:extLst>
          </p:cNvPr>
          <p:cNvSpPr>
            <a:spLocks noGrp="1"/>
          </p:cNvSpPr>
          <p:nvPr>
            <p:ph type="dt" sz="half" idx="10"/>
          </p:nvPr>
        </p:nvSpPr>
        <p:spPr/>
        <p:txBody>
          <a:bodyPr/>
          <a:lstStyle/>
          <a:p>
            <a:fld id="{9184DA70-C731-4C70-880D-CCD4705E623C}" type="datetime1">
              <a:rPr lang="en-US" smtClean="0"/>
              <a:t>10/28/2019</a:t>
            </a:fld>
            <a:endParaRPr lang="en-US" dirty="0"/>
          </a:p>
        </p:txBody>
      </p:sp>
      <p:sp>
        <p:nvSpPr>
          <p:cNvPr id="5" name="Footer Placeholder 4">
            <a:extLst>
              <a:ext uri="{FF2B5EF4-FFF2-40B4-BE49-F238E27FC236}">
                <a16:creationId xmlns:a16="http://schemas.microsoft.com/office/drawing/2014/main" id="{958929DE-5D45-40C8-B187-7E4C56CB80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577F5A-F5D8-4581-B5F9-655688FEB71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7746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F4814-B8EE-4975-BF0D-50C2505FD96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C949542-B57E-49D4-BB80-679AB91D4F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0E10A3F-E109-4B78-98A8-1955B199C1B2}"/>
              </a:ext>
            </a:extLst>
          </p:cNvPr>
          <p:cNvSpPr>
            <a:spLocks noGrp="1"/>
          </p:cNvSpPr>
          <p:nvPr>
            <p:ph type="dt" sz="half" idx="10"/>
          </p:nvPr>
        </p:nvSpPr>
        <p:spPr/>
        <p:txBody>
          <a:bodyPr/>
          <a:lstStyle/>
          <a:p>
            <a:fld id="{B612A279-0833-481D-8C56-F67FD0AC6C50}" type="datetime1">
              <a:rPr lang="en-US" smtClean="0"/>
              <a:t>10/28/2019</a:t>
            </a:fld>
            <a:endParaRPr lang="en-US" dirty="0"/>
          </a:p>
        </p:txBody>
      </p:sp>
      <p:sp>
        <p:nvSpPr>
          <p:cNvPr id="5" name="Footer Placeholder 4">
            <a:extLst>
              <a:ext uri="{FF2B5EF4-FFF2-40B4-BE49-F238E27FC236}">
                <a16:creationId xmlns:a16="http://schemas.microsoft.com/office/drawing/2014/main" id="{DC98696D-2BD5-44D1-92AE-B0744728B5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E84F95-4B79-4481-B9D0-B1517226820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5274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45BA4F-A48D-442C-A7E9-98263F8C87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A472A35-6903-4252-BEB5-394839E489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4EAC61-E9D3-441E-8130-D7D9C4E43C6E}"/>
              </a:ext>
            </a:extLst>
          </p:cNvPr>
          <p:cNvSpPr>
            <a:spLocks noGrp="1"/>
          </p:cNvSpPr>
          <p:nvPr>
            <p:ph type="dt" sz="half" idx="10"/>
          </p:nvPr>
        </p:nvSpPr>
        <p:spPr/>
        <p:txBody>
          <a:bodyPr/>
          <a:lstStyle/>
          <a:p>
            <a:fld id="{6587DA83-5663-4C9C-B9AA-0B40A3DAFF81}" type="datetime1">
              <a:rPr lang="en-US" smtClean="0"/>
              <a:t>10/28/2019</a:t>
            </a:fld>
            <a:endParaRPr lang="en-US" dirty="0"/>
          </a:p>
        </p:txBody>
      </p:sp>
      <p:sp>
        <p:nvSpPr>
          <p:cNvPr id="5" name="Footer Placeholder 4">
            <a:extLst>
              <a:ext uri="{FF2B5EF4-FFF2-40B4-BE49-F238E27FC236}">
                <a16:creationId xmlns:a16="http://schemas.microsoft.com/office/drawing/2014/main" id="{BEB55B47-7874-4703-B2DE-F54988B0E3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5E7098-AA0D-42E8-BF2D-2C24A7F4984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5765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CD6AE-8FD3-4D11-AD44-E1FAB5EF5CD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ACC7CFC-B298-436D-A8FD-766DD7A8EE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5B14B12-18EF-42EF-BBD1-807D86A30795}"/>
              </a:ext>
            </a:extLst>
          </p:cNvPr>
          <p:cNvSpPr>
            <a:spLocks noGrp="1"/>
          </p:cNvSpPr>
          <p:nvPr>
            <p:ph type="dt" sz="half" idx="10"/>
          </p:nvPr>
        </p:nvSpPr>
        <p:spPr/>
        <p:txBody>
          <a:bodyPr/>
          <a:lstStyle/>
          <a:p>
            <a:fld id="{4BE1D723-8F53-4F53-90B0-1982A396982E}" type="datetime1">
              <a:rPr lang="en-US" smtClean="0"/>
              <a:t>10/28/2019</a:t>
            </a:fld>
            <a:endParaRPr lang="en-US" dirty="0"/>
          </a:p>
        </p:txBody>
      </p:sp>
      <p:sp>
        <p:nvSpPr>
          <p:cNvPr id="5" name="Footer Placeholder 4">
            <a:extLst>
              <a:ext uri="{FF2B5EF4-FFF2-40B4-BE49-F238E27FC236}">
                <a16:creationId xmlns:a16="http://schemas.microsoft.com/office/drawing/2014/main" id="{AB793269-8BFD-40CE-96A9-509DD4964C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1720A9-97F7-4683-B986-0F05FA75AFD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6397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E5B8-8FAB-4CE7-868B-210AF9497D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23EAD9C-49F6-4E5C-B781-F0356696E2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0921B9-683E-4615-9E12-8A54E1CCB73D}"/>
              </a:ext>
            </a:extLst>
          </p:cNvPr>
          <p:cNvSpPr>
            <a:spLocks noGrp="1"/>
          </p:cNvSpPr>
          <p:nvPr>
            <p:ph type="dt" sz="half" idx="10"/>
          </p:nvPr>
        </p:nvSpPr>
        <p:spPr/>
        <p:txBody>
          <a:bodyPr/>
          <a:lstStyle/>
          <a:p>
            <a:fld id="{97669AF7-7BEB-44E4-9852-375E34362B5B}" type="datetime1">
              <a:rPr lang="en-US" smtClean="0"/>
              <a:t>10/28/2019</a:t>
            </a:fld>
            <a:endParaRPr lang="en-US" dirty="0"/>
          </a:p>
        </p:txBody>
      </p:sp>
      <p:sp>
        <p:nvSpPr>
          <p:cNvPr id="5" name="Footer Placeholder 4">
            <a:extLst>
              <a:ext uri="{FF2B5EF4-FFF2-40B4-BE49-F238E27FC236}">
                <a16:creationId xmlns:a16="http://schemas.microsoft.com/office/drawing/2014/main" id="{BEB956C3-CFB2-42C2-80B5-BEC81220C8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FAD801-F933-46CC-AF30-EDF9A2FB973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4603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F93D-64E4-4DE2-BB23-571F482818A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EE7949C-D20B-455B-9B98-81908A3D6E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64A9314-7632-434C-A0D4-3DDA9B3B29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1EBB229-C12A-4DCD-A754-F1A9D20868E1}"/>
              </a:ext>
            </a:extLst>
          </p:cNvPr>
          <p:cNvSpPr>
            <a:spLocks noGrp="1"/>
          </p:cNvSpPr>
          <p:nvPr>
            <p:ph type="dt" sz="half" idx="10"/>
          </p:nvPr>
        </p:nvSpPr>
        <p:spPr/>
        <p:txBody>
          <a:bodyPr/>
          <a:lstStyle/>
          <a:p>
            <a:fld id="{BAAAC38D-0552-4C82-B593-E6124DFADBE2}" type="datetime1">
              <a:rPr lang="en-US" smtClean="0"/>
              <a:t>10/28/2019</a:t>
            </a:fld>
            <a:endParaRPr lang="en-US" dirty="0"/>
          </a:p>
        </p:txBody>
      </p:sp>
      <p:sp>
        <p:nvSpPr>
          <p:cNvPr id="6" name="Footer Placeholder 5">
            <a:extLst>
              <a:ext uri="{FF2B5EF4-FFF2-40B4-BE49-F238E27FC236}">
                <a16:creationId xmlns:a16="http://schemas.microsoft.com/office/drawing/2014/main" id="{050E96C6-9FDD-452D-959B-05514741EC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45DE201-6609-470D-8F08-13339B0C707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1977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D2AE6-A37E-488C-9C82-F319FAD0D9F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7C12A82-BFC0-4BA6-B938-9983B5098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5F33A5-9759-4CDB-B593-88D3DBBD2C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9732B7D-2175-445E-BE75-F2C57E2B35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6FABA4-6D03-4EF7-886B-20C822AE1B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AD02609-8A6D-42B5-B75E-AB97164EE8B3}"/>
              </a:ext>
            </a:extLst>
          </p:cNvPr>
          <p:cNvSpPr>
            <a:spLocks noGrp="1"/>
          </p:cNvSpPr>
          <p:nvPr>
            <p:ph type="dt" sz="half" idx="10"/>
          </p:nvPr>
        </p:nvSpPr>
        <p:spPr/>
        <p:txBody>
          <a:bodyPr/>
          <a:lstStyle/>
          <a:p>
            <a:fld id="{D9DF0F1C-5577-4ACB-BB62-DF8F3C494C7E}" type="datetime1">
              <a:rPr lang="en-US" smtClean="0"/>
              <a:t>10/28/2019</a:t>
            </a:fld>
            <a:endParaRPr lang="en-US" dirty="0"/>
          </a:p>
        </p:txBody>
      </p:sp>
      <p:sp>
        <p:nvSpPr>
          <p:cNvPr id="8" name="Footer Placeholder 7">
            <a:extLst>
              <a:ext uri="{FF2B5EF4-FFF2-40B4-BE49-F238E27FC236}">
                <a16:creationId xmlns:a16="http://schemas.microsoft.com/office/drawing/2014/main" id="{85A2EE22-D318-428A-9980-938B2A1CE0A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ECC1386-8CE2-4D7A-B2EF-F526C51A19D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9060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3921-D202-44B6-8DB9-3D5D84F981AD}"/>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E9F93A7-7C92-4EAC-B4D2-478033031342}"/>
              </a:ext>
            </a:extLst>
          </p:cNvPr>
          <p:cNvSpPr>
            <a:spLocks noGrp="1"/>
          </p:cNvSpPr>
          <p:nvPr>
            <p:ph type="dt" sz="half" idx="10"/>
          </p:nvPr>
        </p:nvSpPr>
        <p:spPr/>
        <p:txBody>
          <a:bodyPr/>
          <a:lstStyle/>
          <a:p>
            <a:fld id="{1775B394-D9F9-4F0C-B15D-605F45CB9E9F}" type="datetime1">
              <a:rPr lang="en-US" smtClean="0"/>
              <a:t>10/28/2019</a:t>
            </a:fld>
            <a:endParaRPr lang="en-US" dirty="0"/>
          </a:p>
        </p:txBody>
      </p:sp>
      <p:sp>
        <p:nvSpPr>
          <p:cNvPr id="4" name="Footer Placeholder 3">
            <a:extLst>
              <a:ext uri="{FF2B5EF4-FFF2-40B4-BE49-F238E27FC236}">
                <a16:creationId xmlns:a16="http://schemas.microsoft.com/office/drawing/2014/main" id="{A5255FE9-DD4B-48BD-A296-942CB0CE2D0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BADCC52-3413-4D3D-B95D-EE8D17FCEC0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3994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ED0003-8680-4001-AB50-AB86A3566AFD}"/>
              </a:ext>
            </a:extLst>
          </p:cNvPr>
          <p:cNvSpPr>
            <a:spLocks noGrp="1"/>
          </p:cNvSpPr>
          <p:nvPr>
            <p:ph type="dt" sz="half" idx="10"/>
          </p:nvPr>
        </p:nvSpPr>
        <p:spPr/>
        <p:txBody>
          <a:bodyPr/>
          <a:lstStyle/>
          <a:p>
            <a:fld id="{39667345-2558-425A-8533-9BFDBCE15005}" type="datetime1">
              <a:rPr lang="en-US" smtClean="0"/>
              <a:t>10/28/2019</a:t>
            </a:fld>
            <a:endParaRPr lang="en-US" dirty="0"/>
          </a:p>
        </p:txBody>
      </p:sp>
      <p:sp>
        <p:nvSpPr>
          <p:cNvPr id="3" name="Footer Placeholder 2">
            <a:extLst>
              <a:ext uri="{FF2B5EF4-FFF2-40B4-BE49-F238E27FC236}">
                <a16:creationId xmlns:a16="http://schemas.microsoft.com/office/drawing/2014/main" id="{EC64B03E-F89B-41CB-815C-D38FC83FAAF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8CD5902-E76B-4AD3-AA15-DF9B27A1A6F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1079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D962D-2F83-4C8E-B1AE-FADE0A0445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E000B39-5055-4A3B-8970-5662D79565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AF5B96A-B000-4265-B15B-FC85843D4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F82C2D-6DFA-4943-90CD-97E5CB67CDEA}"/>
              </a:ext>
            </a:extLst>
          </p:cNvPr>
          <p:cNvSpPr>
            <a:spLocks noGrp="1"/>
          </p:cNvSpPr>
          <p:nvPr>
            <p:ph type="dt" sz="half" idx="10"/>
          </p:nvPr>
        </p:nvSpPr>
        <p:spPr/>
        <p:txBody>
          <a:bodyPr/>
          <a:lstStyle/>
          <a:p>
            <a:fld id="{92BEA474-078D-4E9B-9B14-09A87B19DC46}" type="datetime1">
              <a:rPr lang="en-US" smtClean="0"/>
              <a:t>10/28/2019</a:t>
            </a:fld>
            <a:endParaRPr lang="en-US" dirty="0"/>
          </a:p>
        </p:txBody>
      </p:sp>
      <p:sp>
        <p:nvSpPr>
          <p:cNvPr id="6" name="Footer Placeholder 5">
            <a:extLst>
              <a:ext uri="{FF2B5EF4-FFF2-40B4-BE49-F238E27FC236}">
                <a16:creationId xmlns:a16="http://schemas.microsoft.com/office/drawing/2014/main" id="{E3A77808-B19F-4330-8B14-FE338E417FC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F573B4A-0B9D-415C-A884-E8FB71B3AB0E}"/>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98836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9938-DF85-421B-A679-2EEB2DE962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CE48AF9-B128-4CBF-96EE-629C67A6D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9E0890ED-FB1A-422A-A027-A9C7CB99D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659364-81FB-4E43-ABA6-A7EC14F5C9E8}"/>
              </a:ext>
            </a:extLst>
          </p:cNvPr>
          <p:cNvSpPr>
            <a:spLocks noGrp="1"/>
          </p:cNvSpPr>
          <p:nvPr>
            <p:ph type="dt" sz="half" idx="10"/>
          </p:nvPr>
        </p:nvSpPr>
        <p:spPr/>
        <p:txBody>
          <a:bodyPr/>
          <a:lstStyle/>
          <a:p>
            <a:fld id="{4907D986-8816-4272-A432-0437A28A9828}" type="datetime1">
              <a:rPr lang="en-US" smtClean="0"/>
              <a:t>10/28/2019</a:t>
            </a:fld>
            <a:endParaRPr lang="en-US" dirty="0"/>
          </a:p>
        </p:txBody>
      </p:sp>
      <p:sp>
        <p:nvSpPr>
          <p:cNvPr id="6" name="Footer Placeholder 5">
            <a:extLst>
              <a:ext uri="{FF2B5EF4-FFF2-40B4-BE49-F238E27FC236}">
                <a16:creationId xmlns:a16="http://schemas.microsoft.com/office/drawing/2014/main" id="{E9BB5822-3C17-4C1B-9F3C-916935EFEEBF}"/>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833EDF6F-B212-44FB-B3CD-A68B3EE3FBE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4587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A7602B-3F3D-4D86-99AF-9D8F0F1E04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6DC44FC-D672-4433-B62A-522F105DE1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B300702-00CD-4BA2-BC28-79A7331BF2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10/28/2019</a:t>
            </a:fld>
            <a:endParaRPr lang="en-US" dirty="0"/>
          </a:p>
        </p:txBody>
      </p:sp>
      <p:sp>
        <p:nvSpPr>
          <p:cNvPr id="5" name="Footer Placeholder 4">
            <a:extLst>
              <a:ext uri="{FF2B5EF4-FFF2-40B4-BE49-F238E27FC236}">
                <a16:creationId xmlns:a16="http://schemas.microsoft.com/office/drawing/2014/main" id="{D0DA7B90-0AFA-47B3-8051-5BC9702166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30C2227-6AB0-48BC-AC4B-247669884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119747486"/>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slide" Target="slide8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en.wikipedia.org/wiki/Fibonacci_heap"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en.wikipedia.org/wiki/Stirling%27s_approximation"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C452841-E896-4C44-BDB0-F44181688666}"/>
              </a:ext>
            </a:extLst>
          </p:cNvPr>
          <p:cNvPicPr>
            <a:picLocks noChangeAspect="1"/>
          </p:cNvPicPr>
          <p:nvPr/>
        </p:nvPicPr>
        <p:blipFill rotWithShape="1">
          <a:blip r:embed="rId2">
            <a:alphaModFix amt="35000"/>
          </a:blip>
          <a:srcRect t="1430" b="23570"/>
          <a:stretch/>
        </p:blipFill>
        <p:spPr>
          <a:xfrm>
            <a:off x="20" y="10"/>
            <a:ext cx="12191980" cy="6857990"/>
          </a:xfrm>
          <a:prstGeom prst="rect">
            <a:avLst/>
          </a:prstGeom>
        </p:spPr>
      </p:pic>
      <p:sp>
        <p:nvSpPr>
          <p:cNvPr id="2" name="Title 1">
            <a:extLst>
              <a:ext uri="{FF2B5EF4-FFF2-40B4-BE49-F238E27FC236}">
                <a16:creationId xmlns:a16="http://schemas.microsoft.com/office/drawing/2014/main" id="{91F249E4-D961-4967-AB11-C045C8ACE4A2}"/>
              </a:ext>
            </a:extLst>
          </p:cNvPr>
          <p:cNvSpPr>
            <a:spLocks noGrp="1"/>
          </p:cNvSpPr>
          <p:nvPr>
            <p:ph type="ctrTitle"/>
          </p:nvPr>
        </p:nvSpPr>
        <p:spPr>
          <a:xfrm>
            <a:off x="1524000" y="1567206"/>
            <a:ext cx="9144000" cy="2387600"/>
          </a:xfrm>
        </p:spPr>
        <p:txBody>
          <a:bodyPr>
            <a:normAutofit/>
          </a:bodyPr>
          <a:lstStyle/>
          <a:p>
            <a:r>
              <a:rPr lang="en-AU" sz="8000" dirty="0">
                <a:solidFill>
                  <a:srgbClr val="FFFFFF"/>
                </a:solidFill>
              </a:rPr>
              <a:t>Dijkstra’s Algorithm</a:t>
            </a:r>
          </a:p>
        </p:txBody>
      </p:sp>
    </p:spTree>
    <p:extLst>
      <p:ext uri="{BB962C8B-B14F-4D97-AF65-F5344CB8AC3E}">
        <p14:creationId xmlns:p14="http://schemas.microsoft.com/office/powerpoint/2010/main" val="3622344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graphicFrame>
        <p:nvGraphicFramePr>
          <p:cNvPr id="9" name="Table 9">
            <a:extLst>
              <a:ext uri="{FF2B5EF4-FFF2-40B4-BE49-F238E27FC236}">
                <a16:creationId xmlns:a16="http://schemas.microsoft.com/office/drawing/2014/main" id="{CFA5D3D8-79F6-4286-A185-9036E8AE6218}"/>
              </a:ext>
            </a:extLst>
          </p:cNvPr>
          <p:cNvGraphicFramePr>
            <a:graphicFrameLocks noGrp="1"/>
          </p:cNvGraphicFramePr>
          <p:nvPr>
            <p:extLst>
              <p:ext uri="{D42A27DB-BD31-4B8C-83A1-F6EECF244321}">
                <p14:modId xmlns:p14="http://schemas.microsoft.com/office/powerpoint/2010/main" val="2920766512"/>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00B050"/>
                          </a:solidFill>
                        </a:rPr>
                        <a:t>2</a:t>
                      </a:r>
                    </a:p>
                  </a:txBody>
                  <a:tcPr anchor="ctr">
                    <a:noFill/>
                  </a:tcPr>
                </a:tc>
                <a:tc>
                  <a:txBody>
                    <a:bodyPr/>
                    <a:lstStyle/>
                    <a:p>
                      <a:pPr algn="ctr"/>
                      <a:r>
                        <a:rPr lang="en-AU" sz="3200" dirty="0">
                          <a:solidFill>
                            <a:srgbClr val="92D050"/>
                          </a:solidFill>
                        </a:rPr>
                        <a:t>3</a:t>
                      </a:r>
                    </a:p>
                  </a:txBody>
                  <a:tcPr anchor="ctr">
                    <a:noFill/>
                  </a:tcPr>
                </a:tc>
                <a:tc>
                  <a:txBody>
                    <a:bodyPr/>
                    <a:lstStyle/>
                    <a:p>
                      <a:pPr algn="ctr"/>
                      <a:r>
                        <a:rPr lang="en-AU" sz="3200" dirty="0"/>
                        <a:t>4</a:t>
                      </a:r>
                    </a:p>
                  </a:txBody>
                  <a:tcPr anchor="ctr">
                    <a:noFill/>
                  </a:tcPr>
                </a:tc>
                <a:tc>
                  <a:txBody>
                    <a:bodyPr/>
                    <a:lstStyle/>
                    <a:p>
                      <a:pPr algn="ctr"/>
                      <a:r>
                        <a:rPr lang="en-AU" sz="3200" dirty="0"/>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accent4"/>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92D050"/>
                          </a:solidFill>
                        </a:rPr>
                        <a:t>5</a:t>
                      </a:r>
                    </a:p>
                  </a:txBody>
                  <a:tcPr anchor="ctr">
                    <a:noFill/>
                  </a:tcPr>
                </a:tc>
                <a:tc>
                  <a:txBody>
                    <a:bodyPr/>
                    <a:lstStyle/>
                    <a:p>
                      <a:pPr algn="ctr"/>
                      <a:r>
                        <a:rPr lang="en-AU" sz="3200" dirty="0">
                          <a:solidFill>
                            <a:srgbClr val="00B050"/>
                          </a:solidFill>
                        </a:rPr>
                        <a:t>∞</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accent4"/>
                          </a:solidFill>
                        </a:rPr>
                        <a:t>-1</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00B050"/>
                          </a:solidFill>
                        </a:rPr>
                        <a:t>-1</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sp>
        <p:nvSpPr>
          <p:cNvPr id="107" name="TextBox 106">
            <a:extLst>
              <a:ext uri="{FF2B5EF4-FFF2-40B4-BE49-F238E27FC236}">
                <a16:creationId xmlns:a16="http://schemas.microsoft.com/office/drawing/2014/main" id="{3DFF8C03-B44A-4B99-84EB-195E7B3A579E}"/>
              </a:ext>
            </a:extLst>
          </p:cNvPr>
          <p:cNvSpPr txBox="1"/>
          <p:nvPr/>
        </p:nvSpPr>
        <p:spPr>
          <a:xfrm>
            <a:off x="5156163" y="1946616"/>
            <a:ext cx="4181979" cy="584775"/>
          </a:xfrm>
          <a:prstGeom prst="rect">
            <a:avLst/>
          </a:prstGeom>
          <a:noFill/>
        </p:spPr>
        <p:txBody>
          <a:bodyPr wrap="none" rtlCol="0">
            <a:spAutoFit/>
          </a:bodyPr>
          <a:lstStyle/>
          <a:p>
            <a:r>
              <a:rPr lang="en-AU" sz="3200" dirty="0">
                <a:solidFill>
                  <a:schemeClr val="bg1"/>
                </a:solidFill>
              </a:rPr>
              <a:t>vSet = {1, 2, 3, 4, 5, 6, 7}</a:t>
            </a:r>
          </a:p>
        </p:txBody>
      </p:sp>
      <p:sp>
        <p:nvSpPr>
          <p:cNvPr id="46" name="TextBox 45">
            <a:extLst>
              <a:ext uri="{FF2B5EF4-FFF2-40B4-BE49-F238E27FC236}">
                <a16:creationId xmlns:a16="http://schemas.microsoft.com/office/drawing/2014/main" id="{97F3665A-F493-4F3D-8E10-C32349CBC6FB}"/>
              </a:ext>
            </a:extLst>
          </p:cNvPr>
          <p:cNvSpPr txBox="1"/>
          <p:nvPr/>
        </p:nvSpPr>
        <p:spPr>
          <a:xfrm>
            <a:off x="331371" y="156516"/>
            <a:ext cx="4496609" cy="2739211"/>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The distance from the starting vertex to 2 </a:t>
            </a:r>
            <a:r>
              <a:rPr lang="en-AU" sz="2400" b="1" dirty="0">
                <a:solidFill>
                  <a:schemeClr val="bg1"/>
                </a:solidFill>
              </a:rPr>
              <a:t>via 0</a:t>
            </a:r>
            <a:r>
              <a:rPr lang="en-AU" sz="2400" dirty="0">
                <a:solidFill>
                  <a:schemeClr val="bg1"/>
                </a:solidFill>
              </a:rPr>
              <a:t> is the sum of the shortest known distance from the starting vertex to 0 and the weight of the edge from 0 to 2.</a:t>
            </a:r>
          </a:p>
          <a:p>
            <a:r>
              <a:rPr lang="en-AU" sz="2800" dirty="0">
                <a:solidFill>
                  <a:schemeClr val="accent4"/>
                </a:solidFill>
              </a:rPr>
              <a:t>0</a:t>
            </a:r>
            <a:r>
              <a:rPr lang="en-AU" sz="2800" dirty="0">
                <a:solidFill>
                  <a:schemeClr val="bg1"/>
                </a:solidFill>
              </a:rPr>
              <a:t> + </a:t>
            </a:r>
            <a:r>
              <a:rPr lang="en-AU" sz="2800" dirty="0">
                <a:solidFill>
                  <a:srgbClr val="00B050"/>
                </a:solidFill>
              </a:rPr>
              <a:t>4</a:t>
            </a:r>
            <a:r>
              <a:rPr lang="en-AU" sz="2800" dirty="0">
                <a:solidFill>
                  <a:schemeClr val="bg1"/>
                </a:solidFill>
              </a:rPr>
              <a:t> = 4</a:t>
            </a:r>
            <a:endParaRPr lang="en-AU" sz="2800" dirty="0">
              <a:solidFill>
                <a:schemeClr val="accent4"/>
              </a:solidFill>
            </a:endParaRPr>
          </a:p>
        </p:txBody>
      </p:sp>
      <p:grpSp>
        <p:nvGrpSpPr>
          <p:cNvPr id="47" name="Group 46">
            <a:extLst>
              <a:ext uri="{FF2B5EF4-FFF2-40B4-BE49-F238E27FC236}">
                <a16:creationId xmlns:a16="http://schemas.microsoft.com/office/drawing/2014/main" id="{3B91A2CE-1F59-438D-A8EE-CAC64CC4A4E5}"/>
              </a:ext>
            </a:extLst>
          </p:cNvPr>
          <p:cNvGrpSpPr/>
          <p:nvPr/>
        </p:nvGrpSpPr>
        <p:grpSpPr>
          <a:xfrm>
            <a:off x="1903135" y="2700836"/>
            <a:ext cx="8385709" cy="3943348"/>
            <a:chOff x="919157" y="2459578"/>
            <a:chExt cx="8385709" cy="3943348"/>
          </a:xfrm>
        </p:grpSpPr>
        <p:sp>
          <p:nvSpPr>
            <p:cNvPr id="49" name="Oval 48">
              <a:extLst>
                <a:ext uri="{FF2B5EF4-FFF2-40B4-BE49-F238E27FC236}">
                  <a16:creationId xmlns:a16="http://schemas.microsoft.com/office/drawing/2014/main" id="{35A03D4F-F18E-4ECF-841B-9817380B87F0}"/>
                </a:ext>
              </a:extLst>
            </p:cNvPr>
            <p:cNvSpPr/>
            <p:nvPr/>
          </p:nvSpPr>
          <p:spPr>
            <a:xfrm>
              <a:off x="956726" y="2914640"/>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0</a:t>
              </a:r>
            </a:p>
          </p:txBody>
        </p:sp>
        <p:sp>
          <p:nvSpPr>
            <p:cNvPr id="51" name="Oval 50">
              <a:extLst>
                <a:ext uri="{FF2B5EF4-FFF2-40B4-BE49-F238E27FC236}">
                  <a16:creationId xmlns:a16="http://schemas.microsoft.com/office/drawing/2014/main" id="{09067785-A631-4C5A-A2F2-4C2BD930CB05}"/>
                </a:ext>
              </a:extLst>
            </p:cNvPr>
            <p:cNvSpPr/>
            <p:nvPr/>
          </p:nvSpPr>
          <p:spPr>
            <a:xfrm>
              <a:off x="956727" y="57171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3</a:t>
              </a:r>
            </a:p>
          </p:txBody>
        </p:sp>
        <p:sp>
          <p:nvSpPr>
            <p:cNvPr id="53" name="Oval 52">
              <a:extLst>
                <a:ext uri="{FF2B5EF4-FFF2-40B4-BE49-F238E27FC236}">
                  <a16:creationId xmlns:a16="http://schemas.microsoft.com/office/drawing/2014/main" id="{C3A9F83A-4BA3-4016-8661-F1187C2B7308}"/>
                </a:ext>
              </a:extLst>
            </p:cNvPr>
            <p:cNvSpPr/>
            <p:nvPr/>
          </p:nvSpPr>
          <p:spPr>
            <a:xfrm>
              <a:off x="4596227" y="2459578"/>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1</a:t>
              </a:r>
            </a:p>
          </p:txBody>
        </p:sp>
        <p:sp>
          <p:nvSpPr>
            <p:cNvPr id="55" name="Oval 54">
              <a:extLst>
                <a:ext uri="{FF2B5EF4-FFF2-40B4-BE49-F238E27FC236}">
                  <a16:creationId xmlns:a16="http://schemas.microsoft.com/office/drawing/2014/main" id="{EE01DCFD-999A-4D21-9948-CE42FF233208}"/>
                </a:ext>
              </a:extLst>
            </p:cNvPr>
            <p:cNvSpPr/>
            <p:nvPr/>
          </p:nvSpPr>
          <p:spPr>
            <a:xfrm>
              <a:off x="2476493" y="4398421"/>
              <a:ext cx="685805" cy="685805"/>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00B050"/>
                  </a:solidFill>
                </a:rPr>
                <a:t>2</a:t>
              </a:r>
            </a:p>
          </p:txBody>
        </p:sp>
        <p:sp>
          <p:nvSpPr>
            <p:cNvPr id="56" name="Oval 55">
              <a:extLst>
                <a:ext uri="{FF2B5EF4-FFF2-40B4-BE49-F238E27FC236}">
                  <a16:creationId xmlns:a16="http://schemas.microsoft.com/office/drawing/2014/main" id="{D4E7F2F4-9C74-4E04-9B54-D43F07FD01B6}"/>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57" name="Oval 56">
              <a:extLst>
                <a:ext uri="{FF2B5EF4-FFF2-40B4-BE49-F238E27FC236}">
                  <a16:creationId xmlns:a16="http://schemas.microsoft.com/office/drawing/2014/main" id="{6B2E1691-EE4F-4A6B-B7C6-0793E5BA11B4}"/>
                </a:ext>
              </a:extLst>
            </p:cNvPr>
            <p:cNvSpPr/>
            <p:nvPr/>
          </p:nvSpPr>
          <p:spPr>
            <a:xfrm>
              <a:off x="6093173" y="381305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5</a:t>
              </a:r>
            </a:p>
          </p:txBody>
        </p:sp>
        <p:sp>
          <p:nvSpPr>
            <p:cNvPr id="58" name="Oval 57">
              <a:extLst>
                <a:ext uri="{FF2B5EF4-FFF2-40B4-BE49-F238E27FC236}">
                  <a16:creationId xmlns:a16="http://schemas.microsoft.com/office/drawing/2014/main" id="{BD173538-3615-4081-BCEA-81C890457294}"/>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59" name="Oval 58">
              <a:extLst>
                <a:ext uri="{FF2B5EF4-FFF2-40B4-BE49-F238E27FC236}">
                  <a16:creationId xmlns:a16="http://schemas.microsoft.com/office/drawing/2014/main" id="{41584A05-FD41-46D3-AFB8-4DA7A0C62E58}"/>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60" name="Straight Connector 59">
              <a:extLst>
                <a:ext uri="{FF2B5EF4-FFF2-40B4-BE49-F238E27FC236}">
                  <a16:creationId xmlns:a16="http://schemas.microsoft.com/office/drawing/2014/main" id="{873A31E9-4E80-4C03-82A1-777A04BF06A6}"/>
                </a:ext>
              </a:extLst>
            </p:cNvPr>
            <p:cNvCxnSpPr>
              <a:stCxn id="49" idx="6"/>
              <a:endCxn id="53" idx="2"/>
            </p:cNvCxnSpPr>
            <p:nvPr/>
          </p:nvCxnSpPr>
          <p:spPr>
            <a:xfrm flipV="1">
              <a:off x="1642531" y="2802481"/>
              <a:ext cx="2953696" cy="45506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1DD5A59-1F69-4DD5-9254-CA0E0D9AD391}"/>
                </a:ext>
              </a:extLst>
            </p:cNvPr>
            <p:cNvCxnSpPr>
              <a:cxnSpLocks/>
              <a:stCxn id="49" idx="5"/>
              <a:endCxn id="55" idx="1"/>
            </p:cNvCxnSpPr>
            <p:nvPr/>
          </p:nvCxnSpPr>
          <p:spPr>
            <a:xfrm>
              <a:off x="1542097" y="3500011"/>
              <a:ext cx="1034830" cy="99884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EC856B6-F79B-48FD-A7CB-15E746FE738B}"/>
                </a:ext>
              </a:extLst>
            </p:cNvPr>
            <p:cNvCxnSpPr>
              <a:stCxn id="55" idx="7"/>
              <a:endCxn id="53"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F220F51-5EFC-4C46-96C9-31539637B2F1}"/>
                </a:ext>
              </a:extLst>
            </p:cNvPr>
            <p:cNvCxnSpPr>
              <a:stCxn id="53" idx="6"/>
              <a:endCxn id="58"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E003E8D-FE55-4C52-8DD2-EC25A3958472}"/>
                </a:ext>
              </a:extLst>
            </p:cNvPr>
            <p:cNvCxnSpPr>
              <a:stCxn id="57" idx="7"/>
              <a:endCxn id="58"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31DBF71-9DA0-49F1-972B-BA4D4CD01701}"/>
                </a:ext>
              </a:extLst>
            </p:cNvPr>
            <p:cNvCxnSpPr>
              <a:stCxn id="57" idx="5"/>
              <a:endCxn id="59"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4EEE6D1-A942-4FE9-830F-93FFC5759706}"/>
                </a:ext>
              </a:extLst>
            </p:cNvPr>
            <p:cNvCxnSpPr>
              <a:stCxn id="58" idx="4"/>
              <a:endCxn id="59"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695B682-D752-4690-81AB-7BF1561D22EB}"/>
                </a:ext>
              </a:extLst>
            </p:cNvPr>
            <p:cNvCxnSpPr>
              <a:stCxn id="53" idx="5"/>
              <a:endCxn id="57"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50DD212-DCA1-4CC8-B5A9-F2B23D91C8F6}"/>
                </a:ext>
              </a:extLst>
            </p:cNvPr>
            <p:cNvCxnSpPr>
              <a:stCxn id="55" idx="6"/>
              <a:endCxn id="57"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79E0848-4785-4A79-B883-8E483F43EE85}"/>
                </a:ext>
              </a:extLst>
            </p:cNvPr>
            <p:cNvCxnSpPr>
              <a:stCxn id="49" idx="4"/>
              <a:endCxn id="51" idx="0"/>
            </p:cNvCxnSpPr>
            <p:nvPr/>
          </p:nvCxnSpPr>
          <p:spPr>
            <a:xfrm>
              <a:off x="1299629" y="3600445"/>
              <a:ext cx="1" cy="211667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D7BCCB0-FD81-447A-8C6C-A24A73D8DEDA}"/>
                </a:ext>
              </a:extLst>
            </p:cNvPr>
            <p:cNvCxnSpPr>
              <a:cxnSpLocks/>
              <a:stCxn id="51" idx="7"/>
              <a:endCxn id="55"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ECEE882-7985-415E-B877-B1AC64FF1A71}"/>
                </a:ext>
              </a:extLst>
            </p:cNvPr>
            <p:cNvCxnSpPr>
              <a:stCxn id="51" idx="6"/>
              <a:endCxn id="56"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4AC3698-E73D-41A9-B793-920B450AE4D3}"/>
                </a:ext>
              </a:extLst>
            </p:cNvPr>
            <p:cNvCxnSpPr>
              <a:stCxn id="55" idx="5"/>
              <a:endCxn id="56"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A304173-1235-4260-A33D-7FDD35CA4C48}"/>
                </a:ext>
              </a:extLst>
            </p:cNvPr>
            <p:cNvCxnSpPr>
              <a:stCxn id="56" idx="6"/>
              <a:endCxn id="59"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61B3F78-9628-4124-BFC9-BDB4BC89E013}"/>
                </a:ext>
              </a:extLst>
            </p:cNvPr>
            <p:cNvCxnSpPr>
              <a:stCxn id="56" idx="7"/>
              <a:endCxn id="57"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B452CB8-0F4D-4D6F-8EBA-B185D73A8E99}"/>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rgbClr val="92D050"/>
                  </a:solidFill>
                </a:rPr>
                <a:t>5</a:t>
              </a:r>
            </a:p>
          </p:txBody>
        </p:sp>
        <p:sp>
          <p:nvSpPr>
            <p:cNvPr id="76" name="TextBox 75">
              <a:extLst>
                <a:ext uri="{FF2B5EF4-FFF2-40B4-BE49-F238E27FC236}">
                  <a16:creationId xmlns:a16="http://schemas.microsoft.com/office/drawing/2014/main" id="{E8F2C71F-ACAD-4838-9520-6F9AC3A5360B}"/>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7" name="TextBox 76">
              <a:extLst>
                <a:ext uri="{FF2B5EF4-FFF2-40B4-BE49-F238E27FC236}">
                  <a16:creationId xmlns:a16="http://schemas.microsoft.com/office/drawing/2014/main" id="{7F495F54-42BE-44AD-A2B4-1164FAAD30F9}"/>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8" name="TextBox 77">
              <a:extLst>
                <a:ext uri="{FF2B5EF4-FFF2-40B4-BE49-F238E27FC236}">
                  <a16:creationId xmlns:a16="http://schemas.microsoft.com/office/drawing/2014/main" id="{4D0700CA-5D7C-471D-B30F-9C8A40D0731F}"/>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rgbClr val="92D050"/>
                  </a:solidFill>
                </a:rPr>
                <a:t>6</a:t>
              </a:r>
            </a:p>
          </p:txBody>
        </p:sp>
        <p:sp>
          <p:nvSpPr>
            <p:cNvPr id="79" name="TextBox 78">
              <a:extLst>
                <a:ext uri="{FF2B5EF4-FFF2-40B4-BE49-F238E27FC236}">
                  <a16:creationId xmlns:a16="http://schemas.microsoft.com/office/drawing/2014/main" id="{40D50558-28EB-4CF8-8108-3EDD1B145574}"/>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00B050"/>
                  </a:solidFill>
                </a:rPr>
                <a:t>4</a:t>
              </a:r>
            </a:p>
          </p:txBody>
        </p:sp>
        <p:sp>
          <p:nvSpPr>
            <p:cNvPr id="80" name="TextBox 79">
              <a:extLst>
                <a:ext uri="{FF2B5EF4-FFF2-40B4-BE49-F238E27FC236}">
                  <a16:creationId xmlns:a16="http://schemas.microsoft.com/office/drawing/2014/main" id="{B49C134B-1468-44A2-A562-9BDA81FA5A4C}"/>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81" name="TextBox 80">
              <a:extLst>
                <a:ext uri="{FF2B5EF4-FFF2-40B4-BE49-F238E27FC236}">
                  <a16:creationId xmlns:a16="http://schemas.microsoft.com/office/drawing/2014/main" id="{0BE2374F-03FD-4E3A-9D82-19567CB35E9C}"/>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82" name="TextBox 81">
              <a:extLst>
                <a:ext uri="{FF2B5EF4-FFF2-40B4-BE49-F238E27FC236}">
                  <a16:creationId xmlns:a16="http://schemas.microsoft.com/office/drawing/2014/main" id="{BCA2EC58-6526-4252-A097-91188217DA9D}"/>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3" name="TextBox 82">
              <a:extLst>
                <a:ext uri="{FF2B5EF4-FFF2-40B4-BE49-F238E27FC236}">
                  <a16:creationId xmlns:a16="http://schemas.microsoft.com/office/drawing/2014/main" id="{9ABB07DD-9910-465E-AAB9-C6D00967B1E1}"/>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4" name="TextBox 83">
              <a:extLst>
                <a:ext uri="{FF2B5EF4-FFF2-40B4-BE49-F238E27FC236}">
                  <a16:creationId xmlns:a16="http://schemas.microsoft.com/office/drawing/2014/main" id="{11A9347A-2DAD-4CC1-AC85-4408D25937B9}"/>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5" name="TextBox 84">
              <a:extLst>
                <a:ext uri="{FF2B5EF4-FFF2-40B4-BE49-F238E27FC236}">
                  <a16:creationId xmlns:a16="http://schemas.microsoft.com/office/drawing/2014/main" id="{5DB1B401-DE30-4849-B268-84F392C610EA}"/>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6" name="TextBox 85">
              <a:extLst>
                <a:ext uri="{FF2B5EF4-FFF2-40B4-BE49-F238E27FC236}">
                  <a16:creationId xmlns:a16="http://schemas.microsoft.com/office/drawing/2014/main" id="{F7F8440A-D6A5-4D1F-A81B-C4E1EBAB0F40}"/>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7" name="TextBox 86">
              <a:extLst>
                <a:ext uri="{FF2B5EF4-FFF2-40B4-BE49-F238E27FC236}">
                  <a16:creationId xmlns:a16="http://schemas.microsoft.com/office/drawing/2014/main" id="{9A86318A-36AC-4123-B4EA-71EF0C7CA419}"/>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88" name="TextBox 87">
              <a:extLst>
                <a:ext uri="{FF2B5EF4-FFF2-40B4-BE49-F238E27FC236}">
                  <a16:creationId xmlns:a16="http://schemas.microsoft.com/office/drawing/2014/main" id="{EA8F99F2-0D34-4737-A88E-7CA303BACB72}"/>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9" name="TextBox 88">
              <a:extLst>
                <a:ext uri="{FF2B5EF4-FFF2-40B4-BE49-F238E27FC236}">
                  <a16:creationId xmlns:a16="http://schemas.microsoft.com/office/drawing/2014/main" id="{86DA47E2-76A8-4E9E-A6EB-2F41338B666F}"/>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Tree>
    <p:extLst>
      <p:ext uri="{BB962C8B-B14F-4D97-AF65-F5344CB8AC3E}">
        <p14:creationId xmlns:p14="http://schemas.microsoft.com/office/powerpoint/2010/main" val="270119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graphicFrame>
        <p:nvGraphicFramePr>
          <p:cNvPr id="9" name="Table 9">
            <a:extLst>
              <a:ext uri="{FF2B5EF4-FFF2-40B4-BE49-F238E27FC236}">
                <a16:creationId xmlns:a16="http://schemas.microsoft.com/office/drawing/2014/main" id="{CFA5D3D8-79F6-4286-A185-9036E8AE6218}"/>
              </a:ext>
            </a:extLst>
          </p:cNvPr>
          <p:cNvGraphicFramePr>
            <a:graphicFrameLocks noGrp="1"/>
          </p:cNvGraphicFramePr>
          <p:nvPr>
            <p:extLst>
              <p:ext uri="{D42A27DB-BD31-4B8C-83A1-F6EECF244321}">
                <p14:modId xmlns:p14="http://schemas.microsoft.com/office/powerpoint/2010/main" val="3838432162"/>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00B050"/>
                          </a:solidFill>
                        </a:rPr>
                        <a:t>2</a:t>
                      </a:r>
                    </a:p>
                  </a:txBody>
                  <a:tcPr anchor="ctr">
                    <a:noFill/>
                  </a:tcPr>
                </a:tc>
                <a:tc>
                  <a:txBody>
                    <a:bodyPr/>
                    <a:lstStyle/>
                    <a:p>
                      <a:pPr algn="ctr"/>
                      <a:r>
                        <a:rPr lang="en-AU" sz="3200" dirty="0">
                          <a:solidFill>
                            <a:srgbClr val="92D050"/>
                          </a:solidFill>
                        </a:rPr>
                        <a:t>3</a:t>
                      </a:r>
                    </a:p>
                  </a:txBody>
                  <a:tcPr anchor="ctr">
                    <a:noFill/>
                  </a:tcPr>
                </a:tc>
                <a:tc>
                  <a:txBody>
                    <a:bodyPr/>
                    <a:lstStyle/>
                    <a:p>
                      <a:pPr algn="ctr"/>
                      <a:r>
                        <a:rPr lang="en-AU" sz="3200" dirty="0"/>
                        <a:t>4</a:t>
                      </a:r>
                    </a:p>
                  </a:txBody>
                  <a:tcPr anchor="ctr">
                    <a:noFill/>
                  </a:tcPr>
                </a:tc>
                <a:tc>
                  <a:txBody>
                    <a:bodyPr/>
                    <a:lstStyle/>
                    <a:p>
                      <a:pPr algn="ctr"/>
                      <a:r>
                        <a:rPr lang="en-AU" sz="3200" dirty="0"/>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accent4"/>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92D050"/>
                          </a:solidFill>
                        </a:rPr>
                        <a:t>5</a:t>
                      </a:r>
                    </a:p>
                  </a:txBody>
                  <a:tcPr anchor="ctr">
                    <a:noFill/>
                  </a:tcPr>
                </a:tc>
                <a:tc>
                  <a:txBody>
                    <a:bodyPr/>
                    <a:lstStyle/>
                    <a:p>
                      <a:pPr algn="ctr"/>
                      <a:r>
                        <a:rPr lang="en-AU" sz="3200" dirty="0">
                          <a:solidFill>
                            <a:srgbClr val="00B050"/>
                          </a:solidFill>
                        </a:rPr>
                        <a:t>4</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accent4"/>
                          </a:solidFill>
                        </a:rPr>
                        <a:t>-1</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00B050"/>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sp>
        <p:nvSpPr>
          <p:cNvPr id="107" name="TextBox 106">
            <a:extLst>
              <a:ext uri="{FF2B5EF4-FFF2-40B4-BE49-F238E27FC236}">
                <a16:creationId xmlns:a16="http://schemas.microsoft.com/office/drawing/2014/main" id="{3DFF8C03-B44A-4B99-84EB-195E7B3A579E}"/>
              </a:ext>
            </a:extLst>
          </p:cNvPr>
          <p:cNvSpPr txBox="1"/>
          <p:nvPr/>
        </p:nvSpPr>
        <p:spPr>
          <a:xfrm>
            <a:off x="5156163" y="1946616"/>
            <a:ext cx="4181979" cy="584775"/>
          </a:xfrm>
          <a:prstGeom prst="rect">
            <a:avLst/>
          </a:prstGeom>
          <a:noFill/>
        </p:spPr>
        <p:txBody>
          <a:bodyPr wrap="none" rtlCol="0">
            <a:spAutoFit/>
          </a:bodyPr>
          <a:lstStyle/>
          <a:p>
            <a:r>
              <a:rPr lang="en-AU" sz="3200" dirty="0">
                <a:solidFill>
                  <a:schemeClr val="bg1"/>
                </a:solidFill>
              </a:rPr>
              <a:t>vSet = {1, 2, 3, 4, 5, 6, 7}</a:t>
            </a:r>
          </a:p>
        </p:txBody>
      </p:sp>
      <p:sp>
        <p:nvSpPr>
          <p:cNvPr id="45" name="TextBox 44">
            <a:extLst>
              <a:ext uri="{FF2B5EF4-FFF2-40B4-BE49-F238E27FC236}">
                <a16:creationId xmlns:a16="http://schemas.microsoft.com/office/drawing/2014/main" id="{10023457-E863-4632-9B2E-E2513DD693E1}"/>
              </a:ext>
            </a:extLst>
          </p:cNvPr>
          <p:cNvSpPr txBox="1"/>
          <p:nvPr/>
        </p:nvSpPr>
        <p:spPr>
          <a:xfrm>
            <a:off x="331371" y="156516"/>
            <a:ext cx="4583619" cy="2000548"/>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This distance (4) is smaller than the </a:t>
            </a:r>
            <a:r>
              <a:rPr lang="en-AU" sz="2400" b="1" dirty="0">
                <a:solidFill>
                  <a:schemeClr val="bg1"/>
                </a:solidFill>
              </a:rPr>
              <a:t>currently  known shortest distance</a:t>
            </a:r>
            <a:r>
              <a:rPr lang="en-AU" sz="2400" dirty="0">
                <a:solidFill>
                  <a:schemeClr val="bg1"/>
                </a:solidFill>
              </a:rPr>
              <a:t> to 2 (∞), so we update the distance and predecessor arrays.</a:t>
            </a:r>
          </a:p>
        </p:txBody>
      </p:sp>
      <p:grpSp>
        <p:nvGrpSpPr>
          <p:cNvPr id="47" name="Group 46">
            <a:extLst>
              <a:ext uri="{FF2B5EF4-FFF2-40B4-BE49-F238E27FC236}">
                <a16:creationId xmlns:a16="http://schemas.microsoft.com/office/drawing/2014/main" id="{F4E68195-6AC7-4111-838A-EA62760C441F}"/>
              </a:ext>
            </a:extLst>
          </p:cNvPr>
          <p:cNvGrpSpPr/>
          <p:nvPr/>
        </p:nvGrpSpPr>
        <p:grpSpPr>
          <a:xfrm>
            <a:off x="1903135" y="2700836"/>
            <a:ext cx="8385709" cy="3943348"/>
            <a:chOff x="919157" y="2459578"/>
            <a:chExt cx="8385709" cy="3943348"/>
          </a:xfrm>
        </p:grpSpPr>
        <p:sp>
          <p:nvSpPr>
            <p:cNvPr id="49" name="Oval 48">
              <a:extLst>
                <a:ext uri="{FF2B5EF4-FFF2-40B4-BE49-F238E27FC236}">
                  <a16:creationId xmlns:a16="http://schemas.microsoft.com/office/drawing/2014/main" id="{EA4A0C10-E853-4BD5-AF14-8F8A7F7C27BB}"/>
                </a:ext>
              </a:extLst>
            </p:cNvPr>
            <p:cNvSpPr/>
            <p:nvPr/>
          </p:nvSpPr>
          <p:spPr>
            <a:xfrm>
              <a:off x="956726" y="2914640"/>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0</a:t>
              </a:r>
            </a:p>
          </p:txBody>
        </p:sp>
        <p:sp>
          <p:nvSpPr>
            <p:cNvPr id="51" name="Oval 50">
              <a:extLst>
                <a:ext uri="{FF2B5EF4-FFF2-40B4-BE49-F238E27FC236}">
                  <a16:creationId xmlns:a16="http://schemas.microsoft.com/office/drawing/2014/main" id="{E04AC17F-0C26-4DDB-B088-93A273D573D5}"/>
                </a:ext>
              </a:extLst>
            </p:cNvPr>
            <p:cNvSpPr/>
            <p:nvPr/>
          </p:nvSpPr>
          <p:spPr>
            <a:xfrm>
              <a:off x="956727" y="57171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3</a:t>
              </a:r>
            </a:p>
          </p:txBody>
        </p:sp>
        <p:sp>
          <p:nvSpPr>
            <p:cNvPr id="53" name="Oval 52">
              <a:extLst>
                <a:ext uri="{FF2B5EF4-FFF2-40B4-BE49-F238E27FC236}">
                  <a16:creationId xmlns:a16="http://schemas.microsoft.com/office/drawing/2014/main" id="{7F76930D-334F-4B48-B4B0-9A2323E17314}"/>
                </a:ext>
              </a:extLst>
            </p:cNvPr>
            <p:cNvSpPr/>
            <p:nvPr/>
          </p:nvSpPr>
          <p:spPr>
            <a:xfrm>
              <a:off x="4596227" y="2459578"/>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1</a:t>
              </a:r>
            </a:p>
          </p:txBody>
        </p:sp>
        <p:sp>
          <p:nvSpPr>
            <p:cNvPr id="55" name="Oval 54">
              <a:extLst>
                <a:ext uri="{FF2B5EF4-FFF2-40B4-BE49-F238E27FC236}">
                  <a16:creationId xmlns:a16="http://schemas.microsoft.com/office/drawing/2014/main" id="{6FD2BA3D-6766-4A51-B1C9-166322C28445}"/>
                </a:ext>
              </a:extLst>
            </p:cNvPr>
            <p:cNvSpPr/>
            <p:nvPr/>
          </p:nvSpPr>
          <p:spPr>
            <a:xfrm>
              <a:off x="2476493" y="4398421"/>
              <a:ext cx="685805" cy="685805"/>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00B050"/>
                  </a:solidFill>
                </a:rPr>
                <a:t>2</a:t>
              </a:r>
            </a:p>
          </p:txBody>
        </p:sp>
        <p:sp>
          <p:nvSpPr>
            <p:cNvPr id="56" name="Oval 55">
              <a:extLst>
                <a:ext uri="{FF2B5EF4-FFF2-40B4-BE49-F238E27FC236}">
                  <a16:creationId xmlns:a16="http://schemas.microsoft.com/office/drawing/2014/main" id="{A959CEED-E8E1-4A6C-B391-4934AAE6DBCD}"/>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57" name="Oval 56">
              <a:extLst>
                <a:ext uri="{FF2B5EF4-FFF2-40B4-BE49-F238E27FC236}">
                  <a16:creationId xmlns:a16="http://schemas.microsoft.com/office/drawing/2014/main" id="{42136E2C-41CE-4BB9-822E-93B6119CFBBE}"/>
                </a:ext>
              </a:extLst>
            </p:cNvPr>
            <p:cNvSpPr/>
            <p:nvPr/>
          </p:nvSpPr>
          <p:spPr>
            <a:xfrm>
              <a:off x="6093173" y="381305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5</a:t>
              </a:r>
            </a:p>
          </p:txBody>
        </p:sp>
        <p:sp>
          <p:nvSpPr>
            <p:cNvPr id="58" name="Oval 57">
              <a:extLst>
                <a:ext uri="{FF2B5EF4-FFF2-40B4-BE49-F238E27FC236}">
                  <a16:creationId xmlns:a16="http://schemas.microsoft.com/office/drawing/2014/main" id="{EA17A5B5-69C3-43CA-9FD2-FE25DCD3449F}"/>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59" name="Oval 58">
              <a:extLst>
                <a:ext uri="{FF2B5EF4-FFF2-40B4-BE49-F238E27FC236}">
                  <a16:creationId xmlns:a16="http://schemas.microsoft.com/office/drawing/2014/main" id="{E5C47743-A387-4A0C-93DE-568FCCF7D49C}"/>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60" name="Straight Connector 59">
              <a:extLst>
                <a:ext uri="{FF2B5EF4-FFF2-40B4-BE49-F238E27FC236}">
                  <a16:creationId xmlns:a16="http://schemas.microsoft.com/office/drawing/2014/main" id="{2F2BDAEF-B3E3-4F99-9ACA-EEE58D6CD0BB}"/>
                </a:ext>
              </a:extLst>
            </p:cNvPr>
            <p:cNvCxnSpPr>
              <a:stCxn id="49" idx="6"/>
              <a:endCxn id="53" idx="2"/>
            </p:cNvCxnSpPr>
            <p:nvPr/>
          </p:nvCxnSpPr>
          <p:spPr>
            <a:xfrm flipV="1">
              <a:off x="1642531" y="2802481"/>
              <a:ext cx="2953696" cy="45506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46517A-2C96-4B6D-9E67-1454173018F5}"/>
                </a:ext>
              </a:extLst>
            </p:cNvPr>
            <p:cNvCxnSpPr>
              <a:cxnSpLocks/>
              <a:stCxn id="49" idx="5"/>
              <a:endCxn id="55" idx="1"/>
            </p:cNvCxnSpPr>
            <p:nvPr/>
          </p:nvCxnSpPr>
          <p:spPr>
            <a:xfrm>
              <a:off x="1542097" y="3500011"/>
              <a:ext cx="1034830" cy="99884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6EC3B5D-24A5-4CC7-817F-AA52896AC2B8}"/>
                </a:ext>
              </a:extLst>
            </p:cNvPr>
            <p:cNvCxnSpPr>
              <a:stCxn id="55" idx="7"/>
              <a:endCxn id="53"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F5FEFDC-2270-4AF1-AC70-A9387E68781D}"/>
                </a:ext>
              </a:extLst>
            </p:cNvPr>
            <p:cNvCxnSpPr>
              <a:stCxn id="53" idx="6"/>
              <a:endCxn id="58"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01C20B1-3F2E-49C6-9A68-5021D290B4C6}"/>
                </a:ext>
              </a:extLst>
            </p:cNvPr>
            <p:cNvCxnSpPr>
              <a:stCxn id="57" idx="7"/>
              <a:endCxn id="58"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5641813-E84E-45BC-A5BA-AA58412E5ACB}"/>
                </a:ext>
              </a:extLst>
            </p:cNvPr>
            <p:cNvCxnSpPr>
              <a:stCxn id="57" idx="5"/>
              <a:endCxn id="59"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B82FA18-B343-4CDA-BA7D-D76CAB7E2E23}"/>
                </a:ext>
              </a:extLst>
            </p:cNvPr>
            <p:cNvCxnSpPr>
              <a:stCxn id="58" idx="4"/>
              <a:endCxn id="59"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CD69D16-3794-4CA4-88F7-6F14CC202CD9}"/>
                </a:ext>
              </a:extLst>
            </p:cNvPr>
            <p:cNvCxnSpPr>
              <a:stCxn id="53" idx="5"/>
              <a:endCxn id="57"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4E5B9A0-3302-4494-A6E5-0B6F26BF5E05}"/>
                </a:ext>
              </a:extLst>
            </p:cNvPr>
            <p:cNvCxnSpPr>
              <a:stCxn id="55" idx="6"/>
              <a:endCxn id="57"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A760853-DAB1-476E-AD29-BE27DCE3EADF}"/>
                </a:ext>
              </a:extLst>
            </p:cNvPr>
            <p:cNvCxnSpPr>
              <a:stCxn id="49" idx="4"/>
              <a:endCxn id="51" idx="0"/>
            </p:cNvCxnSpPr>
            <p:nvPr/>
          </p:nvCxnSpPr>
          <p:spPr>
            <a:xfrm>
              <a:off x="1299629" y="3600445"/>
              <a:ext cx="1" cy="211667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70D2D9D-BB0E-4B8E-A9D1-A1EFD3A47BCC}"/>
                </a:ext>
              </a:extLst>
            </p:cNvPr>
            <p:cNvCxnSpPr>
              <a:cxnSpLocks/>
              <a:stCxn id="51" idx="7"/>
              <a:endCxn id="55"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93A9E9A-FFEA-45EA-9677-892C415B0DFE}"/>
                </a:ext>
              </a:extLst>
            </p:cNvPr>
            <p:cNvCxnSpPr>
              <a:stCxn id="51" idx="6"/>
              <a:endCxn id="56"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2C30B67-314C-4E5A-913F-5610C6EAC609}"/>
                </a:ext>
              </a:extLst>
            </p:cNvPr>
            <p:cNvCxnSpPr>
              <a:stCxn id="55" idx="5"/>
              <a:endCxn id="56"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F54B725-FE19-45CE-8F06-0FCA0CEA775C}"/>
                </a:ext>
              </a:extLst>
            </p:cNvPr>
            <p:cNvCxnSpPr>
              <a:stCxn id="56" idx="6"/>
              <a:endCxn id="59"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5C3B1DF-78BF-42FF-B4C4-B46B04D7955C}"/>
                </a:ext>
              </a:extLst>
            </p:cNvPr>
            <p:cNvCxnSpPr>
              <a:stCxn id="56" idx="7"/>
              <a:endCxn id="57"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7C2287B-7FE6-41E5-838C-BDB7F6A83F7E}"/>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rgbClr val="92D050"/>
                  </a:solidFill>
                </a:rPr>
                <a:t>5</a:t>
              </a:r>
            </a:p>
          </p:txBody>
        </p:sp>
        <p:sp>
          <p:nvSpPr>
            <p:cNvPr id="76" name="TextBox 75">
              <a:extLst>
                <a:ext uri="{FF2B5EF4-FFF2-40B4-BE49-F238E27FC236}">
                  <a16:creationId xmlns:a16="http://schemas.microsoft.com/office/drawing/2014/main" id="{6AF9E5EF-54CF-41E9-8E57-945FBBE3E935}"/>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7" name="TextBox 76">
              <a:extLst>
                <a:ext uri="{FF2B5EF4-FFF2-40B4-BE49-F238E27FC236}">
                  <a16:creationId xmlns:a16="http://schemas.microsoft.com/office/drawing/2014/main" id="{B1DCB7EF-3237-4A57-A038-5EC593EDE64A}"/>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8" name="TextBox 77">
              <a:extLst>
                <a:ext uri="{FF2B5EF4-FFF2-40B4-BE49-F238E27FC236}">
                  <a16:creationId xmlns:a16="http://schemas.microsoft.com/office/drawing/2014/main" id="{C942DB2B-65D3-4544-9B95-A4A7A5465D9F}"/>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rgbClr val="92D050"/>
                  </a:solidFill>
                </a:rPr>
                <a:t>6</a:t>
              </a:r>
            </a:p>
          </p:txBody>
        </p:sp>
        <p:sp>
          <p:nvSpPr>
            <p:cNvPr id="79" name="TextBox 78">
              <a:extLst>
                <a:ext uri="{FF2B5EF4-FFF2-40B4-BE49-F238E27FC236}">
                  <a16:creationId xmlns:a16="http://schemas.microsoft.com/office/drawing/2014/main" id="{D98D6F67-E23C-4B63-B358-CC2729371F2F}"/>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00B050"/>
                  </a:solidFill>
                </a:rPr>
                <a:t>4</a:t>
              </a:r>
            </a:p>
          </p:txBody>
        </p:sp>
        <p:sp>
          <p:nvSpPr>
            <p:cNvPr id="80" name="TextBox 79">
              <a:extLst>
                <a:ext uri="{FF2B5EF4-FFF2-40B4-BE49-F238E27FC236}">
                  <a16:creationId xmlns:a16="http://schemas.microsoft.com/office/drawing/2014/main" id="{A257CA0E-4790-4CBC-B133-E6CFDEB9B15D}"/>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81" name="TextBox 80">
              <a:extLst>
                <a:ext uri="{FF2B5EF4-FFF2-40B4-BE49-F238E27FC236}">
                  <a16:creationId xmlns:a16="http://schemas.microsoft.com/office/drawing/2014/main" id="{B978D295-9496-4267-AE4C-36540A60FC33}"/>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82" name="TextBox 81">
              <a:extLst>
                <a:ext uri="{FF2B5EF4-FFF2-40B4-BE49-F238E27FC236}">
                  <a16:creationId xmlns:a16="http://schemas.microsoft.com/office/drawing/2014/main" id="{A747B79D-4659-4525-80A4-1B791EBD4FD8}"/>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3" name="TextBox 82">
              <a:extLst>
                <a:ext uri="{FF2B5EF4-FFF2-40B4-BE49-F238E27FC236}">
                  <a16:creationId xmlns:a16="http://schemas.microsoft.com/office/drawing/2014/main" id="{1A59C002-A866-4B1D-BFF5-CB86FC4EF580}"/>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4" name="TextBox 83">
              <a:extLst>
                <a:ext uri="{FF2B5EF4-FFF2-40B4-BE49-F238E27FC236}">
                  <a16:creationId xmlns:a16="http://schemas.microsoft.com/office/drawing/2014/main" id="{D37E37C0-2F06-4DB6-9429-3994C8452EF8}"/>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5" name="TextBox 84">
              <a:extLst>
                <a:ext uri="{FF2B5EF4-FFF2-40B4-BE49-F238E27FC236}">
                  <a16:creationId xmlns:a16="http://schemas.microsoft.com/office/drawing/2014/main" id="{99668EB7-6796-437B-97A0-BFAABE403C1B}"/>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6" name="TextBox 85">
              <a:extLst>
                <a:ext uri="{FF2B5EF4-FFF2-40B4-BE49-F238E27FC236}">
                  <a16:creationId xmlns:a16="http://schemas.microsoft.com/office/drawing/2014/main" id="{27336DBC-4A06-4DAD-9710-DD98CCFDB0A2}"/>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7" name="TextBox 86">
              <a:extLst>
                <a:ext uri="{FF2B5EF4-FFF2-40B4-BE49-F238E27FC236}">
                  <a16:creationId xmlns:a16="http://schemas.microsoft.com/office/drawing/2014/main" id="{FD442E2D-4F28-4D87-B28B-7E0ADD6D8F59}"/>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88" name="TextBox 87">
              <a:extLst>
                <a:ext uri="{FF2B5EF4-FFF2-40B4-BE49-F238E27FC236}">
                  <a16:creationId xmlns:a16="http://schemas.microsoft.com/office/drawing/2014/main" id="{3DF936F1-12A4-4D13-9ED4-07F8E5C85793}"/>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9" name="TextBox 88">
              <a:extLst>
                <a:ext uri="{FF2B5EF4-FFF2-40B4-BE49-F238E27FC236}">
                  <a16:creationId xmlns:a16="http://schemas.microsoft.com/office/drawing/2014/main" id="{B2128B5B-3F6D-48AC-AE40-311C3F16CEC6}"/>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Tree>
    <p:extLst>
      <p:ext uri="{BB962C8B-B14F-4D97-AF65-F5344CB8AC3E}">
        <p14:creationId xmlns:p14="http://schemas.microsoft.com/office/powerpoint/2010/main" val="40789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graphicFrame>
        <p:nvGraphicFramePr>
          <p:cNvPr id="9" name="Table 9">
            <a:extLst>
              <a:ext uri="{FF2B5EF4-FFF2-40B4-BE49-F238E27FC236}">
                <a16:creationId xmlns:a16="http://schemas.microsoft.com/office/drawing/2014/main" id="{CFA5D3D8-79F6-4286-A185-9036E8AE6218}"/>
              </a:ext>
            </a:extLst>
          </p:cNvPr>
          <p:cNvGraphicFramePr>
            <a:graphicFrameLocks noGrp="1"/>
          </p:cNvGraphicFramePr>
          <p:nvPr>
            <p:extLst>
              <p:ext uri="{D42A27DB-BD31-4B8C-83A1-F6EECF244321}">
                <p14:modId xmlns:p14="http://schemas.microsoft.com/office/powerpoint/2010/main" val="2947854675"/>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rgbClr val="00B050"/>
                          </a:solidFill>
                        </a:rPr>
                        <a:t>3</a:t>
                      </a:r>
                    </a:p>
                  </a:txBody>
                  <a:tcPr anchor="ctr">
                    <a:noFill/>
                  </a:tcPr>
                </a:tc>
                <a:tc>
                  <a:txBody>
                    <a:bodyPr/>
                    <a:lstStyle/>
                    <a:p>
                      <a:pPr algn="ctr"/>
                      <a:r>
                        <a:rPr lang="en-AU" sz="3200" dirty="0"/>
                        <a:t>4</a:t>
                      </a:r>
                    </a:p>
                  </a:txBody>
                  <a:tcPr anchor="ctr">
                    <a:noFill/>
                  </a:tcPr>
                </a:tc>
                <a:tc>
                  <a:txBody>
                    <a:bodyPr/>
                    <a:lstStyle/>
                    <a:p>
                      <a:pPr algn="ctr"/>
                      <a:r>
                        <a:rPr lang="en-AU" sz="3200" dirty="0"/>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accent4"/>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92D050"/>
                          </a:solidFill>
                        </a:rPr>
                        <a:t>5</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rgbClr val="00B050"/>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accent4"/>
                          </a:solidFill>
                        </a:rPr>
                        <a:t>-1</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00B050"/>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sp>
        <p:nvSpPr>
          <p:cNvPr id="107" name="TextBox 106">
            <a:extLst>
              <a:ext uri="{FF2B5EF4-FFF2-40B4-BE49-F238E27FC236}">
                <a16:creationId xmlns:a16="http://schemas.microsoft.com/office/drawing/2014/main" id="{3DFF8C03-B44A-4B99-84EB-195E7B3A579E}"/>
              </a:ext>
            </a:extLst>
          </p:cNvPr>
          <p:cNvSpPr txBox="1"/>
          <p:nvPr/>
        </p:nvSpPr>
        <p:spPr>
          <a:xfrm>
            <a:off x="5156163" y="1946616"/>
            <a:ext cx="4181979" cy="584775"/>
          </a:xfrm>
          <a:prstGeom prst="rect">
            <a:avLst/>
          </a:prstGeom>
          <a:noFill/>
        </p:spPr>
        <p:txBody>
          <a:bodyPr wrap="none" rtlCol="0">
            <a:spAutoFit/>
          </a:bodyPr>
          <a:lstStyle/>
          <a:p>
            <a:r>
              <a:rPr lang="en-AU" sz="3200" dirty="0">
                <a:solidFill>
                  <a:schemeClr val="bg1"/>
                </a:solidFill>
              </a:rPr>
              <a:t>vSet = {1, 2, 3, 4, 5, 6, 7}</a:t>
            </a:r>
          </a:p>
        </p:txBody>
      </p:sp>
      <p:sp>
        <p:nvSpPr>
          <p:cNvPr id="46" name="TextBox 45">
            <a:extLst>
              <a:ext uri="{FF2B5EF4-FFF2-40B4-BE49-F238E27FC236}">
                <a16:creationId xmlns:a16="http://schemas.microsoft.com/office/drawing/2014/main" id="{3C413D79-4ECC-4373-A3CA-B7D3E41EFCF0}"/>
              </a:ext>
            </a:extLst>
          </p:cNvPr>
          <p:cNvSpPr txBox="1"/>
          <p:nvPr/>
        </p:nvSpPr>
        <p:spPr>
          <a:xfrm>
            <a:off x="331371" y="478506"/>
            <a:ext cx="4436534" cy="830997"/>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Now let’s look at the neighbour 3.</a:t>
            </a:r>
          </a:p>
        </p:txBody>
      </p:sp>
      <p:grpSp>
        <p:nvGrpSpPr>
          <p:cNvPr id="47" name="Group 46">
            <a:extLst>
              <a:ext uri="{FF2B5EF4-FFF2-40B4-BE49-F238E27FC236}">
                <a16:creationId xmlns:a16="http://schemas.microsoft.com/office/drawing/2014/main" id="{538E66EF-C979-45ED-A508-33042B7F5FB4}"/>
              </a:ext>
            </a:extLst>
          </p:cNvPr>
          <p:cNvGrpSpPr/>
          <p:nvPr/>
        </p:nvGrpSpPr>
        <p:grpSpPr>
          <a:xfrm>
            <a:off x="1903135" y="2700836"/>
            <a:ext cx="8385709" cy="3943348"/>
            <a:chOff x="919157" y="2459578"/>
            <a:chExt cx="8385709" cy="3943348"/>
          </a:xfrm>
        </p:grpSpPr>
        <p:sp>
          <p:nvSpPr>
            <p:cNvPr id="49" name="Oval 48">
              <a:extLst>
                <a:ext uri="{FF2B5EF4-FFF2-40B4-BE49-F238E27FC236}">
                  <a16:creationId xmlns:a16="http://schemas.microsoft.com/office/drawing/2014/main" id="{54CD7A80-520D-45E8-AE32-331F4A5474F6}"/>
                </a:ext>
              </a:extLst>
            </p:cNvPr>
            <p:cNvSpPr/>
            <p:nvPr/>
          </p:nvSpPr>
          <p:spPr>
            <a:xfrm>
              <a:off x="956726" y="2914640"/>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0</a:t>
              </a:r>
            </a:p>
          </p:txBody>
        </p:sp>
        <p:sp>
          <p:nvSpPr>
            <p:cNvPr id="51" name="Oval 50">
              <a:extLst>
                <a:ext uri="{FF2B5EF4-FFF2-40B4-BE49-F238E27FC236}">
                  <a16:creationId xmlns:a16="http://schemas.microsoft.com/office/drawing/2014/main" id="{4E1670BF-5C5B-4AD2-BBEB-469F191B94C6}"/>
                </a:ext>
              </a:extLst>
            </p:cNvPr>
            <p:cNvSpPr/>
            <p:nvPr/>
          </p:nvSpPr>
          <p:spPr>
            <a:xfrm>
              <a:off x="956727" y="5717121"/>
              <a:ext cx="685805" cy="685805"/>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00B050"/>
                  </a:solidFill>
                </a:rPr>
                <a:t>3</a:t>
              </a:r>
            </a:p>
          </p:txBody>
        </p:sp>
        <p:sp>
          <p:nvSpPr>
            <p:cNvPr id="53" name="Oval 52">
              <a:extLst>
                <a:ext uri="{FF2B5EF4-FFF2-40B4-BE49-F238E27FC236}">
                  <a16:creationId xmlns:a16="http://schemas.microsoft.com/office/drawing/2014/main" id="{A3367CD0-8430-4FC4-8740-CDB7AFF01BAA}"/>
                </a:ext>
              </a:extLst>
            </p:cNvPr>
            <p:cNvSpPr/>
            <p:nvPr/>
          </p:nvSpPr>
          <p:spPr>
            <a:xfrm>
              <a:off x="4596227" y="2459578"/>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1</a:t>
              </a:r>
            </a:p>
          </p:txBody>
        </p:sp>
        <p:sp>
          <p:nvSpPr>
            <p:cNvPr id="55" name="Oval 54">
              <a:extLst>
                <a:ext uri="{FF2B5EF4-FFF2-40B4-BE49-F238E27FC236}">
                  <a16:creationId xmlns:a16="http://schemas.microsoft.com/office/drawing/2014/main" id="{F5A85224-1559-4A4B-8077-EEEDFCBA523E}"/>
                </a:ext>
              </a:extLst>
            </p:cNvPr>
            <p:cNvSpPr/>
            <p:nvPr/>
          </p:nvSpPr>
          <p:spPr>
            <a:xfrm>
              <a:off x="2476493" y="43984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2</a:t>
              </a:r>
            </a:p>
          </p:txBody>
        </p:sp>
        <p:sp>
          <p:nvSpPr>
            <p:cNvPr id="56" name="Oval 55">
              <a:extLst>
                <a:ext uri="{FF2B5EF4-FFF2-40B4-BE49-F238E27FC236}">
                  <a16:creationId xmlns:a16="http://schemas.microsoft.com/office/drawing/2014/main" id="{B77662D9-65F7-452F-B837-66805A7F85CB}"/>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57" name="Oval 56">
              <a:extLst>
                <a:ext uri="{FF2B5EF4-FFF2-40B4-BE49-F238E27FC236}">
                  <a16:creationId xmlns:a16="http://schemas.microsoft.com/office/drawing/2014/main" id="{6EAE76C3-90EA-4413-9D85-9570B712C374}"/>
                </a:ext>
              </a:extLst>
            </p:cNvPr>
            <p:cNvSpPr/>
            <p:nvPr/>
          </p:nvSpPr>
          <p:spPr>
            <a:xfrm>
              <a:off x="6093173" y="381305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5</a:t>
              </a:r>
            </a:p>
          </p:txBody>
        </p:sp>
        <p:sp>
          <p:nvSpPr>
            <p:cNvPr id="58" name="Oval 57">
              <a:extLst>
                <a:ext uri="{FF2B5EF4-FFF2-40B4-BE49-F238E27FC236}">
                  <a16:creationId xmlns:a16="http://schemas.microsoft.com/office/drawing/2014/main" id="{D1F2057B-4B27-4BDA-9A51-2D16C925EEB5}"/>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59" name="Oval 58">
              <a:extLst>
                <a:ext uri="{FF2B5EF4-FFF2-40B4-BE49-F238E27FC236}">
                  <a16:creationId xmlns:a16="http://schemas.microsoft.com/office/drawing/2014/main" id="{08251B93-3465-4E70-A2B8-91AF6FC60143}"/>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60" name="Straight Connector 59">
              <a:extLst>
                <a:ext uri="{FF2B5EF4-FFF2-40B4-BE49-F238E27FC236}">
                  <a16:creationId xmlns:a16="http://schemas.microsoft.com/office/drawing/2014/main" id="{59D7C3C5-6D1D-47D1-9DCD-1C29CBEE337A}"/>
                </a:ext>
              </a:extLst>
            </p:cNvPr>
            <p:cNvCxnSpPr>
              <a:stCxn id="49" idx="6"/>
              <a:endCxn id="53" idx="2"/>
            </p:cNvCxnSpPr>
            <p:nvPr/>
          </p:nvCxnSpPr>
          <p:spPr>
            <a:xfrm flipV="1">
              <a:off x="1642531" y="2802481"/>
              <a:ext cx="2953696" cy="45506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B957169-D85B-493B-A0A7-2C07A3250ACE}"/>
                </a:ext>
              </a:extLst>
            </p:cNvPr>
            <p:cNvCxnSpPr>
              <a:cxnSpLocks/>
              <a:stCxn id="49" idx="5"/>
              <a:endCxn id="55" idx="1"/>
            </p:cNvCxnSpPr>
            <p:nvPr/>
          </p:nvCxnSpPr>
          <p:spPr>
            <a:xfrm>
              <a:off x="1542097" y="3500011"/>
              <a:ext cx="1034830" cy="99884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556D468-D66B-4C75-BE84-84426C9C2E57}"/>
                </a:ext>
              </a:extLst>
            </p:cNvPr>
            <p:cNvCxnSpPr>
              <a:stCxn id="55" idx="7"/>
              <a:endCxn id="53"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B4ABC8F-4679-48AE-85FA-B7A32F4941D4}"/>
                </a:ext>
              </a:extLst>
            </p:cNvPr>
            <p:cNvCxnSpPr>
              <a:stCxn id="53" idx="6"/>
              <a:endCxn id="58"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CA0C025-78E3-415A-91DC-E63D1BBD7208}"/>
                </a:ext>
              </a:extLst>
            </p:cNvPr>
            <p:cNvCxnSpPr>
              <a:stCxn id="57" idx="7"/>
              <a:endCxn id="58"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07C38DC-A6E3-4E26-A685-2B7886404AE6}"/>
                </a:ext>
              </a:extLst>
            </p:cNvPr>
            <p:cNvCxnSpPr>
              <a:stCxn id="57" idx="5"/>
              <a:endCxn id="59"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D936F20-2712-42F8-B5C3-E9CA15426C22}"/>
                </a:ext>
              </a:extLst>
            </p:cNvPr>
            <p:cNvCxnSpPr>
              <a:stCxn id="58" idx="4"/>
              <a:endCxn id="59"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B62304-EF6D-43A6-80C8-C1C12280DFCF}"/>
                </a:ext>
              </a:extLst>
            </p:cNvPr>
            <p:cNvCxnSpPr>
              <a:stCxn id="53" idx="5"/>
              <a:endCxn id="57"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2507969-6C8E-41B0-AF47-F50700B405BB}"/>
                </a:ext>
              </a:extLst>
            </p:cNvPr>
            <p:cNvCxnSpPr>
              <a:stCxn id="55" idx="6"/>
              <a:endCxn id="57"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CECA250-58BC-4EF0-8C77-6ABD34A23331}"/>
                </a:ext>
              </a:extLst>
            </p:cNvPr>
            <p:cNvCxnSpPr>
              <a:stCxn id="49" idx="4"/>
              <a:endCxn id="51" idx="0"/>
            </p:cNvCxnSpPr>
            <p:nvPr/>
          </p:nvCxnSpPr>
          <p:spPr>
            <a:xfrm>
              <a:off x="1299629" y="3600445"/>
              <a:ext cx="1" cy="21166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099A246-8250-4C2D-B75E-B28B85CAB0AD}"/>
                </a:ext>
              </a:extLst>
            </p:cNvPr>
            <p:cNvCxnSpPr>
              <a:cxnSpLocks/>
              <a:stCxn id="51" idx="7"/>
              <a:endCxn id="55"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F673C07-6BB8-40AB-851F-EB70640DEFDF}"/>
                </a:ext>
              </a:extLst>
            </p:cNvPr>
            <p:cNvCxnSpPr>
              <a:stCxn id="51" idx="6"/>
              <a:endCxn id="56"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B1DEF9B-5F3B-42EA-9504-0AD0E5E021C0}"/>
                </a:ext>
              </a:extLst>
            </p:cNvPr>
            <p:cNvCxnSpPr>
              <a:stCxn id="55" idx="5"/>
              <a:endCxn id="56"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E05F69A-A408-404A-A9B2-64EF644D4B9A}"/>
                </a:ext>
              </a:extLst>
            </p:cNvPr>
            <p:cNvCxnSpPr>
              <a:stCxn id="56" idx="6"/>
              <a:endCxn id="59"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B9CE28D-A9A8-4F25-B578-5280B05C2758}"/>
                </a:ext>
              </a:extLst>
            </p:cNvPr>
            <p:cNvCxnSpPr>
              <a:stCxn id="56" idx="7"/>
              <a:endCxn id="57"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5480D22-2898-4AAC-9DCD-1CB98EAAD617}"/>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rgbClr val="92D050"/>
                  </a:solidFill>
                </a:rPr>
                <a:t>5</a:t>
              </a:r>
            </a:p>
          </p:txBody>
        </p:sp>
        <p:sp>
          <p:nvSpPr>
            <p:cNvPr id="76" name="TextBox 75">
              <a:extLst>
                <a:ext uri="{FF2B5EF4-FFF2-40B4-BE49-F238E27FC236}">
                  <a16:creationId xmlns:a16="http://schemas.microsoft.com/office/drawing/2014/main" id="{599D4E6D-3953-4747-B612-97877F86D9C0}"/>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7" name="TextBox 76">
              <a:extLst>
                <a:ext uri="{FF2B5EF4-FFF2-40B4-BE49-F238E27FC236}">
                  <a16:creationId xmlns:a16="http://schemas.microsoft.com/office/drawing/2014/main" id="{071E3346-7EBE-4348-8C60-85B903F23D01}"/>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8" name="TextBox 77">
              <a:extLst>
                <a:ext uri="{FF2B5EF4-FFF2-40B4-BE49-F238E27FC236}">
                  <a16:creationId xmlns:a16="http://schemas.microsoft.com/office/drawing/2014/main" id="{9D6F9100-04D9-474B-B36C-1393FD32BBC6}"/>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rgbClr val="00B050"/>
                  </a:solidFill>
                </a:rPr>
                <a:t>6</a:t>
              </a:r>
            </a:p>
          </p:txBody>
        </p:sp>
        <p:sp>
          <p:nvSpPr>
            <p:cNvPr id="79" name="TextBox 78">
              <a:extLst>
                <a:ext uri="{FF2B5EF4-FFF2-40B4-BE49-F238E27FC236}">
                  <a16:creationId xmlns:a16="http://schemas.microsoft.com/office/drawing/2014/main" id="{62465C2B-65F1-43A3-9674-6BC7460513FC}"/>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92D050"/>
                  </a:solidFill>
                </a:rPr>
                <a:t>4</a:t>
              </a:r>
            </a:p>
          </p:txBody>
        </p:sp>
        <p:sp>
          <p:nvSpPr>
            <p:cNvPr id="80" name="TextBox 79">
              <a:extLst>
                <a:ext uri="{FF2B5EF4-FFF2-40B4-BE49-F238E27FC236}">
                  <a16:creationId xmlns:a16="http://schemas.microsoft.com/office/drawing/2014/main" id="{9CC6FC9D-3BFA-4CFB-87E8-B96D8F631311}"/>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81" name="TextBox 80">
              <a:extLst>
                <a:ext uri="{FF2B5EF4-FFF2-40B4-BE49-F238E27FC236}">
                  <a16:creationId xmlns:a16="http://schemas.microsoft.com/office/drawing/2014/main" id="{204AE374-4B4B-4AFB-9D09-BB866C5BFFA2}"/>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82" name="TextBox 81">
              <a:extLst>
                <a:ext uri="{FF2B5EF4-FFF2-40B4-BE49-F238E27FC236}">
                  <a16:creationId xmlns:a16="http://schemas.microsoft.com/office/drawing/2014/main" id="{A99C81E2-6D54-4178-8DA7-DAF6C4B2A83F}"/>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3" name="TextBox 82">
              <a:extLst>
                <a:ext uri="{FF2B5EF4-FFF2-40B4-BE49-F238E27FC236}">
                  <a16:creationId xmlns:a16="http://schemas.microsoft.com/office/drawing/2014/main" id="{BE495AC6-3FA5-4776-95E2-E8C142F7EE3A}"/>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4" name="TextBox 83">
              <a:extLst>
                <a:ext uri="{FF2B5EF4-FFF2-40B4-BE49-F238E27FC236}">
                  <a16:creationId xmlns:a16="http://schemas.microsoft.com/office/drawing/2014/main" id="{C64F56A7-1626-4A94-891C-8175B5E59A97}"/>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5" name="TextBox 84">
              <a:extLst>
                <a:ext uri="{FF2B5EF4-FFF2-40B4-BE49-F238E27FC236}">
                  <a16:creationId xmlns:a16="http://schemas.microsoft.com/office/drawing/2014/main" id="{67A45271-4837-4C00-8EA7-D256C9FE5350}"/>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6" name="TextBox 85">
              <a:extLst>
                <a:ext uri="{FF2B5EF4-FFF2-40B4-BE49-F238E27FC236}">
                  <a16:creationId xmlns:a16="http://schemas.microsoft.com/office/drawing/2014/main" id="{D3680119-C1FB-4AF2-9B45-8A6B4C1F1C15}"/>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7" name="TextBox 86">
              <a:extLst>
                <a:ext uri="{FF2B5EF4-FFF2-40B4-BE49-F238E27FC236}">
                  <a16:creationId xmlns:a16="http://schemas.microsoft.com/office/drawing/2014/main" id="{3AA17FBE-073B-4B9D-935B-FF365E844BF9}"/>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88" name="TextBox 87">
              <a:extLst>
                <a:ext uri="{FF2B5EF4-FFF2-40B4-BE49-F238E27FC236}">
                  <a16:creationId xmlns:a16="http://schemas.microsoft.com/office/drawing/2014/main" id="{4382BCEC-9806-4E10-8FF3-3DC91D43670D}"/>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9" name="TextBox 88">
              <a:extLst>
                <a:ext uri="{FF2B5EF4-FFF2-40B4-BE49-F238E27FC236}">
                  <a16:creationId xmlns:a16="http://schemas.microsoft.com/office/drawing/2014/main" id="{70256CD3-7962-4D4F-8FFF-2B4191DB8B06}"/>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Tree>
    <p:extLst>
      <p:ext uri="{BB962C8B-B14F-4D97-AF65-F5344CB8AC3E}">
        <p14:creationId xmlns:p14="http://schemas.microsoft.com/office/powerpoint/2010/main" val="1797106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graphicFrame>
        <p:nvGraphicFramePr>
          <p:cNvPr id="9" name="Table 9">
            <a:extLst>
              <a:ext uri="{FF2B5EF4-FFF2-40B4-BE49-F238E27FC236}">
                <a16:creationId xmlns:a16="http://schemas.microsoft.com/office/drawing/2014/main" id="{CFA5D3D8-79F6-4286-A185-9036E8AE6218}"/>
              </a:ext>
            </a:extLst>
          </p:cNvPr>
          <p:cNvGraphicFramePr>
            <a:graphicFrameLocks noGrp="1"/>
          </p:cNvGraphicFramePr>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rgbClr val="00B050"/>
                          </a:solidFill>
                        </a:rPr>
                        <a:t>3</a:t>
                      </a:r>
                    </a:p>
                  </a:txBody>
                  <a:tcPr anchor="ctr">
                    <a:noFill/>
                  </a:tcPr>
                </a:tc>
                <a:tc>
                  <a:txBody>
                    <a:bodyPr/>
                    <a:lstStyle/>
                    <a:p>
                      <a:pPr algn="ctr"/>
                      <a:r>
                        <a:rPr lang="en-AU" sz="3200" dirty="0"/>
                        <a:t>4</a:t>
                      </a:r>
                    </a:p>
                  </a:txBody>
                  <a:tcPr anchor="ctr">
                    <a:noFill/>
                  </a:tcPr>
                </a:tc>
                <a:tc>
                  <a:txBody>
                    <a:bodyPr/>
                    <a:lstStyle/>
                    <a:p>
                      <a:pPr algn="ctr"/>
                      <a:r>
                        <a:rPr lang="en-AU" sz="3200" dirty="0"/>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accent4"/>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92D050"/>
                          </a:solidFill>
                        </a:rPr>
                        <a:t>5</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rgbClr val="00B050"/>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accent4"/>
                          </a:solidFill>
                        </a:rPr>
                        <a:t>-1</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00B050"/>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sp>
        <p:nvSpPr>
          <p:cNvPr id="107" name="TextBox 106">
            <a:extLst>
              <a:ext uri="{FF2B5EF4-FFF2-40B4-BE49-F238E27FC236}">
                <a16:creationId xmlns:a16="http://schemas.microsoft.com/office/drawing/2014/main" id="{3DFF8C03-B44A-4B99-84EB-195E7B3A579E}"/>
              </a:ext>
            </a:extLst>
          </p:cNvPr>
          <p:cNvSpPr txBox="1"/>
          <p:nvPr/>
        </p:nvSpPr>
        <p:spPr>
          <a:xfrm>
            <a:off x="5156163" y="1946616"/>
            <a:ext cx="4181979" cy="584775"/>
          </a:xfrm>
          <a:prstGeom prst="rect">
            <a:avLst/>
          </a:prstGeom>
          <a:noFill/>
        </p:spPr>
        <p:txBody>
          <a:bodyPr wrap="none" rtlCol="0">
            <a:spAutoFit/>
          </a:bodyPr>
          <a:lstStyle/>
          <a:p>
            <a:r>
              <a:rPr lang="en-AU" sz="3200" dirty="0">
                <a:solidFill>
                  <a:schemeClr val="bg1"/>
                </a:solidFill>
              </a:rPr>
              <a:t>vSet = {1, 2, 3, 4, 5, 6, 7}</a:t>
            </a:r>
          </a:p>
        </p:txBody>
      </p:sp>
      <p:grpSp>
        <p:nvGrpSpPr>
          <p:cNvPr id="47" name="Group 46">
            <a:extLst>
              <a:ext uri="{FF2B5EF4-FFF2-40B4-BE49-F238E27FC236}">
                <a16:creationId xmlns:a16="http://schemas.microsoft.com/office/drawing/2014/main" id="{538E66EF-C979-45ED-A508-33042B7F5FB4}"/>
              </a:ext>
            </a:extLst>
          </p:cNvPr>
          <p:cNvGrpSpPr/>
          <p:nvPr/>
        </p:nvGrpSpPr>
        <p:grpSpPr>
          <a:xfrm>
            <a:off x="1903135" y="2700836"/>
            <a:ext cx="8385709" cy="3943348"/>
            <a:chOff x="919157" y="2459578"/>
            <a:chExt cx="8385709" cy="3943348"/>
          </a:xfrm>
        </p:grpSpPr>
        <p:sp>
          <p:nvSpPr>
            <p:cNvPr id="49" name="Oval 48">
              <a:extLst>
                <a:ext uri="{FF2B5EF4-FFF2-40B4-BE49-F238E27FC236}">
                  <a16:creationId xmlns:a16="http://schemas.microsoft.com/office/drawing/2014/main" id="{54CD7A80-520D-45E8-AE32-331F4A5474F6}"/>
                </a:ext>
              </a:extLst>
            </p:cNvPr>
            <p:cNvSpPr/>
            <p:nvPr/>
          </p:nvSpPr>
          <p:spPr>
            <a:xfrm>
              <a:off x="956726" y="2914640"/>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0</a:t>
              </a:r>
            </a:p>
          </p:txBody>
        </p:sp>
        <p:sp>
          <p:nvSpPr>
            <p:cNvPr id="51" name="Oval 50">
              <a:extLst>
                <a:ext uri="{FF2B5EF4-FFF2-40B4-BE49-F238E27FC236}">
                  <a16:creationId xmlns:a16="http://schemas.microsoft.com/office/drawing/2014/main" id="{4E1670BF-5C5B-4AD2-BBEB-469F191B94C6}"/>
                </a:ext>
              </a:extLst>
            </p:cNvPr>
            <p:cNvSpPr/>
            <p:nvPr/>
          </p:nvSpPr>
          <p:spPr>
            <a:xfrm>
              <a:off x="956727" y="5717121"/>
              <a:ext cx="685805" cy="685805"/>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00B050"/>
                  </a:solidFill>
                </a:rPr>
                <a:t>3</a:t>
              </a:r>
            </a:p>
          </p:txBody>
        </p:sp>
        <p:sp>
          <p:nvSpPr>
            <p:cNvPr id="53" name="Oval 52">
              <a:extLst>
                <a:ext uri="{FF2B5EF4-FFF2-40B4-BE49-F238E27FC236}">
                  <a16:creationId xmlns:a16="http://schemas.microsoft.com/office/drawing/2014/main" id="{A3367CD0-8430-4FC4-8740-CDB7AFF01BAA}"/>
                </a:ext>
              </a:extLst>
            </p:cNvPr>
            <p:cNvSpPr/>
            <p:nvPr/>
          </p:nvSpPr>
          <p:spPr>
            <a:xfrm>
              <a:off x="4596227" y="2459578"/>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1</a:t>
              </a:r>
            </a:p>
          </p:txBody>
        </p:sp>
        <p:sp>
          <p:nvSpPr>
            <p:cNvPr id="55" name="Oval 54">
              <a:extLst>
                <a:ext uri="{FF2B5EF4-FFF2-40B4-BE49-F238E27FC236}">
                  <a16:creationId xmlns:a16="http://schemas.microsoft.com/office/drawing/2014/main" id="{F5A85224-1559-4A4B-8077-EEEDFCBA523E}"/>
                </a:ext>
              </a:extLst>
            </p:cNvPr>
            <p:cNvSpPr/>
            <p:nvPr/>
          </p:nvSpPr>
          <p:spPr>
            <a:xfrm>
              <a:off x="2476493" y="43984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2</a:t>
              </a:r>
            </a:p>
          </p:txBody>
        </p:sp>
        <p:sp>
          <p:nvSpPr>
            <p:cNvPr id="56" name="Oval 55">
              <a:extLst>
                <a:ext uri="{FF2B5EF4-FFF2-40B4-BE49-F238E27FC236}">
                  <a16:creationId xmlns:a16="http://schemas.microsoft.com/office/drawing/2014/main" id="{B77662D9-65F7-452F-B837-66805A7F85CB}"/>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57" name="Oval 56">
              <a:extLst>
                <a:ext uri="{FF2B5EF4-FFF2-40B4-BE49-F238E27FC236}">
                  <a16:creationId xmlns:a16="http://schemas.microsoft.com/office/drawing/2014/main" id="{6EAE76C3-90EA-4413-9D85-9570B712C374}"/>
                </a:ext>
              </a:extLst>
            </p:cNvPr>
            <p:cNvSpPr/>
            <p:nvPr/>
          </p:nvSpPr>
          <p:spPr>
            <a:xfrm>
              <a:off x="6093173" y="381305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5</a:t>
              </a:r>
            </a:p>
          </p:txBody>
        </p:sp>
        <p:sp>
          <p:nvSpPr>
            <p:cNvPr id="58" name="Oval 57">
              <a:extLst>
                <a:ext uri="{FF2B5EF4-FFF2-40B4-BE49-F238E27FC236}">
                  <a16:creationId xmlns:a16="http://schemas.microsoft.com/office/drawing/2014/main" id="{D1F2057B-4B27-4BDA-9A51-2D16C925EEB5}"/>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59" name="Oval 58">
              <a:extLst>
                <a:ext uri="{FF2B5EF4-FFF2-40B4-BE49-F238E27FC236}">
                  <a16:creationId xmlns:a16="http://schemas.microsoft.com/office/drawing/2014/main" id="{08251B93-3465-4E70-A2B8-91AF6FC60143}"/>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60" name="Straight Connector 59">
              <a:extLst>
                <a:ext uri="{FF2B5EF4-FFF2-40B4-BE49-F238E27FC236}">
                  <a16:creationId xmlns:a16="http://schemas.microsoft.com/office/drawing/2014/main" id="{59D7C3C5-6D1D-47D1-9DCD-1C29CBEE337A}"/>
                </a:ext>
              </a:extLst>
            </p:cNvPr>
            <p:cNvCxnSpPr>
              <a:stCxn id="49" idx="6"/>
              <a:endCxn id="53" idx="2"/>
            </p:cNvCxnSpPr>
            <p:nvPr/>
          </p:nvCxnSpPr>
          <p:spPr>
            <a:xfrm flipV="1">
              <a:off x="1642531" y="2802481"/>
              <a:ext cx="2953696" cy="45506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B957169-D85B-493B-A0A7-2C07A3250ACE}"/>
                </a:ext>
              </a:extLst>
            </p:cNvPr>
            <p:cNvCxnSpPr>
              <a:cxnSpLocks/>
              <a:stCxn id="49" idx="5"/>
              <a:endCxn id="55" idx="1"/>
            </p:cNvCxnSpPr>
            <p:nvPr/>
          </p:nvCxnSpPr>
          <p:spPr>
            <a:xfrm>
              <a:off x="1542097" y="3500011"/>
              <a:ext cx="1034830" cy="99884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556D468-D66B-4C75-BE84-84426C9C2E57}"/>
                </a:ext>
              </a:extLst>
            </p:cNvPr>
            <p:cNvCxnSpPr>
              <a:stCxn id="55" idx="7"/>
              <a:endCxn id="53"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B4ABC8F-4679-48AE-85FA-B7A32F4941D4}"/>
                </a:ext>
              </a:extLst>
            </p:cNvPr>
            <p:cNvCxnSpPr>
              <a:stCxn id="53" idx="6"/>
              <a:endCxn id="58"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CA0C025-78E3-415A-91DC-E63D1BBD7208}"/>
                </a:ext>
              </a:extLst>
            </p:cNvPr>
            <p:cNvCxnSpPr>
              <a:stCxn id="57" idx="7"/>
              <a:endCxn id="58"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07C38DC-A6E3-4E26-A685-2B7886404AE6}"/>
                </a:ext>
              </a:extLst>
            </p:cNvPr>
            <p:cNvCxnSpPr>
              <a:stCxn id="57" idx="5"/>
              <a:endCxn id="59"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D936F20-2712-42F8-B5C3-E9CA15426C22}"/>
                </a:ext>
              </a:extLst>
            </p:cNvPr>
            <p:cNvCxnSpPr>
              <a:stCxn id="58" idx="4"/>
              <a:endCxn id="59"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B62304-EF6D-43A6-80C8-C1C12280DFCF}"/>
                </a:ext>
              </a:extLst>
            </p:cNvPr>
            <p:cNvCxnSpPr>
              <a:stCxn id="53" idx="5"/>
              <a:endCxn id="57"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2507969-6C8E-41B0-AF47-F50700B405BB}"/>
                </a:ext>
              </a:extLst>
            </p:cNvPr>
            <p:cNvCxnSpPr>
              <a:stCxn id="55" idx="6"/>
              <a:endCxn id="57"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CECA250-58BC-4EF0-8C77-6ABD34A23331}"/>
                </a:ext>
              </a:extLst>
            </p:cNvPr>
            <p:cNvCxnSpPr>
              <a:stCxn id="49" idx="4"/>
              <a:endCxn id="51" idx="0"/>
            </p:cNvCxnSpPr>
            <p:nvPr/>
          </p:nvCxnSpPr>
          <p:spPr>
            <a:xfrm>
              <a:off x="1299629" y="3600445"/>
              <a:ext cx="1" cy="21166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099A246-8250-4C2D-B75E-B28B85CAB0AD}"/>
                </a:ext>
              </a:extLst>
            </p:cNvPr>
            <p:cNvCxnSpPr>
              <a:cxnSpLocks/>
              <a:stCxn id="51" idx="7"/>
              <a:endCxn id="55"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F673C07-6BB8-40AB-851F-EB70640DEFDF}"/>
                </a:ext>
              </a:extLst>
            </p:cNvPr>
            <p:cNvCxnSpPr>
              <a:stCxn id="51" idx="6"/>
              <a:endCxn id="56"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B1DEF9B-5F3B-42EA-9504-0AD0E5E021C0}"/>
                </a:ext>
              </a:extLst>
            </p:cNvPr>
            <p:cNvCxnSpPr>
              <a:stCxn id="55" idx="5"/>
              <a:endCxn id="56"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E05F69A-A408-404A-A9B2-64EF644D4B9A}"/>
                </a:ext>
              </a:extLst>
            </p:cNvPr>
            <p:cNvCxnSpPr>
              <a:stCxn id="56" idx="6"/>
              <a:endCxn id="59"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B9CE28D-A9A8-4F25-B578-5280B05C2758}"/>
                </a:ext>
              </a:extLst>
            </p:cNvPr>
            <p:cNvCxnSpPr>
              <a:stCxn id="56" idx="7"/>
              <a:endCxn id="57"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5480D22-2898-4AAC-9DCD-1CB98EAAD617}"/>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rgbClr val="92D050"/>
                  </a:solidFill>
                </a:rPr>
                <a:t>5</a:t>
              </a:r>
            </a:p>
          </p:txBody>
        </p:sp>
        <p:sp>
          <p:nvSpPr>
            <p:cNvPr id="76" name="TextBox 75">
              <a:extLst>
                <a:ext uri="{FF2B5EF4-FFF2-40B4-BE49-F238E27FC236}">
                  <a16:creationId xmlns:a16="http://schemas.microsoft.com/office/drawing/2014/main" id="{599D4E6D-3953-4747-B612-97877F86D9C0}"/>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7" name="TextBox 76">
              <a:extLst>
                <a:ext uri="{FF2B5EF4-FFF2-40B4-BE49-F238E27FC236}">
                  <a16:creationId xmlns:a16="http://schemas.microsoft.com/office/drawing/2014/main" id="{071E3346-7EBE-4348-8C60-85B903F23D01}"/>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8" name="TextBox 77">
              <a:extLst>
                <a:ext uri="{FF2B5EF4-FFF2-40B4-BE49-F238E27FC236}">
                  <a16:creationId xmlns:a16="http://schemas.microsoft.com/office/drawing/2014/main" id="{9D6F9100-04D9-474B-B36C-1393FD32BBC6}"/>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rgbClr val="00B050"/>
                  </a:solidFill>
                </a:rPr>
                <a:t>6</a:t>
              </a:r>
            </a:p>
          </p:txBody>
        </p:sp>
        <p:sp>
          <p:nvSpPr>
            <p:cNvPr id="79" name="TextBox 78">
              <a:extLst>
                <a:ext uri="{FF2B5EF4-FFF2-40B4-BE49-F238E27FC236}">
                  <a16:creationId xmlns:a16="http://schemas.microsoft.com/office/drawing/2014/main" id="{62465C2B-65F1-43A3-9674-6BC7460513FC}"/>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92D050"/>
                  </a:solidFill>
                </a:rPr>
                <a:t>4</a:t>
              </a:r>
            </a:p>
          </p:txBody>
        </p:sp>
        <p:sp>
          <p:nvSpPr>
            <p:cNvPr id="80" name="TextBox 79">
              <a:extLst>
                <a:ext uri="{FF2B5EF4-FFF2-40B4-BE49-F238E27FC236}">
                  <a16:creationId xmlns:a16="http://schemas.microsoft.com/office/drawing/2014/main" id="{9CC6FC9D-3BFA-4CFB-87E8-B96D8F631311}"/>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81" name="TextBox 80">
              <a:extLst>
                <a:ext uri="{FF2B5EF4-FFF2-40B4-BE49-F238E27FC236}">
                  <a16:creationId xmlns:a16="http://schemas.microsoft.com/office/drawing/2014/main" id="{204AE374-4B4B-4AFB-9D09-BB866C5BFFA2}"/>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82" name="TextBox 81">
              <a:extLst>
                <a:ext uri="{FF2B5EF4-FFF2-40B4-BE49-F238E27FC236}">
                  <a16:creationId xmlns:a16="http://schemas.microsoft.com/office/drawing/2014/main" id="{A99C81E2-6D54-4178-8DA7-DAF6C4B2A83F}"/>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3" name="TextBox 82">
              <a:extLst>
                <a:ext uri="{FF2B5EF4-FFF2-40B4-BE49-F238E27FC236}">
                  <a16:creationId xmlns:a16="http://schemas.microsoft.com/office/drawing/2014/main" id="{BE495AC6-3FA5-4776-95E2-E8C142F7EE3A}"/>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4" name="TextBox 83">
              <a:extLst>
                <a:ext uri="{FF2B5EF4-FFF2-40B4-BE49-F238E27FC236}">
                  <a16:creationId xmlns:a16="http://schemas.microsoft.com/office/drawing/2014/main" id="{C64F56A7-1626-4A94-891C-8175B5E59A97}"/>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5" name="TextBox 84">
              <a:extLst>
                <a:ext uri="{FF2B5EF4-FFF2-40B4-BE49-F238E27FC236}">
                  <a16:creationId xmlns:a16="http://schemas.microsoft.com/office/drawing/2014/main" id="{67A45271-4837-4C00-8EA7-D256C9FE5350}"/>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6" name="TextBox 85">
              <a:extLst>
                <a:ext uri="{FF2B5EF4-FFF2-40B4-BE49-F238E27FC236}">
                  <a16:creationId xmlns:a16="http://schemas.microsoft.com/office/drawing/2014/main" id="{D3680119-C1FB-4AF2-9B45-8A6B4C1F1C15}"/>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7" name="TextBox 86">
              <a:extLst>
                <a:ext uri="{FF2B5EF4-FFF2-40B4-BE49-F238E27FC236}">
                  <a16:creationId xmlns:a16="http://schemas.microsoft.com/office/drawing/2014/main" id="{3AA17FBE-073B-4B9D-935B-FF365E844BF9}"/>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88" name="TextBox 87">
              <a:extLst>
                <a:ext uri="{FF2B5EF4-FFF2-40B4-BE49-F238E27FC236}">
                  <a16:creationId xmlns:a16="http://schemas.microsoft.com/office/drawing/2014/main" id="{4382BCEC-9806-4E10-8FF3-3DC91D43670D}"/>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9" name="TextBox 88">
              <a:extLst>
                <a:ext uri="{FF2B5EF4-FFF2-40B4-BE49-F238E27FC236}">
                  <a16:creationId xmlns:a16="http://schemas.microsoft.com/office/drawing/2014/main" id="{70256CD3-7962-4D4F-8FFF-2B4191DB8B06}"/>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
        <p:nvSpPr>
          <p:cNvPr id="48" name="TextBox 47">
            <a:extLst>
              <a:ext uri="{FF2B5EF4-FFF2-40B4-BE49-F238E27FC236}">
                <a16:creationId xmlns:a16="http://schemas.microsoft.com/office/drawing/2014/main" id="{54E1B4BE-362E-437A-8131-7D7CF41D0F44}"/>
              </a:ext>
            </a:extLst>
          </p:cNvPr>
          <p:cNvSpPr txBox="1"/>
          <p:nvPr/>
        </p:nvSpPr>
        <p:spPr>
          <a:xfrm>
            <a:off x="331371" y="156516"/>
            <a:ext cx="4509194" cy="2739211"/>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The distance from the starting vertex to 3 </a:t>
            </a:r>
            <a:r>
              <a:rPr lang="en-AU" sz="2400" b="1" dirty="0">
                <a:solidFill>
                  <a:schemeClr val="bg1"/>
                </a:solidFill>
              </a:rPr>
              <a:t>via 0</a:t>
            </a:r>
            <a:r>
              <a:rPr lang="en-AU" sz="2400" dirty="0">
                <a:solidFill>
                  <a:schemeClr val="bg1"/>
                </a:solidFill>
              </a:rPr>
              <a:t> is the sum of the shortest known distance from the starting vertex to 0 and the weight of the edge from 0 to 3.</a:t>
            </a:r>
          </a:p>
          <a:p>
            <a:r>
              <a:rPr lang="en-AU" sz="2800" dirty="0">
                <a:solidFill>
                  <a:schemeClr val="accent4"/>
                </a:solidFill>
              </a:rPr>
              <a:t>0</a:t>
            </a:r>
            <a:r>
              <a:rPr lang="en-AU" sz="2800" dirty="0">
                <a:solidFill>
                  <a:schemeClr val="bg1"/>
                </a:solidFill>
              </a:rPr>
              <a:t> + </a:t>
            </a:r>
            <a:r>
              <a:rPr lang="en-AU" sz="2800" dirty="0">
                <a:solidFill>
                  <a:srgbClr val="00B050"/>
                </a:solidFill>
              </a:rPr>
              <a:t>6</a:t>
            </a:r>
            <a:r>
              <a:rPr lang="en-AU" sz="2800" dirty="0">
                <a:solidFill>
                  <a:schemeClr val="bg1"/>
                </a:solidFill>
              </a:rPr>
              <a:t> = 6</a:t>
            </a:r>
            <a:endParaRPr lang="en-AU" sz="2800" dirty="0">
              <a:solidFill>
                <a:schemeClr val="accent4"/>
              </a:solidFill>
            </a:endParaRPr>
          </a:p>
        </p:txBody>
      </p:sp>
    </p:spTree>
    <p:extLst>
      <p:ext uri="{BB962C8B-B14F-4D97-AF65-F5344CB8AC3E}">
        <p14:creationId xmlns:p14="http://schemas.microsoft.com/office/powerpoint/2010/main" val="835201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graphicFrame>
        <p:nvGraphicFramePr>
          <p:cNvPr id="9" name="Table 9">
            <a:extLst>
              <a:ext uri="{FF2B5EF4-FFF2-40B4-BE49-F238E27FC236}">
                <a16:creationId xmlns:a16="http://schemas.microsoft.com/office/drawing/2014/main" id="{CFA5D3D8-79F6-4286-A185-9036E8AE6218}"/>
              </a:ext>
            </a:extLst>
          </p:cNvPr>
          <p:cNvGraphicFramePr>
            <a:graphicFrameLocks noGrp="1"/>
          </p:cNvGraphicFramePr>
          <p:nvPr>
            <p:extLst>
              <p:ext uri="{D42A27DB-BD31-4B8C-83A1-F6EECF244321}">
                <p14:modId xmlns:p14="http://schemas.microsoft.com/office/powerpoint/2010/main" val="3759981706"/>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rgbClr val="00B050"/>
                          </a:solidFill>
                        </a:rPr>
                        <a:t>3</a:t>
                      </a:r>
                    </a:p>
                  </a:txBody>
                  <a:tcPr anchor="ctr">
                    <a:noFill/>
                  </a:tcPr>
                </a:tc>
                <a:tc>
                  <a:txBody>
                    <a:bodyPr/>
                    <a:lstStyle/>
                    <a:p>
                      <a:pPr algn="ctr"/>
                      <a:r>
                        <a:rPr lang="en-AU" sz="3200" dirty="0"/>
                        <a:t>4</a:t>
                      </a:r>
                    </a:p>
                  </a:txBody>
                  <a:tcPr anchor="ctr">
                    <a:noFill/>
                  </a:tcPr>
                </a:tc>
                <a:tc>
                  <a:txBody>
                    <a:bodyPr/>
                    <a:lstStyle/>
                    <a:p>
                      <a:pPr algn="ctr"/>
                      <a:r>
                        <a:rPr lang="en-AU" sz="3200" dirty="0"/>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accent4"/>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92D050"/>
                          </a:solidFill>
                        </a:rPr>
                        <a:t>5</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rgbClr val="00B050"/>
                          </a:solidFill>
                        </a:rPr>
                        <a:t>6</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accent4"/>
                          </a:solidFill>
                        </a:rPr>
                        <a:t>-1</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00B050"/>
                          </a:solidFill>
                        </a:rPr>
                        <a:t>0</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sp>
        <p:nvSpPr>
          <p:cNvPr id="107" name="TextBox 106">
            <a:extLst>
              <a:ext uri="{FF2B5EF4-FFF2-40B4-BE49-F238E27FC236}">
                <a16:creationId xmlns:a16="http://schemas.microsoft.com/office/drawing/2014/main" id="{3DFF8C03-B44A-4B99-84EB-195E7B3A579E}"/>
              </a:ext>
            </a:extLst>
          </p:cNvPr>
          <p:cNvSpPr txBox="1"/>
          <p:nvPr/>
        </p:nvSpPr>
        <p:spPr>
          <a:xfrm>
            <a:off x="5156163" y="1946616"/>
            <a:ext cx="4181979" cy="584775"/>
          </a:xfrm>
          <a:prstGeom prst="rect">
            <a:avLst/>
          </a:prstGeom>
          <a:noFill/>
        </p:spPr>
        <p:txBody>
          <a:bodyPr wrap="none" rtlCol="0">
            <a:spAutoFit/>
          </a:bodyPr>
          <a:lstStyle/>
          <a:p>
            <a:r>
              <a:rPr lang="en-AU" sz="3200" dirty="0">
                <a:solidFill>
                  <a:schemeClr val="bg1"/>
                </a:solidFill>
              </a:rPr>
              <a:t>vSet = {1, 2, 3, 4, 5, 6, 7}</a:t>
            </a:r>
          </a:p>
        </p:txBody>
      </p:sp>
      <p:grpSp>
        <p:nvGrpSpPr>
          <p:cNvPr id="47" name="Group 46">
            <a:extLst>
              <a:ext uri="{FF2B5EF4-FFF2-40B4-BE49-F238E27FC236}">
                <a16:creationId xmlns:a16="http://schemas.microsoft.com/office/drawing/2014/main" id="{538E66EF-C979-45ED-A508-33042B7F5FB4}"/>
              </a:ext>
            </a:extLst>
          </p:cNvPr>
          <p:cNvGrpSpPr/>
          <p:nvPr/>
        </p:nvGrpSpPr>
        <p:grpSpPr>
          <a:xfrm>
            <a:off x="1903135" y="2700836"/>
            <a:ext cx="8385709" cy="3943348"/>
            <a:chOff x="919157" y="2459578"/>
            <a:chExt cx="8385709" cy="3943348"/>
          </a:xfrm>
        </p:grpSpPr>
        <p:sp>
          <p:nvSpPr>
            <p:cNvPr id="49" name="Oval 48">
              <a:extLst>
                <a:ext uri="{FF2B5EF4-FFF2-40B4-BE49-F238E27FC236}">
                  <a16:creationId xmlns:a16="http://schemas.microsoft.com/office/drawing/2014/main" id="{54CD7A80-520D-45E8-AE32-331F4A5474F6}"/>
                </a:ext>
              </a:extLst>
            </p:cNvPr>
            <p:cNvSpPr/>
            <p:nvPr/>
          </p:nvSpPr>
          <p:spPr>
            <a:xfrm>
              <a:off x="956726" y="2914640"/>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0</a:t>
              </a:r>
            </a:p>
          </p:txBody>
        </p:sp>
        <p:sp>
          <p:nvSpPr>
            <p:cNvPr id="51" name="Oval 50">
              <a:extLst>
                <a:ext uri="{FF2B5EF4-FFF2-40B4-BE49-F238E27FC236}">
                  <a16:creationId xmlns:a16="http://schemas.microsoft.com/office/drawing/2014/main" id="{4E1670BF-5C5B-4AD2-BBEB-469F191B94C6}"/>
                </a:ext>
              </a:extLst>
            </p:cNvPr>
            <p:cNvSpPr/>
            <p:nvPr/>
          </p:nvSpPr>
          <p:spPr>
            <a:xfrm>
              <a:off x="956727" y="5717121"/>
              <a:ext cx="685805" cy="685805"/>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00B050"/>
                  </a:solidFill>
                </a:rPr>
                <a:t>3</a:t>
              </a:r>
            </a:p>
          </p:txBody>
        </p:sp>
        <p:sp>
          <p:nvSpPr>
            <p:cNvPr id="53" name="Oval 52">
              <a:extLst>
                <a:ext uri="{FF2B5EF4-FFF2-40B4-BE49-F238E27FC236}">
                  <a16:creationId xmlns:a16="http://schemas.microsoft.com/office/drawing/2014/main" id="{A3367CD0-8430-4FC4-8740-CDB7AFF01BAA}"/>
                </a:ext>
              </a:extLst>
            </p:cNvPr>
            <p:cNvSpPr/>
            <p:nvPr/>
          </p:nvSpPr>
          <p:spPr>
            <a:xfrm>
              <a:off x="4596227" y="2459578"/>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1</a:t>
              </a:r>
            </a:p>
          </p:txBody>
        </p:sp>
        <p:sp>
          <p:nvSpPr>
            <p:cNvPr id="55" name="Oval 54">
              <a:extLst>
                <a:ext uri="{FF2B5EF4-FFF2-40B4-BE49-F238E27FC236}">
                  <a16:creationId xmlns:a16="http://schemas.microsoft.com/office/drawing/2014/main" id="{F5A85224-1559-4A4B-8077-EEEDFCBA523E}"/>
                </a:ext>
              </a:extLst>
            </p:cNvPr>
            <p:cNvSpPr/>
            <p:nvPr/>
          </p:nvSpPr>
          <p:spPr>
            <a:xfrm>
              <a:off x="2476493" y="43984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2</a:t>
              </a:r>
            </a:p>
          </p:txBody>
        </p:sp>
        <p:sp>
          <p:nvSpPr>
            <p:cNvPr id="56" name="Oval 55">
              <a:extLst>
                <a:ext uri="{FF2B5EF4-FFF2-40B4-BE49-F238E27FC236}">
                  <a16:creationId xmlns:a16="http://schemas.microsoft.com/office/drawing/2014/main" id="{B77662D9-65F7-452F-B837-66805A7F85CB}"/>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57" name="Oval 56">
              <a:extLst>
                <a:ext uri="{FF2B5EF4-FFF2-40B4-BE49-F238E27FC236}">
                  <a16:creationId xmlns:a16="http://schemas.microsoft.com/office/drawing/2014/main" id="{6EAE76C3-90EA-4413-9D85-9570B712C374}"/>
                </a:ext>
              </a:extLst>
            </p:cNvPr>
            <p:cNvSpPr/>
            <p:nvPr/>
          </p:nvSpPr>
          <p:spPr>
            <a:xfrm>
              <a:off x="6093173" y="381305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5</a:t>
              </a:r>
            </a:p>
          </p:txBody>
        </p:sp>
        <p:sp>
          <p:nvSpPr>
            <p:cNvPr id="58" name="Oval 57">
              <a:extLst>
                <a:ext uri="{FF2B5EF4-FFF2-40B4-BE49-F238E27FC236}">
                  <a16:creationId xmlns:a16="http://schemas.microsoft.com/office/drawing/2014/main" id="{D1F2057B-4B27-4BDA-9A51-2D16C925EEB5}"/>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59" name="Oval 58">
              <a:extLst>
                <a:ext uri="{FF2B5EF4-FFF2-40B4-BE49-F238E27FC236}">
                  <a16:creationId xmlns:a16="http://schemas.microsoft.com/office/drawing/2014/main" id="{08251B93-3465-4E70-A2B8-91AF6FC60143}"/>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60" name="Straight Connector 59">
              <a:extLst>
                <a:ext uri="{FF2B5EF4-FFF2-40B4-BE49-F238E27FC236}">
                  <a16:creationId xmlns:a16="http://schemas.microsoft.com/office/drawing/2014/main" id="{59D7C3C5-6D1D-47D1-9DCD-1C29CBEE337A}"/>
                </a:ext>
              </a:extLst>
            </p:cNvPr>
            <p:cNvCxnSpPr>
              <a:stCxn id="49" idx="6"/>
              <a:endCxn id="53" idx="2"/>
            </p:cNvCxnSpPr>
            <p:nvPr/>
          </p:nvCxnSpPr>
          <p:spPr>
            <a:xfrm flipV="1">
              <a:off x="1642531" y="2802481"/>
              <a:ext cx="2953696" cy="45506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B957169-D85B-493B-A0A7-2C07A3250ACE}"/>
                </a:ext>
              </a:extLst>
            </p:cNvPr>
            <p:cNvCxnSpPr>
              <a:cxnSpLocks/>
              <a:stCxn id="49" idx="5"/>
              <a:endCxn id="55" idx="1"/>
            </p:cNvCxnSpPr>
            <p:nvPr/>
          </p:nvCxnSpPr>
          <p:spPr>
            <a:xfrm>
              <a:off x="1542097" y="3500011"/>
              <a:ext cx="1034830" cy="99884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556D468-D66B-4C75-BE84-84426C9C2E57}"/>
                </a:ext>
              </a:extLst>
            </p:cNvPr>
            <p:cNvCxnSpPr>
              <a:stCxn id="55" idx="7"/>
              <a:endCxn id="53"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B4ABC8F-4679-48AE-85FA-B7A32F4941D4}"/>
                </a:ext>
              </a:extLst>
            </p:cNvPr>
            <p:cNvCxnSpPr>
              <a:stCxn id="53" idx="6"/>
              <a:endCxn id="58"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CA0C025-78E3-415A-91DC-E63D1BBD7208}"/>
                </a:ext>
              </a:extLst>
            </p:cNvPr>
            <p:cNvCxnSpPr>
              <a:stCxn id="57" idx="7"/>
              <a:endCxn id="58"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07C38DC-A6E3-4E26-A685-2B7886404AE6}"/>
                </a:ext>
              </a:extLst>
            </p:cNvPr>
            <p:cNvCxnSpPr>
              <a:stCxn id="57" idx="5"/>
              <a:endCxn id="59"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D936F20-2712-42F8-B5C3-E9CA15426C22}"/>
                </a:ext>
              </a:extLst>
            </p:cNvPr>
            <p:cNvCxnSpPr>
              <a:stCxn id="58" idx="4"/>
              <a:endCxn id="59"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B62304-EF6D-43A6-80C8-C1C12280DFCF}"/>
                </a:ext>
              </a:extLst>
            </p:cNvPr>
            <p:cNvCxnSpPr>
              <a:stCxn id="53" idx="5"/>
              <a:endCxn id="57"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2507969-6C8E-41B0-AF47-F50700B405BB}"/>
                </a:ext>
              </a:extLst>
            </p:cNvPr>
            <p:cNvCxnSpPr>
              <a:stCxn id="55" idx="6"/>
              <a:endCxn id="57"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CECA250-58BC-4EF0-8C77-6ABD34A23331}"/>
                </a:ext>
              </a:extLst>
            </p:cNvPr>
            <p:cNvCxnSpPr>
              <a:stCxn id="49" idx="4"/>
              <a:endCxn id="51" idx="0"/>
            </p:cNvCxnSpPr>
            <p:nvPr/>
          </p:nvCxnSpPr>
          <p:spPr>
            <a:xfrm>
              <a:off x="1299629" y="3600445"/>
              <a:ext cx="1" cy="21166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099A246-8250-4C2D-B75E-B28B85CAB0AD}"/>
                </a:ext>
              </a:extLst>
            </p:cNvPr>
            <p:cNvCxnSpPr>
              <a:cxnSpLocks/>
              <a:stCxn id="51" idx="7"/>
              <a:endCxn id="55"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F673C07-6BB8-40AB-851F-EB70640DEFDF}"/>
                </a:ext>
              </a:extLst>
            </p:cNvPr>
            <p:cNvCxnSpPr>
              <a:stCxn id="51" idx="6"/>
              <a:endCxn id="56"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B1DEF9B-5F3B-42EA-9504-0AD0E5E021C0}"/>
                </a:ext>
              </a:extLst>
            </p:cNvPr>
            <p:cNvCxnSpPr>
              <a:stCxn id="55" idx="5"/>
              <a:endCxn id="56"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E05F69A-A408-404A-A9B2-64EF644D4B9A}"/>
                </a:ext>
              </a:extLst>
            </p:cNvPr>
            <p:cNvCxnSpPr>
              <a:stCxn id="56" idx="6"/>
              <a:endCxn id="59"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B9CE28D-A9A8-4F25-B578-5280B05C2758}"/>
                </a:ext>
              </a:extLst>
            </p:cNvPr>
            <p:cNvCxnSpPr>
              <a:stCxn id="56" idx="7"/>
              <a:endCxn id="57"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5480D22-2898-4AAC-9DCD-1CB98EAAD617}"/>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rgbClr val="92D050"/>
                  </a:solidFill>
                </a:rPr>
                <a:t>5</a:t>
              </a:r>
            </a:p>
          </p:txBody>
        </p:sp>
        <p:sp>
          <p:nvSpPr>
            <p:cNvPr id="76" name="TextBox 75">
              <a:extLst>
                <a:ext uri="{FF2B5EF4-FFF2-40B4-BE49-F238E27FC236}">
                  <a16:creationId xmlns:a16="http://schemas.microsoft.com/office/drawing/2014/main" id="{599D4E6D-3953-4747-B612-97877F86D9C0}"/>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7" name="TextBox 76">
              <a:extLst>
                <a:ext uri="{FF2B5EF4-FFF2-40B4-BE49-F238E27FC236}">
                  <a16:creationId xmlns:a16="http://schemas.microsoft.com/office/drawing/2014/main" id="{071E3346-7EBE-4348-8C60-85B903F23D01}"/>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8" name="TextBox 77">
              <a:extLst>
                <a:ext uri="{FF2B5EF4-FFF2-40B4-BE49-F238E27FC236}">
                  <a16:creationId xmlns:a16="http://schemas.microsoft.com/office/drawing/2014/main" id="{9D6F9100-04D9-474B-B36C-1393FD32BBC6}"/>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rgbClr val="00B050"/>
                  </a:solidFill>
                </a:rPr>
                <a:t>6</a:t>
              </a:r>
            </a:p>
          </p:txBody>
        </p:sp>
        <p:sp>
          <p:nvSpPr>
            <p:cNvPr id="79" name="TextBox 78">
              <a:extLst>
                <a:ext uri="{FF2B5EF4-FFF2-40B4-BE49-F238E27FC236}">
                  <a16:creationId xmlns:a16="http://schemas.microsoft.com/office/drawing/2014/main" id="{62465C2B-65F1-43A3-9674-6BC7460513FC}"/>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92D050"/>
                  </a:solidFill>
                </a:rPr>
                <a:t>4</a:t>
              </a:r>
            </a:p>
          </p:txBody>
        </p:sp>
        <p:sp>
          <p:nvSpPr>
            <p:cNvPr id="80" name="TextBox 79">
              <a:extLst>
                <a:ext uri="{FF2B5EF4-FFF2-40B4-BE49-F238E27FC236}">
                  <a16:creationId xmlns:a16="http://schemas.microsoft.com/office/drawing/2014/main" id="{9CC6FC9D-3BFA-4CFB-87E8-B96D8F631311}"/>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81" name="TextBox 80">
              <a:extLst>
                <a:ext uri="{FF2B5EF4-FFF2-40B4-BE49-F238E27FC236}">
                  <a16:creationId xmlns:a16="http://schemas.microsoft.com/office/drawing/2014/main" id="{204AE374-4B4B-4AFB-9D09-BB866C5BFFA2}"/>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82" name="TextBox 81">
              <a:extLst>
                <a:ext uri="{FF2B5EF4-FFF2-40B4-BE49-F238E27FC236}">
                  <a16:creationId xmlns:a16="http://schemas.microsoft.com/office/drawing/2014/main" id="{A99C81E2-6D54-4178-8DA7-DAF6C4B2A83F}"/>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3" name="TextBox 82">
              <a:extLst>
                <a:ext uri="{FF2B5EF4-FFF2-40B4-BE49-F238E27FC236}">
                  <a16:creationId xmlns:a16="http://schemas.microsoft.com/office/drawing/2014/main" id="{BE495AC6-3FA5-4776-95E2-E8C142F7EE3A}"/>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4" name="TextBox 83">
              <a:extLst>
                <a:ext uri="{FF2B5EF4-FFF2-40B4-BE49-F238E27FC236}">
                  <a16:creationId xmlns:a16="http://schemas.microsoft.com/office/drawing/2014/main" id="{C64F56A7-1626-4A94-891C-8175B5E59A97}"/>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5" name="TextBox 84">
              <a:extLst>
                <a:ext uri="{FF2B5EF4-FFF2-40B4-BE49-F238E27FC236}">
                  <a16:creationId xmlns:a16="http://schemas.microsoft.com/office/drawing/2014/main" id="{67A45271-4837-4C00-8EA7-D256C9FE5350}"/>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6" name="TextBox 85">
              <a:extLst>
                <a:ext uri="{FF2B5EF4-FFF2-40B4-BE49-F238E27FC236}">
                  <a16:creationId xmlns:a16="http://schemas.microsoft.com/office/drawing/2014/main" id="{D3680119-C1FB-4AF2-9B45-8A6B4C1F1C15}"/>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7" name="TextBox 86">
              <a:extLst>
                <a:ext uri="{FF2B5EF4-FFF2-40B4-BE49-F238E27FC236}">
                  <a16:creationId xmlns:a16="http://schemas.microsoft.com/office/drawing/2014/main" id="{3AA17FBE-073B-4B9D-935B-FF365E844BF9}"/>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88" name="TextBox 87">
              <a:extLst>
                <a:ext uri="{FF2B5EF4-FFF2-40B4-BE49-F238E27FC236}">
                  <a16:creationId xmlns:a16="http://schemas.microsoft.com/office/drawing/2014/main" id="{4382BCEC-9806-4E10-8FF3-3DC91D43670D}"/>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9" name="TextBox 88">
              <a:extLst>
                <a:ext uri="{FF2B5EF4-FFF2-40B4-BE49-F238E27FC236}">
                  <a16:creationId xmlns:a16="http://schemas.microsoft.com/office/drawing/2014/main" id="{70256CD3-7962-4D4F-8FFF-2B4191DB8B06}"/>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
        <p:nvSpPr>
          <p:cNvPr id="45" name="TextBox 44">
            <a:extLst>
              <a:ext uri="{FF2B5EF4-FFF2-40B4-BE49-F238E27FC236}">
                <a16:creationId xmlns:a16="http://schemas.microsoft.com/office/drawing/2014/main" id="{00F8E130-DA7C-49C0-B37C-32422E47CC4F}"/>
              </a:ext>
            </a:extLst>
          </p:cNvPr>
          <p:cNvSpPr txBox="1"/>
          <p:nvPr/>
        </p:nvSpPr>
        <p:spPr>
          <a:xfrm>
            <a:off x="331371" y="156516"/>
            <a:ext cx="4583619" cy="2000548"/>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This distance (6) is smaller than the </a:t>
            </a:r>
            <a:r>
              <a:rPr lang="en-AU" sz="2400" b="1" dirty="0">
                <a:solidFill>
                  <a:schemeClr val="bg1"/>
                </a:solidFill>
              </a:rPr>
              <a:t>currently  known shortest distance</a:t>
            </a:r>
            <a:r>
              <a:rPr lang="en-AU" sz="2400" dirty="0">
                <a:solidFill>
                  <a:schemeClr val="bg1"/>
                </a:solidFill>
              </a:rPr>
              <a:t> to 3 (∞), so we update the distance and predecessor arrays.</a:t>
            </a:r>
          </a:p>
        </p:txBody>
      </p:sp>
    </p:spTree>
    <p:extLst>
      <p:ext uri="{BB962C8B-B14F-4D97-AF65-F5344CB8AC3E}">
        <p14:creationId xmlns:p14="http://schemas.microsoft.com/office/powerpoint/2010/main" val="1471267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graphicFrame>
        <p:nvGraphicFramePr>
          <p:cNvPr id="9" name="Table 9">
            <a:extLst>
              <a:ext uri="{FF2B5EF4-FFF2-40B4-BE49-F238E27FC236}">
                <a16:creationId xmlns:a16="http://schemas.microsoft.com/office/drawing/2014/main" id="{CFA5D3D8-79F6-4286-A185-9036E8AE6218}"/>
              </a:ext>
            </a:extLst>
          </p:cNvPr>
          <p:cNvGraphicFramePr>
            <a:graphicFrameLocks noGrp="1"/>
          </p:cNvGraphicFramePr>
          <p:nvPr>
            <p:extLst>
              <p:ext uri="{D42A27DB-BD31-4B8C-83A1-F6EECF244321}">
                <p14:modId xmlns:p14="http://schemas.microsoft.com/office/powerpoint/2010/main" val="2324315263"/>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rgbClr val="92D050"/>
                          </a:solidFill>
                        </a:rPr>
                        <a:t>3</a:t>
                      </a:r>
                    </a:p>
                  </a:txBody>
                  <a:tcPr anchor="ctr">
                    <a:noFill/>
                  </a:tcPr>
                </a:tc>
                <a:tc>
                  <a:txBody>
                    <a:bodyPr/>
                    <a:lstStyle/>
                    <a:p>
                      <a:pPr algn="ctr"/>
                      <a:r>
                        <a:rPr lang="en-AU" sz="3200" dirty="0"/>
                        <a:t>4</a:t>
                      </a:r>
                    </a:p>
                  </a:txBody>
                  <a:tcPr anchor="ctr">
                    <a:noFill/>
                  </a:tcPr>
                </a:tc>
                <a:tc>
                  <a:txBody>
                    <a:bodyPr/>
                    <a:lstStyle/>
                    <a:p>
                      <a:pPr algn="ctr"/>
                      <a:r>
                        <a:rPr lang="en-AU" sz="3200" dirty="0"/>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accent4"/>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92D050"/>
                          </a:solidFill>
                        </a:rPr>
                        <a:t>5</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rgbClr val="92D050"/>
                          </a:solidFill>
                        </a:rPr>
                        <a:t>6</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accent4"/>
                          </a:solidFill>
                        </a:rPr>
                        <a:t>-1</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sp>
        <p:nvSpPr>
          <p:cNvPr id="107" name="TextBox 106">
            <a:extLst>
              <a:ext uri="{FF2B5EF4-FFF2-40B4-BE49-F238E27FC236}">
                <a16:creationId xmlns:a16="http://schemas.microsoft.com/office/drawing/2014/main" id="{3DFF8C03-B44A-4B99-84EB-195E7B3A579E}"/>
              </a:ext>
            </a:extLst>
          </p:cNvPr>
          <p:cNvSpPr txBox="1"/>
          <p:nvPr/>
        </p:nvSpPr>
        <p:spPr>
          <a:xfrm>
            <a:off x="5156163" y="1946616"/>
            <a:ext cx="4181979" cy="584775"/>
          </a:xfrm>
          <a:prstGeom prst="rect">
            <a:avLst/>
          </a:prstGeom>
          <a:noFill/>
        </p:spPr>
        <p:txBody>
          <a:bodyPr wrap="none" rtlCol="0">
            <a:spAutoFit/>
          </a:bodyPr>
          <a:lstStyle/>
          <a:p>
            <a:r>
              <a:rPr lang="en-AU" sz="3200" dirty="0">
                <a:solidFill>
                  <a:schemeClr val="bg1"/>
                </a:solidFill>
              </a:rPr>
              <a:t>vSet = {1, 2, 3, 4, 5, 6, 7}</a:t>
            </a:r>
          </a:p>
        </p:txBody>
      </p:sp>
      <p:grpSp>
        <p:nvGrpSpPr>
          <p:cNvPr id="47" name="Group 46">
            <a:extLst>
              <a:ext uri="{FF2B5EF4-FFF2-40B4-BE49-F238E27FC236}">
                <a16:creationId xmlns:a16="http://schemas.microsoft.com/office/drawing/2014/main" id="{538E66EF-C979-45ED-A508-33042B7F5FB4}"/>
              </a:ext>
            </a:extLst>
          </p:cNvPr>
          <p:cNvGrpSpPr/>
          <p:nvPr/>
        </p:nvGrpSpPr>
        <p:grpSpPr>
          <a:xfrm>
            <a:off x="1903135" y="2700836"/>
            <a:ext cx="8385709" cy="3943348"/>
            <a:chOff x="919157" y="2459578"/>
            <a:chExt cx="8385709" cy="3943348"/>
          </a:xfrm>
        </p:grpSpPr>
        <p:sp>
          <p:nvSpPr>
            <p:cNvPr id="49" name="Oval 48">
              <a:extLst>
                <a:ext uri="{FF2B5EF4-FFF2-40B4-BE49-F238E27FC236}">
                  <a16:creationId xmlns:a16="http://schemas.microsoft.com/office/drawing/2014/main" id="{54CD7A80-520D-45E8-AE32-331F4A5474F6}"/>
                </a:ext>
              </a:extLst>
            </p:cNvPr>
            <p:cNvSpPr/>
            <p:nvPr/>
          </p:nvSpPr>
          <p:spPr>
            <a:xfrm>
              <a:off x="956726" y="2914640"/>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0</a:t>
              </a:r>
            </a:p>
          </p:txBody>
        </p:sp>
        <p:sp>
          <p:nvSpPr>
            <p:cNvPr id="51" name="Oval 50">
              <a:extLst>
                <a:ext uri="{FF2B5EF4-FFF2-40B4-BE49-F238E27FC236}">
                  <a16:creationId xmlns:a16="http://schemas.microsoft.com/office/drawing/2014/main" id="{4E1670BF-5C5B-4AD2-BBEB-469F191B94C6}"/>
                </a:ext>
              </a:extLst>
            </p:cNvPr>
            <p:cNvSpPr/>
            <p:nvPr/>
          </p:nvSpPr>
          <p:spPr>
            <a:xfrm>
              <a:off x="956727" y="57171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3</a:t>
              </a:r>
            </a:p>
          </p:txBody>
        </p:sp>
        <p:sp>
          <p:nvSpPr>
            <p:cNvPr id="53" name="Oval 52">
              <a:extLst>
                <a:ext uri="{FF2B5EF4-FFF2-40B4-BE49-F238E27FC236}">
                  <a16:creationId xmlns:a16="http://schemas.microsoft.com/office/drawing/2014/main" id="{A3367CD0-8430-4FC4-8740-CDB7AFF01BAA}"/>
                </a:ext>
              </a:extLst>
            </p:cNvPr>
            <p:cNvSpPr/>
            <p:nvPr/>
          </p:nvSpPr>
          <p:spPr>
            <a:xfrm>
              <a:off x="4596227" y="2459578"/>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1</a:t>
              </a:r>
            </a:p>
          </p:txBody>
        </p:sp>
        <p:sp>
          <p:nvSpPr>
            <p:cNvPr id="55" name="Oval 54">
              <a:extLst>
                <a:ext uri="{FF2B5EF4-FFF2-40B4-BE49-F238E27FC236}">
                  <a16:creationId xmlns:a16="http://schemas.microsoft.com/office/drawing/2014/main" id="{F5A85224-1559-4A4B-8077-EEEDFCBA523E}"/>
                </a:ext>
              </a:extLst>
            </p:cNvPr>
            <p:cNvSpPr/>
            <p:nvPr/>
          </p:nvSpPr>
          <p:spPr>
            <a:xfrm>
              <a:off x="2476493" y="43984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2</a:t>
              </a:r>
            </a:p>
          </p:txBody>
        </p:sp>
        <p:sp>
          <p:nvSpPr>
            <p:cNvPr id="56" name="Oval 55">
              <a:extLst>
                <a:ext uri="{FF2B5EF4-FFF2-40B4-BE49-F238E27FC236}">
                  <a16:creationId xmlns:a16="http://schemas.microsoft.com/office/drawing/2014/main" id="{B77662D9-65F7-452F-B837-66805A7F85CB}"/>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57" name="Oval 56">
              <a:extLst>
                <a:ext uri="{FF2B5EF4-FFF2-40B4-BE49-F238E27FC236}">
                  <a16:creationId xmlns:a16="http://schemas.microsoft.com/office/drawing/2014/main" id="{6EAE76C3-90EA-4413-9D85-9570B712C374}"/>
                </a:ext>
              </a:extLst>
            </p:cNvPr>
            <p:cNvSpPr/>
            <p:nvPr/>
          </p:nvSpPr>
          <p:spPr>
            <a:xfrm>
              <a:off x="6093173" y="381305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5</a:t>
              </a:r>
            </a:p>
          </p:txBody>
        </p:sp>
        <p:sp>
          <p:nvSpPr>
            <p:cNvPr id="58" name="Oval 57">
              <a:extLst>
                <a:ext uri="{FF2B5EF4-FFF2-40B4-BE49-F238E27FC236}">
                  <a16:creationId xmlns:a16="http://schemas.microsoft.com/office/drawing/2014/main" id="{D1F2057B-4B27-4BDA-9A51-2D16C925EEB5}"/>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59" name="Oval 58">
              <a:extLst>
                <a:ext uri="{FF2B5EF4-FFF2-40B4-BE49-F238E27FC236}">
                  <a16:creationId xmlns:a16="http://schemas.microsoft.com/office/drawing/2014/main" id="{08251B93-3465-4E70-A2B8-91AF6FC60143}"/>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60" name="Straight Connector 59">
              <a:extLst>
                <a:ext uri="{FF2B5EF4-FFF2-40B4-BE49-F238E27FC236}">
                  <a16:creationId xmlns:a16="http://schemas.microsoft.com/office/drawing/2014/main" id="{59D7C3C5-6D1D-47D1-9DCD-1C29CBEE337A}"/>
                </a:ext>
              </a:extLst>
            </p:cNvPr>
            <p:cNvCxnSpPr>
              <a:stCxn id="49" idx="6"/>
              <a:endCxn id="53" idx="2"/>
            </p:cNvCxnSpPr>
            <p:nvPr/>
          </p:nvCxnSpPr>
          <p:spPr>
            <a:xfrm flipV="1">
              <a:off x="1642531" y="2802481"/>
              <a:ext cx="2953696" cy="45506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B957169-D85B-493B-A0A7-2C07A3250ACE}"/>
                </a:ext>
              </a:extLst>
            </p:cNvPr>
            <p:cNvCxnSpPr>
              <a:cxnSpLocks/>
              <a:stCxn id="49" idx="5"/>
              <a:endCxn id="55" idx="1"/>
            </p:cNvCxnSpPr>
            <p:nvPr/>
          </p:nvCxnSpPr>
          <p:spPr>
            <a:xfrm>
              <a:off x="1542097" y="3500011"/>
              <a:ext cx="1034830" cy="99884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556D468-D66B-4C75-BE84-84426C9C2E57}"/>
                </a:ext>
              </a:extLst>
            </p:cNvPr>
            <p:cNvCxnSpPr>
              <a:stCxn id="55" idx="7"/>
              <a:endCxn id="53"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B4ABC8F-4679-48AE-85FA-B7A32F4941D4}"/>
                </a:ext>
              </a:extLst>
            </p:cNvPr>
            <p:cNvCxnSpPr>
              <a:stCxn id="53" idx="6"/>
              <a:endCxn id="58"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CA0C025-78E3-415A-91DC-E63D1BBD7208}"/>
                </a:ext>
              </a:extLst>
            </p:cNvPr>
            <p:cNvCxnSpPr>
              <a:stCxn id="57" idx="7"/>
              <a:endCxn id="58"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07C38DC-A6E3-4E26-A685-2B7886404AE6}"/>
                </a:ext>
              </a:extLst>
            </p:cNvPr>
            <p:cNvCxnSpPr>
              <a:stCxn id="57" idx="5"/>
              <a:endCxn id="59"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D936F20-2712-42F8-B5C3-E9CA15426C22}"/>
                </a:ext>
              </a:extLst>
            </p:cNvPr>
            <p:cNvCxnSpPr>
              <a:stCxn id="58" idx="4"/>
              <a:endCxn id="59"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B62304-EF6D-43A6-80C8-C1C12280DFCF}"/>
                </a:ext>
              </a:extLst>
            </p:cNvPr>
            <p:cNvCxnSpPr>
              <a:stCxn id="53" idx="5"/>
              <a:endCxn id="57"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2507969-6C8E-41B0-AF47-F50700B405BB}"/>
                </a:ext>
              </a:extLst>
            </p:cNvPr>
            <p:cNvCxnSpPr>
              <a:stCxn id="55" idx="6"/>
              <a:endCxn id="57"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CECA250-58BC-4EF0-8C77-6ABD34A23331}"/>
                </a:ext>
              </a:extLst>
            </p:cNvPr>
            <p:cNvCxnSpPr>
              <a:stCxn id="49" idx="4"/>
              <a:endCxn id="51" idx="0"/>
            </p:cNvCxnSpPr>
            <p:nvPr/>
          </p:nvCxnSpPr>
          <p:spPr>
            <a:xfrm>
              <a:off x="1299629" y="3600445"/>
              <a:ext cx="1" cy="211667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099A246-8250-4C2D-B75E-B28B85CAB0AD}"/>
                </a:ext>
              </a:extLst>
            </p:cNvPr>
            <p:cNvCxnSpPr>
              <a:cxnSpLocks/>
              <a:stCxn id="51" idx="7"/>
              <a:endCxn id="55"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F673C07-6BB8-40AB-851F-EB70640DEFDF}"/>
                </a:ext>
              </a:extLst>
            </p:cNvPr>
            <p:cNvCxnSpPr>
              <a:stCxn id="51" idx="6"/>
              <a:endCxn id="56"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B1DEF9B-5F3B-42EA-9504-0AD0E5E021C0}"/>
                </a:ext>
              </a:extLst>
            </p:cNvPr>
            <p:cNvCxnSpPr>
              <a:stCxn id="55" idx="5"/>
              <a:endCxn id="56"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E05F69A-A408-404A-A9B2-64EF644D4B9A}"/>
                </a:ext>
              </a:extLst>
            </p:cNvPr>
            <p:cNvCxnSpPr>
              <a:stCxn id="56" idx="6"/>
              <a:endCxn id="59"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B9CE28D-A9A8-4F25-B578-5280B05C2758}"/>
                </a:ext>
              </a:extLst>
            </p:cNvPr>
            <p:cNvCxnSpPr>
              <a:stCxn id="56" idx="7"/>
              <a:endCxn id="57"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5480D22-2898-4AAC-9DCD-1CB98EAAD617}"/>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rgbClr val="92D050"/>
                  </a:solidFill>
                </a:rPr>
                <a:t>5</a:t>
              </a:r>
            </a:p>
          </p:txBody>
        </p:sp>
        <p:sp>
          <p:nvSpPr>
            <p:cNvPr id="76" name="TextBox 75">
              <a:extLst>
                <a:ext uri="{FF2B5EF4-FFF2-40B4-BE49-F238E27FC236}">
                  <a16:creationId xmlns:a16="http://schemas.microsoft.com/office/drawing/2014/main" id="{599D4E6D-3953-4747-B612-97877F86D9C0}"/>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7" name="TextBox 76">
              <a:extLst>
                <a:ext uri="{FF2B5EF4-FFF2-40B4-BE49-F238E27FC236}">
                  <a16:creationId xmlns:a16="http://schemas.microsoft.com/office/drawing/2014/main" id="{071E3346-7EBE-4348-8C60-85B903F23D01}"/>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8" name="TextBox 77">
              <a:extLst>
                <a:ext uri="{FF2B5EF4-FFF2-40B4-BE49-F238E27FC236}">
                  <a16:creationId xmlns:a16="http://schemas.microsoft.com/office/drawing/2014/main" id="{9D6F9100-04D9-474B-B36C-1393FD32BBC6}"/>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rgbClr val="92D050"/>
                  </a:solidFill>
                </a:rPr>
                <a:t>6</a:t>
              </a:r>
            </a:p>
          </p:txBody>
        </p:sp>
        <p:sp>
          <p:nvSpPr>
            <p:cNvPr id="79" name="TextBox 78">
              <a:extLst>
                <a:ext uri="{FF2B5EF4-FFF2-40B4-BE49-F238E27FC236}">
                  <a16:creationId xmlns:a16="http://schemas.microsoft.com/office/drawing/2014/main" id="{62465C2B-65F1-43A3-9674-6BC7460513FC}"/>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92D050"/>
                  </a:solidFill>
                </a:rPr>
                <a:t>4</a:t>
              </a:r>
            </a:p>
          </p:txBody>
        </p:sp>
        <p:sp>
          <p:nvSpPr>
            <p:cNvPr id="80" name="TextBox 79">
              <a:extLst>
                <a:ext uri="{FF2B5EF4-FFF2-40B4-BE49-F238E27FC236}">
                  <a16:creationId xmlns:a16="http://schemas.microsoft.com/office/drawing/2014/main" id="{9CC6FC9D-3BFA-4CFB-87E8-B96D8F631311}"/>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81" name="TextBox 80">
              <a:extLst>
                <a:ext uri="{FF2B5EF4-FFF2-40B4-BE49-F238E27FC236}">
                  <a16:creationId xmlns:a16="http://schemas.microsoft.com/office/drawing/2014/main" id="{204AE374-4B4B-4AFB-9D09-BB866C5BFFA2}"/>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82" name="TextBox 81">
              <a:extLst>
                <a:ext uri="{FF2B5EF4-FFF2-40B4-BE49-F238E27FC236}">
                  <a16:creationId xmlns:a16="http://schemas.microsoft.com/office/drawing/2014/main" id="{A99C81E2-6D54-4178-8DA7-DAF6C4B2A83F}"/>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3" name="TextBox 82">
              <a:extLst>
                <a:ext uri="{FF2B5EF4-FFF2-40B4-BE49-F238E27FC236}">
                  <a16:creationId xmlns:a16="http://schemas.microsoft.com/office/drawing/2014/main" id="{BE495AC6-3FA5-4776-95E2-E8C142F7EE3A}"/>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4" name="TextBox 83">
              <a:extLst>
                <a:ext uri="{FF2B5EF4-FFF2-40B4-BE49-F238E27FC236}">
                  <a16:creationId xmlns:a16="http://schemas.microsoft.com/office/drawing/2014/main" id="{C64F56A7-1626-4A94-891C-8175B5E59A97}"/>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5" name="TextBox 84">
              <a:extLst>
                <a:ext uri="{FF2B5EF4-FFF2-40B4-BE49-F238E27FC236}">
                  <a16:creationId xmlns:a16="http://schemas.microsoft.com/office/drawing/2014/main" id="{67A45271-4837-4C00-8EA7-D256C9FE5350}"/>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6" name="TextBox 85">
              <a:extLst>
                <a:ext uri="{FF2B5EF4-FFF2-40B4-BE49-F238E27FC236}">
                  <a16:creationId xmlns:a16="http://schemas.microsoft.com/office/drawing/2014/main" id="{D3680119-C1FB-4AF2-9B45-8A6B4C1F1C15}"/>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7" name="TextBox 86">
              <a:extLst>
                <a:ext uri="{FF2B5EF4-FFF2-40B4-BE49-F238E27FC236}">
                  <a16:creationId xmlns:a16="http://schemas.microsoft.com/office/drawing/2014/main" id="{3AA17FBE-073B-4B9D-935B-FF365E844BF9}"/>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88" name="TextBox 87">
              <a:extLst>
                <a:ext uri="{FF2B5EF4-FFF2-40B4-BE49-F238E27FC236}">
                  <a16:creationId xmlns:a16="http://schemas.microsoft.com/office/drawing/2014/main" id="{4382BCEC-9806-4E10-8FF3-3DC91D43670D}"/>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9" name="TextBox 88">
              <a:extLst>
                <a:ext uri="{FF2B5EF4-FFF2-40B4-BE49-F238E27FC236}">
                  <a16:creationId xmlns:a16="http://schemas.microsoft.com/office/drawing/2014/main" id="{70256CD3-7962-4D4F-8FFF-2B4191DB8B06}"/>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
        <p:nvSpPr>
          <p:cNvPr id="45" name="TextBox 44">
            <a:extLst>
              <a:ext uri="{FF2B5EF4-FFF2-40B4-BE49-F238E27FC236}">
                <a16:creationId xmlns:a16="http://schemas.microsoft.com/office/drawing/2014/main" id="{00F8E130-DA7C-49C0-B37C-32422E47CC4F}"/>
              </a:ext>
            </a:extLst>
          </p:cNvPr>
          <p:cNvSpPr txBox="1"/>
          <p:nvPr/>
        </p:nvSpPr>
        <p:spPr>
          <a:xfrm>
            <a:off x="331371" y="156516"/>
            <a:ext cx="4583619" cy="1569660"/>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We’ve checked all the neighbours of 0, so we’ve completed one iteration of the algorithm.</a:t>
            </a:r>
          </a:p>
        </p:txBody>
      </p:sp>
    </p:spTree>
    <p:extLst>
      <p:ext uri="{BB962C8B-B14F-4D97-AF65-F5344CB8AC3E}">
        <p14:creationId xmlns:p14="http://schemas.microsoft.com/office/powerpoint/2010/main" val="3807824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graphicFrame>
        <p:nvGraphicFramePr>
          <p:cNvPr id="9" name="Table 9">
            <a:extLst>
              <a:ext uri="{FF2B5EF4-FFF2-40B4-BE49-F238E27FC236}">
                <a16:creationId xmlns:a16="http://schemas.microsoft.com/office/drawing/2014/main" id="{CFA5D3D8-79F6-4286-A185-9036E8AE6218}"/>
              </a:ext>
            </a:extLst>
          </p:cNvPr>
          <p:cNvGraphicFramePr>
            <a:graphicFrameLocks noGrp="1"/>
          </p:cNvGraphicFramePr>
          <p:nvPr>
            <p:extLst>
              <p:ext uri="{D42A27DB-BD31-4B8C-83A1-F6EECF244321}">
                <p14:modId xmlns:p14="http://schemas.microsoft.com/office/powerpoint/2010/main" val="2296045334"/>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3</a:t>
                      </a:r>
                    </a:p>
                  </a:txBody>
                  <a:tcPr anchor="ctr">
                    <a:noFill/>
                  </a:tcPr>
                </a:tc>
                <a:tc>
                  <a:txBody>
                    <a:bodyPr/>
                    <a:lstStyle/>
                    <a:p>
                      <a:pPr algn="ctr"/>
                      <a:r>
                        <a:rPr lang="en-AU" sz="3200" dirty="0"/>
                        <a:t>4</a:t>
                      </a:r>
                    </a:p>
                  </a:txBody>
                  <a:tcPr anchor="ctr">
                    <a:noFill/>
                  </a:tcPr>
                </a:tc>
                <a:tc>
                  <a:txBody>
                    <a:bodyPr/>
                    <a:lstStyle/>
                    <a:p>
                      <a:pPr algn="ctr"/>
                      <a:r>
                        <a:rPr lang="en-AU" sz="3200" dirty="0"/>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bg1"/>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chemeClr val="bg1"/>
                          </a:solidFill>
                        </a:rPr>
                        <a:t>5</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6</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sp>
        <p:nvSpPr>
          <p:cNvPr id="107" name="TextBox 106">
            <a:extLst>
              <a:ext uri="{FF2B5EF4-FFF2-40B4-BE49-F238E27FC236}">
                <a16:creationId xmlns:a16="http://schemas.microsoft.com/office/drawing/2014/main" id="{3DFF8C03-B44A-4B99-84EB-195E7B3A579E}"/>
              </a:ext>
            </a:extLst>
          </p:cNvPr>
          <p:cNvSpPr txBox="1"/>
          <p:nvPr/>
        </p:nvSpPr>
        <p:spPr>
          <a:xfrm>
            <a:off x="5156163" y="1946616"/>
            <a:ext cx="4181979" cy="584775"/>
          </a:xfrm>
          <a:prstGeom prst="rect">
            <a:avLst/>
          </a:prstGeom>
          <a:noFill/>
        </p:spPr>
        <p:txBody>
          <a:bodyPr wrap="none" rtlCol="0">
            <a:spAutoFit/>
          </a:bodyPr>
          <a:lstStyle/>
          <a:p>
            <a:r>
              <a:rPr lang="en-AU" sz="3200" dirty="0">
                <a:solidFill>
                  <a:schemeClr val="bg1"/>
                </a:solidFill>
              </a:rPr>
              <a:t>vSet = {1, 2, 3, 4, 5, 6, 7}</a:t>
            </a:r>
          </a:p>
        </p:txBody>
      </p:sp>
      <p:grpSp>
        <p:nvGrpSpPr>
          <p:cNvPr id="47" name="Group 46">
            <a:extLst>
              <a:ext uri="{FF2B5EF4-FFF2-40B4-BE49-F238E27FC236}">
                <a16:creationId xmlns:a16="http://schemas.microsoft.com/office/drawing/2014/main" id="{538E66EF-C979-45ED-A508-33042B7F5FB4}"/>
              </a:ext>
            </a:extLst>
          </p:cNvPr>
          <p:cNvGrpSpPr/>
          <p:nvPr/>
        </p:nvGrpSpPr>
        <p:grpSpPr>
          <a:xfrm>
            <a:off x="1903135" y="2700836"/>
            <a:ext cx="8385709" cy="3943348"/>
            <a:chOff x="919157" y="2459578"/>
            <a:chExt cx="8385709" cy="3943348"/>
          </a:xfrm>
        </p:grpSpPr>
        <p:sp>
          <p:nvSpPr>
            <p:cNvPr id="49" name="Oval 48">
              <a:extLst>
                <a:ext uri="{FF2B5EF4-FFF2-40B4-BE49-F238E27FC236}">
                  <a16:creationId xmlns:a16="http://schemas.microsoft.com/office/drawing/2014/main" id="{54CD7A80-520D-45E8-AE32-331F4A5474F6}"/>
                </a:ext>
              </a:extLst>
            </p:cNvPr>
            <p:cNvSpPr/>
            <p:nvPr/>
          </p:nvSpPr>
          <p:spPr>
            <a:xfrm>
              <a:off x="956726" y="2914640"/>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0</a:t>
              </a:r>
            </a:p>
          </p:txBody>
        </p:sp>
        <p:sp>
          <p:nvSpPr>
            <p:cNvPr id="51" name="Oval 50">
              <a:extLst>
                <a:ext uri="{FF2B5EF4-FFF2-40B4-BE49-F238E27FC236}">
                  <a16:creationId xmlns:a16="http://schemas.microsoft.com/office/drawing/2014/main" id="{4E1670BF-5C5B-4AD2-BBEB-469F191B94C6}"/>
                </a:ext>
              </a:extLst>
            </p:cNvPr>
            <p:cNvSpPr/>
            <p:nvPr/>
          </p:nvSpPr>
          <p:spPr>
            <a:xfrm>
              <a:off x="956727" y="5717121"/>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3</a:t>
              </a:r>
            </a:p>
          </p:txBody>
        </p:sp>
        <p:sp>
          <p:nvSpPr>
            <p:cNvPr id="53" name="Oval 52">
              <a:extLst>
                <a:ext uri="{FF2B5EF4-FFF2-40B4-BE49-F238E27FC236}">
                  <a16:creationId xmlns:a16="http://schemas.microsoft.com/office/drawing/2014/main" id="{A3367CD0-8430-4FC4-8740-CDB7AFF01BAA}"/>
                </a:ext>
              </a:extLst>
            </p:cNvPr>
            <p:cNvSpPr/>
            <p:nvPr/>
          </p:nvSpPr>
          <p:spPr>
            <a:xfrm>
              <a:off x="4596227" y="2459578"/>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1</a:t>
              </a:r>
            </a:p>
          </p:txBody>
        </p:sp>
        <p:sp>
          <p:nvSpPr>
            <p:cNvPr id="55" name="Oval 54">
              <a:extLst>
                <a:ext uri="{FF2B5EF4-FFF2-40B4-BE49-F238E27FC236}">
                  <a16:creationId xmlns:a16="http://schemas.microsoft.com/office/drawing/2014/main" id="{F5A85224-1559-4A4B-8077-EEEDFCBA523E}"/>
                </a:ext>
              </a:extLst>
            </p:cNvPr>
            <p:cNvSpPr/>
            <p:nvPr/>
          </p:nvSpPr>
          <p:spPr>
            <a:xfrm>
              <a:off x="2476493" y="4398421"/>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2</a:t>
              </a:r>
            </a:p>
          </p:txBody>
        </p:sp>
        <p:sp>
          <p:nvSpPr>
            <p:cNvPr id="56" name="Oval 55">
              <a:extLst>
                <a:ext uri="{FF2B5EF4-FFF2-40B4-BE49-F238E27FC236}">
                  <a16:creationId xmlns:a16="http://schemas.microsoft.com/office/drawing/2014/main" id="{B77662D9-65F7-452F-B837-66805A7F85CB}"/>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57" name="Oval 56">
              <a:extLst>
                <a:ext uri="{FF2B5EF4-FFF2-40B4-BE49-F238E27FC236}">
                  <a16:creationId xmlns:a16="http://schemas.microsoft.com/office/drawing/2014/main" id="{6EAE76C3-90EA-4413-9D85-9570B712C374}"/>
                </a:ext>
              </a:extLst>
            </p:cNvPr>
            <p:cNvSpPr/>
            <p:nvPr/>
          </p:nvSpPr>
          <p:spPr>
            <a:xfrm>
              <a:off x="6093173" y="381305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5</a:t>
              </a:r>
            </a:p>
          </p:txBody>
        </p:sp>
        <p:sp>
          <p:nvSpPr>
            <p:cNvPr id="58" name="Oval 57">
              <a:extLst>
                <a:ext uri="{FF2B5EF4-FFF2-40B4-BE49-F238E27FC236}">
                  <a16:creationId xmlns:a16="http://schemas.microsoft.com/office/drawing/2014/main" id="{D1F2057B-4B27-4BDA-9A51-2D16C925EEB5}"/>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59" name="Oval 58">
              <a:extLst>
                <a:ext uri="{FF2B5EF4-FFF2-40B4-BE49-F238E27FC236}">
                  <a16:creationId xmlns:a16="http://schemas.microsoft.com/office/drawing/2014/main" id="{08251B93-3465-4E70-A2B8-91AF6FC60143}"/>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60" name="Straight Connector 59">
              <a:extLst>
                <a:ext uri="{FF2B5EF4-FFF2-40B4-BE49-F238E27FC236}">
                  <a16:creationId xmlns:a16="http://schemas.microsoft.com/office/drawing/2014/main" id="{59D7C3C5-6D1D-47D1-9DCD-1C29CBEE337A}"/>
                </a:ext>
              </a:extLst>
            </p:cNvPr>
            <p:cNvCxnSpPr>
              <a:stCxn id="49" idx="6"/>
              <a:endCxn id="53" idx="2"/>
            </p:cNvCxnSpPr>
            <p:nvPr/>
          </p:nvCxnSpPr>
          <p:spPr>
            <a:xfrm flipV="1">
              <a:off x="1642531" y="2802481"/>
              <a:ext cx="2953696" cy="45506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B957169-D85B-493B-A0A7-2C07A3250ACE}"/>
                </a:ext>
              </a:extLst>
            </p:cNvPr>
            <p:cNvCxnSpPr>
              <a:cxnSpLocks/>
              <a:stCxn id="49" idx="5"/>
              <a:endCxn id="55" idx="1"/>
            </p:cNvCxnSpPr>
            <p:nvPr/>
          </p:nvCxnSpPr>
          <p:spPr>
            <a:xfrm>
              <a:off x="1542097" y="3500011"/>
              <a:ext cx="1034830" cy="99884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556D468-D66B-4C75-BE84-84426C9C2E57}"/>
                </a:ext>
              </a:extLst>
            </p:cNvPr>
            <p:cNvCxnSpPr>
              <a:stCxn id="55" idx="7"/>
              <a:endCxn id="53"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B4ABC8F-4679-48AE-85FA-B7A32F4941D4}"/>
                </a:ext>
              </a:extLst>
            </p:cNvPr>
            <p:cNvCxnSpPr>
              <a:stCxn id="53" idx="6"/>
              <a:endCxn id="58"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CA0C025-78E3-415A-91DC-E63D1BBD7208}"/>
                </a:ext>
              </a:extLst>
            </p:cNvPr>
            <p:cNvCxnSpPr>
              <a:stCxn id="57" idx="7"/>
              <a:endCxn id="58"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07C38DC-A6E3-4E26-A685-2B7886404AE6}"/>
                </a:ext>
              </a:extLst>
            </p:cNvPr>
            <p:cNvCxnSpPr>
              <a:stCxn id="57" idx="5"/>
              <a:endCxn id="59"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D936F20-2712-42F8-B5C3-E9CA15426C22}"/>
                </a:ext>
              </a:extLst>
            </p:cNvPr>
            <p:cNvCxnSpPr>
              <a:stCxn id="58" idx="4"/>
              <a:endCxn id="59"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B62304-EF6D-43A6-80C8-C1C12280DFCF}"/>
                </a:ext>
              </a:extLst>
            </p:cNvPr>
            <p:cNvCxnSpPr>
              <a:stCxn id="53" idx="5"/>
              <a:endCxn id="57"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2507969-6C8E-41B0-AF47-F50700B405BB}"/>
                </a:ext>
              </a:extLst>
            </p:cNvPr>
            <p:cNvCxnSpPr>
              <a:stCxn id="55" idx="6"/>
              <a:endCxn id="57"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CECA250-58BC-4EF0-8C77-6ABD34A23331}"/>
                </a:ext>
              </a:extLst>
            </p:cNvPr>
            <p:cNvCxnSpPr>
              <a:stCxn id="49" idx="4"/>
              <a:endCxn id="51" idx="0"/>
            </p:cNvCxnSpPr>
            <p:nvPr/>
          </p:nvCxnSpPr>
          <p:spPr>
            <a:xfrm>
              <a:off x="1299629" y="3600445"/>
              <a:ext cx="1" cy="2116676"/>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099A246-8250-4C2D-B75E-B28B85CAB0AD}"/>
                </a:ext>
              </a:extLst>
            </p:cNvPr>
            <p:cNvCxnSpPr>
              <a:cxnSpLocks/>
              <a:stCxn id="51" idx="7"/>
              <a:endCxn id="55"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F673C07-6BB8-40AB-851F-EB70640DEFDF}"/>
                </a:ext>
              </a:extLst>
            </p:cNvPr>
            <p:cNvCxnSpPr>
              <a:stCxn id="51" idx="6"/>
              <a:endCxn id="56"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B1DEF9B-5F3B-42EA-9504-0AD0E5E021C0}"/>
                </a:ext>
              </a:extLst>
            </p:cNvPr>
            <p:cNvCxnSpPr>
              <a:stCxn id="55" idx="5"/>
              <a:endCxn id="56"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E05F69A-A408-404A-A9B2-64EF644D4B9A}"/>
                </a:ext>
              </a:extLst>
            </p:cNvPr>
            <p:cNvCxnSpPr>
              <a:stCxn id="56" idx="6"/>
              <a:endCxn id="59"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B9CE28D-A9A8-4F25-B578-5280B05C2758}"/>
                </a:ext>
              </a:extLst>
            </p:cNvPr>
            <p:cNvCxnSpPr>
              <a:stCxn id="56" idx="7"/>
              <a:endCxn id="57"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5480D22-2898-4AAC-9DCD-1CB98EAAD617}"/>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rgbClr val="FFFF00"/>
                  </a:solidFill>
                </a:rPr>
                <a:t>5</a:t>
              </a:r>
            </a:p>
          </p:txBody>
        </p:sp>
        <p:sp>
          <p:nvSpPr>
            <p:cNvPr id="76" name="TextBox 75">
              <a:extLst>
                <a:ext uri="{FF2B5EF4-FFF2-40B4-BE49-F238E27FC236}">
                  <a16:creationId xmlns:a16="http://schemas.microsoft.com/office/drawing/2014/main" id="{599D4E6D-3953-4747-B612-97877F86D9C0}"/>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7" name="TextBox 76">
              <a:extLst>
                <a:ext uri="{FF2B5EF4-FFF2-40B4-BE49-F238E27FC236}">
                  <a16:creationId xmlns:a16="http://schemas.microsoft.com/office/drawing/2014/main" id="{071E3346-7EBE-4348-8C60-85B903F23D01}"/>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8" name="TextBox 77">
              <a:extLst>
                <a:ext uri="{FF2B5EF4-FFF2-40B4-BE49-F238E27FC236}">
                  <a16:creationId xmlns:a16="http://schemas.microsoft.com/office/drawing/2014/main" id="{9D6F9100-04D9-474B-B36C-1393FD32BBC6}"/>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rgbClr val="FFFF00"/>
                  </a:solidFill>
                </a:rPr>
                <a:t>6</a:t>
              </a:r>
            </a:p>
          </p:txBody>
        </p:sp>
        <p:sp>
          <p:nvSpPr>
            <p:cNvPr id="79" name="TextBox 78">
              <a:extLst>
                <a:ext uri="{FF2B5EF4-FFF2-40B4-BE49-F238E27FC236}">
                  <a16:creationId xmlns:a16="http://schemas.microsoft.com/office/drawing/2014/main" id="{62465C2B-65F1-43A3-9674-6BC7460513FC}"/>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FFFF00"/>
                  </a:solidFill>
                </a:rPr>
                <a:t>4</a:t>
              </a:r>
            </a:p>
          </p:txBody>
        </p:sp>
        <p:sp>
          <p:nvSpPr>
            <p:cNvPr id="80" name="TextBox 79">
              <a:extLst>
                <a:ext uri="{FF2B5EF4-FFF2-40B4-BE49-F238E27FC236}">
                  <a16:creationId xmlns:a16="http://schemas.microsoft.com/office/drawing/2014/main" id="{9CC6FC9D-3BFA-4CFB-87E8-B96D8F631311}"/>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81" name="TextBox 80">
              <a:extLst>
                <a:ext uri="{FF2B5EF4-FFF2-40B4-BE49-F238E27FC236}">
                  <a16:creationId xmlns:a16="http://schemas.microsoft.com/office/drawing/2014/main" id="{204AE374-4B4B-4AFB-9D09-BB866C5BFFA2}"/>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82" name="TextBox 81">
              <a:extLst>
                <a:ext uri="{FF2B5EF4-FFF2-40B4-BE49-F238E27FC236}">
                  <a16:creationId xmlns:a16="http://schemas.microsoft.com/office/drawing/2014/main" id="{A99C81E2-6D54-4178-8DA7-DAF6C4B2A83F}"/>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3" name="TextBox 82">
              <a:extLst>
                <a:ext uri="{FF2B5EF4-FFF2-40B4-BE49-F238E27FC236}">
                  <a16:creationId xmlns:a16="http://schemas.microsoft.com/office/drawing/2014/main" id="{BE495AC6-3FA5-4776-95E2-E8C142F7EE3A}"/>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4" name="TextBox 83">
              <a:extLst>
                <a:ext uri="{FF2B5EF4-FFF2-40B4-BE49-F238E27FC236}">
                  <a16:creationId xmlns:a16="http://schemas.microsoft.com/office/drawing/2014/main" id="{C64F56A7-1626-4A94-891C-8175B5E59A97}"/>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5" name="TextBox 84">
              <a:extLst>
                <a:ext uri="{FF2B5EF4-FFF2-40B4-BE49-F238E27FC236}">
                  <a16:creationId xmlns:a16="http://schemas.microsoft.com/office/drawing/2014/main" id="{67A45271-4837-4C00-8EA7-D256C9FE5350}"/>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6" name="TextBox 85">
              <a:extLst>
                <a:ext uri="{FF2B5EF4-FFF2-40B4-BE49-F238E27FC236}">
                  <a16:creationId xmlns:a16="http://schemas.microsoft.com/office/drawing/2014/main" id="{D3680119-C1FB-4AF2-9B45-8A6B4C1F1C15}"/>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7" name="TextBox 86">
              <a:extLst>
                <a:ext uri="{FF2B5EF4-FFF2-40B4-BE49-F238E27FC236}">
                  <a16:creationId xmlns:a16="http://schemas.microsoft.com/office/drawing/2014/main" id="{3AA17FBE-073B-4B9D-935B-FF365E844BF9}"/>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88" name="TextBox 87">
              <a:extLst>
                <a:ext uri="{FF2B5EF4-FFF2-40B4-BE49-F238E27FC236}">
                  <a16:creationId xmlns:a16="http://schemas.microsoft.com/office/drawing/2014/main" id="{4382BCEC-9806-4E10-8FF3-3DC91D43670D}"/>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9" name="TextBox 88">
              <a:extLst>
                <a:ext uri="{FF2B5EF4-FFF2-40B4-BE49-F238E27FC236}">
                  <a16:creationId xmlns:a16="http://schemas.microsoft.com/office/drawing/2014/main" id="{70256CD3-7962-4D4F-8FFF-2B4191DB8B06}"/>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
        <p:nvSpPr>
          <p:cNvPr id="46" name="TextBox 45">
            <a:extLst>
              <a:ext uri="{FF2B5EF4-FFF2-40B4-BE49-F238E27FC236}">
                <a16:creationId xmlns:a16="http://schemas.microsoft.com/office/drawing/2014/main" id="{0F069F5F-A9ED-4B23-B748-EB1BB4482C92}"/>
              </a:ext>
            </a:extLst>
          </p:cNvPr>
          <p:cNvSpPr txBox="1"/>
          <p:nvPr/>
        </p:nvSpPr>
        <p:spPr>
          <a:xfrm>
            <a:off x="331371" y="478506"/>
            <a:ext cx="4436534" cy="2308324"/>
          </a:xfrm>
          <a:prstGeom prst="rect">
            <a:avLst/>
          </a:prstGeom>
          <a:noFill/>
        </p:spPr>
        <p:txBody>
          <a:bodyPr wrap="square" rtlCol="0">
            <a:spAutoFit/>
          </a:bodyPr>
          <a:lstStyle/>
          <a:p>
            <a:r>
              <a:rPr lang="en-AU" sz="2400" dirty="0">
                <a:solidFill>
                  <a:schemeClr val="bg1"/>
                </a:solidFill>
              </a:rPr>
              <a:t>Step 3:</a:t>
            </a:r>
          </a:p>
          <a:p>
            <a:r>
              <a:rPr lang="en-AU" sz="2400" dirty="0">
                <a:solidFill>
                  <a:schemeClr val="bg1"/>
                </a:solidFill>
              </a:rPr>
              <a:t>Repeat steps 1 and 2 until vSet is empty.</a:t>
            </a:r>
            <a:endParaRPr lang="en-AU" sz="1000" dirty="0">
              <a:solidFill>
                <a:schemeClr val="bg1"/>
              </a:solidFill>
            </a:endParaRPr>
          </a:p>
          <a:p>
            <a:r>
              <a:rPr lang="en-AU" sz="2400" dirty="0">
                <a:solidFill>
                  <a:srgbClr val="FFFF00"/>
                </a:solidFill>
              </a:rPr>
              <a:t>yellow</a:t>
            </a:r>
            <a:r>
              <a:rPr lang="en-AU" sz="2400" dirty="0">
                <a:solidFill>
                  <a:schemeClr val="bg1"/>
                </a:solidFill>
              </a:rPr>
              <a:t> shows the shortest paths from 0 to all other vertices so far, built from the predecessor array.</a:t>
            </a:r>
            <a:endParaRPr lang="en-AU" sz="2400" dirty="0">
              <a:solidFill>
                <a:srgbClr val="FFFF00"/>
              </a:solidFill>
            </a:endParaRPr>
          </a:p>
        </p:txBody>
      </p:sp>
    </p:spTree>
    <p:extLst>
      <p:ext uri="{BB962C8B-B14F-4D97-AF65-F5344CB8AC3E}">
        <p14:creationId xmlns:p14="http://schemas.microsoft.com/office/powerpoint/2010/main" val="22638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graphicFrame>
        <p:nvGraphicFramePr>
          <p:cNvPr id="9" name="Table 9">
            <a:extLst>
              <a:ext uri="{FF2B5EF4-FFF2-40B4-BE49-F238E27FC236}">
                <a16:creationId xmlns:a16="http://schemas.microsoft.com/office/drawing/2014/main" id="{CFA5D3D8-79F6-4286-A185-9036E8AE6218}"/>
              </a:ext>
            </a:extLst>
          </p:cNvPr>
          <p:cNvGraphicFramePr>
            <a:graphicFrameLocks noGrp="1"/>
          </p:cNvGraphicFramePr>
          <p:nvPr>
            <p:extLst>
              <p:ext uri="{D42A27DB-BD31-4B8C-83A1-F6EECF244321}">
                <p14:modId xmlns:p14="http://schemas.microsoft.com/office/powerpoint/2010/main" val="1367544566"/>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accent4"/>
                          </a:solidFill>
                        </a:rPr>
                        <a:t>2</a:t>
                      </a:r>
                    </a:p>
                  </a:txBody>
                  <a:tcPr anchor="ctr">
                    <a:noFill/>
                  </a:tcPr>
                </a:tc>
                <a:tc>
                  <a:txBody>
                    <a:bodyPr/>
                    <a:lstStyle/>
                    <a:p>
                      <a:pPr algn="ctr"/>
                      <a:r>
                        <a:rPr lang="en-AU" sz="3200" dirty="0">
                          <a:solidFill>
                            <a:schemeClr val="bg1"/>
                          </a:solidFill>
                        </a:rPr>
                        <a:t>3</a:t>
                      </a:r>
                    </a:p>
                  </a:txBody>
                  <a:tcPr anchor="ctr">
                    <a:noFill/>
                  </a:tcPr>
                </a:tc>
                <a:tc>
                  <a:txBody>
                    <a:bodyPr/>
                    <a:lstStyle/>
                    <a:p>
                      <a:pPr algn="ctr"/>
                      <a:r>
                        <a:rPr lang="en-AU" sz="3200" dirty="0"/>
                        <a:t>4</a:t>
                      </a:r>
                    </a:p>
                  </a:txBody>
                  <a:tcPr anchor="ctr">
                    <a:noFill/>
                  </a:tcPr>
                </a:tc>
                <a:tc>
                  <a:txBody>
                    <a:bodyPr/>
                    <a:lstStyle/>
                    <a:p>
                      <a:pPr algn="ctr"/>
                      <a:r>
                        <a:rPr lang="en-AU" sz="3200" dirty="0"/>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bg1"/>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chemeClr val="bg1"/>
                          </a:solidFill>
                        </a:rPr>
                        <a:t>5</a:t>
                      </a:r>
                    </a:p>
                  </a:txBody>
                  <a:tcPr anchor="ctr">
                    <a:noFill/>
                  </a:tcPr>
                </a:tc>
                <a:tc>
                  <a:txBody>
                    <a:bodyPr/>
                    <a:lstStyle/>
                    <a:p>
                      <a:pPr algn="ctr"/>
                      <a:r>
                        <a:rPr lang="en-AU" sz="3200" dirty="0">
                          <a:solidFill>
                            <a:schemeClr val="accent4"/>
                          </a:solidFill>
                        </a:rPr>
                        <a:t>4</a:t>
                      </a:r>
                    </a:p>
                  </a:txBody>
                  <a:tcPr anchor="ctr">
                    <a:noFill/>
                  </a:tcPr>
                </a:tc>
                <a:tc>
                  <a:txBody>
                    <a:bodyPr/>
                    <a:lstStyle/>
                    <a:p>
                      <a:pPr algn="ctr"/>
                      <a:r>
                        <a:rPr lang="en-AU" sz="3200" dirty="0">
                          <a:solidFill>
                            <a:schemeClr val="bg1"/>
                          </a:solidFill>
                        </a:rPr>
                        <a:t>6</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sp>
        <p:nvSpPr>
          <p:cNvPr id="107" name="TextBox 106">
            <a:extLst>
              <a:ext uri="{FF2B5EF4-FFF2-40B4-BE49-F238E27FC236}">
                <a16:creationId xmlns:a16="http://schemas.microsoft.com/office/drawing/2014/main" id="{3DFF8C03-B44A-4B99-84EB-195E7B3A579E}"/>
              </a:ext>
            </a:extLst>
          </p:cNvPr>
          <p:cNvSpPr txBox="1"/>
          <p:nvPr/>
        </p:nvSpPr>
        <p:spPr>
          <a:xfrm>
            <a:off x="5156163" y="1946616"/>
            <a:ext cx="4181979" cy="584775"/>
          </a:xfrm>
          <a:prstGeom prst="rect">
            <a:avLst/>
          </a:prstGeom>
          <a:noFill/>
        </p:spPr>
        <p:txBody>
          <a:bodyPr wrap="none" rtlCol="0">
            <a:spAutoFit/>
          </a:bodyPr>
          <a:lstStyle/>
          <a:p>
            <a:r>
              <a:rPr lang="en-AU" sz="3200" dirty="0">
                <a:solidFill>
                  <a:schemeClr val="bg1"/>
                </a:solidFill>
              </a:rPr>
              <a:t>vSet = {1, </a:t>
            </a:r>
            <a:r>
              <a:rPr lang="en-AU" sz="3200" dirty="0">
                <a:solidFill>
                  <a:schemeClr val="accent4"/>
                </a:solidFill>
              </a:rPr>
              <a:t>2</a:t>
            </a:r>
            <a:r>
              <a:rPr lang="en-AU" sz="3200" dirty="0">
                <a:solidFill>
                  <a:schemeClr val="bg1"/>
                </a:solidFill>
              </a:rPr>
              <a:t>, 3, 4, 5, 6, 7}</a:t>
            </a:r>
          </a:p>
        </p:txBody>
      </p:sp>
      <p:grpSp>
        <p:nvGrpSpPr>
          <p:cNvPr id="47" name="Group 46">
            <a:extLst>
              <a:ext uri="{FF2B5EF4-FFF2-40B4-BE49-F238E27FC236}">
                <a16:creationId xmlns:a16="http://schemas.microsoft.com/office/drawing/2014/main" id="{538E66EF-C979-45ED-A508-33042B7F5FB4}"/>
              </a:ext>
            </a:extLst>
          </p:cNvPr>
          <p:cNvGrpSpPr/>
          <p:nvPr/>
        </p:nvGrpSpPr>
        <p:grpSpPr>
          <a:xfrm>
            <a:off x="1903135" y="2700836"/>
            <a:ext cx="8385709" cy="3943348"/>
            <a:chOff x="919157" y="2459578"/>
            <a:chExt cx="8385709" cy="3943348"/>
          </a:xfrm>
        </p:grpSpPr>
        <p:sp>
          <p:nvSpPr>
            <p:cNvPr id="49" name="Oval 48">
              <a:extLst>
                <a:ext uri="{FF2B5EF4-FFF2-40B4-BE49-F238E27FC236}">
                  <a16:creationId xmlns:a16="http://schemas.microsoft.com/office/drawing/2014/main" id="{54CD7A80-520D-45E8-AE32-331F4A5474F6}"/>
                </a:ext>
              </a:extLst>
            </p:cNvPr>
            <p:cNvSpPr/>
            <p:nvPr/>
          </p:nvSpPr>
          <p:spPr>
            <a:xfrm>
              <a:off x="956726"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0</a:t>
              </a:r>
            </a:p>
          </p:txBody>
        </p:sp>
        <p:sp>
          <p:nvSpPr>
            <p:cNvPr id="51" name="Oval 50">
              <a:extLst>
                <a:ext uri="{FF2B5EF4-FFF2-40B4-BE49-F238E27FC236}">
                  <a16:creationId xmlns:a16="http://schemas.microsoft.com/office/drawing/2014/main" id="{4E1670BF-5C5B-4AD2-BBEB-469F191B94C6}"/>
                </a:ext>
              </a:extLst>
            </p:cNvPr>
            <p:cNvSpPr/>
            <p:nvPr/>
          </p:nvSpPr>
          <p:spPr>
            <a:xfrm>
              <a:off x="956727" y="57171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3</a:t>
              </a:r>
            </a:p>
          </p:txBody>
        </p:sp>
        <p:sp>
          <p:nvSpPr>
            <p:cNvPr id="53" name="Oval 52">
              <a:extLst>
                <a:ext uri="{FF2B5EF4-FFF2-40B4-BE49-F238E27FC236}">
                  <a16:creationId xmlns:a16="http://schemas.microsoft.com/office/drawing/2014/main" id="{A3367CD0-8430-4FC4-8740-CDB7AFF01BAA}"/>
                </a:ext>
              </a:extLst>
            </p:cNvPr>
            <p:cNvSpPr/>
            <p:nvPr/>
          </p:nvSpPr>
          <p:spPr>
            <a:xfrm>
              <a:off x="4596227" y="2459578"/>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1</a:t>
              </a:r>
            </a:p>
          </p:txBody>
        </p:sp>
        <p:sp>
          <p:nvSpPr>
            <p:cNvPr id="55" name="Oval 54">
              <a:extLst>
                <a:ext uri="{FF2B5EF4-FFF2-40B4-BE49-F238E27FC236}">
                  <a16:creationId xmlns:a16="http://schemas.microsoft.com/office/drawing/2014/main" id="{F5A85224-1559-4A4B-8077-EEEDFCBA523E}"/>
                </a:ext>
              </a:extLst>
            </p:cNvPr>
            <p:cNvSpPr/>
            <p:nvPr/>
          </p:nvSpPr>
          <p:spPr>
            <a:xfrm>
              <a:off x="2476493" y="4398421"/>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2</a:t>
              </a:r>
            </a:p>
          </p:txBody>
        </p:sp>
        <p:sp>
          <p:nvSpPr>
            <p:cNvPr id="56" name="Oval 55">
              <a:extLst>
                <a:ext uri="{FF2B5EF4-FFF2-40B4-BE49-F238E27FC236}">
                  <a16:creationId xmlns:a16="http://schemas.microsoft.com/office/drawing/2014/main" id="{B77662D9-65F7-452F-B837-66805A7F85CB}"/>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57" name="Oval 56">
              <a:extLst>
                <a:ext uri="{FF2B5EF4-FFF2-40B4-BE49-F238E27FC236}">
                  <a16:creationId xmlns:a16="http://schemas.microsoft.com/office/drawing/2014/main" id="{6EAE76C3-90EA-4413-9D85-9570B712C374}"/>
                </a:ext>
              </a:extLst>
            </p:cNvPr>
            <p:cNvSpPr/>
            <p:nvPr/>
          </p:nvSpPr>
          <p:spPr>
            <a:xfrm>
              <a:off x="6093173" y="381305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5</a:t>
              </a:r>
            </a:p>
          </p:txBody>
        </p:sp>
        <p:sp>
          <p:nvSpPr>
            <p:cNvPr id="58" name="Oval 57">
              <a:extLst>
                <a:ext uri="{FF2B5EF4-FFF2-40B4-BE49-F238E27FC236}">
                  <a16:creationId xmlns:a16="http://schemas.microsoft.com/office/drawing/2014/main" id="{D1F2057B-4B27-4BDA-9A51-2D16C925EEB5}"/>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59" name="Oval 58">
              <a:extLst>
                <a:ext uri="{FF2B5EF4-FFF2-40B4-BE49-F238E27FC236}">
                  <a16:creationId xmlns:a16="http://schemas.microsoft.com/office/drawing/2014/main" id="{08251B93-3465-4E70-A2B8-91AF6FC60143}"/>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60" name="Straight Connector 59">
              <a:extLst>
                <a:ext uri="{FF2B5EF4-FFF2-40B4-BE49-F238E27FC236}">
                  <a16:creationId xmlns:a16="http://schemas.microsoft.com/office/drawing/2014/main" id="{59D7C3C5-6D1D-47D1-9DCD-1C29CBEE337A}"/>
                </a:ext>
              </a:extLst>
            </p:cNvPr>
            <p:cNvCxnSpPr>
              <a:stCxn id="49" idx="6"/>
              <a:endCxn id="53"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B957169-D85B-493B-A0A7-2C07A3250ACE}"/>
                </a:ext>
              </a:extLst>
            </p:cNvPr>
            <p:cNvCxnSpPr>
              <a:cxnSpLocks/>
              <a:stCxn id="49" idx="5"/>
              <a:endCxn id="55" idx="1"/>
            </p:cNvCxnSpPr>
            <p:nvPr/>
          </p:nvCxnSpPr>
          <p:spPr>
            <a:xfrm>
              <a:off x="1542097" y="3500011"/>
              <a:ext cx="1034830" cy="99884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556D468-D66B-4C75-BE84-84426C9C2E57}"/>
                </a:ext>
              </a:extLst>
            </p:cNvPr>
            <p:cNvCxnSpPr>
              <a:stCxn id="55" idx="7"/>
              <a:endCxn id="53"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B4ABC8F-4679-48AE-85FA-B7A32F4941D4}"/>
                </a:ext>
              </a:extLst>
            </p:cNvPr>
            <p:cNvCxnSpPr>
              <a:stCxn id="53" idx="6"/>
              <a:endCxn id="58"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CA0C025-78E3-415A-91DC-E63D1BBD7208}"/>
                </a:ext>
              </a:extLst>
            </p:cNvPr>
            <p:cNvCxnSpPr>
              <a:stCxn id="57" idx="7"/>
              <a:endCxn id="58"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07C38DC-A6E3-4E26-A685-2B7886404AE6}"/>
                </a:ext>
              </a:extLst>
            </p:cNvPr>
            <p:cNvCxnSpPr>
              <a:stCxn id="57" idx="5"/>
              <a:endCxn id="59"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D936F20-2712-42F8-B5C3-E9CA15426C22}"/>
                </a:ext>
              </a:extLst>
            </p:cNvPr>
            <p:cNvCxnSpPr>
              <a:stCxn id="58" idx="4"/>
              <a:endCxn id="59"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B62304-EF6D-43A6-80C8-C1C12280DFCF}"/>
                </a:ext>
              </a:extLst>
            </p:cNvPr>
            <p:cNvCxnSpPr>
              <a:stCxn id="53" idx="5"/>
              <a:endCxn id="57"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2507969-6C8E-41B0-AF47-F50700B405BB}"/>
                </a:ext>
              </a:extLst>
            </p:cNvPr>
            <p:cNvCxnSpPr>
              <a:stCxn id="55" idx="6"/>
              <a:endCxn id="57"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CECA250-58BC-4EF0-8C77-6ABD34A23331}"/>
                </a:ext>
              </a:extLst>
            </p:cNvPr>
            <p:cNvCxnSpPr>
              <a:stCxn id="49" idx="4"/>
              <a:endCxn id="51"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099A246-8250-4C2D-B75E-B28B85CAB0AD}"/>
                </a:ext>
              </a:extLst>
            </p:cNvPr>
            <p:cNvCxnSpPr>
              <a:cxnSpLocks/>
              <a:stCxn id="51" idx="7"/>
              <a:endCxn id="55"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F673C07-6BB8-40AB-851F-EB70640DEFDF}"/>
                </a:ext>
              </a:extLst>
            </p:cNvPr>
            <p:cNvCxnSpPr>
              <a:stCxn id="51" idx="6"/>
              <a:endCxn id="56"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B1DEF9B-5F3B-42EA-9504-0AD0E5E021C0}"/>
                </a:ext>
              </a:extLst>
            </p:cNvPr>
            <p:cNvCxnSpPr>
              <a:stCxn id="55" idx="5"/>
              <a:endCxn id="56"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E05F69A-A408-404A-A9B2-64EF644D4B9A}"/>
                </a:ext>
              </a:extLst>
            </p:cNvPr>
            <p:cNvCxnSpPr>
              <a:stCxn id="56" idx="6"/>
              <a:endCxn id="59"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B9CE28D-A9A8-4F25-B578-5280B05C2758}"/>
                </a:ext>
              </a:extLst>
            </p:cNvPr>
            <p:cNvCxnSpPr>
              <a:stCxn id="56" idx="7"/>
              <a:endCxn id="57"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5480D22-2898-4AAC-9DCD-1CB98EAAD617}"/>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76" name="TextBox 75">
              <a:extLst>
                <a:ext uri="{FF2B5EF4-FFF2-40B4-BE49-F238E27FC236}">
                  <a16:creationId xmlns:a16="http://schemas.microsoft.com/office/drawing/2014/main" id="{599D4E6D-3953-4747-B612-97877F86D9C0}"/>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7" name="TextBox 76">
              <a:extLst>
                <a:ext uri="{FF2B5EF4-FFF2-40B4-BE49-F238E27FC236}">
                  <a16:creationId xmlns:a16="http://schemas.microsoft.com/office/drawing/2014/main" id="{071E3346-7EBE-4348-8C60-85B903F23D01}"/>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8" name="TextBox 77">
              <a:extLst>
                <a:ext uri="{FF2B5EF4-FFF2-40B4-BE49-F238E27FC236}">
                  <a16:creationId xmlns:a16="http://schemas.microsoft.com/office/drawing/2014/main" id="{9D6F9100-04D9-474B-B36C-1393FD32BBC6}"/>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79" name="TextBox 78">
              <a:extLst>
                <a:ext uri="{FF2B5EF4-FFF2-40B4-BE49-F238E27FC236}">
                  <a16:creationId xmlns:a16="http://schemas.microsoft.com/office/drawing/2014/main" id="{62465C2B-65F1-43A3-9674-6BC7460513FC}"/>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chemeClr val="bg1"/>
                  </a:solidFill>
                </a:rPr>
                <a:t>4</a:t>
              </a:r>
            </a:p>
          </p:txBody>
        </p:sp>
        <p:sp>
          <p:nvSpPr>
            <p:cNvPr id="80" name="TextBox 79">
              <a:extLst>
                <a:ext uri="{FF2B5EF4-FFF2-40B4-BE49-F238E27FC236}">
                  <a16:creationId xmlns:a16="http://schemas.microsoft.com/office/drawing/2014/main" id="{9CC6FC9D-3BFA-4CFB-87E8-B96D8F631311}"/>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81" name="TextBox 80">
              <a:extLst>
                <a:ext uri="{FF2B5EF4-FFF2-40B4-BE49-F238E27FC236}">
                  <a16:creationId xmlns:a16="http://schemas.microsoft.com/office/drawing/2014/main" id="{204AE374-4B4B-4AFB-9D09-BB866C5BFFA2}"/>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82" name="TextBox 81">
              <a:extLst>
                <a:ext uri="{FF2B5EF4-FFF2-40B4-BE49-F238E27FC236}">
                  <a16:creationId xmlns:a16="http://schemas.microsoft.com/office/drawing/2014/main" id="{A99C81E2-6D54-4178-8DA7-DAF6C4B2A83F}"/>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3" name="TextBox 82">
              <a:extLst>
                <a:ext uri="{FF2B5EF4-FFF2-40B4-BE49-F238E27FC236}">
                  <a16:creationId xmlns:a16="http://schemas.microsoft.com/office/drawing/2014/main" id="{BE495AC6-3FA5-4776-95E2-E8C142F7EE3A}"/>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4" name="TextBox 83">
              <a:extLst>
                <a:ext uri="{FF2B5EF4-FFF2-40B4-BE49-F238E27FC236}">
                  <a16:creationId xmlns:a16="http://schemas.microsoft.com/office/drawing/2014/main" id="{C64F56A7-1626-4A94-891C-8175B5E59A97}"/>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5" name="TextBox 84">
              <a:extLst>
                <a:ext uri="{FF2B5EF4-FFF2-40B4-BE49-F238E27FC236}">
                  <a16:creationId xmlns:a16="http://schemas.microsoft.com/office/drawing/2014/main" id="{67A45271-4837-4C00-8EA7-D256C9FE5350}"/>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6" name="TextBox 85">
              <a:extLst>
                <a:ext uri="{FF2B5EF4-FFF2-40B4-BE49-F238E27FC236}">
                  <a16:creationId xmlns:a16="http://schemas.microsoft.com/office/drawing/2014/main" id="{D3680119-C1FB-4AF2-9B45-8A6B4C1F1C15}"/>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7" name="TextBox 86">
              <a:extLst>
                <a:ext uri="{FF2B5EF4-FFF2-40B4-BE49-F238E27FC236}">
                  <a16:creationId xmlns:a16="http://schemas.microsoft.com/office/drawing/2014/main" id="{3AA17FBE-073B-4B9D-935B-FF365E844BF9}"/>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88" name="TextBox 87">
              <a:extLst>
                <a:ext uri="{FF2B5EF4-FFF2-40B4-BE49-F238E27FC236}">
                  <a16:creationId xmlns:a16="http://schemas.microsoft.com/office/drawing/2014/main" id="{4382BCEC-9806-4E10-8FF3-3DC91D43670D}"/>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9" name="TextBox 88">
              <a:extLst>
                <a:ext uri="{FF2B5EF4-FFF2-40B4-BE49-F238E27FC236}">
                  <a16:creationId xmlns:a16="http://schemas.microsoft.com/office/drawing/2014/main" id="{70256CD3-7962-4D4F-8FFF-2B4191DB8B06}"/>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
        <p:nvSpPr>
          <p:cNvPr id="48" name="TextBox 47">
            <a:extLst>
              <a:ext uri="{FF2B5EF4-FFF2-40B4-BE49-F238E27FC236}">
                <a16:creationId xmlns:a16="http://schemas.microsoft.com/office/drawing/2014/main" id="{3ED9EE28-9AB2-41E4-B540-3027F80984F7}"/>
              </a:ext>
            </a:extLst>
          </p:cNvPr>
          <p:cNvSpPr txBox="1"/>
          <p:nvPr/>
        </p:nvSpPr>
        <p:spPr>
          <a:xfrm>
            <a:off x="331371" y="478506"/>
            <a:ext cx="4436534" cy="1938992"/>
          </a:xfrm>
          <a:prstGeom prst="rect">
            <a:avLst/>
          </a:prstGeom>
          <a:noFill/>
        </p:spPr>
        <p:txBody>
          <a:bodyPr wrap="square" rtlCol="0">
            <a:spAutoFit/>
          </a:bodyPr>
          <a:lstStyle/>
          <a:p>
            <a:r>
              <a:rPr lang="en-AU" sz="2400" dirty="0">
                <a:solidFill>
                  <a:schemeClr val="bg1"/>
                </a:solidFill>
              </a:rPr>
              <a:t>Step 1:</a:t>
            </a:r>
          </a:p>
          <a:p>
            <a:r>
              <a:rPr lang="en-AU" sz="2400" dirty="0">
                <a:solidFill>
                  <a:schemeClr val="bg1"/>
                </a:solidFill>
              </a:rPr>
              <a:t>Choose the vertex from vSet that is closest to the starting vertex, and remove it from vSet.</a:t>
            </a:r>
          </a:p>
          <a:p>
            <a:r>
              <a:rPr lang="en-AU" sz="2400" dirty="0">
                <a:solidFill>
                  <a:schemeClr val="bg1"/>
                </a:solidFill>
              </a:rPr>
              <a:t>That vertex is 2.</a:t>
            </a:r>
          </a:p>
        </p:txBody>
      </p:sp>
    </p:spTree>
    <p:extLst>
      <p:ext uri="{BB962C8B-B14F-4D97-AF65-F5344CB8AC3E}">
        <p14:creationId xmlns:p14="http://schemas.microsoft.com/office/powerpoint/2010/main" val="2195882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graphicFrame>
        <p:nvGraphicFramePr>
          <p:cNvPr id="9" name="Table 9">
            <a:extLst>
              <a:ext uri="{FF2B5EF4-FFF2-40B4-BE49-F238E27FC236}">
                <a16:creationId xmlns:a16="http://schemas.microsoft.com/office/drawing/2014/main" id="{CFA5D3D8-79F6-4286-A185-9036E8AE6218}"/>
              </a:ext>
            </a:extLst>
          </p:cNvPr>
          <p:cNvGraphicFramePr>
            <a:graphicFrameLocks noGrp="1"/>
          </p:cNvGraphicFramePr>
          <p:nvPr>
            <p:extLst>
              <p:ext uri="{D42A27DB-BD31-4B8C-83A1-F6EECF244321}">
                <p14:modId xmlns:p14="http://schemas.microsoft.com/office/powerpoint/2010/main" val="2573792461"/>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accent4"/>
                          </a:solidFill>
                        </a:rPr>
                        <a:t>2</a:t>
                      </a:r>
                    </a:p>
                  </a:txBody>
                  <a:tcPr anchor="ctr">
                    <a:noFill/>
                  </a:tcPr>
                </a:tc>
                <a:tc>
                  <a:txBody>
                    <a:bodyPr/>
                    <a:lstStyle/>
                    <a:p>
                      <a:pPr algn="ctr"/>
                      <a:r>
                        <a:rPr lang="en-AU" sz="3200" dirty="0">
                          <a:solidFill>
                            <a:srgbClr val="92D050"/>
                          </a:solidFill>
                        </a:rPr>
                        <a:t>3</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rgbClr val="92D050"/>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92D050"/>
                          </a:solidFill>
                        </a:rPr>
                        <a:t>5</a:t>
                      </a:r>
                    </a:p>
                  </a:txBody>
                  <a:tcPr anchor="ctr">
                    <a:noFill/>
                  </a:tcPr>
                </a:tc>
                <a:tc>
                  <a:txBody>
                    <a:bodyPr/>
                    <a:lstStyle/>
                    <a:p>
                      <a:pPr algn="ctr"/>
                      <a:r>
                        <a:rPr lang="en-AU" sz="3200" dirty="0">
                          <a:solidFill>
                            <a:schemeClr val="accent4"/>
                          </a:solidFill>
                        </a:rPr>
                        <a:t>4</a:t>
                      </a:r>
                    </a:p>
                  </a:txBody>
                  <a:tcPr anchor="ctr">
                    <a:noFill/>
                  </a:tcPr>
                </a:tc>
                <a:tc>
                  <a:txBody>
                    <a:bodyPr/>
                    <a:lstStyle/>
                    <a:p>
                      <a:pPr algn="ctr"/>
                      <a:r>
                        <a:rPr lang="en-AU" sz="3200" dirty="0">
                          <a:solidFill>
                            <a:srgbClr val="92D050"/>
                          </a:solidFill>
                        </a:rPr>
                        <a:t>6</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sp>
        <p:nvSpPr>
          <p:cNvPr id="107" name="TextBox 106">
            <a:extLst>
              <a:ext uri="{FF2B5EF4-FFF2-40B4-BE49-F238E27FC236}">
                <a16:creationId xmlns:a16="http://schemas.microsoft.com/office/drawing/2014/main" id="{3DFF8C03-B44A-4B99-84EB-195E7B3A579E}"/>
              </a:ext>
            </a:extLst>
          </p:cNvPr>
          <p:cNvSpPr txBox="1"/>
          <p:nvPr/>
        </p:nvSpPr>
        <p:spPr>
          <a:xfrm>
            <a:off x="5156163" y="1946616"/>
            <a:ext cx="3870996" cy="584775"/>
          </a:xfrm>
          <a:prstGeom prst="rect">
            <a:avLst/>
          </a:prstGeom>
          <a:noFill/>
        </p:spPr>
        <p:txBody>
          <a:bodyPr wrap="none" rtlCol="0">
            <a:spAutoFit/>
          </a:bodyPr>
          <a:lstStyle/>
          <a:p>
            <a:r>
              <a:rPr lang="en-AU" sz="3200" dirty="0">
                <a:solidFill>
                  <a:schemeClr val="bg1"/>
                </a:solidFill>
              </a:rPr>
              <a:t>vSet = {1, 3, 4, 5, 6, 7}</a:t>
            </a:r>
          </a:p>
        </p:txBody>
      </p:sp>
      <p:grpSp>
        <p:nvGrpSpPr>
          <p:cNvPr id="47" name="Group 46">
            <a:extLst>
              <a:ext uri="{FF2B5EF4-FFF2-40B4-BE49-F238E27FC236}">
                <a16:creationId xmlns:a16="http://schemas.microsoft.com/office/drawing/2014/main" id="{538E66EF-C979-45ED-A508-33042B7F5FB4}"/>
              </a:ext>
            </a:extLst>
          </p:cNvPr>
          <p:cNvGrpSpPr/>
          <p:nvPr/>
        </p:nvGrpSpPr>
        <p:grpSpPr>
          <a:xfrm>
            <a:off x="1903135" y="2700836"/>
            <a:ext cx="8385709" cy="3943348"/>
            <a:chOff x="919157" y="2459578"/>
            <a:chExt cx="8385709" cy="3943348"/>
          </a:xfrm>
        </p:grpSpPr>
        <p:sp>
          <p:nvSpPr>
            <p:cNvPr id="49" name="Oval 48">
              <a:extLst>
                <a:ext uri="{FF2B5EF4-FFF2-40B4-BE49-F238E27FC236}">
                  <a16:creationId xmlns:a16="http://schemas.microsoft.com/office/drawing/2014/main" id="{54CD7A80-520D-45E8-AE32-331F4A5474F6}"/>
                </a:ext>
              </a:extLst>
            </p:cNvPr>
            <p:cNvSpPr/>
            <p:nvPr/>
          </p:nvSpPr>
          <p:spPr>
            <a:xfrm>
              <a:off x="956726" y="291464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0</a:t>
              </a:r>
            </a:p>
          </p:txBody>
        </p:sp>
        <p:sp>
          <p:nvSpPr>
            <p:cNvPr id="51" name="Oval 50">
              <a:extLst>
                <a:ext uri="{FF2B5EF4-FFF2-40B4-BE49-F238E27FC236}">
                  <a16:creationId xmlns:a16="http://schemas.microsoft.com/office/drawing/2014/main" id="{4E1670BF-5C5B-4AD2-BBEB-469F191B94C6}"/>
                </a:ext>
              </a:extLst>
            </p:cNvPr>
            <p:cNvSpPr/>
            <p:nvPr/>
          </p:nvSpPr>
          <p:spPr>
            <a:xfrm>
              <a:off x="956727" y="57171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3</a:t>
              </a:r>
            </a:p>
          </p:txBody>
        </p:sp>
        <p:sp>
          <p:nvSpPr>
            <p:cNvPr id="53" name="Oval 52">
              <a:extLst>
                <a:ext uri="{FF2B5EF4-FFF2-40B4-BE49-F238E27FC236}">
                  <a16:creationId xmlns:a16="http://schemas.microsoft.com/office/drawing/2014/main" id="{A3367CD0-8430-4FC4-8740-CDB7AFF01BAA}"/>
                </a:ext>
              </a:extLst>
            </p:cNvPr>
            <p:cNvSpPr/>
            <p:nvPr/>
          </p:nvSpPr>
          <p:spPr>
            <a:xfrm>
              <a:off x="4596227" y="2459578"/>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1</a:t>
              </a:r>
            </a:p>
          </p:txBody>
        </p:sp>
        <p:sp>
          <p:nvSpPr>
            <p:cNvPr id="55" name="Oval 54">
              <a:extLst>
                <a:ext uri="{FF2B5EF4-FFF2-40B4-BE49-F238E27FC236}">
                  <a16:creationId xmlns:a16="http://schemas.microsoft.com/office/drawing/2014/main" id="{F5A85224-1559-4A4B-8077-EEEDFCBA523E}"/>
                </a:ext>
              </a:extLst>
            </p:cNvPr>
            <p:cNvSpPr/>
            <p:nvPr/>
          </p:nvSpPr>
          <p:spPr>
            <a:xfrm>
              <a:off x="2476493" y="4398421"/>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2</a:t>
              </a:r>
            </a:p>
          </p:txBody>
        </p:sp>
        <p:sp>
          <p:nvSpPr>
            <p:cNvPr id="56" name="Oval 55">
              <a:extLst>
                <a:ext uri="{FF2B5EF4-FFF2-40B4-BE49-F238E27FC236}">
                  <a16:creationId xmlns:a16="http://schemas.microsoft.com/office/drawing/2014/main" id="{B77662D9-65F7-452F-B837-66805A7F85CB}"/>
                </a:ext>
              </a:extLst>
            </p:cNvPr>
            <p:cNvSpPr/>
            <p:nvPr/>
          </p:nvSpPr>
          <p:spPr>
            <a:xfrm>
              <a:off x="4647973" y="5474652"/>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4</a:t>
              </a:r>
            </a:p>
          </p:txBody>
        </p:sp>
        <p:sp>
          <p:nvSpPr>
            <p:cNvPr id="57" name="Oval 56">
              <a:extLst>
                <a:ext uri="{FF2B5EF4-FFF2-40B4-BE49-F238E27FC236}">
                  <a16:creationId xmlns:a16="http://schemas.microsoft.com/office/drawing/2014/main" id="{6EAE76C3-90EA-4413-9D85-9570B712C374}"/>
                </a:ext>
              </a:extLst>
            </p:cNvPr>
            <p:cNvSpPr/>
            <p:nvPr/>
          </p:nvSpPr>
          <p:spPr>
            <a:xfrm>
              <a:off x="6093173" y="381305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5</a:t>
              </a:r>
            </a:p>
          </p:txBody>
        </p:sp>
        <p:sp>
          <p:nvSpPr>
            <p:cNvPr id="58" name="Oval 57">
              <a:extLst>
                <a:ext uri="{FF2B5EF4-FFF2-40B4-BE49-F238E27FC236}">
                  <a16:creationId xmlns:a16="http://schemas.microsoft.com/office/drawing/2014/main" id="{D1F2057B-4B27-4BDA-9A51-2D16C925EEB5}"/>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59" name="Oval 58">
              <a:extLst>
                <a:ext uri="{FF2B5EF4-FFF2-40B4-BE49-F238E27FC236}">
                  <a16:creationId xmlns:a16="http://schemas.microsoft.com/office/drawing/2014/main" id="{08251B93-3465-4E70-A2B8-91AF6FC60143}"/>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60" name="Straight Connector 59">
              <a:extLst>
                <a:ext uri="{FF2B5EF4-FFF2-40B4-BE49-F238E27FC236}">
                  <a16:creationId xmlns:a16="http://schemas.microsoft.com/office/drawing/2014/main" id="{59D7C3C5-6D1D-47D1-9DCD-1C29CBEE337A}"/>
                </a:ext>
              </a:extLst>
            </p:cNvPr>
            <p:cNvCxnSpPr>
              <a:stCxn id="49" idx="6"/>
              <a:endCxn id="53"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B957169-D85B-493B-A0A7-2C07A3250ACE}"/>
                </a:ext>
              </a:extLst>
            </p:cNvPr>
            <p:cNvCxnSpPr>
              <a:cxnSpLocks/>
              <a:stCxn id="49" idx="5"/>
              <a:endCxn id="55" idx="1"/>
            </p:cNvCxnSpPr>
            <p:nvPr/>
          </p:nvCxnSpPr>
          <p:spPr>
            <a:xfrm>
              <a:off x="1542097" y="3500011"/>
              <a:ext cx="1034830" cy="99884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556D468-D66B-4C75-BE84-84426C9C2E57}"/>
                </a:ext>
              </a:extLst>
            </p:cNvPr>
            <p:cNvCxnSpPr>
              <a:stCxn id="55" idx="7"/>
              <a:endCxn id="53" idx="3"/>
            </p:cNvCxnSpPr>
            <p:nvPr/>
          </p:nvCxnSpPr>
          <p:spPr>
            <a:xfrm flipV="1">
              <a:off x="3061864" y="3044949"/>
              <a:ext cx="1634797" cy="145390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B4ABC8F-4679-48AE-85FA-B7A32F4941D4}"/>
                </a:ext>
              </a:extLst>
            </p:cNvPr>
            <p:cNvCxnSpPr>
              <a:stCxn id="53" idx="6"/>
              <a:endCxn id="58"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CA0C025-78E3-415A-91DC-E63D1BBD7208}"/>
                </a:ext>
              </a:extLst>
            </p:cNvPr>
            <p:cNvCxnSpPr>
              <a:stCxn id="57" idx="7"/>
              <a:endCxn id="58"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07C38DC-A6E3-4E26-A685-2B7886404AE6}"/>
                </a:ext>
              </a:extLst>
            </p:cNvPr>
            <p:cNvCxnSpPr>
              <a:stCxn id="57" idx="5"/>
              <a:endCxn id="59"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D936F20-2712-42F8-B5C3-E9CA15426C22}"/>
                </a:ext>
              </a:extLst>
            </p:cNvPr>
            <p:cNvCxnSpPr>
              <a:stCxn id="58" idx="4"/>
              <a:endCxn id="59"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B62304-EF6D-43A6-80C8-C1C12280DFCF}"/>
                </a:ext>
              </a:extLst>
            </p:cNvPr>
            <p:cNvCxnSpPr>
              <a:stCxn id="53" idx="5"/>
              <a:endCxn id="57"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2507969-6C8E-41B0-AF47-F50700B405BB}"/>
                </a:ext>
              </a:extLst>
            </p:cNvPr>
            <p:cNvCxnSpPr>
              <a:stCxn id="55" idx="6"/>
              <a:endCxn id="57" idx="2"/>
            </p:cNvCxnSpPr>
            <p:nvPr/>
          </p:nvCxnSpPr>
          <p:spPr>
            <a:xfrm flipV="1">
              <a:off x="3162298" y="4155953"/>
              <a:ext cx="2930875" cy="58537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CECA250-58BC-4EF0-8C77-6ABD34A23331}"/>
                </a:ext>
              </a:extLst>
            </p:cNvPr>
            <p:cNvCxnSpPr>
              <a:stCxn id="49" idx="4"/>
              <a:endCxn id="51"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099A246-8250-4C2D-B75E-B28B85CAB0AD}"/>
                </a:ext>
              </a:extLst>
            </p:cNvPr>
            <p:cNvCxnSpPr>
              <a:cxnSpLocks/>
              <a:stCxn id="51" idx="7"/>
              <a:endCxn id="55" idx="3"/>
            </p:cNvCxnSpPr>
            <p:nvPr/>
          </p:nvCxnSpPr>
          <p:spPr>
            <a:xfrm flipV="1">
              <a:off x="1542098" y="4983792"/>
              <a:ext cx="1034829" cy="83376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F673C07-6BB8-40AB-851F-EB70640DEFDF}"/>
                </a:ext>
              </a:extLst>
            </p:cNvPr>
            <p:cNvCxnSpPr>
              <a:stCxn id="51" idx="6"/>
              <a:endCxn id="56"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B1DEF9B-5F3B-42EA-9504-0AD0E5E021C0}"/>
                </a:ext>
              </a:extLst>
            </p:cNvPr>
            <p:cNvCxnSpPr>
              <a:stCxn id="55" idx="5"/>
              <a:endCxn id="56" idx="1"/>
            </p:cNvCxnSpPr>
            <p:nvPr/>
          </p:nvCxnSpPr>
          <p:spPr>
            <a:xfrm>
              <a:off x="3061864" y="4983792"/>
              <a:ext cx="1686543" cy="59129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E05F69A-A408-404A-A9B2-64EF644D4B9A}"/>
                </a:ext>
              </a:extLst>
            </p:cNvPr>
            <p:cNvCxnSpPr>
              <a:stCxn id="56" idx="6"/>
              <a:endCxn id="59"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B9CE28D-A9A8-4F25-B578-5280B05C2758}"/>
                </a:ext>
              </a:extLst>
            </p:cNvPr>
            <p:cNvCxnSpPr>
              <a:stCxn id="56" idx="7"/>
              <a:endCxn id="57"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5480D22-2898-4AAC-9DCD-1CB98EAAD617}"/>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76" name="TextBox 75">
              <a:extLst>
                <a:ext uri="{FF2B5EF4-FFF2-40B4-BE49-F238E27FC236}">
                  <a16:creationId xmlns:a16="http://schemas.microsoft.com/office/drawing/2014/main" id="{599D4E6D-3953-4747-B612-97877F86D9C0}"/>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7" name="TextBox 76">
              <a:extLst>
                <a:ext uri="{FF2B5EF4-FFF2-40B4-BE49-F238E27FC236}">
                  <a16:creationId xmlns:a16="http://schemas.microsoft.com/office/drawing/2014/main" id="{071E3346-7EBE-4348-8C60-85B903F23D01}"/>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8" name="TextBox 77">
              <a:extLst>
                <a:ext uri="{FF2B5EF4-FFF2-40B4-BE49-F238E27FC236}">
                  <a16:creationId xmlns:a16="http://schemas.microsoft.com/office/drawing/2014/main" id="{9D6F9100-04D9-474B-B36C-1393FD32BBC6}"/>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79" name="TextBox 78">
              <a:extLst>
                <a:ext uri="{FF2B5EF4-FFF2-40B4-BE49-F238E27FC236}">
                  <a16:creationId xmlns:a16="http://schemas.microsoft.com/office/drawing/2014/main" id="{62465C2B-65F1-43A3-9674-6BC7460513FC}"/>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92D050"/>
                  </a:solidFill>
                </a:rPr>
                <a:t>4</a:t>
              </a:r>
            </a:p>
          </p:txBody>
        </p:sp>
        <p:sp>
          <p:nvSpPr>
            <p:cNvPr id="80" name="TextBox 79">
              <a:extLst>
                <a:ext uri="{FF2B5EF4-FFF2-40B4-BE49-F238E27FC236}">
                  <a16:creationId xmlns:a16="http://schemas.microsoft.com/office/drawing/2014/main" id="{9CC6FC9D-3BFA-4CFB-87E8-B96D8F631311}"/>
                </a:ext>
              </a:extLst>
            </p:cNvPr>
            <p:cNvSpPr txBox="1"/>
            <p:nvPr/>
          </p:nvSpPr>
          <p:spPr>
            <a:xfrm>
              <a:off x="3476594" y="3353938"/>
              <a:ext cx="367408" cy="523220"/>
            </a:xfrm>
            <a:prstGeom prst="rect">
              <a:avLst/>
            </a:prstGeom>
            <a:noFill/>
          </p:spPr>
          <p:txBody>
            <a:bodyPr wrap="none" rtlCol="0">
              <a:spAutoFit/>
            </a:bodyPr>
            <a:lstStyle/>
            <a:p>
              <a:r>
                <a:rPr lang="en-AU" sz="2800" dirty="0">
                  <a:solidFill>
                    <a:srgbClr val="92D050"/>
                  </a:solidFill>
                </a:rPr>
                <a:t>8</a:t>
              </a:r>
            </a:p>
          </p:txBody>
        </p:sp>
        <p:sp>
          <p:nvSpPr>
            <p:cNvPr id="81" name="TextBox 80">
              <a:extLst>
                <a:ext uri="{FF2B5EF4-FFF2-40B4-BE49-F238E27FC236}">
                  <a16:creationId xmlns:a16="http://schemas.microsoft.com/office/drawing/2014/main" id="{204AE374-4B4B-4AFB-9D09-BB866C5BFFA2}"/>
                </a:ext>
              </a:extLst>
            </p:cNvPr>
            <p:cNvSpPr txBox="1"/>
            <p:nvPr/>
          </p:nvSpPr>
          <p:spPr>
            <a:xfrm>
              <a:off x="4426475" y="3894342"/>
              <a:ext cx="367408" cy="523220"/>
            </a:xfrm>
            <a:prstGeom prst="rect">
              <a:avLst/>
            </a:prstGeom>
            <a:noFill/>
          </p:spPr>
          <p:txBody>
            <a:bodyPr wrap="none" rtlCol="0">
              <a:spAutoFit/>
            </a:bodyPr>
            <a:lstStyle/>
            <a:p>
              <a:r>
                <a:rPr lang="en-AU" sz="2800" dirty="0">
                  <a:solidFill>
                    <a:srgbClr val="92D050"/>
                  </a:solidFill>
                </a:rPr>
                <a:t>7</a:t>
              </a:r>
            </a:p>
          </p:txBody>
        </p:sp>
        <p:sp>
          <p:nvSpPr>
            <p:cNvPr id="82" name="TextBox 81">
              <a:extLst>
                <a:ext uri="{FF2B5EF4-FFF2-40B4-BE49-F238E27FC236}">
                  <a16:creationId xmlns:a16="http://schemas.microsoft.com/office/drawing/2014/main" id="{A99C81E2-6D54-4178-8DA7-DAF6C4B2A83F}"/>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3" name="TextBox 82">
              <a:extLst>
                <a:ext uri="{FF2B5EF4-FFF2-40B4-BE49-F238E27FC236}">
                  <a16:creationId xmlns:a16="http://schemas.microsoft.com/office/drawing/2014/main" id="{BE495AC6-3FA5-4776-95E2-E8C142F7EE3A}"/>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4" name="TextBox 83">
              <a:extLst>
                <a:ext uri="{FF2B5EF4-FFF2-40B4-BE49-F238E27FC236}">
                  <a16:creationId xmlns:a16="http://schemas.microsoft.com/office/drawing/2014/main" id="{C64F56A7-1626-4A94-891C-8175B5E59A97}"/>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5" name="TextBox 84">
              <a:extLst>
                <a:ext uri="{FF2B5EF4-FFF2-40B4-BE49-F238E27FC236}">
                  <a16:creationId xmlns:a16="http://schemas.microsoft.com/office/drawing/2014/main" id="{67A45271-4837-4C00-8EA7-D256C9FE5350}"/>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6" name="TextBox 85">
              <a:extLst>
                <a:ext uri="{FF2B5EF4-FFF2-40B4-BE49-F238E27FC236}">
                  <a16:creationId xmlns:a16="http://schemas.microsoft.com/office/drawing/2014/main" id="{D3680119-C1FB-4AF2-9B45-8A6B4C1F1C15}"/>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7" name="TextBox 86">
              <a:extLst>
                <a:ext uri="{FF2B5EF4-FFF2-40B4-BE49-F238E27FC236}">
                  <a16:creationId xmlns:a16="http://schemas.microsoft.com/office/drawing/2014/main" id="{3AA17FBE-073B-4B9D-935B-FF365E844BF9}"/>
                </a:ext>
              </a:extLst>
            </p:cNvPr>
            <p:cNvSpPr txBox="1"/>
            <p:nvPr/>
          </p:nvSpPr>
          <p:spPr>
            <a:xfrm>
              <a:off x="3856587" y="4772399"/>
              <a:ext cx="367408" cy="523220"/>
            </a:xfrm>
            <a:prstGeom prst="rect">
              <a:avLst/>
            </a:prstGeom>
            <a:noFill/>
          </p:spPr>
          <p:txBody>
            <a:bodyPr wrap="none" rtlCol="0">
              <a:spAutoFit/>
            </a:bodyPr>
            <a:lstStyle/>
            <a:p>
              <a:r>
                <a:rPr lang="en-AU" sz="2800" dirty="0">
                  <a:solidFill>
                    <a:srgbClr val="92D050"/>
                  </a:solidFill>
                </a:rPr>
                <a:t>3</a:t>
              </a:r>
            </a:p>
          </p:txBody>
        </p:sp>
        <p:sp>
          <p:nvSpPr>
            <p:cNvPr id="88" name="TextBox 87">
              <a:extLst>
                <a:ext uri="{FF2B5EF4-FFF2-40B4-BE49-F238E27FC236}">
                  <a16:creationId xmlns:a16="http://schemas.microsoft.com/office/drawing/2014/main" id="{4382BCEC-9806-4E10-8FF3-3DC91D43670D}"/>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9" name="TextBox 88">
              <a:extLst>
                <a:ext uri="{FF2B5EF4-FFF2-40B4-BE49-F238E27FC236}">
                  <a16:creationId xmlns:a16="http://schemas.microsoft.com/office/drawing/2014/main" id="{70256CD3-7962-4D4F-8FFF-2B4191DB8B06}"/>
                </a:ext>
              </a:extLst>
            </p:cNvPr>
            <p:cNvSpPr txBox="1"/>
            <p:nvPr/>
          </p:nvSpPr>
          <p:spPr>
            <a:xfrm>
              <a:off x="1776668" y="4892349"/>
              <a:ext cx="367408" cy="523220"/>
            </a:xfrm>
            <a:prstGeom prst="rect">
              <a:avLst/>
            </a:prstGeom>
            <a:noFill/>
          </p:spPr>
          <p:txBody>
            <a:bodyPr wrap="none" rtlCol="0">
              <a:spAutoFit/>
            </a:bodyPr>
            <a:lstStyle/>
            <a:p>
              <a:r>
                <a:rPr lang="en-AU" sz="2800" dirty="0">
                  <a:solidFill>
                    <a:srgbClr val="92D050"/>
                  </a:solidFill>
                </a:rPr>
                <a:t>1</a:t>
              </a:r>
            </a:p>
          </p:txBody>
        </p:sp>
      </p:grpSp>
      <p:sp>
        <p:nvSpPr>
          <p:cNvPr id="45" name="TextBox 44">
            <a:extLst>
              <a:ext uri="{FF2B5EF4-FFF2-40B4-BE49-F238E27FC236}">
                <a16:creationId xmlns:a16="http://schemas.microsoft.com/office/drawing/2014/main" id="{4B40EE60-E30D-4C58-BBB2-018A879187C2}"/>
              </a:ext>
            </a:extLst>
          </p:cNvPr>
          <p:cNvSpPr txBox="1"/>
          <p:nvPr/>
        </p:nvSpPr>
        <p:spPr>
          <a:xfrm>
            <a:off x="331371" y="478506"/>
            <a:ext cx="4436534" cy="1569660"/>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For each neighbour of vertex 2, we check if there is a shorter path to the neighbour </a:t>
            </a:r>
            <a:r>
              <a:rPr lang="en-AU" sz="2400" b="1" dirty="0">
                <a:solidFill>
                  <a:schemeClr val="bg1"/>
                </a:solidFill>
              </a:rPr>
              <a:t>via 2</a:t>
            </a:r>
            <a:r>
              <a:rPr lang="en-AU" sz="2400" dirty="0">
                <a:solidFill>
                  <a:schemeClr val="bg1"/>
                </a:solidFill>
              </a:rPr>
              <a:t>.</a:t>
            </a:r>
          </a:p>
        </p:txBody>
      </p:sp>
    </p:spTree>
    <p:extLst>
      <p:ext uri="{BB962C8B-B14F-4D97-AF65-F5344CB8AC3E}">
        <p14:creationId xmlns:p14="http://schemas.microsoft.com/office/powerpoint/2010/main" val="36574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graphicFrame>
        <p:nvGraphicFramePr>
          <p:cNvPr id="9" name="Table 9">
            <a:extLst>
              <a:ext uri="{FF2B5EF4-FFF2-40B4-BE49-F238E27FC236}">
                <a16:creationId xmlns:a16="http://schemas.microsoft.com/office/drawing/2014/main" id="{CFA5D3D8-79F6-4286-A185-9036E8AE6218}"/>
              </a:ext>
            </a:extLst>
          </p:cNvPr>
          <p:cNvGraphicFramePr>
            <a:graphicFrameLocks noGrp="1"/>
          </p:cNvGraphicFramePr>
          <p:nvPr>
            <p:extLst>
              <p:ext uri="{D42A27DB-BD31-4B8C-83A1-F6EECF244321}">
                <p14:modId xmlns:p14="http://schemas.microsoft.com/office/powerpoint/2010/main" val="4064778406"/>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rgbClr val="00B050"/>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accent4"/>
                          </a:solidFill>
                        </a:rPr>
                        <a:t>2</a:t>
                      </a:r>
                    </a:p>
                  </a:txBody>
                  <a:tcPr anchor="ctr">
                    <a:noFill/>
                  </a:tcPr>
                </a:tc>
                <a:tc>
                  <a:txBody>
                    <a:bodyPr/>
                    <a:lstStyle/>
                    <a:p>
                      <a:pPr algn="ctr"/>
                      <a:r>
                        <a:rPr lang="en-AU" sz="3200" dirty="0">
                          <a:solidFill>
                            <a:srgbClr val="92D050"/>
                          </a:solidFill>
                        </a:rPr>
                        <a:t>3</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rgbClr val="00B050"/>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92D050"/>
                          </a:solidFill>
                        </a:rPr>
                        <a:t>5</a:t>
                      </a:r>
                    </a:p>
                  </a:txBody>
                  <a:tcPr anchor="ctr">
                    <a:noFill/>
                  </a:tcPr>
                </a:tc>
                <a:tc>
                  <a:txBody>
                    <a:bodyPr/>
                    <a:lstStyle/>
                    <a:p>
                      <a:pPr algn="ctr"/>
                      <a:r>
                        <a:rPr lang="en-AU" sz="3200" dirty="0">
                          <a:solidFill>
                            <a:schemeClr val="accent4"/>
                          </a:solidFill>
                        </a:rPr>
                        <a:t>4</a:t>
                      </a:r>
                    </a:p>
                  </a:txBody>
                  <a:tcPr anchor="ctr">
                    <a:noFill/>
                  </a:tcPr>
                </a:tc>
                <a:tc>
                  <a:txBody>
                    <a:bodyPr/>
                    <a:lstStyle/>
                    <a:p>
                      <a:pPr algn="ctr"/>
                      <a:r>
                        <a:rPr lang="en-AU" sz="3200" dirty="0">
                          <a:solidFill>
                            <a:srgbClr val="92D050"/>
                          </a:solidFill>
                        </a:rPr>
                        <a:t>6</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rgbClr val="00B050"/>
                          </a:solidFill>
                        </a:rPr>
                        <a:t>-1</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sp>
        <p:nvSpPr>
          <p:cNvPr id="107" name="TextBox 106">
            <a:extLst>
              <a:ext uri="{FF2B5EF4-FFF2-40B4-BE49-F238E27FC236}">
                <a16:creationId xmlns:a16="http://schemas.microsoft.com/office/drawing/2014/main" id="{3DFF8C03-B44A-4B99-84EB-195E7B3A579E}"/>
              </a:ext>
            </a:extLst>
          </p:cNvPr>
          <p:cNvSpPr txBox="1"/>
          <p:nvPr/>
        </p:nvSpPr>
        <p:spPr>
          <a:xfrm>
            <a:off x="5156163" y="1946616"/>
            <a:ext cx="3778022" cy="584775"/>
          </a:xfrm>
          <a:prstGeom prst="rect">
            <a:avLst/>
          </a:prstGeom>
          <a:noFill/>
        </p:spPr>
        <p:txBody>
          <a:bodyPr wrap="none" rtlCol="0">
            <a:spAutoFit/>
          </a:bodyPr>
          <a:lstStyle/>
          <a:p>
            <a:r>
              <a:rPr lang="en-AU" sz="3200" dirty="0">
                <a:solidFill>
                  <a:schemeClr val="bg1"/>
                </a:solidFill>
              </a:rPr>
              <a:t>vSet = {1, 3, 4, 5, 6, 7}</a:t>
            </a:r>
          </a:p>
        </p:txBody>
      </p:sp>
      <p:grpSp>
        <p:nvGrpSpPr>
          <p:cNvPr id="47" name="Group 46">
            <a:extLst>
              <a:ext uri="{FF2B5EF4-FFF2-40B4-BE49-F238E27FC236}">
                <a16:creationId xmlns:a16="http://schemas.microsoft.com/office/drawing/2014/main" id="{538E66EF-C979-45ED-A508-33042B7F5FB4}"/>
              </a:ext>
            </a:extLst>
          </p:cNvPr>
          <p:cNvGrpSpPr/>
          <p:nvPr/>
        </p:nvGrpSpPr>
        <p:grpSpPr>
          <a:xfrm>
            <a:off x="1903135" y="2700836"/>
            <a:ext cx="8385709" cy="3943348"/>
            <a:chOff x="919157" y="2459578"/>
            <a:chExt cx="8385709" cy="3943348"/>
          </a:xfrm>
        </p:grpSpPr>
        <p:sp>
          <p:nvSpPr>
            <p:cNvPr id="49" name="Oval 48">
              <a:extLst>
                <a:ext uri="{FF2B5EF4-FFF2-40B4-BE49-F238E27FC236}">
                  <a16:creationId xmlns:a16="http://schemas.microsoft.com/office/drawing/2014/main" id="{54CD7A80-520D-45E8-AE32-331F4A5474F6}"/>
                </a:ext>
              </a:extLst>
            </p:cNvPr>
            <p:cNvSpPr/>
            <p:nvPr/>
          </p:nvSpPr>
          <p:spPr>
            <a:xfrm>
              <a:off x="956726" y="2914640"/>
              <a:ext cx="685805" cy="685805"/>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00B050"/>
                  </a:solidFill>
                </a:rPr>
                <a:t>0</a:t>
              </a:r>
            </a:p>
          </p:txBody>
        </p:sp>
        <p:sp>
          <p:nvSpPr>
            <p:cNvPr id="51" name="Oval 50">
              <a:extLst>
                <a:ext uri="{FF2B5EF4-FFF2-40B4-BE49-F238E27FC236}">
                  <a16:creationId xmlns:a16="http://schemas.microsoft.com/office/drawing/2014/main" id="{4E1670BF-5C5B-4AD2-BBEB-469F191B94C6}"/>
                </a:ext>
              </a:extLst>
            </p:cNvPr>
            <p:cNvSpPr/>
            <p:nvPr/>
          </p:nvSpPr>
          <p:spPr>
            <a:xfrm>
              <a:off x="956727" y="57171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3</a:t>
              </a:r>
            </a:p>
          </p:txBody>
        </p:sp>
        <p:sp>
          <p:nvSpPr>
            <p:cNvPr id="53" name="Oval 52">
              <a:extLst>
                <a:ext uri="{FF2B5EF4-FFF2-40B4-BE49-F238E27FC236}">
                  <a16:creationId xmlns:a16="http://schemas.microsoft.com/office/drawing/2014/main" id="{A3367CD0-8430-4FC4-8740-CDB7AFF01BAA}"/>
                </a:ext>
              </a:extLst>
            </p:cNvPr>
            <p:cNvSpPr/>
            <p:nvPr/>
          </p:nvSpPr>
          <p:spPr>
            <a:xfrm>
              <a:off x="4596227" y="2459578"/>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1</a:t>
              </a:r>
            </a:p>
          </p:txBody>
        </p:sp>
        <p:sp>
          <p:nvSpPr>
            <p:cNvPr id="55" name="Oval 54">
              <a:extLst>
                <a:ext uri="{FF2B5EF4-FFF2-40B4-BE49-F238E27FC236}">
                  <a16:creationId xmlns:a16="http://schemas.microsoft.com/office/drawing/2014/main" id="{F5A85224-1559-4A4B-8077-EEEDFCBA523E}"/>
                </a:ext>
              </a:extLst>
            </p:cNvPr>
            <p:cNvSpPr/>
            <p:nvPr/>
          </p:nvSpPr>
          <p:spPr>
            <a:xfrm>
              <a:off x="2476493" y="4398421"/>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2</a:t>
              </a:r>
            </a:p>
          </p:txBody>
        </p:sp>
        <p:sp>
          <p:nvSpPr>
            <p:cNvPr id="56" name="Oval 55">
              <a:extLst>
                <a:ext uri="{FF2B5EF4-FFF2-40B4-BE49-F238E27FC236}">
                  <a16:creationId xmlns:a16="http://schemas.microsoft.com/office/drawing/2014/main" id="{B77662D9-65F7-452F-B837-66805A7F85CB}"/>
                </a:ext>
              </a:extLst>
            </p:cNvPr>
            <p:cNvSpPr/>
            <p:nvPr/>
          </p:nvSpPr>
          <p:spPr>
            <a:xfrm>
              <a:off x="4647973" y="5474652"/>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4</a:t>
              </a:r>
            </a:p>
          </p:txBody>
        </p:sp>
        <p:sp>
          <p:nvSpPr>
            <p:cNvPr id="57" name="Oval 56">
              <a:extLst>
                <a:ext uri="{FF2B5EF4-FFF2-40B4-BE49-F238E27FC236}">
                  <a16:creationId xmlns:a16="http://schemas.microsoft.com/office/drawing/2014/main" id="{6EAE76C3-90EA-4413-9D85-9570B712C374}"/>
                </a:ext>
              </a:extLst>
            </p:cNvPr>
            <p:cNvSpPr/>
            <p:nvPr/>
          </p:nvSpPr>
          <p:spPr>
            <a:xfrm>
              <a:off x="6093173" y="381305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5</a:t>
              </a:r>
            </a:p>
          </p:txBody>
        </p:sp>
        <p:sp>
          <p:nvSpPr>
            <p:cNvPr id="58" name="Oval 57">
              <a:extLst>
                <a:ext uri="{FF2B5EF4-FFF2-40B4-BE49-F238E27FC236}">
                  <a16:creationId xmlns:a16="http://schemas.microsoft.com/office/drawing/2014/main" id="{D1F2057B-4B27-4BDA-9A51-2D16C925EEB5}"/>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59" name="Oval 58">
              <a:extLst>
                <a:ext uri="{FF2B5EF4-FFF2-40B4-BE49-F238E27FC236}">
                  <a16:creationId xmlns:a16="http://schemas.microsoft.com/office/drawing/2014/main" id="{08251B93-3465-4E70-A2B8-91AF6FC60143}"/>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60" name="Straight Connector 59">
              <a:extLst>
                <a:ext uri="{FF2B5EF4-FFF2-40B4-BE49-F238E27FC236}">
                  <a16:creationId xmlns:a16="http://schemas.microsoft.com/office/drawing/2014/main" id="{59D7C3C5-6D1D-47D1-9DCD-1C29CBEE337A}"/>
                </a:ext>
              </a:extLst>
            </p:cNvPr>
            <p:cNvCxnSpPr>
              <a:stCxn id="49" idx="6"/>
              <a:endCxn id="53"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B957169-D85B-493B-A0A7-2C07A3250ACE}"/>
                </a:ext>
              </a:extLst>
            </p:cNvPr>
            <p:cNvCxnSpPr>
              <a:cxnSpLocks/>
              <a:stCxn id="49" idx="5"/>
              <a:endCxn id="55" idx="1"/>
            </p:cNvCxnSpPr>
            <p:nvPr/>
          </p:nvCxnSpPr>
          <p:spPr>
            <a:xfrm>
              <a:off x="1542097" y="3500011"/>
              <a:ext cx="1034830" cy="99884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556D468-D66B-4C75-BE84-84426C9C2E57}"/>
                </a:ext>
              </a:extLst>
            </p:cNvPr>
            <p:cNvCxnSpPr>
              <a:stCxn id="55" idx="7"/>
              <a:endCxn id="53" idx="3"/>
            </p:cNvCxnSpPr>
            <p:nvPr/>
          </p:nvCxnSpPr>
          <p:spPr>
            <a:xfrm flipV="1">
              <a:off x="3061864" y="3044949"/>
              <a:ext cx="1634797" cy="145390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B4ABC8F-4679-48AE-85FA-B7A32F4941D4}"/>
                </a:ext>
              </a:extLst>
            </p:cNvPr>
            <p:cNvCxnSpPr>
              <a:stCxn id="53" idx="6"/>
              <a:endCxn id="58"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CA0C025-78E3-415A-91DC-E63D1BBD7208}"/>
                </a:ext>
              </a:extLst>
            </p:cNvPr>
            <p:cNvCxnSpPr>
              <a:stCxn id="57" idx="7"/>
              <a:endCxn id="58"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07C38DC-A6E3-4E26-A685-2B7886404AE6}"/>
                </a:ext>
              </a:extLst>
            </p:cNvPr>
            <p:cNvCxnSpPr>
              <a:stCxn id="57" idx="5"/>
              <a:endCxn id="59"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D936F20-2712-42F8-B5C3-E9CA15426C22}"/>
                </a:ext>
              </a:extLst>
            </p:cNvPr>
            <p:cNvCxnSpPr>
              <a:stCxn id="58" idx="4"/>
              <a:endCxn id="59"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B62304-EF6D-43A6-80C8-C1C12280DFCF}"/>
                </a:ext>
              </a:extLst>
            </p:cNvPr>
            <p:cNvCxnSpPr>
              <a:stCxn id="53" idx="5"/>
              <a:endCxn id="57"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2507969-6C8E-41B0-AF47-F50700B405BB}"/>
                </a:ext>
              </a:extLst>
            </p:cNvPr>
            <p:cNvCxnSpPr>
              <a:stCxn id="55" idx="6"/>
              <a:endCxn id="57" idx="2"/>
            </p:cNvCxnSpPr>
            <p:nvPr/>
          </p:nvCxnSpPr>
          <p:spPr>
            <a:xfrm flipV="1">
              <a:off x="3162298" y="4155953"/>
              <a:ext cx="2930875" cy="58537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CECA250-58BC-4EF0-8C77-6ABD34A23331}"/>
                </a:ext>
              </a:extLst>
            </p:cNvPr>
            <p:cNvCxnSpPr>
              <a:stCxn id="49" idx="4"/>
              <a:endCxn id="51"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099A246-8250-4C2D-B75E-B28B85CAB0AD}"/>
                </a:ext>
              </a:extLst>
            </p:cNvPr>
            <p:cNvCxnSpPr>
              <a:cxnSpLocks/>
              <a:stCxn id="51" idx="7"/>
              <a:endCxn id="55" idx="3"/>
            </p:cNvCxnSpPr>
            <p:nvPr/>
          </p:nvCxnSpPr>
          <p:spPr>
            <a:xfrm flipV="1">
              <a:off x="1542098" y="4983792"/>
              <a:ext cx="1034829" cy="83376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F673C07-6BB8-40AB-851F-EB70640DEFDF}"/>
                </a:ext>
              </a:extLst>
            </p:cNvPr>
            <p:cNvCxnSpPr>
              <a:stCxn id="51" idx="6"/>
              <a:endCxn id="56"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B1DEF9B-5F3B-42EA-9504-0AD0E5E021C0}"/>
                </a:ext>
              </a:extLst>
            </p:cNvPr>
            <p:cNvCxnSpPr>
              <a:stCxn id="55" idx="5"/>
              <a:endCxn id="56" idx="1"/>
            </p:cNvCxnSpPr>
            <p:nvPr/>
          </p:nvCxnSpPr>
          <p:spPr>
            <a:xfrm>
              <a:off x="3061864" y="4983792"/>
              <a:ext cx="1686543" cy="59129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E05F69A-A408-404A-A9B2-64EF644D4B9A}"/>
                </a:ext>
              </a:extLst>
            </p:cNvPr>
            <p:cNvCxnSpPr>
              <a:stCxn id="56" idx="6"/>
              <a:endCxn id="59"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B9CE28D-A9A8-4F25-B578-5280B05C2758}"/>
                </a:ext>
              </a:extLst>
            </p:cNvPr>
            <p:cNvCxnSpPr>
              <a:stCxn id="56" idx="7"/>
              <a:endCxn id="57"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5480D22-2898-4AAC-9DCD-1CB98EAAD617}"/>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76" name="TextBox 75">
              <a:extLst>
                <a:ext uri="{FF2B5EF4-FFF2-40B4-BE49-F238E27FC236}">
                  <a16:creationId xmlns:a16="http://schemas.microsoft.com/office/drawing/2014/main" id="{599D4E6D-3953-4747-B612-97877F86D9C0}"/>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7" name="TextBox 76">
              <a:extLst>
                <a:ext uri="{FF2B5EF4-FFF2-40B4-BE49-F238E27FC236}">
                  <a16:creationId xmlns:a16="http://schemas.microsoft.com/office/drawing/2014/main" id="{071E3346-7EBE-4348-8C60-85B903F23D01}"/>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8" name="TextBox 77">
              <a:extLst>
                <a:ext uri="{FF2B5EF4-FFF2-40B4-BE49-F238E27FC236}">
                  <a16:creationId xmlns:a16="http://schemas.microsoft.com/office/drawing/2014/main" id="{9D6F9100-04D9-474B-B36C-1393FD32BBC6}"/>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79" name="TextBox 78">
              <a:extLst>
                <a:ext uri="{FF2B5EF4-FFF2-40B4-BE49-F238E27FC236}">
                  <a16:creationId xmlns:a16="http://schemas.microsoft.com/office/drawing/2014/main" id="{62465C2B-65F1-43A3-9674-6BC7460513FC}"/>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00B050"/>
                  </a:solidFill>
                </a:rPr>
                <a:t>4</a:t>
              </a:r>
            </a:p>
          </p:txBody>
        </p:sp>
        <p:sp>
          <p:nvSpPr>
            <p:cNvPr id="80" name="TextBox 79">
              <a:extLst>
                <a:ext uri="{FF2B5EF4-FFF2-40B4-BE49-F238E27FC236}">
                  <a16:creationId xmlns:a16="http://schemas.microsoft.com/office/drawing/2014/main" id="{9CC6FC9D-3BFA-4CFB-87E8-B96D8F631311}"/>
                </a:ext>
              </a:extLst>
            </p:cNvPr>
            <p:cNvSpPr txBox="1"/>
            <p:nvPr/>
          </p:nvSpPr>
          <p:spPr>
            <a:xfrm>
              <a:off x="3476594" y="3353938"/>
              <a:ext cx="367408" cy="523220"/>
            </a:xfrm>
            <a:prstGeom prst="rect">
              <a:avLst/>
            </a:prstGeom>
            <a:noFill/>
          </p:spPr>
          <p:txBody>
            <a:bodyPr wrap="none" rtlCol="0">
              <a:spAutoFit/>
            </a:bodyPr>
            <a:lstStyle/>
            <a:p>
              <a:r>
                <a:rPr lang="en-AU" sz="2800" dirty="0">
                  <a:solidFill>
                    <a:srgbClr val="92D050"/>
                  </a:solidFill>
                </a:rPr>
                <a:t>8</a:t>
              </a:r>
            </a:p>
          </p:txBody>
        </p:sp>
        <p:sp>
          <p:nvSpPr>
            <p:cNvPr id="81" name="TextBox 80">
              <a:extLst>
                <a:ext uri="{FF2B5EF4-FFF2-40B4-BE49-F238E27FC236}">
                  <a16:creationId xmlns:a16="http://schemas.microsoft.com/office/drawing/2014/main" id="{204AE374-4B4B-4AFB-9D09-BB866C5BFFA2}"/>
                </a:ext>
              </a:extLst>
            </p:cNvPr>
            <p:cNvSpPr txBox="1"/>
            <p:nvPr/>
          </p:nvSpPr>
          <p:spPr>
            <a:xfrm>
              <a:off x="4426475" y="3894342"/>
              <a:ext cx="367408" cy="523220"/>
            </a:xfrm>
            <a:prstGeom prst="rect">
              <a:avLst/>
            </a:prstGeom>
            <a:noFill/>
          </p:spPr>
          <p:txBody>
            <a:bodyPr wrap="none" rtlCol="0">
              <a:spAutoFit/>
            </a:bodyPr>
            <a:lstStyle/>
            <a:p>
              <a:r>
                <a:rPr lang="en-AU" sz="2800" dirty="0">
                  <a:solidFill>
                    <a:srgbClr val="92D050"/>
                  </a:solidFill>
                </a:rPr>
                <a:t>7</a:t>
              </a:r>
            </a:p>
          </p:txBody>
        </p:sp>
        <p:sp>
          <p:nvSpPr>
            <p:cNvPr id="82" name="TextBox 81">
              <a:extLst>
                <a:ext uri="{FF2B5EF4-FFF2-40B4-BE49-F238E27FC236}">
                  <a16:creationId xmlns:a16="http://schemas.microsoft.com/office/drawing/2014/main" id="{A99C81E2-6D54-4178-8DA7-DAF6C4B2A83F}"/>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3" name="TextBox 82">
              <a:extLst>
                <a:ext uri="{FF2B5EF4-FFF2-40B4-BE49-F238E27FC236}">
                  <a16:creationId xmlns:a16="http://schemas.microsoft.com/office/drawing/2014/main" id="{BE495AC6-3FA5-4776-95E2-E8C142F7EE3A}"/>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4" name="TextBox 83">
              <a:extLst>
                <a:ext uri="{FF2B5EF4-FFF2-40B4-BE49-F238E27FC236}">
                  <a16:creationId xmlns:a16="http://schemas.microsoft.com/office/drawing/2014/main" id="{C64F56A7-1626-4A94-891C-8175B5E59A97}"/>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5" name="TextBox 84">
              <a:extLst>
                <a:ext uri="{FF2B5EF4-FFF2-40B4-BE49-F238E27FC236}">
                  <a16:creationId xmlns:a16="http://schemas.microsoft.com/office/drawing/2014/main" id="{67A45271-4837-4C00-8EA7-D256C9FE5350}"/>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6" name="TextBox 85">
              <a:extLst>
                <a:ext uri="{FF2B5EF4-FFF2-40B4-BE49-F238E27FC236}">
                  <a16:creationId xmlns:a16="http://schemas.microsoft.com/office/drawing/2014/main" id="{D3680119-C1FB-4AF2-9B45-8A6B4C1F1C15}"/>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7" name="TextBox 86">
              <a:extLst>
                <a:ext uri="{FF2B5EF4-FFF2-40B4-BE49-F238E27FC236}">
                  <a16:creationId xmlns:a16="http://schemas.microsoft.com/office/drawing/2014/main" id="{3AA17FBE-073B-4B9D-935B-FF365E844BF9}"/>
                </a:ext>
              </a:extLst>
            </p:cNvPr>
            <p:cNvSpPr txBox="1"/>
            <p:nvPr/>
          </p:nvSpPr>
          <p:spPr>
            <a:xfrm>
              <a:off x="3856587" y="4772399"/>
              <a:ext cx="367408" cy="523220"/>
            </a:xfrm>
            <a:prstGeom prst="rect">
              <a:avLst/>
            </a:prstGeom>
            <a:noFill/>
          </p:spPr>
          <p:txBody>
            <a:bodyPr wrap="none" rtlCol="0">
              <a:spAutoFit/>
            </a:bodyPr>
            <a:lstStyle/>
            <a:p>
              <a:r>
                <a:rPr lang="en-AU" sz="2800" dirty="0">
                  <a:solidFill>
                    <a:srgbClr val="92D050"/>
                  </a:solidFill>
                </a:rPr>
                <a:t>3</a:t>
              </a:r>
            </a:p>
          </p:txBody>
        </p:sp>
        <p:sp>
          <p:nvSpPr>
            <p:cNvPr id="88" name="TextBox 87">
              <a:extLst>
                <a:ext uri="{FF2B5EF4-FFF2-40B4-BE49-F238E27FC236}">
                  <a16:creationId xmlns:a16="http://schemas.microsoft.com/office/drawing/2014/main" id="{4382BCEC-9806-4E10-8FF3-3DC91D43670D}"/>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9" name="TextBox 88">
              <a:extLst>
                <a:ext uri="{FF2B5EF4-FFF2-40B4-BE49-F238E27FC236}">
                  <a16:creationId xmlns:a16="http://schemas.microsoft.com/office/drawing/2014/main" id="{70256CD3-7962-4D4F-8FFF-2B4191DB8B06}"/>
                </a:ext>
              </a:extLst>
            </p:cNvPr>
            <p:cNvSpPr txBox="1"/>
            <p:nvPr/>
          </p:nvSpPr>
          <p:spPr>
            <a:xfrm>
              <a:off x="1776668" y="4892349"/>
              <a:ext cx="367408" cy="523220"/>
            </a:xfrm>
            <a:prstGeom prst="rect">
              <a:avLst/>
            </a:prstGeom>
            <a:noFill/>
          </p:spPr>
          <p:txBody>
            <a:bodyPr wrap="none" rtlCol="0">
              <a:spAutoFit/>
            </a:bodyPr>
            <a:lstStyle/>
            <a:p>
              <a:r>
                <a:rPr lang="en-AU" sz="2800" dirty="0">
                  <a:solidFill>
                    <a:srgbClr val="92D050"/>
                  </a:solidFill>
                </a:rPr>
                <a:t>1</a:t>
              </a:r>
            </a:p>
          </p:txBody>
        </p:sp>
      </p:grpSp>
      <p:sp>
        <p:nvSpPr>
          <p:cNvPr id="46" name="TextBox 45">
            <a:extLst>
              <a:ext uri="{FF2B5EF4-FFF2-40B4-BE49-F238E27FC236}">
                <a16:creationId xmlns:a16="http://schemas.microsoft.com/office/drawing/2014/main" id="{C08EE564-8D21-47F9-931E-7E7C6B86CA6A}"/>
              </a:ext>
            </a:extLst>
          </p:cNvPr>
          <p:cNvSpPr txBox="1"/>
          <p:nvPr/>
        </p:nvSpPr>
        <p:spPr>
          <a:xfrm>
            <a:off x="331371" y="478506"/>
            <a:ext cx="4436534" cy="830997"/>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Let’s start with the neighbour 0.</a:t>
            </a:r>
          </a:p>
        </p:txBody>
      </p:sp>
    </p:spTree>
    <p:extLst>
      <p:ext uri="{BB962C8B-B14F-4D97-AF65-F5344CB8AC3E}">
        <p14:creationId xmlns:p14="http://schemas.microsoft.com/office/powerpoint/2010/main" val="1672965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graphicFrame>
        <p:nvGraphicFramePr>
          <p:cNvPr id="9" name="Table 9">
            <a:extLst>
              <a:ext uri="{FF2B5EF4-FFF2-40B4-BE49-F238E27FC236}">
                <a16:creationId xmlns:a16="http://schemas.microsoft.com/office/drawing/2014/main" id="{CFA5D3D8-79F6-4286-A185-9036E8AE6218}"/>
              </a:ext>
            </a:extLst>
          </p:cNvPr>
          <p:cNvGraphicFramePr>
            <a:graphicFrameLocks noGrp="1"/>
          </p:cNvGraphicFramePr>
          <p:nvPr>
            <p:extLst>
              <p:ext uri="{D42A27DB-BD31-4B8C-83A1-F6EECF244321}">
                <p14:modId xmlns:p14="http://schemas.microsoft.com/office/powerpoint/2010/main" val="2705322611"/>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t>0</a:t>
                      </a:r>
                    </a:p>
                  </a:txBody>
                  <a:tcPr anchor="ctr">
                    <a:noFill/>
                  </a:tcPr>
                </a:tc>
                <a:tc>
                  <a:txBody>
                    <a:bodyPr/>
                    <a:lstStyle/>
                    <a:p>
                      <a:pPr algn="ctr"/>
                      <a:r>
                        <a:rPr lang="en-AU" sz="3200" dirty="0"/>
                        <a:t>1</a:t>
                      </a:r>
                    </a:p>
                  </a:txBody>
                  <a:tcPr anchor="ctr">
                    <a:noFill/>
                  </a:tcPr>
                </a:tc>
                <a:tc>
                  <a:txBody>
                    <a:bodyPr/>
                    <a:lstStyle/>
                    <a:p>
                      <a:pPr algn="ctr"/>
                      <a:r>
                        <a:rPr lang="en-AU" sz="3200" dirty="0"/>
                        <a:t>2</a:t>
                      </a:r>
                    </a:p>
                  </a:txBody>
                  <a:tcPr anchor="ctr">
                    <a:noFill/>
                  </a:tcPr>
                </a:tc>
                <a:tc>
                  <a:txBody>
                    <a:bodyPr/>
                    <a:lstStyle/>
                    <a:p>
                      <a:pPr algn="ctr"/>
                      <a:r>
                        <a:rPr lang="en-AU" sz="3200" dirty="0"/>
                        <a:t>3</a:t>
                      </a:r>
                    </a:p>
                  </a:txBody>
                  <a:tcPr anchor="ctr">
                    <a:noFill/>
                  </a:tcPr>
                </a:tc>
                <a:tc>
                  <a:txBody>
                    <a:bodyPr/>
                    <a:lstStyle/>
                    <a:p>
                      <a:pPr algn="ctr"/>
                      <a:r>
                        <a:rPr lang="en-AU" sz="3200" dirty="0"/>
                        <a:t>4</a:t>
                      </a:r>
                    </a:p>
                  </a:txBody>
                  <a:tcPr anchor="ctr">
                    <a:noFill/>
                  </a:tcPr>
                </a:tc>
                <a:tc>
                  <a:txBody>
                    <a:bodyPr/>
                    <a:lstStyle/>
                    <a:p>
                      <a:pPr algn="ctr"/>
                      <a:r>
                        <a:rPr lang="en-AU" sz="3200" dirty="0"/>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rgbClr val="00B0F0"/>
                          </a:solidFill>
                        </a:rPr>
                        <a:t>dist</a:t>
                      </a:r>
                    </a:p>
                  </a:txBody>
                  <a:tcPr anchor="ctr">
                    <a:noFill/>
                  </a:tcPr>
                </a:tc>
                <a:tc>
                  <a:txBody>
                    <a:bodyPr/>
                    <a:lstStyle/>
                    <a:p>
                      <a:pPr algn="ctr"/>
                      <a:r>
                        <a:rPr lang="en-AU" sz="3200" dirty="0">
                          <a:solidFill>
                            <a:srgbClr val="00B0F0"/>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00B0F0"/>
                          </a:solidFill>
                        </a:rPr>
                        <a:t>∞</a:t>
                      </a:r>
                    </a:p>
                  </a:txBody>
                  <a:tcPr anchor="ctr">
                    <a:noFill/>
                  </a:tcPr>
                </a:tc>
                <a:tc>
                  <a:txBody>
                    <a:bodyPr/>
                    <a:lstStyle/>
                    <a:p>
                      <a:pPr algn="ctr"/>
                      <a:r>
                        <a:rPr lang="en-AU" sz="3200" dirty="0">
                          <a:solidFill>
                            <a:srgbClr val="00B0F0"/>
                          </a:solidFill>
                        </a:rPr>
                        <a:t>∞</a:t>
                      </a:r>
                    </a:p>
                  </a:txBody>
                  <a:tcPr anchor="ctr">
                    <a:noFill/>
                  </a:tcPr>
                </a:tc>
                <a:tc>
                  <a:txBody>
                    <a:bodyPr/>
                    <a:lstStyle/>
                    <a:p>
                      <a:pPr algn="ctr"/>
                      <a:r>
                        <a:rPr lang="en-AU" sz="3200" dirty="0">
                          <a:solidFill>
                            <a:srgbClr val="00B0F0"/>
                          </a:solidFill>
                        </a:rPr>
                        <a:t>∞</a:t>
                      </a:r>
                    </a:p>
                  </a:txBody>
                  <a:tcPr anchor="ctr">
                    <a:noFill/>
                  </a:tcPr>
                </a:tc>
                <a:tc>
                  <a:txBody>
                    <a:bodyPr/>
                    <a:lstStyle/>
                    <a:p>
                      <a:pPr algn="ctr"/>
                      <a:r>
                        <a:rPr lang="en-AU" sz="3200" dirty="0">
                          <a:solidFill>
                            <a:srgbClr val="00B0F0"/>
                          </a:solidFill>
                        </a:rPr>
                        <a:t>∞</a:t>
                      </a:r>
                    </a:p>
                  </a:txBody>
                  <a:tcPr anchor="ctr">
                    <a:noFill/>
                  </a:tcPr>
                </a:tc>
                <a:tc>
                  <a:txBody>
                    <a:bodyPr/>
                    <a:lstStyle/>
                    <a:p>
                      <a:pPr algn="ctr"/>
                      <a:r>
                        <a:rPr lang="en-AU" sz="3200" dirty="0">
                          <a:solidFill>
                            <a:srgbClr val="00B0F0"/>
                          </a:solidFill>
                        </a:rPr>
                        <a:t>∞</a:t>
                      </a:r>
                    </a:p>
                  </a:txBody>
                  <a:tcPr anchor="ctr">
                    <a:noFill/>
                  </a:tcPr>
                </a:tc>
                <a:tc>
                  <a:txBody>
                    <a:bodyPr/>
                    <a:lstStyle/>
                    <a:p>
                      <a:pPr algn="ctr"/>
                      <a:r>
                        <a:rPr lang="en-AU" sz="3200" dirty="0">
                          <a:solidFill>
                            <a:srgbClr val="00B0F0"/>
                          </a:solidFill>
                        </a:rPr>
                        <a:t>∞</a:t>
                      </a:r>
                    </a:p>
                  </a:txBody>
                  <a:tcPr anchor="ctr">
                    <a:noFill/>
                  </a:tcPr>
                </a:tc>
                <a:tc>
                  <a:txBody>
                    <a:bodyPr/>
                    <a:lstStyle/>
                    <a:p>
                      <a:pPr algn="ctr"/>
                      <a:r>
                        <a:rPr lang="en-AU" sz="3200" dirty="0">
                          <a:solidFill>
                            <a:srgbClr val="00B0F0"/>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grpSp>
        <p:nvGrpSpPr>
          <p:cNvPr id="106" name="Group 105">
            <a:extLst>
              <a:ext uri="{FF2B5EF4-FFF2-40B4-BE49-F238E27FC236}">
                <a16:creationId xmlns:a16="http://schemas.microsoft.com/office/drawing/2014/main" id="{B691D268-A064-4770-94E6-B71EE127FE9F}"/>
              </a:ext>
            </a:extLst>
          </p:cNvPr>
          <p:cNvGrpSpPr/>
          <p:nvPr/>
        </p:nvGrpSpPr>
        <p:grpSpPr>
          <a:xfrm>
            <a:off x="1903135" y="2700836"/>
            <a:ext cx="8385709" cy="3943348"/>
            <a:chOff x="919157" y="2459578"/>
            <a:chExt cx="8385709" cy="3943348"/>
          </a:xfrm>
        </p:grpSpPr>
        <p:sp>
          <p:nvSpPr>
            <p:cNvPr id="11" name="Oval 10">
              <a:extLst>
                <a:ext uri="{FF2B5EF4-FFF2-40B4-BE49-F238E27FC236}">
                  <a16:creationId xmlns:a16="http://schemas.microsoft.com/office/drawing/2014/main" id="{0F215BF1-0F49-4675-B998-DA131C0ECC82}"/>
                </a:ext>
              </a:extLst>
            </p:cNvPr>
            <p:cNvSpPr/>
            <p:nvPr/>
          </p:nvSpPr>
          <p:spPr>
            <a:xfrm>
              <a:off x="956726"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0</a:t>
              </a:r>
            </a:p>
          </p:txBody>
        </p:sp>
        <p:sp>
          <p:nvSpPr>
            <p:cNvPr id="12" name="Oval 11">
              <a:extLst>
                <a:ext uri="{FF2B5EF4-FFF2-40B4-BE49-F238E27FC236}">
                  <a16:creationId xmlns:a16="http://schemas.microsoft.com/office/drawing/2014/main" id="{6CC37509-1574-4701-BAF9-C35CDE69EDF0}"/>
                </a:ext>
              </a:extLst>
            </p:cNvPr>
            <p:cNvSpPr/>
            <p:nvPr/>
          </p:nvSpPr>
          <p:spPr>
            <a:xfrm>
              <a:off x="956727" y="57171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3</a:t>
              </a:r>
            </a:p>
          </p:txBody>
        </p:sp>
        <p:sp>
          <p:nvSpPr>
            <p:cNvPr id="13" name="Oval 12">
              <a:extLst>
                <a:ext uri="{FF2B5EF4-FFF2-40B4-BE49-F238E27FC236}">
                  <a16:creationId xmlns:a16="http://schemas.microsoft.com/office/drawing/2014/main" id="{328FFF4E-F5AE-4061-8EAA-9B16D0166EE1}"/>
                </a:ext>
              </a:extLst>
            </p:cNvPr>
            <p:cNvSpPr/>
            <p:nvPr/>
          </p:nvSpPr>
          <p:spPr>
            <a:xfrm>
              <a:off x="4596227" y="2459578"/>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1</a:t>
              </a:r>
            </a:p>
          </p:txBody>
        </p:sp>
        <p:sp>
          <p:nvSpPr>
            <p:cNvPr id="14" name="Oval 13">
              <a:extLst>
                <a:ext uri="{FF2B5EF4-FFF2-40B4-BE49-F238E27FC236}">
                  <a16:creationId xmlns:a16="http://schemas.microsoft.com/office/drawing/2014/main" id="{4B7BDB9E-9220-4D6E-ACAF-15D4D9FD8347}"/>
                </a:ext>
              </a:extLst>
            </p:cNvPr>
            <p:cNvSpPr/>
            <p:nvPr/>
          </p:nvSpPr>
          <p:spPr>
            <a:xfrm>
              <a:off x="2476493" y="43984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2</a:t>
              </a:r>
            </a:p>
          </p:txBody>
        </p:sp>
        <p:sp>
          <p:nvSpPr>
            <p:cNvPr id="15" name="Oval 14">
              <a:extLst>
                <a:ext uri="{FF2B5EF4-FFF2-40B4-BE49-F238E27FC236}">
                  <a16:creationId xmlns:a16="http://schemas.microsoft.com/office/drawing/2014/main" id="{7A76132E-CF4D-4BA5-9965-760171E7E3DA}"/>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16" name="Oval 15">
              <a:extLst>
                <a:ext uri="{FF2B5EF4-FFF2-40B4-BE49-F238E27FC236}">
                  <a16:creationId xmlns:a16="http://schemas.microsoft.com/office/drawing/2014/main" id="{AD4CC4E5-18FC-4236-8D69-4A65B4C97042}"/>
                </a:ext>
              </a:extLst>
            </p:cNvPr>
            <p:cNvSpPr/>
            <p:nvPr/>
          </p:nvSpPr>
          <p:spPr>
            <a:xfrm>
              <a:off x="6093173" y="381305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5</a:t>
              </a:r>
            </a:p>
          </p:txBody>
        </p:sp>
        <p:sp>
          <p:nvSpPr>
            <p:cNvPr id="17" name="Oval 16">
              <a:extLst>
                <a:ext uri="{FF2B5EF4-FFF2-40B4-BE49-F238E27FC236}">
                  <a16:creationId xmlns:a16="http://schemas.microsoft.com/office/drawing/2014/main" id="{7F108035-E213-494B-9A5E-BABED1E2470F}"/>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18" name="Oval 17">
              <a:extLst>
                <a:ext uri="{FF2B5EF4-FFF2-40B4-BE49-F238E27FC236}">
                  <a16:creationId xmlns:a16="http://schemas.microsoft.com/office/drawing/2014/main" id="{95FBE411-78EE-4257-850F-EF01CBBC5858}"/>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20" name="Straight Connector 19">
              <a:extLst>
                <a:ext uri="{FF2B5EF4-FFF2-40B4-BE49-F238E27FC236}">
                  <a16:creationId xmlns:a16="http://schemas.microsoft.com/office/drawing/2014/main" id="{F4B6DA0C-E9E4-4A78-B3E8-7D07C410C818}"/>
                </a:ext>
              </a:extLst>
            </p:cNvPr>
            <p:cNvCxnSpPr>
              <a:stCxn id="11" idx="6"/>
              <a:endCxn id="13"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6ED826C-53D3-42E3-8F83-111D694D05DD}"/>
                </a:ext>
              </a:extLst>
            </p:cNvPr>
            <p:cNvCxnSpPr>
              <a:cxnSpLocks/>
              <a:stCxn id="11" idx="5"/>
              <a:endCxn id="14" idx="1"/>
            </p:cNvCxnSpPr>
            <p:nvPr/>
          </p:nvCxnSpPr>
          <p:spPr>
            <a:xfrm>
              <a:off x="1542097" y="3500011"/>
              <a:ext cx="1034830" cy="99884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5AA6217-4256-4B36-B1C2-4D098E19CD20}"/>
                </a:ext>
              </a:extLst>
            </p:cNvPr>
            <p:cNvCxnSpPr>
              <a:stCxn id="14" idx="7"/>
              <a:endCxn id="13"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07DBB05-6CA9-46B9-949D-642BDC8B1C66}"/>
                </a:ext>
              </a:extLst>
            </p:cNvPr>
            <p:cNvCxnSpPr>
              <a:stCxn id="13" idx="6"/>
              <a:endCxn id="17"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A287906-2853-4D02-A296-C24E69E50925}"/>
                </a:ext>
              </a:extLst>
            </p:cNvPr>
            <p:cNvCxnSpPr>
              <a:stCxn id="16" idx="7"/>
              <a:endCxn id="17"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AB8BE7F-08FA-4D7A-ACEB-F18E87FED4A3}"/>
                </a:ext>
              </a:extLst>
            </p:cNvPr>
            <p:cNvCxnSpPr>
              <a:stCxn id="16" idx="5"/>
              <a:endCxn id="18"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3653EF2-1087-41CE-A3E8-1FB2F5E2B201}"/>
                </a:ext>
              </a:extLst>
            </p:cNvPr>
            <p:cNvCxnSpPr>
              <a:stCxn id="17" idx="4"/>
              <a:endCxn id="18"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71941C-6D7F-41CF-AA43-28226E94F914}"/>
                </a:ext>
              </a:extLst>
            </p:cNvPr>
            <p:cNvCxnSpPr>
              <a:stCxn id="13" idx="5"/>
              <a:endCxn id="16"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90759F6-212E-4B25-9C04-3CFC251342CE}"/>
                </a:ext>
              </a:extLst>
            </p:cNvPr>
            <p:cNvCxnSpPr>
              <a:stCxn id="14" idx="6"/>
              <a:endCxn id="16"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DAD9AB8-DA22-4669-8A3E-40E00ABCB627}"/>
                </a:ext>
              </a:extLst>
            </p:cNvPr>
            <p:cNvCxnSpPr>
              <a:stCxn id="11" idx="4"/>
              <a:endCxn id="12"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19B092C-E20D-4F7A-A50B-A5ECAA5C107F}"/>
                </a:ext>
              </a:extLst>
            </p:cNvPr>
            <p:cNvCxnSpPr>
              <a:cxnSpLocks/>
              <a:stCxn id="12" idx="7"/>
              <a:endCxn id="14"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ECB81B4-D836-423D-8DB8-FA25C568B380}"/>
                </a:ext>
              </a:extLst>
            </p:cNvPr>
            <p:cNvCxnSpPr>
              <a:stCxn id="12" idx="6"/>
              <a:endCxn id="15"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FB6F28F-6732-4316-AC48-A740A6F697A0}"/>
                </a:ext>
              </a:extLst>
            </p:cNvPr>
            <p:cNvCxnSpPr>
              <a:stCxn id="14" idx="5"/>
              <a:endCxn id="15"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A936BF0-3A01-4785-9E78-7C5343A61D85}"/>
                </a:ext>
              </a:extLst>
            </p:cNvPr>
            <p:cNvCxnSpPr>
              <a:stCxn id="15" idx="6"/>
              <a:endCxn id="18"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0321784-C728-4FF3-8A5C-6B8D5F32ABDA}"/>
                </a:ext>
              </a:extLst>
            </p:cNvPr>
            <p:cNvCxnSpPr>
              <a:stCxn id="15" idx="7"/>
              <a:endCxn id="16"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137E02C4-61F1-4D32-A17A-E646EB1A7B71}"/>
                </a:ext>
              </a:extLst>
            </p:cNvPr>
            <p:cNvSpPr txBox="1"/>
            <p:nvPr/>
          </p:nvSpPr>
          <p:spPr>
            <a:xfrm>
              <a:off x="2794966" y="2521729"/>
              <a:ext cx="367408" cy="523220"/>
            </a:xfrm>
            <a:prstGeom prst="rect">
              <a:avLst/>
            </a:prstGeom>
            <a:noFill/>
          </p:spPr>
          <p:txBody>
            <a:bodyPr wrap="none" rtlCol="0">
              <a:spAutoFit/>
            </a:bodyPr>
            <a:lstStyle/>
            <a:p>
              <a:r>
                <a:rPr lang="en-AU" sz="2800" dirty="0">
                  <a:solidFill>
                    <a:schemeClr val="bg1"/>
                  </a:solidFill>
                </a:rPr>
                <a:t>5</a:t>
              </a:r>
            </a:p>
          </p:txBody>
        </p:sp>
        <p:sp>
          <p:nvSpPr>
            <p:cNvPr id="92" name="TextBox 91">
              <a:extLst>
                <a:ext uri="{FF2B5EF4-FFF2-40B4-BE49-F238E27FC236}">
                  <a16:creationId xmlns:a16="http://schemas.microsoft.com/office/drawing/2014/main" id="{CB755CAC-2623-4550-AD87-042F22481328}"/>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93" name="TextBox 92">
              <a:extLst>
                <a:ext uri="{FF2B5EF4-FFF2-40B4-BE49-F238E27FC236}">
                  <a16:creationId xmlns:a16="http://schemas.microsoft.com/office/drawing/2014/main" id="{9720EB9E-549D-4D33-8330-D56B6009E022}"/>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94" name="TextBox 93">
              <a:extLst>
                <a:ext uri="{FF2B5EF4-FFF2-40B4-BE49-F238E27FC236}">
                  <a16:creationId xmlns:a16="http://schemas.microsoft.com/office/drawing/2014/main" id="{9F65D27F-64AC-4503-A12E-3C3A1D5E159A}"/>
                </a:ext>
              </a:extLst>
            </p:cNvPr>
            <p:cNvSpPr txBox="1"/>
            <p:nvPr/>
          </p:nvSpPr>
          <p:spPr>
            <a:xfrm>
              <a:off x="919157" y="4370161"/>
              <a:ext cx="367408" cy="523220"/>
            </a:xfrm>
            <a:prstGeom prst="rect">
              <a:avLst/>
            </a:prstGeom>
            <a:noFill/>
          </p:spPr>
          <p:txBody>
            <a:bodyPr wrap="none" rtlCol="0">
              <a:spAutoFit/>
            </a:bodyPr>
            <a:lstStyle/>
            <a:p>
              <a:r>
                <a:rPr lang="en-AU" sz="2800" dirty="0">
                  <a:solidFill>
                    <a:schemeClr val="bg1"/>
                  </a:solidFill>
                </a:rPr>
                <a:t>6</a:t>
              </a:r>
            </a:p>
          </p:txBody>
        </p:sp>
        <p:sp>
          <p:nvSpPr>
            <p:cNvPr id="95" name="TextBox 94">
              <a:extLst>
                <a:ext uri="{FF2B5EF4-FFF2-40B4-BE49-F238E27FC236}">
                  <a16:creationId xmlns:a16="http://schemas.microsoft.com/office/drawing/2014/main" id="{BD9557B1-012B-461D-996E-4B1D1BC421E7}"/>
                </a:ext>
              </a:extLst>
            </p:cNvPr>
            <p:cNvSpPr txBox="1"/>
            <p:nvPr/>
          </p:nvSpPr>
          <p:spPr>
            <a:xfrm>
              <a:off x="2084501" y="3582559"/>
              <a:ext cx="367408" cy="523220"/>
            </a:xfrm>
            <a:prstGeom prst="rect">
              <a:avLst/>
            </a:prstGeom>
            <a:noFill/>
          </p:spPr>
          <p:txBody>
            <a:bodyPr wrap="none" rtlCol="0">
              <a:spAutoFit/>
            </a:bodyPr>
            <a:lstStyle/>
            <a:p>
              <a:r>
                <a:rPr lang="en-AU" sz="2800" dirty="0">
                  <a:solidFill>
                    <a:schemeClr val="bg1"/>
                  </a:solidFill>
                </a:rPr>
                <a:t>4</a:t>
              </a:r>
            </a:p>
          </p:txBody>
        </p:sp>
        <p:sp>
          <p:nvSpPr>
            <p:cNvPr id="96" name="TextBox 95">
              <a:extLst>
                <a:ext uri="{FF2B5EF4-FFF2-40B4-BE49-F238E27FC236}">
                  <a16:creationId xmlns:a16="http://schemas.microsoft.com/office/drawing/2014/main" id="{99ED3502-3FD5-4495-9CA0-673FE1B8D9AA}"/>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97" name="TextBox 96">
              <a:extLst>
                <a:ext uri="{FF2B5EF4-FFF2-40B4-BE49-F238E27FC236}">
                  <a16:creationId xmlns:a16="http://schemas.microsoft.com/office/drawing/2014/main" id="{EAEBFF35-24B1-40CA-86AA-722B76A97CA4}"/>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98" name="TextBox 97">
              <a:extLst>
                <a:ext uri="{FF2B5EF4-FFF2-40B4-BE49-F238E27FC236}">
                  <a16:creationId xmlns:a16="http://schemas.microsoft.com/office/drawing/2014/main" id="{9990106E-2BDC-4D39-A329-A805AEDC5EF7}"/>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99" name="TextBox 98">
              <a:extLst>
                <a:ext uri="{FF2B5EF4-FFF2-40B4-BE49-F238E27FC236}">
                  <a16:creationId xmlns:a16="http://schemas.microsoft.com/office/drawing/2014/main" id="{55DAAB12-818E-44CA-87C6-0E5FD2934749}"/>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100" name="TextBox 99">
              <a:extLst>
                <a:ext uri="{FF2B5EF4-FFF2-40B4-BE49-F238E27FC236}">
                  <a16:creationId xmlns:a16="http://schemas.microsoft.com/office/drawing/2014/main" id="{92222F62-5EC7-48B8-B0A9-24725C2984E5}"/>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101" name="TextBox 100">
              <a:extLst>
                <a:ext uri="{FF2B5EF4-FFF2-40B4-BE49-F238E27FC236}">
                  <a16:creationId xmlns:a16="http://schemas.microsoft.com/office/drawing/2014/main" id="{E71BE75A-65B3-45A3-A0B5-BF2BD0CD8841}"/>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102" name="TextBox 101">
              <a:extLst>
                <a:ext uri="{FF2B5EF4-FFF2-40B4-BE49-F238E27FC236}">
                  <a16:creationId xmlns:a16="http://schemas.microsoft.com/office/drawing/2014/main" id="{0A1BDC85-F403-4426-B8E8-7175B5F33DC2}"/>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103" name="TextBox 102">
              <a:extLst>
                <a:ext uri="{FF2B5EF4-FFF2-40B4-BE49-F238E27FC236}">
                  <a16:creationId xmlns:a16="http://schemas.microsoft.com/office/drawing/2014/main" id="{A6BCD1A1-0DA8-4D67-879C-B8D17D863FED}"/>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104" name="TextBox 103">
              <a:extLst>
                <a:ext uri="{FF2B5EF4-FFF2-40B4-BE49-F238E27FC236}">
                  <a16:creationId xmlns:a16="http://schemas.microsoft.com/office/drawing/2014/main" id="{04AD97D5-128D-42DB-A089-DEFAAE0E9F79}"/>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105" name="TextBox 104">
              <a:extLst>
                <a:ext uri="{FF2B5EF4-FFF2-40B4-BE49-F238E27FC236}">
                  <a16:creationId xmlns:a16="http://schemas.microsoft.com/office/drawing/2014/main" id="{55DF222A-62C5-4D2F-9132-7B0B039D7B9C}"/>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
        <p:nvSpPr>
          <p:cNvPr id="107" name="TextBox 106">
            <a:extLst>
              <a:ext uri="{FF2B5EF4-FFF2-40B4-BE49-F238E27FC236}">
                <a16:creationId xmlns:a16="http://schemas.microsoft.com/office/drawing/2014/main" id="{3DFF8C03-B44A-4B99-84EB-195E7B3A579E}"/>
              </a:ext>
            </a:extLst>
          </p:cNvPr>
          <p:cNvSpPr txBox="1"/>
          <p:nvPr/>
        </p:nvSpPr>
        <p:spPr>
          <a:xfrm>
            <a:off x="5156163" y="1946616"/>
            <a:ext cx="4585935" cy="584775"/>
          </a:xfrm>
          <a:prstGeom prst="rect">
            <a:avLst/>
          </a:prstGeom>
          <a:noFill/>
        </p:spPr>
        <p:txBody>
          <a:bodyPr wrap="none" rtlCol="0">
            <a:spAutoFit/>
          </a:bodyPr>
          <a:lstStyle/>
          <a:p>
            <a:r>
              <a:rPr lang="en-AU" sz="3200" dirty="0">
                <a:solidFill>
                  <a:schemeClr val="bg1"/>
                </a:solidFill>
              </a:rPr>
              <a:t>vSet = {0, 1, 2, 3, 4, 5, 6, 7}</a:t>
            </a:r>
          </a:p>
        </p:txBody>
      </p:sp>
      <p:sp>
        <p:nvSpPr>
          <p:cNvPr id="108" name="TextBox 107">
            <a:extLst>
              <a:ext uri="{FF2B5EF4-FFF2-40B4-BE49-F238E27FC236}">
                <a16:creationId xmlns:a16="http://schemas.microsoft.com/office/drawing/2014/main" id="{485D7F6D-C41A-4462-927E-DA48E12A28C8}"/>
              </a:ext>
            </a:extLst>
          </p:cNvPr>
          <p:cNvSpPr txBox="1"/>
          <p:nvPr/>
        </p:nvSpPr>
        <p:spPr>
          <a:xfrm>
            <a:off x="327262" y="473361"/>
            <a:ext cx="4391610" cy="1938992"/>
          </a:xfrm>
          <a:prstGeom prst="rect">
            <a:avLst/>
          </a:prstGeom>
          <a:noFill/>
        </p:spPr>
        <p:txBody>
          <a:bodyPr wrap="square" rtlCol="0">
            <a:spAutoFit/>
          </a:bodyPr>
          <a:lstStyle/>
          <a:p>
            <a:r>
              <a:rPr lang="en-AU" sz="2400" dirty="0">
                <a:solidFill>
                  <a:schemeClr val="bg1"/>
                </a:solidFill>
              </a:rPr>
              <a:t>dist contains the </a:t>
            </a:r>
            <a:r>
              <a:rPr lang="en-AU" sz="2400" b="1" dirty="0">
                <a:solidFill>
                  <a:schemeClr val="bg1"/>
                </a:solidFill>
              </a:rPr>
              <a:t>shortest known distance</a:t>
            </a:r>
            <a:r>
              <a:rPr lang="en-AU" sz="2400" dirty="0">
                <a:solidFill>
                  <a:schemeClr val="bg1"/>
                </a:solidFill>
              </a:rPr>
              <a:t> from the starting vertex to each vertex. The distance from the starting vertex to itself is (unsurprisingly) 0.</a:t>
            </a:r>
          </a:p>
        </p:txBody>
      </p:sp>
    </p:spTree>
    <p:extLst>
      <p:ext uri="{BB962C8B-B14F-4D97-AF65-F5344CB8AC3E}">
        <p14:creationId xmlns:p14="http://schemas.microsoft.com/office/powerpoint/2010/main" val="172646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5" name="TextBox 44">
            <a:extLst>
              <a:ext uri="{FF2B5EF4-FFF2-40B4-BE49-F238E27FC236}">
                <a16:creationId xmlns:a16="http://schemas.microsoft.com/office/drawing/2014/main" id="{A870F289-82F7-4314-9EAF-7DE3CBF26985}"/>
              </a:ext>
            </a:extLst>
          </p:cNvPr>
          <p:cNvSpPr txBox="1"/>
          <p:nvPr/>
        </p:nvSpPr>
        <p:spPr>
          <a:xfrm>
            <a:off x="331371" y="156516"/>
            <a:ext cx="4496609" cy="2739211"/>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The distance from the starting vertex to 0 </a:t>
            </a:r>
            <a:r>
              <a:rPr lang="en-AU" sz="2400" b="1" dirty="0">
                <a:solidFill>
                  <a:schemeClr val="bg1"/>
                </a:solidFill>
              </a:rPr>
              <a:t>via 2</a:t>
            </a:r>
            <a:r>
              <a:rPr lang="en-AU" sz="2400" dirty="0">
                <a:solidFill>
                  <a:schemeClr val="bg1"/>
                </a:solidFill>
              </a:rPr>
              <a:t> is the sum of the shortest known distance from the starting vertex to 2 and the weight of the edge from 2 to 0.</a:t>
            </a:r>
          </a:p>
          <a:p>
            <a:r>
              <a:rPr lang="en-AU" sz="2800" dirty="0">
                <a:solidFill>
                  <a:schemeClr val="accent4"/>
                </a:solidFill>
              </a:rPr>
              <a:t>4</a:t>
            </a:r>
            <a:r>
              <a:rPr lang="en-AU" sz="2800" dirty="0">
                <a:solidFill>
                  <a:schemeClr val="bg1"/>
                </a:solidFill>
              </a:rPr>
              <a:t> + </a:t>
            </a:r>
            <a:r>
              <a:rPr lang="en-AU" sz="2800" dirty="0">
                <a:solidFill>
                  <a:srgbClr val="00B050"/>
                </a:solidFill>
              </a:rPr>
              <a:t>4</a:t>
            </a:r>
            <a:r>
              <a:rPr lang="en-AU" sz="2800" dirty="0">
                <a:solidFill>
                  <a:schemeClr val="bg1"/>
                </a:solidFill>
              </a:rPr>
              <a:t> = 8</a:t>
            </a:r>
            <a:endParaRPr lang="en-AU" sz="2800" dirty="0">
              <a:solidFill>
                <a:schemeClr val="accent4"/>
              </a:solidFill>
            </a:endParaRPr>
          </a:p>
        </p:txBody>
      </p:sp>
      <p:graphicFrame>
        <p:nvGraphicFramePr>
          <p:cNvPr id="48" name="Table 9">
            <a:extLst>
              <a:ext uri="{FF2B5EF4-FFF2-40B4-BE49-F238E27FC236}">
                <a16:creationId xmlns:a16="http://schemas.microsoft.com/office/drawing/2014/main" id="{3360E753-D4CA-4FE4-A036-AA34801F6044}"/>
              </a:ext>
            </a:extLst>
          </p:cNvPr>
          <p:cNvGraphicFramePr>
            <a:graphicFrameLocks noGrp="1"/>
          </p:cNvGraphicFramePr>
          <p:nvPr>
            <p:extLst>
              <p:ext uri="{D42A27DB-BD31-4B8C-83A1-F6EECF244321}">
                <p14:modId xmlns:p14="http://schemas.microsoft.com/office/powerpoint/2010/main" val="2089824681"/>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rgbClr val="00B050"/>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accent4"/>
                          </a:solidFill>
                        </a:rPr>
                        <a:t>2</a:t>
                      </a:r>
                    </a:p>
                  </a:txBody>
                  <a:tcPr anchor="ctr">
                    <a:noFill/>
                  </a:tcPr>
                </a:tc>
                <a:tc>
                  <a:txBody>
                    <a:bodyPr/>
                    <a:lstStyle/>
                    <a:p>
                      <a:pPr algn="ctr"/>
                      <a:r>
                        <a:rPr lang="en-AU" sz="3200" dirty="0">
                          <a:solidFill>
                            <a:srgbClr val="92D050"/>
                          </a:solidFill>
                        </a:rPr>
                        <a:t>3</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rgbClr val="00B050"/>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92D050"/>
                          </a:solidFill>
                        </a:rPr>
                        <a:t>5</a:t>
                      </a:r>
                    </a:p>
                  </a:txBody>
                  <a:tcPr anchor="ctr">
                    <a:noFill/>
                  </a:tcPr>
                </a:tc>
                <a:tc>
                  <a:txBody>
                    <a:bodyPr/>
                    <a:lstStyle/>
                    <a:p>
                      <a:pPr algn="ctr"/>
                      <a:r>
                        <a:rPr lang="en-AU" sz="3200" dirty="0">
                          <a:solidFill>
                            <a:schemeClr val="accent4"/>
                          </a:solidFill>
                        </a:rPr>
                        <a:t>4</a:t>
                      </a:r>
                    </a:p>
                  </a:txBody>
                  <a:tcPr anchor="ctr">
                    <a:noFill/>
                  </a:tcPr>
                </a:tc>
                <a:tc>
                  <a:txBody>
                    <a:bodyPr/>
                    <a:lstStyle/>
                    <a:p>
                      <a:pPr algn="ctr"/>
                      <a:r>
                        <a:rPr lang="en-AU" sz="3200" dirty="0">
                          <a:solidFill>
                            <a:srgbClr val="92D050"/>
                          </a:solidFill>
                        </a:rPr>
                        <a:t>6</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rgbClr val="00B050"/>
                          </a:solidFill>
                        </a:rPr>
                        <a:t>-1</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grpSp>
        <p:nvGrpSpPr>
          <p:cNvPr id="50" name="Group 49">
            <a:extLst>
              <a:ext uri="{FF2B5EF4-FFF2-40B4-BE49-F238E27FC236}">
                <a16:creationId xmlns:a16="http://schemas.microsoft.com/office/drawing/2014/main" id="{F34B4221-3C31-476C-AFCC-A8152EDC7C62}"/>
              </a:ext>
            </a:extLst>
          </p:cNvPr>
          <p:cNvGrpSpPr/>
          <p:nvPr/>
        </p:nvGrpSpPr>
        <p:grpSpPr>
          <a:xfrm>
            <a:off x="1903135" y="2700836"/>
            <a:ext cx="8385709" cy="3943348"/>
            <a:chOff x="919157" y="2459578"/>
            <a:chExt cx="8385709" cy="3943348"/>
          </a:xfrm>
        </p:grpSpPr>
        <p:sp>
          <p:nvSpPr>
            <p:cNvPr id="52" name="Oval 51">
              <a:extLst>
                <a:ext uri="{FF2B5EF4-FFF2-40B4-BE49-F238E27FC236}">
                  <a16:creationId xmlns:a16="http://schemas.microsoft.com/office/drawing/2014/main" id="{61E97B06-C594-4930-BD17-EAC8191B515D}"/>
                </a:ext>
              </a:extLst>
            </p:cNvPr>
            <p:cNvSpPr/>
            <p:nvPr/>
          </p:nvSpPr>
          <p:spPr>
            <a:xfrm>
              <a:off x="956726" y="2914640"/>
              <a:ext cx="685805" cy="685805"/>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00B050"/>
                  </a:solidFill>
                </a:rPr>
                <a:t>0</a:t>
              </a:r>
            </a:p>
          </p:txBody>
        </p:sp>
        <p:sp>
          <p:nvSpPr>
            <p:cNvPr id="54" name="Oval 53">
              <a:extLst>
                <a:ext uri="{FF2B5EF4-FFF2-40B4-BE49-F238E27FC236}">
                  <a16:creationId xmlns:a16="http://schemas.microsoft.com/office/drawing/2014/main" id="{FDB2138A-9C9D-45C7-91B0-5A0E1CCDB077}"/>
                </a:ext>
              </a:extLst>
            </p:cNvPr>
            <p:cNvSpPr/>
            <p:nvPr/>
          </p:nvSpPr>
          <p:spPr>
            <a:xfrm>
              <a:off x="956727" y="57171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3</a:t>
              </a:r>
            </a:p>
          </p:txBody>
        </p:sp>
        <p:sp>
          <p:nvSpPr>
            <p:cNvPr id="90" name="Oval 89">
              <a:extLst>
                <a:ext uri="{FF2B5EF4-FFF2-40B4-BE49-F238E27FC236}">
                  <a16:creationId xmlns:a16="http://schemas.microsoft.com/office/drawing/2014/main" id="{BD214320-78A0-422C-87B9-E4484F4ECE3A}"/>
                </a:ext>
              </a:extLst>
            </p:cNvPr>
            <p:cNvSpPr/>
            <p:nvPr/>
          </p:nvSpPr>
          <p:spPr>
            <a:xfrm>
              <a:off x="4596227" y="2459578"/>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1</a:t>
              </a:r>
            </a:p>
          </p:txBody>
        </p:sp>
        <p:sp>
          <p:nvSpPr>
            <p:cNvPr id="91" name="Oval 90">
              <a:extLst>
                <a:ext uri="{FF2B5EF4-FFF2-40B4-BE49-F238E27FC236}">
                  <a16:creationId xmlns:a16="http://schemas.microsoft.com/office/drawing/2014/main" id="{126CFF00-D884-45C8-A0D5-09FF76EC9193}"/>
                </a:ext>
              </a:extLst>
            </p:cNvPr>
            <p:cNvSpPr/>
            <p:nvPr/>
          </p:nvSpPr>
          <p:spPr>
            <a:xfrm>
              <a:off x="2476493" y="4398421"/>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2</a:t>
              </a:r>
            </a:p>
          </p:txBody>
        </p:sp>
        <p:sp>
          <p:nvSpPr>
            <p:cNvPr id="92" name="Oval 91">
              <a:extLst>
                <a:ext uri="{FF2B5EF4-FFF2-40B4-BE49-F238E27FC236}">
                  <a16:creationId xmlns:a16="http://schemas.microsoft.com/office/drawing/2014/main" id="{C7554274-B2DC-450E-A2CF-C92D4C879418}"/>
                </a:ext>
              </a:extLst>
            </p:cNvPr>
            <p:cNvSpPr/>
            <p:nvPr/>
          </p:nvSpPr>
          <p:spPr>
            <a:xfrm>
              <a:off x="4647973" y="5474652"/>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4</a:t>
              </a:r>
            </a:p>
          </p:txBody>
        </p:sp>
        <p:sp>
          <p:nvSpPr>
            <p:cNvPr id="93" name="Oval 92">
              <a:extLst>
                <a:ext uri="{FF2B5EF4-FFF2-40B4-BE49-F238E27FC236}">
                  <a16:creationId xmlns:a16="http://schemas.microsoft.com/office/drawing/2014/main" id="{CC1E75BE-4E11-41C6-B75E-51CF0A0335E1}"/>
                </a:ext>
              </a:extLst>
            </p:cNvPr>
            <p:cNvSpPr/>
            <p:nvPr/>
          </p:nvSpPr>
          <p:spPr>
            <a:xfrm>
              <a:off x="6093173" y="381305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5</a:t>
              </a:r>
            </a:p>
          </p:txBody>
        </p:sp>
        <p:sp>
          <p:nvSpPr>
            <p:cNvPr id="94" name="Oval 93">
              <a:extLst>
                <a:ext uri="{FF2B5EF4-FFF2-40B4-BE49-F238E27FC236}">
                  <a16:creationId xmlns:a16="http://schemas.microsoft.com/office/drawing/2014/main" id="{6B109A7A-FF69-4AB8-8DC5-432706AD6A3D}"/>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95" name="Oval 94">
              <a:extLst>
                <a:ext uri="{FF2B5EF4-FFF2-40B4-BE49-F238E27FC236}">
                  <a16:creationId xmlns:a16="http://schemas.microsoft.com/office/drawing/2014/main" id="{EA726CEA-B91D-4295-BB25-3F03A9395A4D}"/>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96" name="Straight Connector 95">
              <a:extLst>
                <a:ext uri="{FF2B5EF4-FFF2-40B4-BE49-F238E27FC236}">
                  <a16:creationId xmlns:a16="http://schemas.microsoft.com/office/drawing/2014/main" id="{C1BB7C46-6686-432A-8BF1-E0D0A750E6BC}"/>
                </a:ext>
              </a:extLst>
            </p:cNvPr>
            <p:cNvCxnSpPr>
              <a:stCxn id="52" idx="6"/>
              <a:endCxn id="90"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CDED372-857A-4830-AAB9-C9B831FE9F61}"/>
                </a:ext>
              </a:extLst>
            </p:cNvPr>
            <p:cNvCxnSpPr>
              <a:cxnSpLocks/>
              <a:stCxn id="52" idx="5"/>
              <a:endCxn id="91" idx="1"/>
            </p:cNvCxnSpPr>
            <p:nvPr/>
          </p:nvCxnSpPr>
          <p:spPr>
            <a:xfrm>
              <a:off x="1542097" y="3500011"/>
              <a:ext cx="1034830" cy="99884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516907E-4A1D-4ACA-9DFE-F166B7958F14}"/>
                </a:ext>
              </a:extLst>
            </p:cNvPr>
            <p:cNvCxnSpPr>
              <a:stCxn id="91" idx="7"/>
              <a:endCxn id="90" idx="3"/>
            </p:cNvCxnSpPr>
            <p:nvPr/>
          </p:nvCxnSpPr>
          <p:spPr>
            <a:xfrm flipV="1">
              <a:off x="3061864" y="3044949"/>
              <a:ext cx="1634797" cy="145390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486DBDC-0948-4072-A623-E2D996A43C9C}"/>
                </a:ext>
              </a:extLst>
            </p:cNvPr>
            <p:cNvCxnSpPr>
              <a:stCxn id="90" idx="6"/>
              <a:endCxn id="94"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8649A925-9807-4157-B923-C5163081AC8E}"/>
                </a:ext>
              </a:extLst>
            </p:cNvPr>
            <p:cNvCxnSpPr>
              <a:stCxn id="93" idx="7"/>
              <a:endCxn id="94"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0EB7CD2-E253-474C-96C3-85AD0A7BE255}"/>
                </a:ext>
              </a:extLst>
            </p:cNvPr>
            <p:cNvCxnSpPr>
              <a:stCxn id="93" idx="5"/>
              <a:endCxn id="95"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F2D83C0-F143-437D-8098-DFB0877736D0}"/>
                </a:ext>
              </a:extLst>
            </p:cNvPr>
            <p:cNvCxnSpPr>
              <a:stCxn id="94" idx="4"/>
              <a:endCxn id="95"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793B291-0DC3-4145-AC47-3521E7F37E3B}"/>
                </a:ext>
              </a:extLst>
            </p:cNvPr>
            <p:cNvCxnSpPr>
              <a:stCxn id="90" idx="5"/>
              <a:endCxn id="93"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4463C96-D529-4370-B879-FD6CFCAEBEEA}"/>
                </a:ext>
              </a:extLst>
            </p:cNvPr>
            <p:cNvCxnSpPr>
              <a:stCxn id="91" idx="6"/>
              <a:endCxn id="93" idx="2"/>
            </p:cNvCxnSpPr>
            <p:nvPr/>
          </p:nvCxnSpPr>
          <p:spPr>
            <a:xfrm flipV="1">
              <a:off x="3162298" y="4155953"/>
              <a:ext cx="2930875" cy="58537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1FEAE02-0FF5-4668-9F88-382645153A27}"/>
                </a:ext>
              </a:extLst>
            </p:cNvPr>
            <p:cNvCxnSpPr>
              <a:stCxn id="52" idx="4"/>
              <a:endCxn id="54"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2F5DA7D-7540-471B-AC60-3D09927C1BA4}"/>
                </a:ext>
              </a:extLst>
            </p:cNvPr>
            <p:cNvCxnSpPr>
              <a:cxnSpLocks/>
              <a:stCxn id="54" idx="7"/>
              <a:endCxn id="91" idx="3"/>
            </p:cNvCxnSpPr>
            <p:nvPr/>
          </p:nvCxnSpPr>
          <p:spPr>
            <a:xfrm flipV="1">
              <a:off x="1542098" y="4983792"/>
              <a:ext cx="1034829" cy="83376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7824540-21AF-457B-8FC4-19117EF4098B}"/>
                </a:ext>
              </a:extLst>
            </p:cNvPr>
            <p:cNvCxnSpPr>
              <a:stCxn id="54" idx="6"/>
              <a:endCxn id="92"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28EC1B2-E6D7-4788-9E91-0C4EC1514A83}"/>
                </a:ext>
              </a:extLst>
            </p:cNvPr>
            <p:cNvCxnSpPr>
              <a:stCxn id="91" idx="5"/>
              <a:endCxn id="92" idx="1"/>
            </p:cNvCxnSpPr>
            <p:nvPr/>
          </p:nvCxnSpPr>
          <p:spPr>
            <a:xfrm>
              <a:off x="3061864" y="4983792"/>
              <a:ext cx="1686543" cy="59129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C3BEFA31-4FA9-49B1-899B-EA8669760239}"/>
                </a:ext>
              </a:extLst>
            </p:cNvPr>
            <p:cNvCxnSpPr>
              <a:stCxn id="92" idx="6"/>
              <a:endCxn id="95"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FB089CB-8CCD-4B20-829A-4618091F3FBC}"/>
                </a:ext>
              </a:extLst>
            </p:cNvPr>
            <p:cNvCxnSpPr>
              <a:stCxn id="92" idx="7"/>
              <a:endCxn id="93"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72A74B78-6CF0-474F-8475-278C8DC591D9}"/>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113" name="TextBox 112">
              <a:extLst>
                <a:ext uri="{FF2B5EF4-FFF2-40B4-BE49-F238E27FC236}">
                  <a16:creationId xmlns:a16="http://schemas.microsoft.com/office/drawing/2014/main" id="{03812B74-1D06-43DE-B439-D416CAAE5986}"/>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114" name="TextBox 113">
              <a:extLst>
                <a:ext uri="{FF2B5EF4-FFF2-40B4-BE49-F238E27FC236}">
                  <a16:creationId xmlns:a16="http://schemas.microsoft.com/office/drawing/2014/main" id="{1FEEF8B7-E759-40C1-847F-B0F68EC8157A}"/>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115" name="TextBox 114">
              <a:extLst>
                <a:ext uri="{FF2B5EF4-FFF2-40B4-BE49-F238E27FC236}">
                  <a16:creationId xmlns:a16="http://schemas.microsoft.com/office/drawing/2014/main" id="{BB4A891F-CFD7-4133-BC4F-7BC1DA31DF49}"/>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116" name="TextBox 115">
              <a:extLst>
                <a:ext uri="{FF2B5EF4-FFF2-40B4-BE49-F238E27FC236}">
                  <a16:creationId xmlns:a16="http://schemas.microsoft.com/office/drawing/2014/main" id="{BC362777-754A-4725-9928-5F08C12E80CD}"/>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00B050"/>
                  </a:solidFill>
                </a:rPr>
                <a:t>4</a:t>
              </a:r>
            </a:p>
          </p:txBody>
        </p:sp>
        <p:sp>
          <p:nvSpPr>
            <p:cNvPr id="117" name="TextBox 116">
              <a:extLst>
                <a:ext uri="{FF2B5EF4-FFF2-40B4-BE49-F238E27FC236}">
                  <a16:creationId xmlns:a16="http://schemas.microsoft.com/office/drawing/2014/main" id="{FFB6EDFE-1A11-4448-AC44-0E625496828D}"/>
                </a:ext>
              </a:extLst>
            </p:cNvPr>
            <p:cNvSpPr txBox="1"/>
            <p:nvPr/>
          </p:nvSpPr>
          <p:spPr>
            <a:xfrm>
              <a:off x="3476594" y="3353938"/>
              <a:ext cx="367408" cy="523220"/>
            </a:xfrm>
            <a:prstGeom prst="rect">
              <a:avLst/>
            </a:prstGeom>
            <a:noFill/>
          </p:spPr>
          <p:txBody>
            <a:bodyPr wrap="none" rtlCol="0">
              <a:spAutoFit/>
            </a:bodyPr>
            <a:lstStyle/>
            <a:p>
              <a:r>
                <a:rPr lang="en-AU" sz="2800" dirty="0">
                  <a:solidFill>
                    <a:srgbClr val="92D050"/>
                  </a:solidFill>
                </a:rPr>
                <a:t>8</a:t>
              </a:r>
            </a:p>
          </p:txBody>
        </p:sp>
        <p:sp>
          <p:nvSpPr>
            <p:cNvPr id="118" name="TextBox 117">
              <a:extLst>
                <a:ext uri="{FF2B5EF4-FFF2-40B4-BE49-F238E27FC236}">
                  <a16:creationId xmlns:a16="http://schemas.microsoft.com/office/drawing/2014/main" id="{FE6B59CF-D3EA-4182-8F37-CEA3B50FFD5C}"/>
                </a:ext>
              </a:extLst>
            </p:cNvPr>
            <p:cNvSpPr txBox="1"/>
            <p:nvPr/>
          </p:nvSpPr>
          <p:spPr>
            <a:xfrm>
              <a:off x="4426475" y="3894342"/>
              <a:ext cx="367408" cy="523220"/>
            </a:xfrm>
            <a:prstGeom prst="rect">
              <a:avLst/>
            </a:prstGeom>
            <a:noFill/>
          </p:spPr>
          <p:txBody>
            <a:bodyPr wrap="none" rtlCol="0">
              <a:spAutoFit/>
            </a:bodyPr>
            <a:lstStyle/>
            <a:p>
              <a:r>
                <a:rPr lang="en-AU" sz="2800" dirty="0">
                  <a:solidFill>
                    <a:srgbClr val="92D050"/>
                  </a:solidFill>
                </a:rPr>
                <a:t>7</a:t>
              </a:r>
            </a:p>
          </p:txBody>
        </p:sp>
        <p:sp>
          <p:nvSpPr>
            <p:cNvPr id="119" name="TextBox 118">
              <a:extLst>
                <a:ext uri="{FF2B5EF4-FFF2-40B4-BE49-F238E27FC236}">
                  <a16:creationId xmlns:a16="http://schemas.microsoft.com/office/drawing/2014/main" id="{22C52AAE-54F8-497E-9F1B-4F97681D015F}"/>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120" name="TextBox 119">
              <a:extLst>
                <a:ext uri="{FF2B5EF4-FFF2-40B4-BE49-F238E27FC236}">
                  <a16:creationId xmlns:a16="http://schemas.microsoft.com/office/drawing/2014/main" id="{141D5239-BAC9-4E1C-AD17-203917707344}"/>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121" name="TextBox 120">
              <a:extLst>
                <a:ext uri="{FF2B5EF4-FFF2-40B4-BE49-F238E27FC236}">
                  <a16:creationId xmlns:a16="http://schemas.microsoft.com/office/drawing/2014/main" id="{8F477719-A974-4A06-91F1-4DEC8CF9C08E}"/>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122" name="TextBox 121">
              <a:extLst>
                <a:ext uri="{FF2B5EF4-FFF2-40B4-BE49-F238E27FC236}">
                  <a16:creationId xmlns:a16="http://schemas.microsoft.com/office/drawing/2014/main" id="{80BE0E07-E06F-4497-B694-E46C9D3E1D01}"/>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123" name="TextBox 122">
              <a:extLst>
                <a:ext uri="{FF2B5EF4-FFF2-40B4-BE49-F238E27FC236}">
                  <a16:creationId xmlns:a16="http://schemas.microsoft.com/office/drawing/2014/main" id="{7D9AEA77-7EB5-4C80-84AA-9BDC39CFEA7D}"/>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124" name="TextBox 123">
              <a:extLst>
                <a:ext uri="{FF2B5EF4-FFF2-40B4-BE49-F238E27FC236}">
                  <a16:creationId xmlns:a16="http://schemas.microsoft.com/office/drawing/2014/main" id="{7BB26653-756D-4E67-BD2A-1658EA425304}"/>
                </a:ext>
              </a:extLst>
            </p:cNvPr>
            <p:cNvSpPr txBox="1"/>
            <p:nvPr/>
          </p:nvSpPr>
          <p:spPr>
            <a:xfrm>
              <a:off x="3856587" y="4772399"/>
              <a:ext cx="367408" cy="523220"/>
            </a:xfrm>
            <a:prstGeom prst="rect">
              <a:avLst/>
            </a:prstGeom>
            <a:noFill/>
          </p:spPr>
          <p:txBody>
            <a:bodyPr wrap="none" rtlCol="0">
              <a:spAutoFit/>
            </a:bodyPr>
            <a:lstStyle/>
            <a:p>
              <a:r>
                <a:rPr lang="en-AU" sz="2800" dirty="0">
                  <a:solidFill>
                    <a:srgbClr val="92D050"/>
                  </a:solidFill>
                </a:rPr>
                <a:t>3</a:t>
              </a:r>
            </a:p>
          </p:txBody>
        </p:sp>
        <p:sp>
          <p:nvSpPr>
            <p:cNvPr id="125" name="TextBox 124">
              <a:extLst>
                <a:ext uri="{FF2B5EF4-FFF2-40B4-BE49-F238E27FC236}">
                  <a16:creationId xmlns:a16="http://schemas.microsoft.com/office/drawing/2014/main" id="{E19A0A2F-D04B-433B-A99F-43E3FC1E24F3}"/>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126" name="TextBox 125">
              <a:extLst>
                <a:ext uri="{FF2B5EF4-FFF2-40B4-BE49-F238E27FC236}">
                  <a16:creationId xmlns:a16="http://schemas.microsoft.com/office/drawing/2014/main" id="{37D238EE-00DB-4FC2-B0FB-261AB7A3DCAB}"/>
                </a:ext>
              </a:extLst>
            </p:cNvPr>
            <p:cNvSpPr txBox="1"/>
            <p:nvPr/>
          </p:nvSpPr>
          <p:spPr>
            <a:xfrm>
              <a:off x="1776668" y="4892349"/>
              <a:ext cx="367408" cy="523220"/>
            </a:xfrm>
            <a:prstGeom prst="rect">
              <a:avLst/>
            </a:prstGeom>
            <a:noFill/>
          </p:spPr>
          <p:txBody>
            <a:bodyPr wrap="none" rtlCol="0">
              <a:spAutoFit/>
            </a:bodyPr>
            <a:lstStyle/>
            <a:p>
              <a:r>
                <a:rPr lang="en-AU" sz="2800" dirty="0">
                  <a:solidFill>
                    <a:srgbClr val="92D050"/>
                  </a:solidFill>
                </a:rPr>
                <a:t>1</a:t>
              </a:r>
            </a:p>
          </p:txBody>
        </p:sp>
      </p:grpSp>
      <p:sp>
        <p:nvSpPr>
          <p:cNvPr id="127" name="TextBox 126">
            <a:extLst>
              <a:ext uri="{FF2B5EF4-FFF2-40B4-BE49-F238E27FC236}">
                <a16:creationId xmlns:a16="http://schemas.microsoft.com/office/drawing/2014/main" id="{F283C967-6F7E-4470-81F3-98D691806BFC}"/>
              </a:ext>
            </a:extLst>
          </p:cNvPr>
          <p:cNvSpPr txBox="1"/>
          <p:nvPr/>
        </p:nvSpPr>
        <p:spPr>
          <a:xfrm>
            <a:off x="5156163" y="1946616"/>
            <a:ext cx="3778022" cy="584775"/>
          </a:xfrm>
          <a:prstGeom prst="rect">
            <a:avLst/>
          </a:prstGeom>
          <a:noFill/>
        </p:spPr>
        <p:txBody>
          <a:bodyPr wrap="none" rtlCol="0">
            <a:spAutoFit/>
          </a:bodyPr>
          <a:lstStyle/>
          <a:p>
            <a:r>
              <a:rPr lang="en-AU" sz="3200" dirty="0">
                <a:solidFill>
                  <a:schemeClr val="bg1"/>
                </a:solidFill>
              </a:rPr>
              <a:t>vSet = {1, 3, 4, 5, 6, 7}</a:t>
            </a:r>
          </a:p>
        </p:txBody>
      </p:sp>
    </p:spTree>
    <p:extLst>
      <p:ext uri="{BB962C8B-B14F-4D97-AF65-F5344CB8AC3E}">
        <p14:creationId xmlns:p14="http://schemas.microsoft.com/office/powerpoint/2010/main" val="1934709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6" name="TextBox 45">
            <a:extLst>
              <a:ext uri="{FF2B5EF4-FFF2-40B4-BE49-F238E27FC236}">
                <a16:creationId xmlns:a16="http://schemas.microsoft.com/office/drawing/2014/main" id="{E541BAA0-9DE0-4E7A-ADA7-C1C10410C6D7}"/>
              </a:ext>
            </a:extLst>
          </p:cNvPr>
          <p:cNvSpPr txBox="1"/>
          <p:nvPr/>
        </p:nvSpPr>
        <p:spPr>
          <a:xfrm>
            <a:off x="331371" y="156516"/>
            <a:ext cx="4583619" cy="1938992"/>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This distance (8) is NOT smaller than the </a:t>
            </a:r>
            <a:r>
              <a:rPr lang="en-AU" sz="2400" b="1" dirty="0">
                <a:solidFill>
                  <a:schemeClr val="bg1"/>
                </a:solidFill>
              </a:rPr>
              <a:t>currently known shortest distance</a:t>
            </a:r>
            <a:r>
              <a:rPr lang="en-AU" sz="2400" dirty="0">
                <a:solidFill>
                  <a:schemeClr val="bg1"/>
                </a:solidFill>
              </a:rPr>
              <a:t> to 0 (0), so we don’t make any updates.</a:t>
            </a:r>
          </a:p>
        </p:txBody>
      </p:sp>
      <p:graphicFrame>
        <p:nvGraphicFramePr>
          <p:cNvPr id="48" name="Table 9">
            <a:extLst>
              <a:ext uri="{FF2B5EF4-FFF2-40B4-BE49-F238E27FC236}">
                <a16:creationId xmlns:a16="http://schemas.microsoft.com/office/drawing/2014/main" id="{1C64BBCB-4BD0-4B94-A2C8-C9F27861BDAE}"/>
              </a:ext>
            </a:extLst>
          </p:cNvPr>
          <p:cNvGraphicFramePr>
            <a:graphicFrameLocks noGrp="1"/>
          </p:cNvGraphicFramePr>
          <p:nvPr>
            <p:extLst>
              <p:ext uri="{D42A27DB-BD31-4B8C-83A1-F6EECF244321}">
                <p14:modId xmlns:p14="http://schemas.microsoft.com/office/powerpoint/2010/main" val="2089824681"/>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rgbClr val="00B050"/>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accent4"/>
                          </a:solidFill>
                        </a:rPr>
                        <a:t>2</a:t>
                      </a:r>
                    </a:p>
                  </a:txBody>
                  <a:tcPr anchor="ctr">
                    <a:noFill/>
                  </a:tcPr>
                </a:tc>
                <a:tc>
                  <a:txBody>
                    <a:bodyPr/>
                    <a:lstStyle/>
                    <a:p>
                      <a:pPr algn="ctr"/>
                      <a:r>
                        <a:rPr lang="en-AU" sz="3200" dirty="0">
                          <a:solidFill>
                            <a:srgbClr val="92D050"/>
                          </a:solidFill>
                        </a:rPr>
                        <a:t>3</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rgbClr val="00B050"/>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92D050"/>
                          </a:solidFill>
                        </a:rPr>
                        <a:t>5</a:t>
                      </a:r>
                    </a:p>
                  </a:txBody>
                  <a:tcPr anchor="ctr">
                    <a:noFill/>
                  </a:tcPr>
                </a:tc>
                <a:tc>
                  <a:txBody>
                    <a:bodyPr/>
                    <a:lstStyle/>
                    <a:p>
                      <a:pPr algn="ctr"/>
                      <a:r>
                        <a:rPr lang="en-AU" sz="3200" dirty="0">
                          <a:solidFill>
                            <a:schemeClr val="accent4"/>
                          </a:solidFill>
                        </a:rPr>
                        <a:t>4</a:t>
                      </a:r>
                    </a:p>
                  </a:txBody>
                  <a:tcPr anchor="ctr">
                    <a:noFill/>
                  </a:tcPr>
                </a:tc>
                <a:tc>
                  <a:txBody>
                    <a:bodyPr/>
                    <a:lstStyle/>
                    <a:p>
                      <a:pPr algn="ctr"/>
                      <a:r>
                        <a:rPr lang="en-AU" sz="3200" dirty="0">
                          <a:solidFill>
                            <a:srgbClr val="92D050"/>
                          </a:solidFill>
                        </a:rPr>
                        <a:t>6</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rgbClr val="00B050"/>
                          </a:solidFill>
                        </a:rPr>
                        <a:t>-1</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grpSp>
        <p:nvGrpSpPr>
          <p:cNvPr id="50" name="Group 49">
            <a:extLst>
              <a:ext uri="{FF2B5EF4-FFF2-40B4-BE49-F238E27FC236}">
                <a16:creationId xmlns:a16="http://schemas.microsoft.com/office/drawing/2014/main" id="{4C348136-E719-4033-B6D0-D714DD885592}"/>
              </a:ext>
            </a:extLst>
          </p:cNvPr>
          <p:cNvGrpSpPr/>
          <p:nvPr/>
        </p:nvGrpSpPr>
        <p:grpSpPr>
          <a:xfrm>
            <a:off x="1903135" y="2700836"/>
            <a:ext cx="8385709" cy="3943348"/>
            <a:chOff x="919157" y="2459578"/>
            <a:chExt cx="8385709" cy="3943348"/>
          </a:xfrm>
        </p:grpSpPr>
        <p:sp>
          <p:nvSpPr>
            <p:cNvPr id="52" name="Oval 51">
              <a:extLst>
                <a:ext uri="{FF2B5EF4-FFF2-40B4-BE49-F238E27FC236}">
                  <a16:creationId xmlns:a16="http://schemas.microsoft.com/office/drawing/2014/main" id="{C77D66CF-505A-445E-A57F-CE257803F07F}"/>
                </a:ext>
              </a:extLst>
            </p:cNvPr>
            <p:cNvSpPr/>
            <p:nvPr/>
          </p:nvSpPr>
          <p:spPr>
            <a:xfrm>
              <a:off x="956726" y="2914640"/>
              <a:ext cx="685805" cy="685805"/>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00B050"/>
                  </a:solidFill>
                </a:rPr>
                <a:t>0</a:t>
              </a:r>
            </a:p>
          </p:txBody>
        </p:sp>
        <p:sp>
          <p:nvSpPr>
            <p:cNvPr id="54" name="Oval 53">
              <a:extLst>
                <a:ext uri="{FF2B5EF4-FFF2-40B4-BE49-F238E27FC236}">
                  <a16:creationId xmlns:a16="http://schemas.microsoft.com/office/drawing/2014/main" id="{930E2200-2A5E-4325-ACCC-31F452E16A66}"/>
                </a:ext>
              </a:extLst>
            </p:cNvPr>
            <p:cNvSpPr/>
            <p:nvPr/>
          </p:nvSpPr>
          <p:spPr>
            <a:xfrm>
              <a:off x="956727" y="57171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3</a:t>
              </a:r>
            </a:p>
          </p:txBody>
        </p:sp>
        <p:sp>
          <p:nvSpPr>
            <p:cNvPr id="90" name="Oval 89">
              <a:extLst>
                <a:ext uri="{FF2B5EF4-FFF2-40B4-BE49-F238E27FC236}">
                  <a16:creationId xmlns:a16="http://schemas.microsoft.com/office/drawing/2014/main" id="{7063A215-4670-47B6-9A78-6D92BA18D2AB}"/>
                </a:ext>
              </a:extLst>
            </p:cNvPr>
            <p:cNvSpPr/>
            <p:nvPr/>
          </p:nvSpPr>
          <p:spPr>
            <a:xfrm>
              <a:off x="4596227" y="2459578"/>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1</a:t>
              </a:r>
            </a:p>
          </p:txBody>
        </p:sp>
        <p:sp>
          <p:nvSpPr>
            <p:cNvPr id="91" name="Oval 90">
              <a:extLst>
                <a:ext uri="{FF2B5EF4-FFF2-40B4-BE49-F238E27FC236}">
                  <a16:creationId xmlns:a16="http://schemas.microsoft.com/office/drawing/2014/main" id="{EC744CC8-B7D8-43CF-B905-8A6750B0273A}"/>
                </a:ext>
              </a:extLst>
            </p:cNvPr>
            <p:cNvSpPr/>
            <p:nvPr/>
          </p:nvSpPr>
          <p:spPr>
            <a:xfrm>
              <a:off x="2476493" y="4398421"/>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2</a:t>
              </a:r>
            </a:p>
          </p:txBody>
        </p:sp>
        <p:sp>
          <p:nvSpPr>
            <p:cNvPr id="92" name="Oval 91">
              <a:extLst>
                <a:ext uri="{FF2B5EF4-FFF2-40B4-BE49-F238E27FC236}">
                  <a16:creationId xmlns:a16="http://schemas.microsoft.com/office/drawing/2014/main" id="{766DB320-55E6-4CCE-AFCB-B63F652EB797}"/>
                </a:ext>
              </a:extLst>
            </p:cNvPr>
            <p:cNvSpPr/>
            <p:nvPr/>
          </p:nvSpPr>
          <p:spPr>
            <a:xfrm>
              <a:off x="4647973" y="5474652"/>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4</a:t>
              </a:r>
            </a:p>
          </p:txBody>
        </p:sp>
        <p:sp>
          <p:nvSpPr>
            <p:cNvPr id="93" name="Oval 92">
              <a:extLst>
                <a:ext uri="{FF2B5EF4-FFF2-40B4-BE49-F238E27FC236}">
                  <a16:creationId xmlns:a16="http://schemas.microsoft.com/office/drawing/2014/main" id="{9E3D12B5-54BF-48D6-85A8-159082FE216F}"/>
                </a:ext>
              </a:extLst>
            </p:cNvPr>
            <p:cNvSpPr/>
            <p:nvPr/>
          </p:nvSpPr>
          <p:spPr>
            <a:xfrm>
              <a:off x="6093173" y="381305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5</a:t>
              </a:r>
            </a:p>
          </p:txBody>
        </p:sp>
        <p:sp>
          <p:nvSpPr>
            <p:cNvPr id="94" name="Oval 93">
              <a:extLst>
                <a:ext uri="{FF2B5EF4-FFF2-40B4-BE49-F238E27FC236}">
                  <a16:creationId xmlns:a16="http://schemas.microsoft.com/office/drawing/2014/main" id="{2DFDCE15-5EF1-4832-BD6E-31B3DEAE854B}"/>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95" name="Oval 94">
              <a:extLst>
                <a:ext uri="{FF2B5EF4-FFF2-40B4-BE49-F238E27FC236}">
                  <a16:creationId xmlns:a16="http://schemas.microsoft.com/office/drawing/2014/main" id="{9BD43794-5499-4377-A88E-6DA57502146F}"/>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96" name="Straight Connector 95">
              <a:extLst>
                <a:ext uri="{FF2B5EF4-FFF2-40B4-BE49-F238E27FC236}">
                  <a16:creationId xmlns:a16="http://schemas.microsoft.com/office/drawing/2014/main" id="{E80DDB64-D151-4338-A205-548015A71BAC}"/>
                </a:ext>
              </a:extLst>
            </p:cNvPr>
            <p:cNvCxnSpPr>
              <a:stCxn id="52" idx="6"/>
              <a:endCxn id="90"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F23071C-3B02-4C5D-935C-F322719DBC3A}"/>
                </a:ext>
              </a:extLst>
            </p:cNvPr>
            <p:cNvCxnSpPr>
              <a:cxnSpLocks/>
              <a:stCxn id="52" idx="5"/>
              <a:endCxn id="91" idx="1"/>
            </p:cNvCxnSpPr>
            <p:nvPr/>
          </p:nvCxnSpPr>
          <p:spPr>
            <a:xfrm>
              <a:off x="1542097" y="3500011"/>
              <a:ext cx="1034830" cy="99884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3C2F85C-3B60-4152-9DA4-18889782B552}"/>
                </a:ext>
              </a:extLst>
            </p:cNvPr>
            <p:cNvCxnSpPr>
              <a:stCxn id="91" idx="7"/>
              <a:endCxn id="90" idx="3"/>
            </p:cNvCxnSpPr>
            <p:nvPr/>
          </p:nvCxnSpPr>
          <p:spPr>
            <a:xfrm flipV="1">
              <a:off x="3061864" y="3044949"/>
              <a:ext cx="1634797" cy="145390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76D9626-66DA-4AE6-9BE0-88E8014F7C76}"/>
                </a:ext>
              </a:extLst>
            </p:cNvPr>
            <p:cNvCxnSpPr>
              <a:stCxn id="90" idx="6"/>
              <a:endCxn id="94"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C3EE63D-6B0F-43A2-9049-0141F7BAB273}"/>
                </a:ext>
              </a:extLst>
            </p:cNvPr>
            <p:cNvCxnSpPr>
              <a:stCxn id="93" idx="7"/>
              <a:endCxn id="94"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9E665A1-099C-480E-B6DA-D9B5629A0B0B}"/>
                </a:ext>
              </a:extLst>
            </p:cNvPr>
            <p:cNvCxnSpPr>
              <a:stCxn id="93" idx="5"/>
              <a:endCxn id="95"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62E148F-1BF1-4A19-B163-DAF4D393862B}"/>
                </a:ext>
              </a:extLst>
            </p:cNvPr>
            <p:cNvCxnSpPr>
              <a:stCxn id="94" idx="4"/>
              <a:endCxn id="95"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0DFBAC8-37FA-499C-8F20-91EB696E52D1}"/>
                </a:ext>
              </a:extLst>
            </p:cNvPr>
            <p:cNvCxnSpPr>
              <a:stCxn id="90" idx="5"/>
              <a:endCxn id="93"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858D047-11C9-432E-AA4A-688840E37F74}"/>
                </a:ext>
              </a:extLst>
            </p:cNvPr>
            <p:cNvCxnSpPr>
              <a:stCxn id="91" idx="6"/>
              <a:endCxn id="93" idx="2"/>
            </p:cNvCxnSpPr>
            <p:nvPr/>
          </p:nvCxnSpPr>
          <p:spPr>
            <a:xfrm flipV="1">
              <a:off x="3162298" y="4155953"/>
              <a:ext cx="2930875" cy="58537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C862D86-A873-4CD0-B2F0-D61CBEC6BA80}"/>
                </a:ext>
              </a:extLst>
            </p:cNvPr>
            <p:cNvCxnSpPr>
              <a:stCxn id="52" idx="4"/>
              <a:endCxn id="54"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CE336D1-7A0F-45CD-B1E0-163F2451A98F}"/>
                </a:ext>
              </a:extLst>
            </p:cNvPr>
            <p:cNvCxnSpPr>
              <a:cxnSpLocks/>
              <a:stCxn id="54" idx="7"/>
              <a:endCxn id="91" idx="3"/>
            </p:cNvCxnSpPr>
            <p:nvPr/>
          </p:nvCxnSpPr>
          <p:spPr>
            <a:xfrm flipV="1">
              <a:off x="1542098" y="4983792"/>
              <a:ext cx="1034829" cy="83376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AC371FF-6E52-4E3D-94EE-DE709AF2DAC7}"/>
                </a:ext>
              </a:extLst>
            </p:cNvPr>
            <p:cNvCxnSpPr>
              <a:stCxn id="54" idx="6"/>
              <a:endCxn id="92"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8080660-3158-4FF1-B86F-18CD41A1C42C}"/>
                </a:ext>
              </a:extLst>
            </p:cNvPr>
            <p:cNvCxnSpPr>
              <a:stCxn id="91" idx="5"/>
              <a:endCxn id="92" idx="1"/>
            </p:cNvCxnSpPr>
            <p:nvPr/>
          </p:nvCxnSpPr>
          <p:spPr>
            <a:xfrm>
              <a:off x="3061864" y="4983792"/>
              <a:ext cx="1686543" cy="59129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ECD61DA-02E8-41AF-8675-910A1DB5339C}"/>
                </a:ext>
              </a:extLst>
            </p:cNvPr>
            <p:cNvCxnSpPr>
              <a:stCxn id="92" idx="6"/>
              <a:endCxn id="95"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72442E1-DE05-48AB-A8CC-0982B0B4378E}"/>
                </a:ext>
              </a:extLst>
            </p:cNvPr>
            <p:cNvCxnSpPr>
              <a:stCxn id="92" idx="7"/>
              <a:endCxn id="93"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D587674D-1A1A-46C6-B275-902BD8F43E42}"/>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113" name="TextBox 112">
              <a:extLst>
                <a:ext uri="{FF2B5EF4-FFF2-40B4-BE49-F238E27FC236}">
                  <a16:creationId xmlns:a16="http://schemas.microsoft.com/office/drawing/2014/main" id="{43AF40FF-4E08-4559-8FCA-0E4FA679E75A}"/>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114" name="TextBox 113">
              <a:extLst>
                <a:ext uri="{FF2B5EF4-FFF2-40B4-BE49-F238E27FC236}">
                  <a16:creationId xmlns:a16="http://schemas.microsoft.com/office/drawing/2014/main" id="{96594827-8934-461E-B73E-510639286450}"/>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115" name="TextBox 114">
              <a:extLst>
                <a:ext uri="{FF2B5EF4-FFF2-40B4-BE49-F238E27FC236}">
                  <a16:creationId xmlns:a16="http://schemas.microsoft.com/office/drawing/2014/main" id="{9C040DAC-D085-48D7-A97F-FE75599E3AD1}"/>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116" name="TextBox 115">
              <a:extLst>
                <a:ext uri="{FF2B5EF4-FFF2-40B4-BE49-F238E27FC236}">
                  <a16:creationId xmlns:a16="http://schemas.microsoft.com/office/drawing/2014/main" id="{64424D49-6C78-45F7-824E-CA6B85EC7773}"/>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00B050"/>
                  </a:solidFill>
                </a:rPr>
                <a:t>4</a:t>
              </a:r>
            </a:p>
          </p:txBody>
        </p:sp>
        <p:sp>
          <p:nvSpPr>
            <p:cNvPr id="117" name="TextBox 116">
              <a:extLst>
                <a:ext uri="{FF2B5EF4-FFF2-40B4-BE49-F238E27FC236}">
                  <a16:creationId xmlns:a16="http://schemas.microsoft.com/office/drawing/2014/main" id="{060E9FBA-F517-4ABE-9E96-A0FF730DD616}"/>
                </a:ext>
              </a:extLst>
            </p:cNvPr>
            <p:cNvSpPr txBox="1"/>
            <p:nvPr/>
          </p:nvSpPr>
          <p:spPr>
            <a:xfrm>
              <a:off x="3476594" y="3353938"/>
              <a:ext cx="367408" cy="523220"/>
            </a:xfrm>
            <a:prstGeom prst="rect">
              <a:avLst/>
            </a:prstGeom>
            <a:noFill/>
          </p:spPr>
          <p:txBody>
            <a:bodyPr wrap="none" rtlCol="0">
              <a:spAutoFit/>
            </a:bodyPr>
            <a:lstStyle/>
            <a:p>
              <a:r>
                <a:rPr lang="en-AU" sz="2800" dirty="0">
                  <a:solidFill>
                    <a:srgbClr val="92D050"/>
                  </a:solidFill>
                </a:rPr>
                <a:t>8</a:t>
              </a:r>
            </a:p>
          </p:txBody>
        </p:sp>
        <p:sp>
          <p:nvSpPr>
            <p:cNvPr id="118" name="TextBox 117">
              <a:extLst>
                <a:ext uri="{FF2B5EF4-FFF2-40B4-BE49-F238E27FC236}">
                  <a16:creationId xmlns:a16="http://schemas.microsoft.com/office/drawing/2014/main" id="{CAF85B7C-EDFE-4DB4-9137-DB3640790072}"/>
                </a:ext>
              </a:extLst>
            </p:cNvPr>
            <p:cNvSpPr txBox="1"/>
            <p:nvPr/>
          </p:nvSpPr>
          <p:spPr>
            <a:xfrm>
              <a:off x="4426475" y="3894342"/>
              <a:ext cx="367408" cy="523220"/>
            </a:xfrm>
            <a:prstGeom prst="rect">
              <a:avLst/>
            </a:prstGeom>
            <a:noFill/>
          </p:spPr>
          <p:txBody>
            <a:bodyPr wrap="none" rtlCol="0">
              <a:spAutoFit/>
            </a:bodyPr>
            <a:lstStyle/>
            <a:p>
              <a:r>
                <a:rPr lang="en-AU" sz="2800" dirty="0">
                  <a:solidFill>
                    <a:srgbClr val="92D050"/>
                  </a:solidFill>
                </a:rPr>
                <a:t>7</a:t>
              </a:r>
            </a:p>
          </p:txBody>
        </p:sp>
        <p:sp>
          <p:nvSpPr>
            <p:cNvPr id="119" name="TextBox 118">
              <a:extLst>
                <a:ext uri="{FF2B5EF4-FFF2-40B4-BE49-F238E27FC236}">
                  <a16:creationId xmlns:a16="http://schemas.microsoft.com/office/drawing/2014/main" id="{A12768D0-90B7-4968-ACDF-7091BAC42068}"/>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120" name="TextBox 119">
              <a:extLst>
                <a:ext uri="{FF2B5EF4-FFF2-40B4-BE49-F238E27FC236}">
                  <a16:creationId xmlns:a16="http://schemas.microsoft.com/office/drawing/2014/main" id="{C54B8411-3F7F-4120-ABFC-DBC170E78371}"/>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121" name="TextBox 120">
              <a:extLst>
                <a:ext uri="{FF2B5EF4-FFF2-40B4-BE49-F238E27FC236}">
                  <a16:creationId xmlns:a16="http://schemas.microsoft.com/office/drawing/2014/main" id="{A3CFDAE6-C8F4-427E-8144-2BBC0BBFEEC7}"/>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122" name="TextBox 121">
              <a:extLst>
                <a:ext uri="{FF2B5EF4-FFF2-40B4-BE49-F238E27FC236}">
                  <a16:creationId xmlns:a16="http://schemas.microsoft.com/office/drawing/2014/main" id="{9259D9F0-78A5-4104-BE68-FE0B05910F55}"/>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123" name="TextBox 122">
              <a:extLst>
                <a:ext uri="{FF2B5EF4-FFF2-40B4-BE49-F238E27FC236}">
                  <a16:creationId xmlns:a16="http://schemas.microsoft.com/office/drawing/2014/main" id="{DDBCF792-9216-47FB-8749-5ED6C3213F77}"/>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124" name="TextBox 123">
              <a:extLst>
                <a:ext uri="{FF2B5EF4-FFF2-40B4-BE49-F238E27FC236}">
                  <a16:creationId xmlns:a16="http://schemas.microsoft.com/office/drawing/2014/main" id="{028371BD-5ACA-475E-AB47-92B12D6344B7}"/>
                </a:ext>
              </a:extLst>
            </p:cNvPr>
            <p:cNvSpPr txBox="1"/>
            <p:nvPr/>
          </p:nvSpPr>
          <p:spPr>
            <a:xfrm>
              <a:off x="3856587" y="4772399"/>
              <a:ext cx="367408" cy="523220"/>
            </a:xfrm>
            <a:prstGeom prst="rect">
              <a:avLst/>
            </a:prstGeom>
            <a:noFill/>
          </p:spPr>
          <p:txBody>
            <a:bodyPr wrap="none" rtlCol="0">
              <a:spAutoFit/>
            </a:bodyPr>
            <a:lstStyle/>
            <a:p>
              <a:r>
                <a:rPr lang="en-AU" sz="2800" dirty="0">
                  <a:solidFill>
                    <a:srgbClr val="92D050"/>
                  </a:solidFill>
                </a:rPr>
                <a:t>3</a:t>
              </a:r>
            </a:p>
          </p:txBody>
        </p:sp>
        <p:sp>
          <p:nvSpPr>
            <p:cNvPr id="125" name="TextBox 124">
              <a:extLst>
                <a:ext uri="{FF2B5EF4-FFF2-40B4-BE49-F238E27FC236}">
                  <a16:creationId xmlns:a16="http://schemas.microsoft.com/office/drawing/2014/main" id="{7F36DE95-69C3-4513-8F92-2FB5E4A0AEE9}"/>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126" name="TextBox 125">
              <a:extLst>
                <a:ext uri="{FF2B5EF4-FFF2-40B4-BE49-F238E27FC236}">
                  <a16:creationId xmlns:a16="http://schemas.microsoft.com/office/drawing/2014/main" id="{F9C6BE4E-746F-4697-B279-08C48E091FD3}"/>
                </a:ext>
              </a:extLst>
            </p:cNvPr>
            <p:cNvSpPr txBox="1"/>
            <p:nvPr/>
          </p:nvSpPr>
          <p:spPr>
            <a:xfrm>
              <a:off x="1776668" y="4892349"/>
              <a:ext cx="367408" cy="523220"/>
            </a:xfrm>
            <a:prstGeom prst="rect">
              <a:avLst/>
            </a:prstGeom>
            <a:noFill/>
          </p:spPr>
          <p:txBody>
            <a:bodyPr wrap="none" rtlCol="0">
              <a:spAutoFit/>
            </a:bodyPr>
            <a:lstStyle/>
            <a:p>
              <a:r>
                <a:rPr lang="en-AU" sz="2800" dirty="0">
                  <a:solidFill>
                    <a:srgbClr val="92D050"/>
                  </a:solidFill>
                </a:rPr>
                <a:t>1</a:t>
              </a:r>
            </a:p>
          </p:txBody>
        </p:sp>
      </p:grpSp>
      <p:sp>
        <p:nvSpPr>
          <p:cNvPr id="127" name="TextBox 126">
            <a:extLst>
              <a:ext uri="{FF2B5EF4-FFF2-40B4-BE49-F238E27FC236}">
                <a16:creationId xmlns:a16="http://schemas.microsoft.com/office/drawing/2014/main" id="{757E9188-01B5-42A5-9CA3-0200A8B708AF}"/>
              </a:ext>
            </a:extLst>
          </p:cNvPr>
          <p:cNvSpPr txBox="1"/>
          <p:nvPr/>
        </p:nvSpPr>
        <p:spPr>
          <a:xfrm>
            <a:off x="5156163" y="1946616"/>
            <a:ext cx="3778022" cy="584775"/>
          </a:xfrm>
          <a:prstGeom prst="rect">
            <a:avLst/>
          </a:prstGeom>
          <a:noFill/>
        </p:spPr>
        <p:txBody>
          <a:bodyPr wrap="none" rtlCol="0">
            <a:spAutoFit/>
          </a:bodyPr>
          <a:lstStyle/>
          <a:p>
            <a:r>
              <a:rPr lang="en-AU" sz="3200" dirty="0">
                <a:solidFill>
                  <a:schemeClr val="bg1"/>
                </a:solidFill>
              </a:rPr>
              <a:t>vSet = {1, 3, 4, 5, 6, 7}</a:t>
            </a:r>
          </a:p>
        </p:txBody>
      </p:sp>
    </p:spTree>
    <p:extLst>
      <p:ext uri="{BB962C8B-B14F-4D97-AF65-F5344CB8AC3E}">
        <p14:creationId xmlns:p14="http://schemas.microsoft.com/office/powerpoint/2010/main" val="600011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graphicFrame>
        <p:nvGraphicFramePr>
          <p:cNvPr id="9" name="Table 9">
            <a:extLst>
              <a:ext uri="{FF2B5EF4-FFF2-40B4-BE49-F238E27FC236}">
                <a16:creationId xmlns:a16="http://schemas.microsoft.com/office/drawing/2014/main" id="{CFA5D3D8-79F6-4286-A185-9036E8AE6218}"/>
              </a:ext>
            </a:extLst>
          </p:cNvPr>
          <p:cNvGraphicFramePr>
            <a:graphicFrameLocks noGrp="1"/>
          </p:cNvGraphicFramePr>
          <p:nvPr>
            <p:extLst>
              <p:ext uri="{D42A27DB-BD31-4B8C-83A1-F6EECF244321}">
                <p14:modId xmlns:p14="http://schemas.microsoft.com/office/powerpoint/2010/main" val="125147129"/>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00B050"/>
                          </a:solidFill>
                        </a:rPr>
                        <a:t>1</a:t>
                      </a:r>
                    </a:p>
                  </a:txBody>
                  <a:tcPr anchor="ctr">
                    <a:noFill/>
                  </a:tcPr>
                </a:tc>
                <a:tc>
                  <a:txBody>
                    <a:bodyPr/>
                    <a:lstStyle/>
                    <a:p>
                      <a:pPr algn="ctr"/>
                      <a:r>
                        <a:rPr lang="en-AU" sz="3200" dirty="0">
                          <a:solidFill>
                            <a:schemeClr val="accent4"/>
                          </a:solidFill>
                        </a:rPr>
                        <a:t>2</a:t>
                      </a:r>
                    </a:p>
                  </a:txBody>
                  <a:tcPr anchor="ctr">
                    <a:noFill/>
                  </a:tcPr>
                </a:tc>
                <a:tc>
                  <a:txBody>
                    <a:bodyPr/>
                    <a:lstStyle/>
                    <a:p>
                      <a:pPr algn="ctr"/>
                      <a:r>
                        <a:rPr lang="en-AU" sz="3200" dirty="0">
                          <a:solidFill>
                            <a:srgbClr val="92D050"/>
                          </a:solidFill>
                        </a:rPr>
                        <a:t>3</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rgbClr val="92D050"/>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00B050"/>
                          </a:solidFill>
                        </a:rPr>
                        <a:t>5</a:t>
                      </a:r>
                    </a:p>
                  </a:txBody>
                  <a:tcPr anchor="ctr">
                    <a:noFill/>
                  </a:tcPr>
                </a:tc>
                <a:tc>
                  <a:txBody>
                    <a:bodyPr/>
                    <a:lstStyle/>
                    <a:p>
                      <a:pPr algn="ctr"/>
                      <a:r>
                        <a:rPr lang="en-AU" sz="3200" dirty="0">
                          <a:solidFill>
                            <a:schemeClr val="accent4"/>
                          </a:solidFill>
                        </a:rPr>
                        <a:t>4</a:t>
                      </a:r>
                    </a:p>
                  </a:txBody>
                  <a:tcPr anchor="ctr">
                    <a:noFill/>
                  </a:tcPr>
                </a:tc>
                <a:tc>
                  <a:txBody>
                    <a:bodyPr/>
                    <a:lstStyle/>
                    <a:p>
                      <a:pPr algn="ctr"/>
                      <a:r>
                        <a:rPr lang="en-AU" sz="3200" dirty="0">
                          <a:solidFill>
                            <a:srgbClr val="92D050"/>
                          </a:solidFill>
                        </a:rPr>
                        <a:t>6</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00B050"/>
                          </a:solidFill>
                        </a:rPr>
                        <a:t>0</a:t>
                      </a:r>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grpSp>
        <p:nvGrpSpPr>
          <p:cNvPr id="47" name="Group 46">
            <a:extLst>
              <a:ext uri="{FF2B5EF4-FFF2-40B4-BE49-F238E27FC236}">
                <a16:creationId xmlns:a16="http://schemas.microsoft.com/office/drawing/2014/main" id="{538E66EF-C979-45ED-A508-33042B7F5FB4}"/>
              </a:ext>
            </a:extLst>
          </p:cNvPr>
          <p:cNvGrpSpPr/>
          <p:nvPr/>
        </p:nvGrpSpPr>
        <p:grpSpPr>
          <a:xfrm>
            <a:off x="1903135" y="2700836"/>
            <a:ext cx="8385709" cy="3943348"/>
            <a:chOff x="919157" y="2459578"/>
            <a:chExt cx="8385709" cy="3943348"/>
          </a:xfrm>
        </p:grpSpPr>
        <p:sp>
          <p:nvSpPr>
            <p:cNvPr id="49" name="Oval 48">
              <a:extLst>
                <a:ext uri="{FF2B5EF4-FFF2-40B4-BE49-F238E27FC236}">
                  <a16:creationId xmlns:a16="http://schemas.microsoft.com/office/drawing/2014/main" id="{54CD7A80-520D-45E8-AE32-331F4A5474F6}"/>
                </a:ext>
              </a:extLst>
            </p:cNvPr>
            <p:cNvSpPr/>
            <p:nvPr/>
          </p:nvSpPr>
          <p:spPr>
            <a:xfrm>
              <a:off x="956726" y="291464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0</a:t>
              </a:r>
            </a:p>
          </p:txBody>
        </p:sp>
        <p:sp>
          <p:nvSpPr>
            <p:cNvPr id="51" name="Oval 50">
              <a:extLst>
                <a:ext uri="{FF2B5EF4-FFF2-40B4-BE49-F238E27FC236}">
                  <a16:creationId xmlns:a16="http://schemas.microsoft.com/office/drawing/2014/main" id="{4E1670BF-5C5B-4AD2-BBEB-469F191B94C6}"/>
                </a:ext>
              </a:extLst>
            </p:cNvPr>
            <p:cNvSpPr/>
            <p:nvPr/>
          </p:nvSpPr>
          <p:spPr>
            <a:xfrm>
              <a:off x="956727" y="57171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3</a:t>
              </a:r>
            </a:p>
          </p:txBody>
        </p:sp>
        <p:sp>
          <p:nvSpPr>
            <p:cNvPr id="53" name="Oval 52">
              <a:extLst>
                <a:ext uri="{FF2B5EF4-FFF2-40B4-BE49-F238E27FC236}">
                  <a16:creationId xmlns:a16="http://schemas.microsoft.com/office/drawing/2014/main" id="{A3367CD0-8430-4FC4-8740-CDB7AFF01BAA}"/>
                </a:ext>
              </a:extLst>
            </p:cNvPr>
            <p:cNvSpPr/>
            <p:nvPr/>
          </p:nvSpPr>
          <p:spPr>
            <a:xfrm>
              <a:off x="4596227" y="2459578"/>
              <a:ext cx="685805" cy="685805"/>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00B050"/>
                  </a:solidFill>
                </a:rPr>
                <a:t>1</a:t>
              </a:r>
            </a:p>
          </p:txBody>
        </p:sp>
        <p:sp>
          <p:nvSpPr>
            <p:cNvPr id="55" name="Oval 54">
              <a:extLst>
                <a:ext uri="{FF2B5EF4-FFF2-40B4-BE49-F238E27FC236}">
                  <a16:creationId xmlns:a16="http://schemas.microsoft.com/office/drawing/2014/main" id="{F5A85224-1559-4A4B-8077-EEEDFCBA523E}"/>
                </a:ext>
              </a:extLst>
            </p:cNvPr>
            <p:cNvSpPr/>
            <p:nvPr/>
          </p:nvSpPr>
          <p:spPr>
            <a:xfrm>
              <a:off x="2476493" y="4398421"/>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2</a:t>
              </a:r>
            </a:p>
          </p:txBody>
        </p:sp>
        <p:sp>
          <p:nvSpPr>
            <p:cNvPr id="56" name="Oval 55">
              <a:extLst>
                <a:ext uri="{FF2B5EF4-FFF2-40B4-BE49-F238E27FC236}">
                  <a16:creationId xmlns:a16="http://schemas.microsoft.com/office/drawing/2014/main" id="{B77662D9-65F7-452F-B837-66805A7F85CB}"/>
                </a:ext>
              </a:extLst>
            </p:cNvPr>
            <p:cNvSpPr/>
            <p:nvPr/>
          </p:nvSpPr>
          <p:spPr>
            <a:xfrm>
              <a:off x="4647973" y="5474652"/>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4</a:t>
              </a:r>
            </a:p>
          </p:txBody>
        </p:sp>
        <p:sp>
          <p:nvSpPr>
            <p:cNvPr id="57" name="Oval 56">
              <a:extLst>
                <a:ext uri="{FF2B5EF4-FFF2-40B4-BE49-F238E27FC236}">
                  <a16:creationId xmlns:a16="http://schemas.microsoft.com/office/drawing/2014/main" id="{6EAE76C3-90EA-4413-9D85-9570B712C374}"/>
                </a:ext>
              </a:extLst>
            </p:cNvPr>
            <p:cNvSpPr/>
            <p:nvPr/>
          </p:nvSpPr>
          <p:spPr>
            <a:xfrm>
              <a:off x="6093173" y="381305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5</a:t>
              </a:r>
            </a:p>
          </p:txBody>
        </p:sp>
        <p:sp>
          <p:nvSpPr>
            <p:cNvPr id="58" name="Oval 57">
              <a:extLst>
                <a:ext uri="{FF2B5EF4-FFF2-40B4-BE49-F238E27FC236}">
                  <a16:creationId xmlns:a16="http://schemas.microsoft.com/office/drawing/2014/main" id="{D1F2057B-4B27-4BDA-9A51-2D16C925EEB5}"/>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59" name="Oval 58">
              <a:extLst>
                <a:ext uri="{FF2B5EF4-FFF2-40B4-BE49-F238E27FC236}">
                  <a16:creationId xmlns:a16="http://schemas.microsoft.com/office/drawing/2014/main" id="{08251B93-3465-4E70-A2B8-91AF6FC60143}"/>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60" name="Straight Connector 59">
              <a:extLst>
                <a:ext uri="{FF2B5EF4-FFF2-40B4-BE49-F238E27FC236}">
                  <a16:creationId xmlns:a16="http://schemas.microsoft.com/office/drawing/2014/main" id="{59D7C3C5-6D1D-47D1-9DCD-1C29CBEE337A}"/>
                </a:ext>
              </a:extLst>
            </p:cNvPr>
            <p:cNvCxnSpPr>
              <a:stCxn id="49" idx="6"/>
              <a:endCxn id="53"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B957169-D85B-493B-A0A7-2C07A3250ACE}"/>
                </a:ext>
              </a:extLst>
            </p:cNvPr>
            <p:cNvCxnSpPr>
              <a:cxnSpLocks/>
              <a:stCxn id="49" idx="5"/>
              <a:endCxn id="55" idx="1"/>
            </p:cNvCxnSpPr>
            <p:nvPr/>
          </p:nvCxnSpPr>
          <p:spPr>
            <a:xfrm>
              <a:off x="1542097" y="3500011"/>
              <a:ext cx="1034830" cy="99884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556D468-D66B-4C75-BE84-84426C9C2E57}"/>
                </a:ext>
              </a:extLst>
            </p:cNvPr>
            <p:cNvCxnSpPr>
              <a:stCxn id="55" idx="7"/>
              <a:endCxn id="53" idx="3"/>
            </p:cNvCxnSpPr>
            <p:nvPr/>
          </p:nvCxnSpPr>
          <p:spPr>
            <a:xfrm flipV="1">
              <a:off x="3061864" y="3044949"/>
              <a:ext cx="1634797" cy="145390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B4ABC8F-4679-48AE-85FA-B7A32F4941D4}"/>
                </a:ext>
              </a:extLst>
            </p:cNvPr>
            <p:cNvCxnSpPr>
              <a:stCxn id="53" idx="6"/>
              <a:endCxn id="58"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CA0C025-78E3-415A-91DC-E63D1BBD7208}"/>
                </a:ext>
              </a:extLst>
            </p:cNvPr>
            <p:cNvCxnSpPr>
              <a:stCxn id="57" idx="7"/>
              <a:endCxn id="58"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07C38DC-A6E3-4E26-A685-2B7886404AE6}"/>
                </a:ext>
              </a:extLst>
            </p:cNvPr>
            <p:cNvCxnSpPr>
              <a:stCxn id="57" idx="5"/>
              <a:endCxn id="59"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D936F20-2712-42F8-B5C3-E9CA15426C22}"/>
                </a:ext>
              </a:extLst>
            </p:cNvPr>
            <p:cNvCxnSpPr>
              <a:stCxn id="58" idx="4"/>
              <a:endCxn id="59"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B62304-EF6D-43A6-80C8-C1C12280DFCF}"/>
                </a:ext>
              </a:extLst>
            </p:cNvPr>
            <p:cNvCxnSpPr>
              <a:stCxn id="53" idx="5"/>
              <a:endCxn id="57"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2507969-6C8E-41B0-AF47-F50700B405BB}"/>
                </a:ext>
              </a:extLst>
            </p:cNvPr>
            <p:cNvCxnSpPr>
              <a:stCxn id="55" idx="6"/>
              <a:endCxn id="57" idx="2"/>
            </p:cNvCxnSpPr>
            <p:nvPr/>
          </p:nvCxnSpPr>
          <p:spPr>
            <a:xfrm flipV="1">
              <a:off x="3162298" y="4155953"/>
              <a:ext cx="2930875" cy="58537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CECA250-58BC-4EF0-8C77-6ABD34A23331}"/>
                </a:ext>
              </a:extLst>
            </p:cNvPr>
            <p:cNvCxnSpPr>
              <a:stCxn id="49" idx="4"/>
              <a:endCxn id="51"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099A246-8250-4C2D-B75E-B28B85CAB0AD}"/>
                </a:ext>
              </a:extLst>
            </p:cNvPr>
            <p:cNvCxnSpPr>
              <a:cxnSpLocks/>
              <a:stCxn id="51" idx="7"/>
              <a:endCxn id="55" idx="3"/>
            </p:cNvCxnSpPr>
            <p:nvPr/>
          </p:nvCxnSpPr>
          <p:spPr>
            <a:xfrm flipV="1">
              <a:off x="1542098" y="4983792"/>
              <a:ext cx="1034829" cy="83376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F673C07-6BB8-40AB-851F-EB70640DEFDF}"/>
                </a:ext>
              </a:extLst>
            </p:cNvPr>
            <p:cNvCxnSpPr>
              <a:stCxn id="51" idx="6"/>
              <a:endCxn id="56"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B1DEF9B-5F3B-42EA-9504-0AD0E5E021C0}"/>
                </a:ext>
              </a:extLst>
            </p:cNvPr>
            <p:cNvCxnSpPr>
              <a:stCxn id="55" idx="5"/>
              <a:endCxn id="56" idx="1"/>
            </p:cNvCxnSpPr>
            <p:nvPr/>
          </p:nvCxnSpPr>
          <p:spPr>
            <a:xfrm>
              <a:off x="3061864" y="4983792"/>
              <a:ext cx="1686543" cy="59129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E05F69A-A408-404A-A9B2-64EF644D4B9A}"/>
                </a:ext>
              </a:extLst>
            </p:cNvPr>
            <p:cNvCxnSpPr>
              <a:stCxn id="56" idx="6"/>
              <a:endCxn id="59"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B9CE28D-A9A8-4F25-B578-5280B05C2758}"/>
                </a:ext>
              </a:extLst>
            </p:cNvPr>
            <p:cNvCxnSpPr>
              <a:stCxn id="56" idx="7"/>
              <a:endCxn id="57"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5480D22-2898-4AAC-9DCD-1CB98EAAD617}"/>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76" name="TextBox 75">
              <a:extLst>
                <a:ext uri="{FF2B5EF4-FFF2-40B4-BE49-F238E27FC236}">
                  <a16:creationId xmlns:a16="http://schemas.microsoft.com/office/drawing/2014/main" id="{599D4E6D-3953-4747-B612-97877F86D9C0}"/>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7" name="TextBox 76">
              <a:extLst>
                <a:ext uri="{FF2B5EF4-FFF2-40B4-BE49-F238E27FC236}">
                  <a16:creationId xmlns:a16="http://schemas.microsoft.com/office/drawing/2014/main" id="{071E3346-7EBE-4348-8C60-85B903F23D01}"/>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8" name="TextBox 77">
              <a:extLst>
                <a:ext uri="{FF2B5EF4-FFF2-40B4-BE49-F238E27FC236}">
                  <a16:creationId xmlns:a16="http://schemas.microsoft.com/office/drawing/2014/main" id="{9D6F9100-04D9-474B-B36C-1393FD32BBC6}"/>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79" name="TextBox 78">
              <a:extLst>
                <a:ext uri="{FF2B5EF4-FFF2-40B4-BE49-F238E27FC236}">
                  <a16:creationId xmlns:a16="http://schemas.microsoft.com/office/drawing/2014/main" id="{62465C2B-65F1-43A3-9674-6BC7460513FC}"/>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92D050"/>
                  </a:solidFill>
                </a:rPr>
                <a:t>4</a:t>
              </a:r>
            </a:p>
          </p:txBody>
        </p:sp>
        <p:sp>
          <p:nvSpPr>
            <p:cNvPr id="80" name="TextBox 79">
              <a:extLst>
                <a:ext uri="{FF2B5EF4-FFF2-40B4-BE49-F238E27FC236}">
                  <a16:creationId xmlns:a16="http://schemas.microsoft.com/office/drawing/2014/main" id="{9CC6FC9D-3BFA-4CFB-87E8-B96D8F631311}"/>
                </a:ext>
              </a:extLst>
            </p:cNvPr>
            <p:cNvSpPr txBox="1"/>
            <p:nvPr/>
          </p:nvSpPr>
          <p:spPr>
            <a:xfrm>
              <a:off x="3476594" y="3353938"/>
              <a:ext cx="367408" cy="523220"/>
            </a:xfrm>
            <a:prstGeom prst="rect">
              <a:avLst/>
            </a:prstGeom>
            <a:noFill/>
          </p:spPr>
          <p:txBody>
            <a:bodyPr wrap="none" rtlCol="0">
              <a:spAutoFit/>
            </a:bodyPr>
            <a:lstStyle/>
            <a:p>
              <a:r>
                <a:rPr lang="en-AU" sz="2800" dirty="0">
                  <a:solidFill>
                    <a:srgbClr val="00B050"/>
                  </a:solidFill>
                </a:rPr>
                <a:t>8</a:t>
              </a:r>
            </a:p>
          </p:txBody>
        </p:sp>
        <p:sp>
          <p:nvSpPr>
            <p:cNvPr id="81" name="TextBox 80">
              <a:extLst>
                <a:ext uri="{FF2B5EF4-FFF2-40B4-BE49-F238E27FC236}">
                  <a16:creationId xmlns:a16="http://schemas.microsoft.com/office/drawing/2014/main" id="{204AE374-4B4B-4AFB-9D09-BB866C5BFFA2}"/>
                </a:ext>
              </a:extLst>
            </p:cNvPr>
            <p:cNvSpPr txBox="1"/>
            <p:nvPr/>
          </p:nvSpPr>
          <p:spPr>
            <a:xfrm>
              <a:off x="4426475" y="3894342"/>
              <a:ext cx="367408" cy="523220"/>
            </a:xfrm>
            <a:prstGeom prst="rect">
              <a:avLst/>
            </a:prstGeom>
            <a:noFill/>
          </p:spPr>
          <p:txBody>
            <a:bodyPr wrap="none" rtlCol="0">
              <a:spAutoFit/>
            </a:bodyPr>
            <a:lstStyle/>
            <a:p>
              <a:r>
                <a:rPr lang="en-AU" sz="2800" dirty="0">
                  <a:solidFill>
                    <a:srgbClr val="92D050"/>
                  </a:solidFill>
                </a:rPr>
                <a:t>7</a:t>
              </a:r>
            </a:p>
          </p:txBody>
        </p:sp>
        <p:sp>
          <p:nvSpPr>
            <p:cNvPr id="82" name="TextBox 81">
              <a:extLst>
                <a:ext uri="{FF2B5EF4-FFF2-40B4-BE49-F238E27FC236}">
                  <a16:creationId xmlns:a16="http://schemas.microsoft.com/office/drawing/2014/main" id="{A99C81E2-6D54-4178-8DA7-DAF6C4B2A83F}"/>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3" name="TextBox 82">
              <a:extLst>
                <a:ext uri="{FF2B5EF4-FFF2-40B4-BE49-F238E27FC236}">
                  <a16:creationId xmlns:a16="http://schemas.microsoft.com/office/drawing/2014/main" id="{BE495AC6-3FA5-4776-95E2-E8C142F7EE3A}"/>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4" name="TextBox 83">
              <a:extLst>
                <a:ext uri="{FF2B5EF4-FFF2-40B4-BE49-F238E27FC236}">
                  <a16:creationId xmlns:a16="http://schemas.microsoft.com/office/drawing/2014/main" id="{C64F56A7-1626-4A94-891C-8175B5E59A97}"/>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5" name="TextBox 84">
              <a:extLst>
                <a:ext uri="{FF2B5EF4-FFF2-40B4-BE49-F238E27FC236}">
                  <a16:creationId xmlns:a16="http://schemas.microsoft.com/office/drawing/2014/main" id="{67A45271-4837-4C00-8EA7-D256C9FE5350}"/>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6" name="TextBox 85">
              <a:extLst>
                <a:ext uri="{FF2B5EF4-FFF2-40B4-BE49-F238E27FC236}">
                  <a16:creationId xmlns:a16="http://schemas.microsoft.com/office/drawing/2014/main" id="{D3680119-C1FB-4AF2-9B45-8A6B4C1F1C15}"/>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7" name="TextBox 86">
              <a:extLst>
                <a:ext uri="{FF2B5EF4-FFF2-40B4-BE49-F238E27FC236}">
                  <a16:creationId xmlns:a16="http://schemas.microsoft.com/office/drawing/2014/main" id="{3AA17FBE-073B-4B9D-935B-FF365E844BF9}"/>
                </a:ext>
              </a:extLst>
            </p:cNvPr>
            <p:cNvSpPr txBox="1"/>
            <p:nvPr/>
          </p:nvSpPr>
          <p:spPr>
            <a:xfrm>
              <a:off x="3856587" y="4772399"/>
              <a:ext cx="367408" cy="523220"/>
            </a:xfrm>
            <a:prstGeom prst="rect">
              <a:avLst/>
            </a:prstGeom>
            <a:noFill/>
          </p:spPr>
          <p:txBody>
            <a:bodyPr wrap="none" rtlCol="0">
              <a:spAutoFit/>
            </a:bodyPr>
            <a:lstStyle/>
            <a:p>
              <a:r>
                <a:rPr lang="en-AU" sz="2800" dirty="0">
                  <a:solidFill>
                    <a:srgbClr val="92D050"/>
                  </a:solidFill>
                </a:rPr>
                <a:t>3</a:t>
              </a:r>
            </a:p>
          </p:txBody>
        </p:sp>
        <p:sp>
          <p:nvSpPr>
            <p:cNvPr id="88" name="TextBox 87">
              <a:extLst>
                <a:ext uri="{FF2B5EF4-FFF2-40B4-BE49-F238E27FC236}">
                  <a16:creationId xmlns:a16="http://schemas.microsoft.com/office/drawing/2014/main" id="{4382BCEC-9806-4E10-8FF3-3DC91D43670D}"/>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9" name="TextBox 88">
              <a:extLst>
                <a:ext uri="{FF2B5EF4-FFF2-40B4-BE49-F238E27FC236}">
                  <a16:creationId xmlns:a16="http://schemas.microsoft.com/office/drawing/2014/main" id="{70256CD3-7962-4D4F-8FFF-2B4191DB8B06}"/>
                </a:ext>
              </a:extLst>
            </p:cNvPr>
            <p:cNvSpPr txBox="1"/>
            <p:nvPr/>
          </p:nvSpPr>
          <p:spPr>
            <a:xfrm>
              <a:off x="1776668" y="4892349"/>
              <a:ext cx="367408" cy="523220"/>
            </a:xfrm>
            <a:prstGeom prst="rect">
              <a:avLst/>
            </a:prstGeom>
            <a:noFill/>
          </p:spPr>
          <p:txBody>
            <a:bodyPr wrap="none" rtlCol="0">
              <a:spAutoFit/>
            </a:bodyPr>
            <a:lstStyle/>
            <a:p>
              <a:r>
                <a:rPr lang="en-AU" sz="2800" dirty="0">
                  <a:solidFill>
                    <a:srgbClr val="92D050"/>
                  </a:solidFill>
                </a:rPr>
                <a:t>1</a:t>
              </a:r>
            </a:p>
          </p:txBody>
        </p:sp>
      </p:grpSp>
      <p:sp>
        <p:nvSpPr>
          <p:cNvPr id="46" name="TextBox 45">
            <a:extLst>
              <a:ext uri="{FF2B5EF4-FFF2-40B4-BE49-F238E27FC236}">
                <a16:creationId xmlns:a16="http://schemas.microsoft.com/office/drawing/2014/main" id="{C08EE564-8D21-47F9-931E-7E7C6B86CA6A}"/>
              </a:ext>
            </a:extLst>
          </p:cNvPr>
          <p:cNvSpPr txBox="1"/>
          <p:nvPr/>
        </p:nvSpPr>
        <p:spPr>
          <a:xfrm>
            <a:off x="331371" y="478506"/>
            <a:ext cx="4436534" cy="830997"/>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Now let’s look at the neighbour 1.</a:t>
            </a:r>
          </a:p>
        </p:txBody>
      </p:sp>
      <p:sp>
        <p:nvSpPr>
          <p:cNvPr id="45" name="TextBox 44">
            <a:extLst>
              <a:ext uri="{FF2B5EF4-FFF2-40B4-BE49-F238E27FC236}">
                <a16:creationId xmlns:a16="http://schemas.microsoft.com/office/drawing/2014/main" id="{F56F4ADB-9EAF-4EAE-BA57-9C56B16EBD27}"/>
              </a:ext>
            </a:extLst>
          </p:cNvPr>
          <p:cNvSpPr txBox="1"/>
          <p:nvPr/>
        </p:nvSpPr>
        <p:spPr>
          <a:xfrm>
            <a:off x="5156163" y="1946616"/>
            <a:ext cx="3778022" cy="584775"/>
          </a:xfrm>
          <a:prstGeom prst="rect">
            <a:avLst/>
          </a:prstGeom>
          <a:noFill/>
        </p:spPr>
        <p:txBody>
          <a:bodyPr wrap="none" rtlCol="0">
            <a:spAutoFit/>
          </a:bodyPr>
          <a:lstStyle/>
          <a:p>
            <a:r>
              <a:rPr lang="en-AU" sz="3200" dirty="0">
                <a:solidFill>
                  <a:schemeClr val="bg1"/>
                </a:solidFill>
              </a:rPr>
              <a:t>vSet = {1, 3, 4, 5, 6, 7}</a:t>
            </a:r>
          </a:p>
        </p:txBody>
      </p:sp>
    </p:spTree>
    <p:extLst>
      <p:ext uri="{BB962C8B-B14F-4D97-AF65-F5344CB8AC3E}">
        <p14:creationId xmlns:p14="http://schemas.microsoft.com/office/powerpoint/2010/main" val="1316278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5" name="TextBox 44">
            <a:extLst>
              <a:ext uri="{FF2B5EF4-FFF2-40B4-BE49-F238E27FC236}">
                <a16:creationId xmlns:a16="http://schemas.microsoft.com/office/drawing/2014/main" id="{A870F289-82F7-4314-9EAF-7DE3CBF26985}"/>
              </a:ext>
            </a:extLst>
          </p:cNvPr>
          <p:cNvSpPr txBox="1"/>
          <p:nvPr/>
        </p:nvSpPr>
        <p:spPr>
          <a:xfrm>
            <a:off x="331371" y="156516"/>
            <a:ext cx="4496609" cy="2739211"/>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The distance from the starting vertex to 1 </a:t>
            </a:r>
            <a:r>
              <a:rPr lang="en-AU" sz="2400" b="1" dirty="0">
                <a:solidFill>
                  <a:schemeClr val="bg1"/>
                </a:solidFill>
              </a:rPr>
              <a:t>via 2</a:t>
            </a:r>
            <a:r>
              <a:rPr lang="en-AU" sz="2400" dirty="0">
                <a:solidFill>
                  <a:schemeClr val="bg1"/>
                </a:solidFill>
              </a:rPr>
              <a:t> is the sum of the shortest known distance from the starting vertex to 2 and the weight of the edge from 2 to 1.</a:t>
            </a:r>
          </a:p>
          <a:p>
            <a:r>
              <a:rPr lang="en-AU" sz="2800" dirty="0">
                <a:solidFill>
                  <a:schemeClr val="accent4"/>
                </a:solidFill>
              </a:rPr>
              <a:t>4</a:t>
            </a:r>
            <a:r>
              <a:rPr lang="en-AU" sz="2800" dirty="0">
                <a:solidFill>
                  <a:schemeClr val="bg1"/>
                </a:solidFill>
              </a:rPr>
              <a:t> + </a:t>
            </a:r>
            <a:r>
              <a:rPr lang="en-AU" sz="2800" dirty="0">
                <a:solidFill>
                  <a:srgbClr val="00B050"/>
                </a:solidFill>
              </a:rPr>
              <a:t>8</a:t>
            </a:r>
            <a:r>
              <a:rPr lang="en-AU" sz="2800" dirty="0">
                <a:solidFill>
                  <a:schemeClr val="bg1"/>
                </a:solidFill>
              </a:rPr>
              <a:t> = 12</a:t>
            </a:r>
            <a:endParaRPr lang="en-AU" sz="2800" dirty="0">
              <a:solidFill>
                <a:schemeClr val="accent4"/>
              </a:solidFill>
            </a:endParaRPr>
          </a:p>
        </p:txBody>
      </p:sp>
      <p:graphicFrame>
        <p:nvGraphicFramePr>
          <p:cNvPr id="46" name="Table 9">
            <a:extLst>
              <a:ext uri="{FF2B5EF4-FFF2-40B4-BE49-F238E27FC236}">
                <a16:creationId xmlns:a16="http://schemas.microsoft.com/office/drawing/2014/main" id="{C3ACEDD9-167A-4390-818A-4D94E1C2166F}"/>
              </a:ext>
            </a:extLst>
          </p:cNvPr>
          <p:cNvGraphicFramePr>
            <a:graphicFrameLocks noGrp="1"/>
          </p:cNvGraphicFramePr>
          <p:nvPr>
            <p:extLst>
              <p:ext uri="{D42A27DB-BD31-4B8C-83A1-F6EECF244321}">
                <p14:modId xmlns:p14="http://schemas.microsoft.com/office/powerpoint/2010/main" val="1771791581"/>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00B050"/>
                          </a:solidFill>
                        </a:rPr>
                        <a:t>1</a:t>
                      </a:r>
                    </a:p>
                  </a:txBody>
                  <a:tcPr anchor="ctr">
                    <a:noFill/>
                  </a:tcPr>
                </a:tc>
                <a:tc>
                  <a:txBody>
                    <a:bodyPr/>
                    <a:lstStyle/>
                    <a:p>
                      <a:pPr algn="ctr"/>
                      <a:r>
                        <a:rPr lang="en-AU" sz="3200" dirty="0">
                          <a:solidFill>
                            <a:schemeClr val="accent4"/>
                          </a:solidFill>
                        </a:rPr>
                        <a:t>2</a:t>
                      </a:r>
                    </a:p>
                  </a:txBody>
                  <a:tcPr anchor="ctr">
                    <a:noFill/>
                  </a:tcPr>
                </a:tc>
                <a:tc>
                  <a:txBody>
                    <a:bodyPr/>
                    <a:lstStyle/>
                    <a:p>
                      <a:pPr algn="ctr"/>
                      <a:r>
                        <a:rPr lang="en-AU" sz="3200" dirty="0">
                          <a:solidFill>
                            <a:srgbClr val="92D050"/>
                          </a:solidFill>
                        </a:rPr>
                        <a:t>3</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rgbClr val="92D050"/>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00B050"/>
                          </a:solidFill>
                        </a:rPr>
                        <a:t>5</a:t>
                      </a:r>
                    </a:p>
                  </a:txBody>
                  <a:tcPr anchor="ctr">
                    <a:noFill/>
                  </a:tcPr>
                </a:tc>
                <a:tc>
                  <a:txBody>
                    <a:bodyPr/>
                    <a:lstStyle/>
                    <a:p>
                      <a:pPr algn="ctr"/>
                      <a:r>
                        <a:rPr lang="en-AU" sz="3200" dirty="0">
                          <a:solidFill>
                            <a:schemeClr val="accent4"/>
                          </a:solidFill>
                        </a:rPr>
                        <a:t>4</a:t>
                      </a:r>
                    </a:p>
                  </a:txBody>
                  <a:tcPr anchor="ctr">
                    <a:noFill/>
                  </a:tcPr>
                </a:tc>
                <a:tc>
                  <a:txBody>
                    <a:bodyPr/>
                    <a:lstStyle/>
                    <a:p>
                      <a:pPr algn="ctr"/>
                      <a:r>
                        <a:rPr lang="en-AU" sz="3200" dirty="0">
                          <a:solidFill>
                            <a:srgbClr val="92D050"/>
                          </a:solidFill>
                        </a:rPr>
                        <a:t>6</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00B050"/>
                          </a:solidFill>
                        </a:rPr>
                        <a:t>0</a:t>
                      </a:r>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grpSp>
        <p:nvGrpSpPr>
          <p:cNvPr id="48" name="Group 47">
            <a:extLst>
              <a:ext uri="{FF2B5EF4-FFF2-40B4-BE49-F238E27FC236}">
                <a16:creationId xmlns:a16="http://schemas.microsoft.com/office/drawing/2014/main" id="{EAA3E7A1-7254-4A3B-8FA6-51060DE733BA}"/>
              </a:ext>
            </a:extLst>
          </p:cNvPr>
          <p:cNvGrpSpPr/>
          <p:nvPr/>
        </p:nvGrpSpPr>
        <p:grpSpPr>
          <a:xfrm>
            <a:off x="1903135" y="2700836"/>
            <a:ext cx="8385709" cy="3943348"/>
            <a:chOff x="919157" y="2459578"/>
            <a:chExt cx="8385709" cy="3943348"/>
          </a:xfrm>
        </p:grpSpPr>
        <p:sp>
          <p:nvSpPr>
            <p:cNvPr id="50" name="Oval 49">
              <a:extLst>
                <a:ext uri="{FF2B5EF4-FFF2-40B4-BE49-F238E27FC236}">
                  <a16:creationId xmlns:a16="http://schemas.microsoft.com/office/drawing/2014/main" id="{AB2722A0-04BF-4D7D-98C5-8631F68F83C6}"/>
                </a:ext>
              </a:extLst>
            </p:cNvPr>
            <p:cNvSpPr/>
            <p:nvPr/>
          </p:nvSpPr>
          <p:spPr>
            <a:xfrm>
              <a:off x="956726" y="291464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0</a:t>
              </a:r>
            </a:p>
          </p:txBody>
        </p:sp>
        <p:sp>
          <p:nvSpPr>
            <p:cNvPr id="52" name="Oval 51">
              <a:extLst>
                <a:ext uri="{FF2B5EF4-FFF2-40B4-BE49-F238E27FC236}">
                  <a16:creationId xmlns:a16="http://schemas.microsoft.com/office/drawing/2014/main" id="{ABA6A5AF-E1C2-494E-A1AF-25014F6559F3}"/>
                </a:ext>
              </a:extLst>
            </p:cNvPr>
            <p:cNvSpPr/>
            <p:nvPr/>
          </p:nvSpPr>
          <p:spPr>
            <a:xfrm>
              <a:off x="956727" y="57171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3</a:t>
              </a:r>
            </a:p>
          </p:txBody>
        </p:sp>
        <p:sp>
          <p:nvSpPr>
            <p:cNvPr id="54" name="Oval 53">
              <a:extLst>
                <a:ext uri="{FF2B5EF4-FFF2-40B4-BE49-F238E27FC236}">
                  <a16:creationId xmlns:a16="http://schemas.microsoft.com/office/drawing/2014/main" id="{3D05E07D-FF3F-4655-AFFD-63D002757B47}"/>
                </a:ext>
              </a:extLst>
            </p:cNvPr>
            <p:cNvSpPr/>
            <p:nvPr/>
          </p:nvSpPr>
          <p:spPr>
            <a:xfrm>
              <a:off x="4596227" y="2459578"/>
              <a:ext cx="685805" cy="685805"/>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00B050"/>
                  </a:solidFill>
                </a:rPr>
                <a:t>1</a:t>
              </a:r>
            </a:p>
          </p:txBody>
        </p:sp>
        <p:sp>
          <p:nvSpPr>
            <p:cNvPr id="90" name="Oval 89">
              <a:extLst>
                <a:ext uri="{FF2B5EF4-FFF2-40B4-BE49-F238E27FC236}">
                  <a16:creationId xmlns:a16="http://schemas.microsoft.com/office/drawing/2014/main" id="{59240150-DD0E-4A30-A62E-A1319248B1AD}"/>
                </a:ext>
              </a:extLst>
            </p:cNvPr>
            <p:cNvSpPr/>
            <p:nvPr/>
          </p:nvSpPr>
          <p:spPr>
            <a:xfrm>
              <a:off x="2476493" y="4398421"/>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2</a:t>
              </a:r>
            </a:p>
          </p:txBody>
        </p:sp>
        <p:sp>
          <p:nvSpPr>
            <p:cNvPr id="91" name="Oval 90">
              <a:extLst>
                <a:ext uri="{FF2B5EF4-FFF2-40B4-BE49-F238E27FC236}">
                  <a16:creationId xmlns:a16="http://schemas.microsoft.com/office/drawing/2014/main" id="{E84F57EF-8407-4BBF-8AFB-AD0B00756BDB}"/>
                </a:ext>
              </a:extLst>
            </p:cNvPr>
            <p:cNvSpPr/>
            <p:nvPr/>
          </p:nvSpPr>
          <p:spPr>
            <a:xfrm>
              <a:off x="4647973" y="5474652"/>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4</a:t>
              </a:r>
            </a:p>
          </p:txBody>
        </p:sp>
        <p:sp>
          <p:nvSpPr>
            <p:cNvPr id="92" name="Oval 91">
              <a:extLst>
                <a:ext uri="{FF2B5EF4-FFF2-40B4-BE49-F238E27FC236}">
                  <a16:creationId xmlns:a16="http://schemas.microsoft.com/office/drawing/2014/main" id="{B5FCD3CD-F7B3-460F-B1BF-294664238D82}"/>
                </a:ext>
              </a:extLst>
            </p:cNvPr>
            <p:cNvSpPr/>
            <p:nvPr/>
          </p:nvSpPr>
          <p:spPr>
            <a:xfrm>
              <a:off x="6093173" y="381305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5</a:t>
              </a:r>
            </a:p>
          </p:txBody>
        </p:sp>
        <p:sp>
          <p:nvSpPr>
            <p:cNvPr id="93" name="Oval 92">
              <a:extLst>
                <a:ext uri="{FF2B5EF4-FFF2-40B4-BE49-F238E27FC236}">
                  <a16:creationId xmlns:a16="http://schemas.microsoft.com/office/drawing/2014/main" id="{F13FDB0E-8300-4102-AAD1-183DD66C8659}"/>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94" name="Oval 93">
              <a:extLst>
                <a:ext uri="{FF2B5EF4-FFF2-40B4-BE49-F238E27FC236}">
                  <a16:creationId xmlns:a16="http://schemas.microsoft.com/office/drawing/2014/main" id="{34C916EB-6505-45B4-8345-58DD7E8575C8}"/>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95" name="Straight Connector 94">
              <a:extLst>
                <a:ext uri="{FF2B5EF4-FFF2-40B4-BE49-F238E27FC236}">
                  <a16:creationId xmlns:a16="http://schemas.microsoft.com/office/drawing/2014/main" id="{2077E015-C729-48C3-A123-A82E1E1658D9}"/>
                </a:ext>
              </a:extLst>
            </p:cNvPr>
            <p:cNvCxnSpPr>
              <a:stCxn id="50" idx="6"/>
              <a:endCxn id="54"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453539E-7061-4B55-AAAD-AA7A28394AC2}"/>
                </a:ext>
              </a:extLst>
            </p:cNvPr>
            <p:cNvCxnSpPr>
              <a:cxnSpLocks/>
              <a:stCxn id="50" idx="5"/>
              <a:endCxn id="90" idx="1"/>
            </p:cNvCxnSpPr>
            <p:nvPr/>
          </p:nvCxnSpPr>
          <p:spPr>
            <a:xfrm>
              <a:off x="1542097" y="3500011"/>
              <a:ext cx="1034830" cy="99884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170C418-06AF-4A19-939F-9FB05021ED0D}"/>
                </a:ext>
              </a:extLst>
            </p:cNvPr>
            <p:cNvCxnSpPr>
              <a:stCxn id="90" idx="7"/>
              <a:endCxn id="54" idx="3"/>
            </p:cNvCxnSpPr>
            <p:nvPr/>
          </p:nvCxnSpPr>
          <p:spPr>
            <a:xfrm flipV="1">
              <a:off x="3061864" y="3044949"/>
              <a:ext cx="1634797" cy="145390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CEBE63F-B26D-41B5-B636-4378C8ECDC7C}"/>
                </a:ext>
              </a:extLst>
            </p:cNvPr>
            <p:cNvCxnSpPr>
              <a:stCxn id="54" idx="6"/>
              <a:endCxn id="93"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5AE0B2C-4AC9-4F0C-BF8B-4FE3D909CB77}"/>
                </a:ext>
              </a:extLst>
            </p:cNvPr>
            <p:cNvCxnSpPr>
              <a:stCxn id="92" idx="7"/>
              <a:endCxn id="93"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64B74A9-E1A4-4E4F-A9C1-40514FE8463F}"/>
                </a:ext>
              </a:extLst>
            </p:cNvPr>
            <p:cNvCxnSpPr>
              <a:stCxn id="92" idx="5"/>
              <a:endCxn id="94"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2F81DC4-2AD5-4268-B5DD-73FFABCF56B5}"/>
                </a:ext>
              </a:extLst>
            </p:cNvPr>
            <p:cNvCxnSpPr>
              <a:stCxn id="93" idx="4"/>
              <a:endCxn id="94"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6EAD00D-2981-4A1A-9BC5-0B1247586EAD}"/>
                </a:ext>
              </a:extLst>
            </p:cNvPr>
            <p:cNvCxnSpPr>
              <a:stCxn id="54" idx="5"/>
              <a:endCxn id="92"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527C4C6-3D7B-4F7C-BDB8-AE30F40ACC6E}"/>
                </a:ext>
              </a:extLst>
            </p:cNvPr>
            <p:cNvCxnSpPr>
              <a:stCxn id="90" idx="6"/>
              <a:endCxn id="92" idx="2"/>
            </p:cNvCxnSpPr>
            <p:nvPr/>
          </p:nvCxnSpPr>
          <p:spPr>
            <a:xfrm flipV="1">
              <a:off x="3162298" y="4155953"/>
              <a:ext cx="2930875" cy="58537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44A3762-A357-49BD-8F20-A2AA71D45584}"/>
                </a:ext>
              </a:extLst>
            </p:cNvPr>
            <p:cNvCxnSpPr>
              <a:stCxn id="50" idx="4"/>
              <a:endCxn id="52"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D34F0E4-5F95-41D7-B6A4-79F6FCBB69A1}"/>
                </a:ext>
              </a:extLst>
            </p:cNvPr>
            <p:cNvCxnSpPr>
              <a:cxnSpLocks/>
              <a:stCxn id="52" idx="7"/>
              <a:endCxn id="90" idx="3"/>
            </p:cNvCxnSpPr>
            <p:nvPr/>
          </p:nvCxnSpPr>
          <p:spPr>
            <a:xfrm flipV="1">
              <a:off x="1542098" y="4983792"/>
              <a:ext cx="1034829" cy="83376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581CAE2-6F1B-47CF-B86B-CC218885DA3D}"/>
                </a:ext>
              </a:extLst>
            </p:cNvPr>
            <p:cNvCxnSpPr>
              <a:stCxn id="52" idx="6"/>
              <a:endCxn id="91"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79160A-EA96-407A-A3FC-5C2B6CB5A7BB}"/>
                </a:ext>
              </a:extLst>
            </p:cNvPr>
            <p:cNvCxnSpPr>
              <a:stCxn id="90" idx="5"/>
              <a:endCxn id="91" idx="1"/>
            </p:cNvCxnSpPr>
            <p:nvPr/>
          </p:nvCxnSpPr>
          <p:spPr>
            <a:xfrm>
              <a:off x="3061864" y="4983792"/>
              <a:ext cx="1686543" cy="59129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A0CD10F-8DF9-496B-B49A-584FADE65675}"/>
                </a:ext>
              </a:extLst>
            </p:cNvPr>
            <p:cNvCxnSpPr>
              <a:stCxn id="91" idx="6"/>
              <a:endCxn id="94"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A5381FC-1669-430F-969F-6091ECE6A08F}"/>
                </a:ext>
              </a:extLst>
            </p:cNvPr>
            <p:cNvCxnSpPr>
              <a:stCxn id="91" idx="7"/>
              <a:endCxn id="92"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82808C03-A27F-4348-A956-973E6EC7291D}"/>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112" name="TextBox 111">
              <a:extLst>
                <a:ext uri="{FF2B5EF4-FFF2-40B4-BE49-F238E27FC236}">
                  <a16:creationId xmlns:a16="http://schemas.microsoft.com/office/drawing/2014/main" id="{E57C6D34-1B20-490A-BB9B-26187867C238}"/>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113" name="TextBox 112">
              <a:extLst>
                <a:ext uri="{FF2B5EF4-FFF2-40B4-BE49-F238E27FC236}">
                  <a16:creationId xmlns:a16="http://schemas.microsoft.com/office/drawing/2014/main" id="{F18CE0D5-E1B9-40FF-8270-ACB2EE82600E}"/>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114" name="TextBox 113">
              <a:extLst>
                <a:ext uri="{FF2B5EF4-FFF2-40B4-BE49-F238E27FC236}">
                  <a16:creationId xmlns:a16="http://schemas.microsoft.com/office/drawing/2014/main" id="{D2AD2751-26BE-44AC-8E8C-D5D6148F7FB5}"/>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115" name="TextBox 114">
              <a:extLst>
                <a:ext uri="{FF2B5EF4-FFF2-40B4-BE49-F238E27FC236}">
                  <a16:creationId xmlns:a16="http://schemas.microsoft.com/office/drawing/2014/main" id="{04496281-3988-4B66-BE45-1BE50C3C188C}"/>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92D050"/>
                  </a:solidFill>
                </a:rPr>
                <a:t>4</a:t>
              </a:r>
            </a:p>
          </p:txBody>
        </p:sp>
        <p:sp>
          <p:nvSpPr>
            <p:cNvPr id="116" name="TextBox 115">
              <a:extLst>
                <a:ext uri="{FF2B5EF4-FFF2-40B4-BE49-F238E27FC236}">
                  <a16:creationId xmlns:a16="http://schemas.microsoft.com/office/drawing/2014/main" id="{A0FBADEC-075C-4E4A-A6C3-C5924BF408E2}"/>
                </a:ext>
              </a:extLst>
            </p:cNvPr>
            <p:cNvSpPr txBox="1"/>
            <p:nvPr/>
          </p:nvSpPr>
          <p:spPr>
            <a:xfrm>
              <a:off x="3476594" y="3353938"/>
              <a:ext cx="367408" cy="523220"/>
            </a:xfrm>
            <a:prstGeom prst="rect">
              <a:avLst/>
            </a:prstGeom>
            <a:noFill/>
          </p:spPr>
          <p:txBody>
            <a:bodyPr wrap="none" rtlCol="0">
              <a:spAutoFit/>
            </a:bodyPr>
            <a:lstStyle/>
            <a:p>
              <a:r>
                <a:rPr lang="en-AU" sz="2800" dirty="0">
                  <a:solidFill>
                    <a:srgbClr val="00B050"/>
                  </a:solidFill>
                </a:rPr>
                <a:t>8</a:t>
              </a:r>
            </a:p>
          </p:txBody>
        </p:sp>
        <p:sp>
          <p:nvSpPr>
            <p:cNvPr id="117" name="TextBox 116">
              <a:extLst>
                <a:ext uri="{FF2B5EF4-FFF2-40B4-BE49-F238E27FC236}">
                  <a16:creationId xmlns:a16="http://schemas.microsoft.com/office/drawing/2014/main" id="{85A4B645-CA19-486E-B322-6DFF3A9B5A57}"/>
                </a:ext>
              </a:extLst>
            </p:cNvPr>
            <p:cNvSpPr txBox="1"/>
            <p:nvPr/>
          </p:nvSpPr>
          <p:spPr>
            <a:xfrm>
              <a:off x="4426475" y="3894342"/>
              <a:ext cx="367408" cy="523220"/>
            </a:xfrm>
            <a:prstGeom prst="rect">
              <a:avLst/>
            </a:prstGeom>
            <a:noFill/>
          </p:spPr>
          <p:txBody>
            <a:bodyPr wrap="none" rtlCol="0">
              <a:spAutoFit/>
            </a:bodyPr>
            <a:lstStyle/>
            <a:p>
              <a:r>
                <a:rPr lang="en-AU" sz="2800" dirty="0">
                  <a:solidFill>
                    <a:srgbClr val="92D050"/>
                  </a:solidFill>
                </a:rPr>
                <a:t>7</a:t>
              </a:r>
            </a:p>
          </p:txBody>
        </p:sp>
        <p:sp>
          <p:nvSpPr>
            <p:cNvPr id="118" name="TextBox 117">
              <a:extLst>
                <a:ext uri="{FF2B5EF4-FFF2-40B4-BE49-F238E27FC236}">
                  <a16:creationId xmlns:a16="http://schemas.microsoft.com/office/drawing/2014/main" id="{BA0DE17F-8A78-41DD-946E-A90B2B964089}"/>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119" name="TextBox 118">
              <a:extLst>
                <a:ext uri="{FF2B5EF4-FFF2-40B4-BE49-F238E27FC236}">
                  <a16:creationId xmlns:a16="http://schemas.microsoft.com/office/drawing/2014/main" id="{06D2C479-17D5-48B7-9E8D-7AFFCB934829}"/>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120" name="TextBox 119">
              <a:extLst>
                <a:ext uri="{FF2B5EF4-FFF2-40B4-BE49-F238E27FC236}">
                  <a16:creationId xmlns:a16="http://schemas.microsoft.com/office/drawing/2014/main" id="{4CE90CDD-C049-4688-BC73-51B76377A893}"/>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121" name="TextBox 120">
              <a:extLst>
                <a:ext uri="{FF2B5EF4-FFF2-40B4-BE49-F238E27FC236}">
                  <a16:creationId xmlns:a16="http://schemas.microsoft.com/office/drawing/2014/main" id="{B02E9FC3-0426-464E-BB21-0BBFA2E9F07E}"/>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122" name="TextBox 121">
              <a:extLst>
                <a:ext uri="{FF2B5EF4-FFF2-40B4-BE49-F238E27FC236}">
                  <a16:creationId xmlns:a16="http://schemas.microsoft.com/office/drawing/2014/main" id="{081847D7-6A3D-44E0-8CA4-AF39DE827AB3}"/>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123" name="TextBox 122">
              <a:extLst>
                <a:ext uri="{FF2B5EF4-FFF2-40B4-BE49-F238E27FC236}">
                  <a16:creationId xmlns:a16="http://schemas.microsoft.com/office/drawing/2014/main" id="{B44267C7-B1CF-433A-8C34-F758803541DC}"/>
                </a:ext>
              </a:extLst>
            </p:cNvPr>
            <p:cNvSpPr txBox="1"/>
            <p:nvPr/>
          </p:nvSpPr>
          <p:spPr>
            <a:xfrm>
              <a:off x="3856587" y="4772399"/>
              <a:ext cx="367408" cy="523220"/>
            </a:xfrm>
            <a:prstGeom prst="rect">
              <a:avLst/>
            </a:prstGeom>
            <a:noFill/>
          </p:spPr>
          <p:txBody>
            <a:bodyPr wrap="none" rtlCol="0">
              <a:spAutoFit/>
            </a:bodyPr>
            <a:lstStyle/>
            <a:p>
              <a:r>
                <a:rPr lang="en-AU" sz="2800" dirty="0">
                  <a:solidFill>
                    <a:srgbClr val="92D050"/>
                  </a:solidFill>
                </a:rPr>
                <a:t>3</a:t>
              </a:r>
            </a:p>
          </p:txBody>
        </p:sp>
        <p:sp>
          <p:nvSpPr>
            <p:cNvPr id="124" name="TextBox 123">
              <a:extLst>
                <a:ext uri="{FF2B5EF4-FFF2-40B4-BE49-F238E27FC236}">
                  <a16:creationId xmlns:a16="http://schemas.microsoft.com/office/drawing/2014/main" id="{2DCDC354-5337-4A3B-AA9E-8C0BDCD9C6C3}"/>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125" name="TextBox 124">
              <a:extLst>
                <a:ext uri="{FF2B5EF4-FFF2-40B4-BE49-F238E27FC236}">
                  <a16:creationId xmlns:a16="http://schemas.microsoft.com/office/drawing/2014/main" id="{B77A6593-19BE-432F-B19E-96AA5DD3981A}"/>
                </a:ext>
              </a:extLst>
            </p:cNvPr>
            <p:cNvSpPr txBox="1"/>
            <p:nvPr/>
          </p:nvSpPr>
          <p:spPr>
            <a:xfrm>
              <a:off x="1776668" y="4892349"/>
              <a:ext cx="367408" cy="523220"/>
            </a:xfrm>
            <a:prstGeom prst="rect">
              <a:avLst/>
            </a:prstGeom>
            <a:noFill/>
          </p:spPr>
          <p:txBody>
            <a:bodyPr wrap="none" rtlCol="0">
              <a:spAutoFit/>
            </a:bodyPr>
            <a:lstStyle/>
            <a:p>
              <a:r>
                <a:rPr lang="en-AU" sz="2800" dirty="0">
                  <a:solidFill>
                    <a:srgbClr val="92D050"/>
                  </a:solidFill>
                </a:rPr>
                <a:t>1</a:t>
              </a:r>
            </a:p>
          </p:txBody>
        </p:sp>
      </p:grpSp>
      <p:sp>
        <p:nvSpPr>
          <p:cNvPr id="126" name="TextBox 125">
            <a:extLst>
              <a:ext uri="{FF2B5EF4-FFF2-40B4-BE49-F238E27FC236}">
                <a16:creationId xmlns:a16="http://schemas.microsoft.com/office/drawing/2014/main" id="{DE611047-F3CF-49EC-BE94-1826D926B61B}"/>
              </a:ext>
            </a:extLst>
          </p:cNvPr>
          <p:cNvSpPr txBox="1"/>
          <p:nvPr/>
        </p:nvSpPr>
        <p:spPr>
          <a:xfrm>
            <a:off x="5156163" y="1946616"/>
            <a:ext cx="3778022" cy="584775"/>
          </a:xfrm>
          <a:prstGeom prst="rect">
            <a:avLst/>
          </a:prstGeom>
          <a:noFill/>
        </p:spPr>
        <p:txBody>
          <a:bodyPr wrap="none" rtlCol="0">
            <a:spAutoFit/>
          </a:bodyPr>
          <a:lstStyle/>
          <a:p>
            <a:r>
              <a:rPr lang="en-AU" sz="3200" dirty="0">
                <a:solidFill>
                  <a:schemeClr val="bg1"/>
                </a:solidFill>
              </a:rPr>
              <a:t>vSet = {1, 3, 4, 5, 6, 7}</a:t>
            </a:r>
          </a:p>
        </p:txBody>
      </p:sp>
    </p:spTree>
    <p:extLst>
      <p:ext uri="{BB962C8B-B14F-4D97-AF65-F5344CB8AC3E}">
        <p14:creationId xmlns:p14="http://schemas.microsoft.com/office/powerpoint/2010/main" val="4013003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6" name="TextBox 45">
            <a:extLst>
              <a:ext uri="{FF2B5EF4-FFF2-40B4-BE49-F238E27FC236}">
                <a16:creationId xmlns:a16="http://schemas.microsoft.com/office/drawing/2014/main" id="{E541BAA0-9DE0-4E7A-ADA7-C1C10410C6D7}"/>
              </a:ext>
            </a:extLst>
          </p:cNvPr>
          <p:cNvSpPr txBox="1"/>
          <p:nvPr/>
        </p:nvSpPr>
        <p:spPr>
          <a:xfrm>
            <a:off x="331371" y="156516"/>
            <a:ext cx="4583619" cy="1938992"/>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This distance (12) is NOT smaller than the </a:t>
            </a:r>
            <a:r>
              <a:rPr lang="en-AU" sz="2400" b="1" dirty="0">
                <a:solidFill>
                  <a:schemeClr val="bg1"/>
                </a:solidFill>
              </a:rPr>
              <a:t>currently known shortest distance</a:t>
            </a:r>
            <a:r>
              <a:rPr lang="en-AU" sz="2400" dirty="0">
                <a:solidFill>
                  <a:schemeClr val="bg1"/>
                </a:solidFill>
              </a:rPr>
              <a:t> to 1 (5), so we don’t make any updates.</a:t>
            </a:r>
          </a:p>
        </p:txBody>
      </p:sp>
      <p:graphicFrame>
        <p:nvGraphicFramePr>
          <p:cNvPr id="45" name="Table 9">
            <a:extLst>
              <a:ext uri="{FF2B5EF4-FFF2-40B4-BE49-F238E27FC236}">
                <a16:creationId xmlns:a16="http://schemas.microsoft.com/office/drawing/2014/main" id="{735A58CC-0572-4E9D-A3A0-DDEDCE03D5D7}"/>
              </a:ext>
            </a:extLst>
          </p:cNvPr>
          <p:cNvGraphicFramePr>
            <a:graphicFrameLocks noGrp="1"/>
          </p:cNvGraphicFramePr>
          <p:nvPr>
            <p:extLst>
              <p:ext uri="{D42A27DB-BD31-4B8C-83A1-F6EECF244321}">
                <p14:modId xmlns:p14="http://schemas.microsoft.com/office/powerpoint/2010/main" val="1771791581"/>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00B050"/>
                          </a:solidFill>
                        </a:rPr>
                        <a:t>1</a:t>
                      </a:r>
                    </a:p>
                  </a:txBody>
                  <a:tcPr anchor="ctr">
                    <a:noFill/>
                  </a:tcPr>
                </a:tc>
                <a:tc>
                  <a:txBody>
                    <a:bodyPr/>
                    <a:lstStyle/>
                    <a:p>
                      <a:pPr algn="ctr"/>
                      <a:r>
                        <a:rPr lang="en-AU" sz="3200" dirty="0">
                          <a:solidFill>
                            <a:schemeClr val="accent4"/>
                          </a:solidFill>
                        </a:rPr>
                        <a:t>2</a:t>
                      </a:r>
                    </a:p>
                  </a:txBody>
                  <a:tcPr anchor="ctr">
                    <a:noFill/>
                  </a:tcPr>
                </a:tc>
                <a:tc>
                  <a:txBody>
                    <a:bodyPr/>
                    <a:lstStyle/>
                    <a:p>
                      <a:pPr algn="ctr"/>
                      <a:r>
                        <a:rPr lang="en-AU" sz="3200" dirty="0">
                          <a:solidFill>
                            <a:srgbClr val="92D050"/>
                          </a:solidFill>
                        </a:rPr>
                        <a:t>3</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rgbClr val="92D050"/>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00B050"/>
                          </a:solidFill>
                        </a:rPr>
                        <a:t>5</a:t>
                      </a:r>
                    </a:p>
                  </a:txBody>
                  <a:tcPr anchor="ctr">
                    <a:noFill/>
                  </a:tcPr>
                </a:tc>
                <a:tc>
                  <a:txBody>
                    <a:bodyPr/>
                    <a:lstStyle/>
                    <a:p>
                      <a:pPr algn="ctr"/>
                      <a:r>
                        <a:rPr lang="en-AU" sz="3200" dirty="0">
                          <a:solidFill>
                            <a:schemeClr val="accent4"/>
                          </a:solidFill>
                        </a:rPr>
                        <a:t>4</a:t>
                      </a:r>
                    </a:p>
                  </a:txBody>
                  <a:tcPr anchor="ctr">
                    <a:noFill/>
                  </a:tcPr>
                </a:tc>
                <a:tc>
                  <a:txBody>
                    <a:bodyPr/>
                    <a:lstStyle/>
                    <a:p>
                      <a:pPr algn="ctr"/>
                      <a:r>
                        <a:rPr lang="en-AU" sz="3200" dirty="0">
                          <a:solidFill>
                            <a:srgbClr val="92D050"/>
                          </a:solidFill>
                        </a:rPr>
                        <a:t>6</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00B050"/>
                          </a:solidFill>
                        </a:rPr>
                        <a:t>0</a:t>
                      </a:r>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grpSp>
        <p:nvGrpSpPr>
          <p:cNvPr id="48" name="Group 47">
            <a:extLst>
              <a:ext uri="{FF2B5EF4-FFF2-40B4-BE49-F238E27FC236}">
                <a16:creationId xmlns:a16="http://schemas.microsoft.com/office/drawing/2014/main" id="{802860D9-5621-4418-B0F3-6F4B1C409A86}"/>
              </a:ext>
            </a:extLst>
          </p:cNvPr>
          <p:cNvGrpSpPr/>
          <p:nvPr/>
        </p:nvGrpSpPr>
        <p:grpSpPr>
          <a:xfrm>
            <a:off x="1903135" y="2700836"/>
            <a:ext cx="8385709" cy="3943348"/>
            <a:chOff x="919157" y="2459578"/>
            <a:chExt cx="8385709" cy="3943348"/>
          </a:xfrm>
        </p:grpSpPr>
        <p:sp>
          <p:nvSpPr>
            <p:cNvPr id="50" name="Oval 49">
              <a:extLst>
                <a:ext uri="{FF2B5EF4-FFF2-40B4-BE49-F238E27FC236}">
                  <a16:creationId xmlns:a16="http://schemas.microsoft.com/office/drawing/2014/main" id="{4583A1DF-F91E-4116-8401-95C5966F0979}"/>
                </a:ext>
              </a:extLst>
            </p:cNvPr>
            <p:cNvSpPr/>
            <p:nvPr/>
          </p:nvSpPr>
          <p:spPr>
            <a:xfrm>
              <a:off x="956726" y="291464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0</a:t>
              </a:r>
            </a:p>
          </p:txBody>
        </p:sp>
        <p:sp>
          <p:nvSpPr>
            <p:cNvPr id="52" name="Oval 51">
              <a:extLst>
                <a:ext uri="{FF2B5EF4-FFF2-40B4-BE49-F238E27FC236}">
                  <a16:creationId xmlns:a16="http://schemas.microsoft.com/office/drawing/2014/main" id="{EC6D8273-93AB-467F-801E-3FC6B5990E1A}"/>
                </a:ext>
              </a:extLst>
            </p:cNvPr>
            <p:cNvSpPr/>
            <p:nvPr/>
          </p:nvSpPr>
          <p:spPr>
            <a:xfrm>
              <a:off x="956727" y="57171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3</a:t>
              </a:r>
            </a:p>
          </p:txBody>
        </p:sp>
        <p:sp>
          <p:nvSpPr>
            <p:cNvPr id="54" name="Oval 53">
              <a:extLst>
                <a:ext uri="{FF2B5EF4-FFF2-40B4-BE49-F238E27FC236}">
                  <a16:creationId xmlns:a16="http://schemas.microsoft.com/office/drawing/2014/main" id="{2B857028-DAF9-4FF9-9E3E-72B62E188E03}"/>
                </a:ext>
              </a:extLst>
            </p:cNvPr>
            <p:cNvSpPr/>
            <p:nvPr/>
          </p:nvSpPr>
          <p:spPr>
            <a:xfrm>
              <a:off x="4596227" y="2459578"/>
              <a:ext cx="685805" cy="685805"/>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00B050"/>
                  </a:solidFill>
                </a:rPr>
                <a:t>1</a:t>
              </a:r>
            </a:p>
          </p:txBody>
        </p:sp>
        <p:sp>
          <p:nvSpPr>
            <p:cNvPr id="90" name="Oval 89">
              <a:extLst>
                <a:ext uri="{FF2B5EF4-FFF2-40B4-BE49-F238E27FC236}">
                  <a16:creationId xmlns:a16="http://schemas.microsoft.com/office/drawing/2014/main" id="{611BB374-711B-408E-922C-A2B04093FDC5}"/>
                </a:ext>
              </a:extLst>
            </p:cNvPr>
            <p:cNvSpPr/>
            <p:nvPr/>
          </p:nvSpPr>
          <p:spPr>
            <a:xfrm>
              <a:off x="2476493" y="4398421"/>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2</a:t>
              </a:r>
            </a:p>
          </p:txBody>
        </p:sp>
        <p:sp>
          <p:nvSpPr>
            <p:cNvPr id="91" name="Oval 90">
              <a:extLst>
                <a:ext uri="{FF2B5EF4-FFF2-40B4-BE49-F238E27FC236}">
                  <a16:creationId xmlns:a16="http://schemas.microsoft.com/office/drawing/2014/main" id="{9CC0BAFC-5E0C-4199-9BE5-4856934F4FD3}"/>
                </a:ext>
              </a:extLst>
            </p:cNvPr>
            <p:cNvSpPr/>
            <p:nvPr/>
          </p:nvSpPr>
          <p:spPr>
            <a:xfrm>
              <a:off x="4647973" y="5474652"/>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4</a:t>
              </a:r>
            </a:p>
          </p:txBody>
        </p:sp>
        <p:sp>
          <p:nvSpPr>
            <p:cNvPr id="92" name="Oval 91">
              <a:extLst>
                <a:ext uri="{FF2B5EF4-FFF2-40B4-BE49-F238E27FC236}">
                  <a16:creationId xmlns:a16="http://schemas.microsoft.com/office/drawing/2014/main" id="{5D4A1E26-79A7-4F4B-88F1-D98B08D07B5D}"/>
                </a:ext>
              </a:extLst>
            </p:cNvPr>
            <p:cNvSpPr/>
            <p:nvPr/>
          </p:nvSpPr>
          <p:spPr>
            <a:xfrm>
              <a:off x="6093173" y="381305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5</a:t>
              </a:r>
            </a:p>
          </p:txBody>
        </p:sp>
        <p:sp>
          <p:nvSpPr>
            <p:cNvPr id="93" name="Oval 92">
              <a:extLst>
                <a:ext uri="{FF2B5EF4-FFF2-40B4-BE49-F238E27FC236}">
                  <a16:creationId xmlns:a16="http://schemas.microsoft.com/office/drawing/2014/main" id="{1D9E7902-6B8E-44AD-8344-8BCEFC734A1E}"/>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94" name="Oval 93">
              <a:extLst>
                <a:ext uri="{FF2B5EF4-FFF2-40B4-BE49-F238E27FC236}">
                  <a16:creationId xmlns:a16="http://schemas.microsoft.com/office/drawing/2014/main" id="{356C27E3-C1D8-4153-9633-5FCCED8126BA}"/>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95" name="Straight Connector 94">
              <a:extLst>
                <a:ext uri="{FF2B5EF4-FFF2-40B4-BE49-F238E27FC236}">
                  <a16:creationId xmlns:a16="http://schemas.microsoft.com/office/drawing/2014/main" id="{A8544774-B3E2-40B5-953A-6FC1420A856D}"/>
                </a:ext>
              </a:extLst>
            </p:cNvPr>
            <p:cNvCxnSpPr>
              <a:stCxn id="50" idx="6"/>
              <a:endCxn id="54"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A18DD4D-EF8E-488C-890B-823F5DD4DB51}"/>
                </a:ext>
              </a:extLst>
            </p:cNvPr>
            <p:cNvCxnSpPr>
              <a:cxnSpLocks/>
              <a:stCxn id="50" idx="5"/>
              <a:endCxn id="90" idx="1"/>
            </p:cNvCxnSpPr>
            <p:nvPr/>
          </p:nvCxnSpPr>
          <p:spPr>
            <a:xfrm>
              <a:off x="1542097" y="3500011"/>
              <a:ext cx="1034830" cy="99884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F5833AC-82AA-4593-9D21-14C315ED7EA2}"/>
                </a:ext>
              </a:extLst>
            </p:cNvPr>
            <p:cNvCxnSpPr>
              <a:stCxn id="90" idx="7"/>
              <a:endCxn id="54" idx="3"/>
            </p:cNvCxnSpPr>
            <p:nvPr/>
          </p:nvCxnSpPr>
          <p:spPr>
            <a:xfrm flipV="1">
              <a:off x="3061864" y="3044949"/>
              <a:ext cx="1634797" cy="145390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B56416-FD5D-4E33-99BA-9A9715C27F9B}"/>
                </a:ext>
              </a:extLst>
            </p:cNvPr>
            <p:cNvCxnSpPr>
              <a:stCxn id="54" idx="6"/>
              <a:endCxn id="93"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BA9CF09-DEC0-4E3C-9201-AE28A9BD6DE4}"/>
                </a:ext>
              </a:extLst>
            </p:cNvPr>
            <p:cNvCxnSpPr>
              <a:stCxn id="92" idx="7"/>
              <a:endCxn id="93"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BF68A97-BFB9-406E-ACEB-86834785D11E}"/>
                </a:ext>
              </a:extLst>
            </p:cNvPr>
            <p:cNvCxnSpPr>
              <a:stCxn id="92" idx="5"/>
              <a:endCxn id="94"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80AD358-647A-4361-9C87-2DE7EECE333D}"/>
                </a:ext>
              </a:extLst>
            </p:cNvPr>
            <p:cNvCxnSpPr>
              <a:stCxn id="93" idx="4"/>
              <a:endCxn id="94"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EAB992A-2F33-474C-B3DF-6E1B27EED6F4}"/>
                </a:ext>
              </a:extLst>
            </p:cNvPr>
            <p:cNvCxnSpPr>
              <a:stCxn id="54" idx="5"/>
              <a:endCxn id="92"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CB50E2F-49B0-4196-9E04-20CD783F1ECD}"/>
                </a:ext>
              </a:extLst>
            </p:cNvPr>
            <p:cNvCxnSpPr>
              <a:stCxn id="90" idx="6"/>
              <a:endCxn id="92" idx="2"/>
            </p:cNvCxnSpPr>
            <p:nvPr/>
          </p:nvCxnSpPr>
          <p:spPr>
            <a:xfrm flipV="1">
              <a:off x="3162298" y="4155953"/>
              <a:ext cx="2930875" cy="58537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CCBEE25-EA6B-4231-B5A0-21C1B8CD7B0D}"/>
                </a:ext>
              </a:extLst>
            </p:cNvPr>
            <p:cNvCxnSpPr>
              <a:stCxn id="50" idx="4"/>
              <a:endCxn id="52"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BC886FE-145D-4625-A39E-87EF8940CCCA}"/>
                </a:ext>
              </a:extLst>
            </p:cNvPr>
            <p:cNvCxnSpPr>
              <a:cxnSpLocks/>
              <a:stCxn id="52" idx="7"/>
              <a:endCxn id="90" idx="3"/>
            </p:cNvCxnSpPr>
            <p:nvPr/>
          </p:nvCxnSpPr>
          <p:spPr>
            <a:xfrm flipV="1">
              <a:off x="1542098" y="4983792"/>
              <a:ext cx="1034829" cy="83376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79C436C6-1B1C-4E95-A0AA-47932759B9F5}"/>
                </a:ext>
              </a:extLst>
            </p:cNvPr>
            <p:cNvCxnSpPr>
              <a:stCxn id="52" idx="6"/>
              <a:endCxn id="91"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FAB7ECE-BE41-4001-A416-BCD79F62F044}"/>
                </a:ext>
              </a:extLst>
            </p:cNvPr>
            <p:cNvCxnSpPr>
              <a:stCxn id="90" idx="5"/>
              <a:endCxn id="91" idx="1"/>
            </p:cNvCxnSpPr>
            <p:nvPr/>
          </p:nvCxnSpPr>
          <p:spPr>
            <a:xfrm>
              <a:off x="3061864" y="4983792"/>
              <a:ext cx="1686543" cy="59129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645D7A3-4315-4C49-9DCA-872463F03EBB}"/>
                </a:ext>
              </a:extLst>
            </p:cNvPr>
            <p:cNvCxnSpPr>
              <a:stCxn id="91" idx="6"/>
              <a:endCxn id="94"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C26442F-7300-4D34-B928-293B56B67830}"/>
                </a:ext>
              </a:extLst>
            </p:cNvPr>
            <p:cNvCxnSpPr>
              <a:stCxn id="91" idx="7"/>
              <a:endCxn id="92"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390532B8-7A17-4608-9EE0-B995BCBA1052}"/>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112" name="TextBox 111">
              <a:extLst>
                <a:ext uri="{FF2B5EF4-FFF2-40B4-BE49-F238E27FC236}">
                  <a16:creationId xmlns:a16="http://schemas.microsoft.com/office/drawing/2014/main" id="{08793DED-3486-4B42-9AA1-B33DE9FB70B1}"/>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113" name="TextBox 112">
              <a:extLst>
                <a:ext uri="{FF2B5EF4-FFF2-40B4-BE49-F238E27FC236}">
                  <a16:creationId xmlns:a16="http://schemas.microsoft.com/office/drawing/2014/main" id="{87C88ABD-1E35-4994-B27F-CBFE7BD041C3}"/>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114" name="TextBox 113">
              <a:extLst>
                <a:ext uri="{FF2B5EF4-FFF2-40B4-BE49-F238E27FC236}">
                  <a16:creationId xmlns:a16="http://schemas.microsoft.com/office/drawing/2014/main" id="{A67CC3D2-737E-4FF7-BBF8-507A5B07FB36}"/>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115" name="TextBox 114">
              <a:extLst>
                <a:ext uri="{FF2B5EF4-FFF2-40B4-BE49-F238E27FC236}">
                  <a16:creationId xmlns:a16="http://schemas.microsoft.com/office/drawing/2014/main" id="{E35B3335-9DF5-4194-AB85-00401A6602CA}"/>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92D050"/>
                  </a:solidFill>
                </a:rPr>
                <a:t>4</a:t>
              </a:r>
            </a:p>
          </p:txBody>
        </p:sp>
        <p:sp>
          <p:nvSpPr>
            <p:cNvPr id="116" name="TextBox 115">
              <a:extLst>
                <a:ext uri="{FF2B5EF4-FFF2-40B4-BE49-F238E27FC236}">
                  <a16:creationId xmlns:a16="http://schemas.microsoft.com/office/drawing/2014/main" id="{CABB7F06-A509-425E-BF43-0C8B8FCA82F1}"/>
                </a:ext>
              </a:extLst>
            </p:cNvPr>
            <p:cNvSpPr txBox="1"/>
            <p:nvPr/>
          </p:nvSpPr>
          <p:spPr>
            <a:xfrm>
              <a:off x="3476594" y="3353938"/>
              <a:ext cx="367408" cy="523220"/>
            </a:xfrm>
            <a:prstGeom prst="rect">
              <a:avLst/>
            </a:prstGeom>
            <a:noFill/>
          </p:spPr>
          <p:txBody>
            <a:bodyPr wrap="none" rtlCol="0">
              <a:spAutoFit/>
            </a:bodyPr>
            <a:lstStyle/>
            <a:p>
              <a:r>
                <a:rPr lang="en-AU" sz="2800" dirty="0">
                  <a:solidFill>
                    <a:srgbClr val="00B050"/>
                  </a:solidFill>
                </a:rPr>
                <a:t>8</a:t>
              </a:r>
            </a:p>
          </p:txBody>
        </p:sp>
        <p:sp>
          <p:nvSpPr>
            <p:cNvPr id="117" name="TextBox 116">
              <a:extLst>
                <a:ext uri="{FF2B5EF4-FFF2-40B4-BE49-F238E27FC236}">
                  <a16:creationId xmlns:a16="http://schemas.microsoft.com/office/drawing/2014/main" id="{B5388D26-AA3C-41FE-8690-BDB6C71045D0}"/>
                </a:ext>
              </a:extLst>
            </p:cNvPr>
            <p:cNvSpPr txBox="1"/>
            <p:nvPr/>
          </p:nvSpPr>
          <p:spPr>
            <a:xfrm>
              <a:off x="4426475" y="3894342"/>
              <a:ext cx="367408" cy="523220"/>
            </a:xfrm>
            <a:prstGeom prst="rect">
              <a:avLst/>
            </a:prstGeom>
            <a:noFill/>
          </p:spPr>
          <p:txBody>
            <a:bodyPr wrap="none" rtlCol="0">
              <a:spAutoFit/>
            </a:bodyPr>
            <a:lstStyle/>
            <a:p>
              <a:r>
                <a:rPr lang="en-AU" sz="2800" dirty="0">
                  <a:solidFill>
                    <a:srgbClr val="92D050"/>
                  </a:solidFill>
                </a:rPr>
                <a:t>7</a:t>
              </a:r>
            </a:p>
          </p:txBody>
        </p:sp>
        <p:sp>
          <p:nvSpPr>
            <p:cNvPr id="118" name="TextBox 117">
              <a:extLst>
                <a:ext uri="{FF2B5EF4-FFF2-40B4-BE49-F238E27FC236}">
                  <a16:creationId xmlns:a16="http://schemas.microsoft.com/office/drawing/2014/main" id="{A71A9020-4FC1-4F19-AD7F-5BAAEF935DF4}"/>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119" name="TextBox 118">
              <a:extLst>
                <a:ext uri="{FF2B5EF4-FFF2-40B4-BE49-F238E27FC236}">
                  <a16:creationId xmlns:a16="http://schemas.microsoft.com/office/drawing/2014/main" id="{B3ECBF73-1CFD-4BF0-AD45-493DADACA422}"/>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120" name="TextBox 119">
              <a:extLst>
                <a:ext uri="{FF2B5EF4-FFF2-40B4-BE49-F238E27FC236}">
                  <a16:creationId xmlns:a16="http://schemas.microsoft.com/office/drawing/2014/main" id="{60C1E30A-96D9-49CE-A14B-909E492A4AC0}"/>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121" name="TextBox 120">
              <a:extLst>
                <a:ext uri="{FF2B5EF4-FFF2-40B4-BE49-F238E27FC236}">
                  <a16:creationId xmlns:a16="http://schemas.microsoft.com/office/drawing/2014/main" id="{ACB14C46-3919-4133-91F1-ABEFA459EFCC}"/>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122" name="TextBox 121">
              <a:extLst>
                <a:ext uri="{FF2B5EF4-FFF2-40B4-BE49-F238E27FC236}">
                  <a16:creationId xmlns:a16="http://schemas.microsoft.com/office/drawing/2014/main" id="{F846C379-0E1D-4DF8-B4FE-2838234545FB}"/>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123" name="TextBox 122">
              <a:extLst>
                <a:ext uri="{FF2B5EF4-FFF2-40B4-BE49-F238E27FC236}">
                  <a16:creationId xmlns:a16="http://schemas.microsoft.com/office/drawing/2014/main" id="{CBFE0AB8-0F31-4141-A264-672DD5DE706E}"/>
                </a:ext>
              </a:extLst>
            </p:cNvPr>
            <p:cNvSpPr txBox="1"/>
            <p:nvPr/>
          </p:nvSpPr>
          <p:spPr>
            <a:xfrm>
              <a:off x="3856587" y="4772399"/>
              <a:ext cx="367408" cy="523220"/>
            </a:xfrm>
            <a:prstGeom prst="rect">
              <a:avLst/>
            </a:prstGeom>
            <a:noFill/>
          </p:spPr>
          <p:txBody>
            <a:bodyPr wrap="none" rtlCol="0">
              <a:spAutoFit/>
            </a:bodyPr>
            <a:lstStyle/>
            <a:p>
              <a:r>
                <a:rPr lang="en-AU" sz="2800" dirty="0">
                  <a:solidFill>
                    <a:srgbClr val="92D050"/>
                  </a:solidFill>
                </a:rPr>
                <a:t>3</a:t>
              </a:r>
            </a:p>
          </p:txBody>
        </p:sp>
        <p:sp>
          <p:nvSpPr>
            <p:cNvPr id="124" name="TextBox 123">
              <a:extLst>
                <a:ext uri="{FF2B5EF4-FFF2-40B4-BE49-F238E27FC236}">
                  <a16:creationId xmlns:a16="http://schemas.microsoft.com/office/drawing/2014/main" id="{16F336E7-F65D-4AD1-8D17-74FBF7D996AF}"/>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125" name="TextBox 124">
              <a:extLst>
                <a:ext uri="{FF2B5EF4-FFF2-40B4-BE49-F238E27FC236}">
                  <a16:creationId xmlns:a16="http://schemas.microsoft.com/office/drawing/2014/main" id="{7AA25175-E800-4D12-B52A-6CF3ED48ABF1}"/>
                </a:ext>
              </a:extLst>
            </p:cNvPr>
            <p:cNvSpPr txBox="1"/>
            <p:nvPr/>
          </p:nvSpPr>
          <p:spPr>
            <a:xfrm>
              <a:off x="1776668" y="4892349"/>
              <a:ext cx="367408" cy="523220"/>
            </a:xfrm>
            <a:prstGeom prst="rect">
              <a:avLst/>
            </a:prstGeom>
            <a:noFill/>
          </p:spPr>
          <p:txBody>
            <a:bodyPr wrap="none" rtlCol="0">
              <a:spAutoFit/>
            </a:bodyPr>
            <a:lstStyle/>
            <a:p>
              <a:r>
                <a:rPr lang="en-AU" sz="2800" dirty="0">
                  <a:solidFill>
                    <a:srgbClr val="92D050"/>
                  </a:solidFill>
                </a:rPr>
                <a:t>1</a:t>
              </a:r>
            </a:p>
          </p:txBody>
        </p:sp>
      </p:grpSp>
      <p:sp>
        <p:nvSpPr>
          <p:cNvPr id="126" name="TextBox 125">
            <a:extLst>
              <a:ext uri="{FF2B5EF4-FFF2-40B4-BE49-F238E27FC236}">
                <a16:creationId xmlns:a16="http://schemas.microsoft.com/office/drawing/2014/main" id="{20318C4C-5B8F-4813-96E1-14B4D8056E6E}"/>
              </a:ext>
            </a:extLst>
          </p:cNvPr>
          <p:cNvSpPr txBox="1"/>
          <p:nvPr/>
        </p:nvSpPr>
        <p:spPr>
          <a:xfrm>
            <a:off x="5156163" y="1946616"/>
            <a:ext cx="3778022" cy="584775"/>
          </a:xfrm>
          <a:prstGeom prst="rect">
            <a:avLst/>
          </a:prstGeom>
          <a:noFill/>
        </p:spPr>
        <p:txBody>
          <a:bodyPr wrap="none" rtlCol="0">
            <a:spAutoFit/>
          </a:bodyPr>
          <a:lstStyle/>
          <a:p>
            <a:r>
              <a:rPr lang="en-AU" sz="3200" dirty="0">
                <a:solidFill>
                  <a:schemeClr val="bg1"/>
                </a:solidFill>
              </a:rPr>
              <a:t>vSet = {1, 3, 4, 5, 6, 7}</a:t>
            </a:r>
          </a:p>
        </p:txBody>
      </p:sp>
    </p:spTree>
    <p:extLst>
      <p:ext uri="{BB962C8B-B14F-4D97-AF65-F5344CB8AC3E}">
        <p14:creationId xmlns:p14="http://schemas.microsoft.com/office/powerpoint/2010/main" val="2540515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graphicFrame>
        <p:nvGraphicFramePr>
          <p:cNvPr id="9" name="Table 9">
            <a:extLst>
              <a:ext uri="{FF2B5EF4-FFF2-40B4-BE49-F238E27FC236}">
                <a16:creationId xmlns:a16="http://schemas.microsoft.com/office/drawing/2014/main" id="{CFA5D3D8-79F6-4286-A185-9036E8AE6218}"/>
              </a:ext>
            </a:extLst>
          </p:cNvPr>
          <p:cNvGraphicFramePr>
            <a:graphicFrameLocks noGrp="1"/>
          </p:cNvGraphicFramePr>
          <p:nvPr>
            <p:extLst>
              <p:ext uri="{D42A27DB-BD31-4B8C-83A1-F6EECF244321}">
                <p14:modId xmlns:p14="http://schemas.microsoft.com/office/powerpoint/2010/main" val="1946269708"/>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accent4"/>
                          </a:solidFill>
                        </a:rPr>
                        <a:t>2</a:t>
                      </a:r>
                    </a:p>
                  </a:txBody>
                  <a:tcPr anchor="ctr">
                    <a:noFill/>
                  </a:tcPr>
                </a:tc>
                <a:tc>
                  <a:txBody>
                    <a:bodyPr/>
                    <a:lstStyle/>
                    <a:p>
                      <a:pPr algn="ctr"/>
                      <a:r>
                        <a:rPr lang="en-AU" sz="3200" dirty="0">
                          <a:solidFill>
                            <a:srgbClr val="00B050"/>
                          </a:solidFill>
                        </a:rPr>
                        <a:t>3</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rgbClr val="92D050"/>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92D050"/>
                          </a:solidFill>
                        </a:rPr>
                        <a:t>5</a:t>
                      </a:r>
                    </a:p>
                  </a:txBody>
                  <a:tcPr anchor="ctr">
                    <a:noFill/>
                  </a:tcPr>
                </a:tc>
                <a:tc>
                  <a:txBody>
                    <a:bodyPr/>
                    <a:lstStyle/>
                    <a:p>
                      <a:pPr algn="ctr"/>
                      <a:r>
                        <a:rPr lang="en-AU" sz="3200" dirty="0">
                          <a:solidFill>
                            <a:schemeClr val="accent4"/>
                          </a:solidFill>
                        </a:rPr>
                        <a:t>4</a:t>
                      </a:r>
                    </a:p>
                  </a:txBody>
                  <a:tcPr anchor="ctr">
                    <a:noFill/>
                  </a:tcPr>
                </a:tc>
                <a:tc>
                  <a:txBody>
                    <a:bodyPr/>
                    <a:lstStyle/>
                    <a:p>
                      <a:pPr algn="ctr"/>
                      <a:r>
                        <a:rPr lang="en-AU" sz="3200" dirty="0">
                          <a:solidFill>
                            <a:srgbClr val="00B050"/>
                          </a:solidFill>
                        </a:rPr>
                        <a:t>6</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00B050"/>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grpSp>
        <p:nvGrpSpPr>
          <p:cNvPr id="47" name="Group 46">
            <a:extLst>
              <a:ext uri="{FF2B5EF4-FFF2-40B4-BE49-F238E27FC236}">
                <a16:creationId xmlns:a16="http://schemas.microsoft.com/office/drawing/2014/main" id="{538E66EF-C979-45ED-A508-33042B7F5FB4}"/>
              </a:ext>
            </a:extLst>
          </p:cNvPr>
          <p:cNvGrpSpPr/>
          <p:nvPr/>
        </p:nvGrpSpPr>
        <p:grpSpPr>
          <a:xfrm>
            <a:off x="1903135" y="2700836"/>
            <a:ext cx="8385709" cy="3943348"/>
            <a:chOff x="919157" y="2459578"/>
            <a:chExt cx="8385709" cy="3943348"/>
          </a:xfrm>
        </p:grpSpPr>
        <p:sp>
          <p:nvSpPr>
            <p:cNvPr id="49" name="Oval 48">
              <a:extLst>
                <a:ext uri="{FF2B5EF4-FFF2-40B4-BE49-F238E27FC236}">
                  <a16:creationId xmlns:a16="http://schemas.microsoft.com/office/drawing/2014/main" id="{54CD7A80-520D-45E8-AE32-331F4A5474F6}"/>
                </a:ext>
              </a:extLst>
            </p:cNvPr>
            <p:cNvSpPr/>
            <p:nvPr/>
          </p:nvSpPr>
          <p:spPr>
            <a:xfrm>
              <a:off x="956726" y="291464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0</a:t>
              </a:r>
            </a:p>
          </p:txBody>
        </p:sp>
        <p:sp>
          <p:nvSpPr>
            <p:cNvPr id="51" name="Oval 50">
              <a:extLst>
                <a:ext uri="{FF2B5EF4-FFF2-40B4-BE49-F238E27FC236}">
                  <a16:creationId xmlns:a16="http://schemas.microsoft.com/office/drawing/2014/main" id="{4E1670BF-5C5B-4AD2-BBEB-469F191B94C6}"/>
                </a:ext>
              </a:extLst>
            </p:cNvPr>
            <p:cNvSpPr/>
            <p:nvPr/>
          </p:nvSpPr>
          <p:spPr>
            <a:xfrm>
              <a:off x="956727" y="5717121"/>
              <a:ext cx="685805" cy="685805"/>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00B050"/>
                  </a:solidFill>
                </a:rPr>
                <a:t>3</a:t>
              </a:r>
            </a:p>
          </p:txBody>
        </p:sp>
        <p:sp>
          <p:nvSpPr>
            <p:cNvPr id="53" name="Oval 52">
              <a:extLst>
                <a:ext uri="{FF2B5EF4-FFF2-40B4-BE49-F238E27FC236}">
                  <a16:creationId xmlns:a16="http://schemas.microsoft.com/office/drawing/2014/main" id="{A3367CD0-8430-4FC4-8740-CDB7AFF01BAA}"/>
                </a:ext>
              </a:extLst>
            </p:cNvPr>
            <p:cNvSpPr/>
            <p:nvPr/>
          </p:nvSpPr>
          <p:spPr>
            <a:xfrm>
              <a:off x="4596227" y="2459578"/>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1</a:t>
              </a:r>
            </a:p>
          </p:txBody>
        </p:sp>
        <p:sp>
          <p:nvSpPr>
            <p:cNvPr id="55" name="Oval 54">
              <a:extLst>
                <a:ext uri="{FF2B5EF4-FFF2-40B4-BE49-F238E27FC236}">
                  <a16:creationId xmlns:a16="http://schemas.microsoft.com/office/drawing/2014/main" id="{F5A85224-1559-4A4B-8077-EEEDFCBA523E}"/>
                </a:ext>
              </a:extLst>
            </p:cNvPr>
            <p:cNvSpPr/>
            <p:nvPr/>
          </p:nvSpPr>
          <p:spPr>
            <a:xfrm>
              <a:off x="2476493" y="4398421"/>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2</a:t>
              </a:r>
            </a:p>
          </p:txBody>
        </p:sp>
        <p:sp>
          <p:nvSpPr>
            <p:cNvPr id="56" name="Oval 55">
              <a:extLst>
                <a:ext uri="{FF2B5EF4-FFF2-40B4-BE49-F238E27FC236}">
                  <a16:creationId xmlns:a16="http://schemas.microsoft.com/office/drawing/2014/main" id="{B77662D9-65F7-452F-B837-66805A7F85CB}"/>
                </a:ext>
              </a:extLst>
            </p:cNvPr>
            <p:cNvSpPr/>
            <p:nvPr/>
          </p:nvSpPr>
          <p:spPr>
            <a:xfrm>
              <a:off x="4647973" y="5474652"/>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4</a:t>
              </a:r>
            </a:p>
          </p:txBody>
        </p:sp>
        <p:sp>
          <p:nvSpPr>
            <p:cNvPr id="57" name="Oval 56">
              <a:extLst>
                <a:ext uri="{FF2B5EF4-FFF2-40B4-BE49-F238E27FC236}">
                  <a16:creationId xmlns:a16="http://schemas.microsoft.com/office/drawing/2014/main" id="{6EAE76C3-90EA-4413-9D85-9570B712C374}"/>
                </a:ext>
              </a:extLst>
            </p:cNvPr>
            <p:cNvSpPr/>
            <p:nvPr/>
          </p:nvSpPr>
          <p:spPr>
            <a:xfrm>
              <a:off x="6093173" y="381305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5</a:t>
              </a:r>
            </a:p>
          </p:txBody>
        </p:sp>
        <p:sp>
          <p:nvSpPr>
            <p:cNvPr id="58" name="Oval 57">
              <a:extLst>
                <a:ext uri="{FF2B5EF4-FFF2-40B4-BE49-F238E27FC236}">
                  <a16:creationId xmlns:a16="http://schemas.microsoft.com/office/drawing/2014/main" id="{D1F2057B-4B27-4BDA-9A51-2D16C925EEB5}"/>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59" name="Oval 58">
              <a:extLst>
                <a:ext uri="{FF2B5EF4-FFF2-40B4-BE49-F238E27FC236}">
                  <a16:creationId xmlns:a16="http://schemas.microsoft.com/office/drawing/2014/main" id="{08251B93-3465-4E70-A2B8-91AF6FC60143}"/>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60" name="Straight Connector 59">
              <a:extLst>
                <a:ext uri="{FF2B5EF4-FFF2-40B4-BE49-F238E27FC236}">
                  <a16:creationId xmlns:a16="http://schemas.microsoft.com/office/drawing/2014/main" id="{59D7C3C5-6D1D-47D1-9DCD-1C29CBEE337A}"/>
                </a:ext>
              </a:extLst>
            </p:cNvPr>
            <p:cNvCxnSpPr>
              <a:stCxn id="49" idx="6"/>
              <a:endCxn id="53"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B957169-D85B-493B-A0A7-2C07A3250ACE}"/>
                </a:ext>
              </a:extLst>
            </p:cNvPr>
            <p:cNvCxnSpPr>
              <a:cxnSpLocks/>
              <a:stCxn id="49" idx="5"/>
              <a:endCxn id="55" idx="1"/>
            </p:cNvCxnSpPr>
            <p:nvPr/>
          </p:nvCxnSpPr>
          <p:spPr>
            <a:xfrm>
              <a:off x="1542097" y="3500011"/>
              <a:ext cx="1034830" cy="99884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556D468-D66B-4C75-BE84-84426C9C2E57}"/>
                </a:ext>
              </a:extLst>
            </p:cNvPr>
            <p:cNvCxnSpPr>
              <a:stCxn id="55" idx="7"/>
              <a:endCxn id="53" idx="3"/>
            </p:cNvCxnSpPr>
            <p:nvPr/>
          </p:nvCxnSpPr>
          <p:spPr>
            <a:xfrm flipV="1">
              <a:off x="3061864" y="3044949"/>
              <a:ext cx="1634797" cy="145390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B4ABC8F-4679-48AE-85FA-B7A32F4941D4}"/>
                </a:ext>
              </a:extLst>
            </p:cNvPr>
            <p:cNvCxnSpPr>
              <a:stCxn id="53" idx="6"/>
              <a:endCxn id="58"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CA0C025-78E3-415A-91DC-E63D1BBD7208}"/>
                </a:ext>
              </a:extLst>
            </p:cNvPr>
            <p:cNvCxnSpPr>
              <a:stCxn id="57" idx="7"/>
              <a:endCxn id="58"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07C38DC-A6E3-4E26-A685-2B7886404AE6}"/>
                </a:ext>
              </a:extLst>
            </p:cNvPr>
            <p:cNvCxnSpPr>
              <a:stCxn id="57" idx="5"/>
              <a:endCxn id="59"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D936F20-2712-42F8-B5C3-E9CA15426C22}"/>
                </a:ext>
              </a:extLst>
            </p:cNvPr>
            <p:cNvCxnSpPr>
              <a:stCxn id="58" idx="4"/>
              <a:endCxn id="59"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B62304-EF6D-43A6-80C8-C1C12280DFCF}"/>
                </a:ext>
              </a:extLst>
            </p:cNvPr>
            <p:cNvCxnSpPr>
              <a:stCxn id="53" idx="5"/>
              <a:endCxn id="57"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2507969-6C8E-41B0-AF47-F50700B405BB}"/>
                </a:ext>
              </a:extLst>
            </p:cNvPr>
            <p:cNvCxnSpPr>
              <a:stCxn id="55" idx="6"/>
              <a:endCxn id="57" idx="2"/>
            </p:cNvCxnSpPr>
            <p:nvPr/>
          </p:nvCxnSpPr>
          <p:spPr>
            <a:xfrm flipV="1">
              <a:off x="3162298" y="4155953"/>
              <a:ext cx="2930875" cy="58537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CECA250-58BC-4EF0-8C77-6ABD34A23331}"/>
                </a:ext>
              </a:extLst>
            </p:cNvPr>
            <p:cNvCxnSpPr>
              <a:stCxn id="49" idx="4"/>
              <a:endCxn id="51"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099A246-8250-4C2D-B75E-B28B85CAB0AD}"/>
                </a:ext>
              </a:extLst>
            </p:cNvPr>
            <p:cNvCxnSpPr>
              <a:cxnSpLocks/>
              <a:stCxn id="51" idx="7"/>
              <a:endCxn id="55" idx="3"/>
            </p:cNvCxnSpPr>
            <p:nvPr/>
          </p:nvCxnSpPr>
          <p:spPr>
            <a:xfrm flipV="1">
              <a:off x="1542098" y="4983792"/>
              <a:ext cx="1034829" cy="83376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F673C07-6BB8-40AB-851F-EB70640DEFDF}"/>
                </a:ext>
              </a:extLst>
            </p:cNvPr>
            <p:cNvCxnSpPr>
              <a:stCxn id="51" idx="6"/>
              <a:endCxn id="56"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B1DEF9B-5F3B-42EA-9504-0AD0E5E021C0}"/>
                </a:ext>
              </a:extLst>
            </p:cNvPr>
            <p:cNvCxnSpPr>
              <a:stCxn id="55" idx="5"/>
              <a:endCxn id="56" idx="1"/>
            </p:cNvCxnSpPr>
            <p:nvPr/>
          </p:nvCxnSpPr>
          <p:spPr>
            <a:xfrm>
              <a:off x="3061864" y="4983792"/>
              <a:ext cx="1686543" cy="59129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E05F69A-A408-404A-A9B2-64EF644D4B9A}"/>
                </a:ext>
              </a:extLst>
            </p:cNvPr>
            <p:cNvCxnSpPr>
              <a:stCxn id="56" idx="6"/>
              <a:endCxn id="59"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B9CE28D-A9A8-4F25-B578-5280B05C2758}"/>
                </a:ext>
              </a:extLst>
            </p:cNvPr>
            <p:cNvCxnSpPr>
              <a:stCxn id="56" idx="7"/>
              <a:endCxn id="57"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5480D22-2898-4AAC-9DCD-1CB98EAAD617}"/>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76" name="TextBox 75">
              <a:extLst>
                <a:ext uri="{FF2B5EF4-FFF2-40B4-BE49-F238E27FC236}">
                  <a16:creationId xmlns:a16="http://schemas.microsoft.com/office/drawing/2014/main" id="{599D4E6D-3953-4747-B612-97877F86D9C0}"/>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7" name="TextBox 76">
              <a:extLst>
                <a:ext uri="{FF2B5EF4-FFF2-40B4-BE49-F238E27FC236}">
                  <a16:creationId xmlns:a16="http://schemas.microsoft.com/office/drawing/2014/main" id="{071E3346-7EBE-4348-8C60-85B903F23D01}"/>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8" name="TextBox 77">
              <a:extLst>
                <a:ext uri="{FF2B5EF4-FFF2-40B4-BE49-F238E27FC236}">
                  <a16:creationId xmlns:a16="http://schemas.microsoft.com/office/drawing/2014/main" id="{9D6F9100-04D9-474B-B36C-1393FD32BBC6}"/>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79" name="TextBox 78">
              <a:extLst>
                <a:ext uri="{FF2B5EF4-FFF2-40B4-BE49-F238E27FC236}">
                  <a16:creationId xmlns:a16="http://schemas.microsoft.com/office/drawing/2014/main" id="{62465C2B-65F1-43A3-9674-6BC7460513FC}"/>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92D050"/>
                  </a:solidFill>
                </a:rPr>
                <a:t>4</a:t>
              </a:r>
            </a:p>
          </p:txBody>
        </p:sp>
        <p:sp>
          <p:nvSpPr>
            <p:cNvPr id="80" name="TextBox 79">
              <a:extLst>
                <a:ext uri="{FF2B5EF4-FFF2-40B4-BE49-F238E27FC236}">
                  <a16:creationId xmlns:a16="http://schemas.microsoft.com/office/drawing/2014/main" id="{9CC6FC9D-3BFA-4CFB-87E8-B96D8F631311}"/>
                </a:ext>
              </a:extLst>
            </p:cNvPr>
            <p:cNvSpPr txBox="1"/>
            <p:nvPr/>
          </p:nvSpPr>
          <p:spPr>
            <a:xfrm>
              <a:off x="3476594" y="3353938"/>
              <a:ext cx="367408" cy="523220"/>
            </a:xfrm>
            <a:prstGeom prst="rect">
              <a:avLst/>
            </a:prstGeom>
            <a:noFill/>
          </p:spPr>
          <p:txBody>
            <a:bodyPr wrap="none" rtlCol="0">
              <a:spAutoFit/>
            </a:bodyPr>
            <a:lstStyle/>
            <a:p>
              <a:r>
                <a:rPr lang="en-AU" sz="2800" dirty="0">
                  <a:solidFill>
                    <a:srgbClr val="92D050"/>
                  </a:solidFill>
                </a:rPr>
                <a:t>8</a:t>
              </a:r>
            </a:p>
          </p:txBody>
        </p:sp>
        <p:sp>
          <p:nvSpPr>
            <p:cNvPr id="81" name="TextBox 80">
              <a:extLst>
                <a:ext uri="{FF2B5EF4-FFF2-40B4-BE49-F238E27FC236}">
                  <a16:creationId xmlns:a16="http://schemas.microsoft.com/office/drawing/2014/main" id="{204AE374-4B4B-4AFB-9D09-BB866C5BFFA2}"/>
                </a:ext>
              </a:extLst>
            </p:cNvPr>
            <p:cNvSpPr txBox="1"/>
            <p:nvPr/>
          </p:nvSpPr>
          <p:spPr>
            <a:xfrm>
              <a:off x="4426475" y="3894342"/>
              <a:ext cx="367408" cy="523220"/>
            </a:xfrm>
            <a:prstGeom prst="rect">
              <a:avLst/>
            </a:prstGeom>
            <a:noFill/>
          </p:spPr>
          <p:txBody>
            <a:bodyPr wrap="none" rtlCol="0">
              <a:spAutoFit/>
            </a:bodyPr>
            <a:lstStyle/>
            <a:p>
              <a:r>
                <a:rPr lang="en-AU" sz="2800" dirty="0">
                  <a:solidFill>
                    <a:srgbClr val="92D050"/>
                  </a:solidFill>
                </a:rPr>
                <a:t>7</a:t>
              </a:r>
            </a:p>
          </p:txBody>
        </p:sp>
        <p:sp>
          <p:nvSpPr>
            <p:cNvPr id="82" name="TextBox 81">
              <a:extLst>
                <a:ext uri="{FF2B5EF4-FFF2-40B4-BE49-F238E27FC236}">
                  <a16:creationId xmlns:a16="http://schemas.microsoft.com/office/drawing/2014/main" id="{A99C81E2-6D54-4178-8DA7-DAF6C4B2A83F}"/>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3" name="TextBox 82">
              <a:extLst>
                <a:ext uri="{FF2B5EF4-FFF2-40B4-BE49-F238E27FC236}">
                  <a16:creationId xmlns:a16="http://schemas.microsoft.com/office/drawing/2014/main" id="{BE495AC6-3FA5-4776-95E2-E8C142F7EE3A}"/>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4" name="TextBox 83">
              <a:extLst>
                <a:ext uri="{FF2B5EF4-FFF2-40B4-BE49-F238E27FC236}">
                  <a16:creationId xmlns:a16="http://schemas.microsoft.com/office/drawing/2014/main" id="{C64F56A7-1626-4A94-891C-8175B5E59A97}"/>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5" name="TextBox 84">
              <a:extLst>
                <a:ext uri="{FF2B5EF4-FFF2-40B4-BE49-F238E27FC236}">
                  <a16:creationId xmlns:a16="http://schemas.microsoft.com/office/drawing/2014/main" id="{67A45271-4837-4C00-8EA7-D256C9FE5350}"/>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6" name="TextBox 85">
              <a:extLst>
                <a:ext uri="{FF2B5EF4-FFF2-40B4-BE49-F238E27FC236}">
                  <a16:creationId xmlns:a16="http://schemas.microsoft.com/office/drawing/2014/main" id="{D3680119-C1FB-4AF2-9B45-8A6B4C1F1C15}"/>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7" name="TextBox 86">
              <a:extLst>
                <a:ext uri="{FF2B5EF4-FFF2-40B4-BE49-F238E27FC236}">
                  <a16:creationId xmlns:a16="http://schemas.microsoft.com/office/drawing/2014/main" id="{3AA17FBE-073B-4B9D-935B-FF365E844BF9}"/>
                </a:ext>
              </a:extLst>
            </p:cNvPr>
            <p:cNvSpPr txBox="1"/>
            <p:nvPr/>
          </p:nvSpPr>
          <p:spPr>
            <a:xfrm>
              <a:off x="3856587" y="4772399"/>
              <a:ext cx="367408" cy="523220"/>
            </a:xfrm>
            <a:prstGeom prst="rect">
              <a:avLst/>
            </a:prstGeom>
            <a:noFill/>
          </p:spPr>
          <p:txBody>
            <a:bodyPr wrap="none" rtlCol="0">
              <a:spAutoFit/>
            </a:bodyPr>
            <a:lstStyle/>
            <a:p>
              <a:r>
                <a:rPr lang="en-AU" sz="2800" dirty="0">
                  <a:solidFill>
                    <a:srgbClr val="92D050"/>
                  </a:solidFill>
                </a:rPr>
                <a:t>3</a:t>
              </a:r>
            </a:p>
          </p:txBody>
        </p:sp>
        <p:sp>
          <p:nvSpPr>
            <p:cNvPr id="88" name="TextBox 87">
              <a:extLst>
                <a:ext uri="{FF2B5EF4-FFF2-40B4-BE49-F238E27FC236}">
                  <a16:creationId xmlns:a16="http://schemas.microsoft.com/office/drawing/2014/main" id="{4382BCEC-9806-4E10-8FF3-3DC91D43670D}"/>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9" name="TextBox 88">
              <a:extLst>
                <a:ext uri="{FF2B5EF4-FFF2-40B4-BE49-F238E27FC236}">
                  <a16:creationId xmlns:a16="http://schemas.microsoft.com/office/drawing/2014/main" id="{70256CD3-7962-4D4F-8FFF-2B4191DB8B06}"/>
                </a:ext>
              </a:extLst>
            </p:cNvPr>
            <p:cNvSpPr txBox="1"/>
            <p:nvPr/>
          </p:nvSpPr>
          <p:spPr>
            <a:xfrm>
              <a:off x="1776668" y="4892349"/>
              <a:ext cx="367408" cy="523220"/>
            </a:xfrm>
            <a:prstGeom prst="rect">
              <a:avLst/>
            </a:prstGeom>
            <a:noFill/>
          </p:spPr>
          <p:txBody>
            <a:bodyPr wrap="none" rtlCol="0">
              <a:spAutoFit/>
            </a:bodyPr>
            <a:lstStyle/>
            <a:p>
              <a:r>
                <a:rPr lang="en-AU" sz="2800" dirty="0">
                  <a:solidFill>
                    <a:srgbClr val="00B050"/>
                  </a:solidFill>
                </a:rPr>
                <a:t>1</a:t>
              </a:r>
            </a:p>
          </p:txBody>
        </p:sp>
      </p:grpSp>
      <p:sp>
        <p:nvSpPr>
          <p:cNvPr id="46" name="TextBox 45">
            <a:extLst>
              <a:ext uri="{FF2B5EF4-FFF2-40B4-BE49-F238E27FC236}">
                <a16:creationId xmlns:a16="http://schemas.microsoft.com/office/drawing/2014/main" id="{C08EE564-8D21-47F9-931E-7E7C6B86CA6A}"/>
              </a:ext>
            </a:extLst>
          </p:cNvPr>
          <p:cNvSpPr txBox="1"/>
          <p:nvPr/>
        </p:nvSpPr>
        <p:spPr>
          <a:xfrm>
            <a:off x="331371" y="478506"/>
            <a:ext cx="4436534" cy="830997"/>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Now let’s look at the neighbour 3.</a:t>
            </a:r>
          </a:p>
        </p:txBody>
      </p:sp>
      <p:sp>
        <p:nvSpPr>
          <p:cNvPr id="45" name="TextBox 44">
            <a:extLst>
              <a:ext uri="{FF2B5EF4-FFF2-40B4-BE49-F238E27FC236}">
                <a16:creationId xmlns:a16="http://schemas.microsoft.com/office/drawing/2014/main" id="{B9F9F5B8-F92E-4F02-94D5-B0FA6D9A2C21}"/>
              </a:ext>
            </a:extLst>
          </p:cNvPr>
          <p:cNvSpPr txBox="1"/>
          <p:nvPr/>
        </p:nvSpPr>
        <p:spPr>
          <a:xfrm>
            <a:off x="5156163" y="1946616"/>
            <a:ext cx="3778022" cy="584775"/>
          </a:xfrm>
          <a:prstGeom prst="rect">
            <a:avLst/>
          </a:prstGeom>
          <a:noFill/>
        </p:spPr>
        <p:txBody>
          <a:bodyPr wrap="none" rtlCol="0">
            <a:spAutoFit/>
          </a:bodyPr>
          <a:lstStyle/>
          <a:p>
            <a:r>
              <a:rPr lang="en-AU" sz="3200" dirty="0">
                <a:solidFill>
                  <a:schemeClr val="bg1"/>
                </a:solidFill>
              </a:rPr>
              <a:t>vSet = {1, 3, 4, 5, 6, 7}</a:t>
            </a:r>
          </a:p>
        </p:txBody>
      </p:sp>
    </p:spTree>
    <p:extLst>
      <p:ext uri="{BB962C8B-B14F-4D97-AF65-F5344CB8AC3E}">
        <p14:creationId xmlns:p14="http://schemas.microsoft.com/office/powerpoint/2010/main" val="1844247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5" name="TextBox 44">
            <a:extLst>
              <a:ext uri="{FF2B5EF4-FFF2-40B4-BE49-F238E27FC236}">
                <a16:creationId xmlns:a16="http://schemas.microsoft.com/office/drawing/2014/main" id="{A870F289-82F7-4314-9EAF-7DE3CBF26985}"/>
              </a:ext>
            </a:extLst>
          </p:cNvPr>
          <p:cNvSpPr txBox="1"/>
          <p:nvPr/>
        </p:nvSpPr>
        <p:spPr>
          <a:xfrm>
            <a:off x="331371" y="156516"/>
            <a:ext cx="4496609" cy="2739211"/>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The distance from the starting vertex to 3 </a:t>
            </a:r>
            <a:r>
              <a:rPr lang="en-AU" sz="2400" b="1" dirty="0">
                <a:solidFill>
                  <a:schemeClr val="bg1"/>
                </a:solidFill>
              </a:rPr>
              <a:t>via 2</a:t>
            </a:r>
            <a:r>
              <a:rPr lang="en-AU" sz="2400" dirty="0">
                <a:solidFill>
                  <a:schemeClr val="bg1"/>
                </a:solidFill>
              </a:rPr>
              <a:t> is the sum of the shortest known distance from the starting vertex to 2 and the weight of the edge from 2 to 3.</a:t>
            </a:r>
          </a:p>
          <a:p>
            <a:r>
              <a:rPr lang="en-AU" sz="2800" dirty="0">
                <a:solidFill>
                  <a:schemeClr val="accent4"/>
                </a:solidFill>
              </a:rPr>
              <a:t>4</a:t>
            </a:r>
            <a:r>
              <a:rPr lang="en-AU" sz="2800" dirty="0">
                <a:solidFill>
                  <a:schemeClr val="bg1"/>
                </a:solidFill>
              </a:rPr>
              <a:t> + </a:t>
            </a:r>
            <a:r>
              <a:rPr lang="en-AU" sz="2800" dirty="0">
                <a:solidFill>
                  <a:srgbClr val="00B050"/>
                </a:solidFill>
              </a:rPr>
              <a:t>1</a:t>
            </a:r>
            <a:r>
              <a:rPr lang="en-AU" sz="2800" dirty="0">
                <a:solidFill>
                  <a:schemeClr val="bg1"/>
                </a:solidFill>
              </a:rPr>
              <a:t> = 5</a:t>
            </a:r>
            <a:endParaRPr lang="en-AU" sz="2800" dirty="0">
              <a:solidFill>
                <a:schemeClr val="accent4"/>
              </a:solidFill>
            </a:endParaRPr>
          </a:p>
        </p:txBody>
      </p:sp>
      <p:graphicFrame>
        <p:nvGraphicFramePr>
          <p:cNvPr id="46" name="Table 9">
            <a:extLst>
              <a:ext uri="{FF2B5EF4-FFF2-40B4-BE49-F238E27FC236}">
                <a16:creationId xmlns:a16="http://schemas.microsoft.com/office/drawing/2014/main" id="{4C0A9641-508E-49BD-86B6-8061DE55FBAE}"/>
              </a:ext>
            </a:extLst>
          </p:cNvPr>
          <p:cNvGraphicFramePr>
            <a:graphicFrameLocks noGrp="1"/>
          </p:cNvGraphicFramePr>
          <p:nvPr>
            <p:extLst>
              <p:ext uri="{D42A27DB-BD31-4B8C-83A1-F6EECF244321}">
                <p14:modId xmlns:p14="http://schemas.microsoft.com/office/powerpoint/2010/main" val="987928295"/>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accent4"/>
                          </a:solidFill>
                        </a:rPr>
                        <a:t>2</a:t>
                      </a:r>
                    </a:p>
                  </a:txBody>
                  <a:tcPr anchor="ctr">
                    <a:noFill/>
                  </a:tcPr>
                </a:tc>
                <a:tc>
                  <a:txBody>
                    <a:bodyPr/>
                    <a:lstStyle/>
                    <a:p>
                      <a:pPr algn="ctr"/>
                      <a:r>
                        <a:rPr lang="en-AU" sz="3200" dirty="0">
                          <a:solidFill>
                            <a:srgbClr val="00B050"/>
                          </a:solidFill>
                        </a:rPr>
                        <a:t>3</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rgbClr val="92D050"/>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92D050"/>
                          </a:solidFill>
                        </a:rPr>
                        <a:t>5</a:t>
                      </a:r>
                    </a:p>
                  </a:txBody>
                  <a:tcPr anchor="ctr">
                    <a:noFill/>
                  </a:tcPr>
                </a:tc>
                <a:tc>
                  <a:txBody>
                    <a:bodyPr/>
                    <a:lstStyle/>
                    <a:p>
                      <a:pPr algn="ctr"/>
                      <a:r>
                        <a:rPr lang="en-AU" sz="3200" dirty="0">
                          <a:solidFill>
                            <a:schemeClr val="accent4"/>
                          </a:solidFill>
                        </a:rPr>
                        <a:t>4</a:t>
                      </a:r>
                    </a:p>
                  </a:txBody>
                  <a:tcPr anchor="ctr">
                    <a:noFill/>
                  </a:tcPr>
                </a:tc>
                <a:tc>
                  <a:txBody>
                    <a:bodyPr/>
                    <a:lstStyle/>
                    <a:p>
                      <a:pPr algn="ctr"/>
                      <a:r>
                        <a:rPr lang="en-AU" sz="3200" dirty="0">
                          <a:solidFill>
                            <a:srgbClr val="00B050"/>
                          </a:solidFill>
                        </a:rPr>
                        <a:t>6</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00B050"/>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grpSp>
        <p:nvGrpSpPr>
          <p:cNvPr id="48" name="Group 47">
            <a:extLst>
              <a:ext uri="{FF2B5EF4-FFF2-40B4-BE49-F238E27FC236}">
                <a16:creationId xmlns:a16="http://schemas.microsoft.com/office/drawing/2014/main" id="{75468F64-549D-4DD6-9138-96F872BD3DD6}"/>
              </a:ext>
            </a:extLst>
          </p:cNvPr>
          <p:cNvGrpSpPr/>
          <p:nvPr/>
        </p:nvGrpSpPr>
        <p:grpSpPr>
          <a:xfrm>
            <a:off x="1903135" y="2700836"/>
            <a:ext cx="8385709" cy="3943348"/>
            <a:chOff x="919157" y="2459578"/>
            <a:chExt cx="8385709" cy="3943348"/>
          </a:xfrm>
        </p:grpSpPr>
        <p:sp>
          <p:nvSpPr>
            <p:cNvPr id="50" name="Oval 49">
              <a:extLst>
                <a:ext uri="{FF2B5EF4-FFF2-40B4-BE49-F238E27FC236}">
                  <a16:creationId xmlns:a16="http://schemas.microsoft.com/office/drawing/2014/main" id="{F89EE841-BD74-4E11-87D6-D384C07DC3A2}"/>
                </a:ext>
              </a:extLst>
            </p:cNvPr>
            <p:cNvSpPr/>
            <p:nvPr/>
          </p:nvSpPr>
          <p:spPr>
            <a:xfrm>
              <a:off x="956726" y="291464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0</a:t>
              </a:r>
            </a:p>
          </p:txBody>
        </p:sp>
        <p:sp>
          <p:nvSpPr>
            <p:cNvPr id="52" name="Oval 51">
              <a:extLst>
                <a:ext uri="{FF2B5EF4-FFF2-40B4-BE49-F238E27FC236}">
                  <a16:creationId xmlns:a16="http://schemas.microsoft.com/office/drawing/2014/main" id="{9EB4966F-8924-4279-8214-7005067B30DE}"/>
                </a:ext>
              </a:extLst>
            </p:cNvPr>
            <p:cNvSpPr/>
            <p:nvPr/>
          </p:nvSpPr>
          <p:spPr>
            <a:xfrm>
              <a:off x="956727" y="5717121"/>
              <a:ext cx="685805" cy="685805"/>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00B050"/>
                  </a:solidFill>
                </a:rPr>
                <a:t>3</a:t>
              </a:r>
            </a:p>
          </p:txBody>
        </p:sp>
        <p:sp>
          <p:nvSpPr>
            <p:cNvPr id="54" name="Oval 53">
              <a:extLst>
                <a:ext uri="{FF2B5EF4-FFF2-40B4-BE49-F238E27FC236}">
                  <a16:creationId xmlns:a16="http://schemas.microsoft.com/office/drawing/2014/main" id="{3FEB7915-9BAB-4E9A-A022-05A98DE18863}"/>
                </a:ext>
              </a:extLst>
            </p:cNvPr>
            <p:cNvSpPr/>
            <p:nvPr/>
          </p:nvSpPr>
          <p:spPr>
            <a:xfrm>
              <a:off x="4596227" y="2459578"/>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1</a:t>
              </a:r>
            </a:p>
          </p:txBody>
        </p:sp>
        <p:sp>
          <p:nvSpPr>
            <p:cNvPr id="90" name="Oval 89">
              <a:extLst>
                <a:ext uri="{FF2B5EF4-FFF2-40B4-BE49-F238E27FC236}">
                  <a16:creationId xmlns:a16="http://schemas.microsoft.com/office/drawing/2014/main" id="{1E40892E-CA0E-445C-9B9E-B76789AE3682}"/>
                </a:ext>
              </a:extLst>
            </p:cNvPr>
            <p:cNvSpPr/>
            <p:nvPr/>
          </p:nvSpPr>
          <p:spPr>
            <a:xfrm>
              <a:off x="2476493" y="4398421"/>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2</a:t>
              </a:r>
            </a:p>
          </p:txBody>
        </p:sp>
        <p:sp>
          <p:nvSpPr>
            <p:cNvPr id="91" name="Oval 90">
              <a:extLst>
                <a:ext uri="{FF2B5EF4-FFF2-40B4-BE49-F238E27FC236}">
                  <a16:creationId xmlns:a16="http://schemas.microsoft.com/office/drawing/2014/main" id="{87248F4F-E281-4F26-97F4-426130974344}"/>
                </a:ext>
              </a:extLst>
            </p:cNvPr>
            <p:cNvSpPr/>
            <p:nvPr/>
          </p:nvSpPr>
          <p:spPr>
            <a:xfrm>
              <a:off x="4647973" y="5474652"/>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4</a:t>
              </a:r>
            </a:p>
          </p:txBody>
        </p:sp>
        <p:sp>
          <p:nvSpPr>
            <p:cNvPr id="92" name="Oval 91">
              <a:extLst>
                <a:ext uri="{FF2B5EF4-FFF2-40B4-BE49-F238E27FC236}">
                  <a16:creationId xmlns:a16="http://schemas.microsoft.com/office/drawing/2014/main" id="{9A29BB1C-E6DC-4E27-83CE-1B840233AEA9}"/>
                </a:ext>
              </a:extLst>
            </p:cNvPr>
            <p:cNvSpPr/>
            <p:nvPr/>
          </p:nvSpPr>
          <p:spPr>
            <a:xfrm>
              <a:off x="6093173" y="381305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5</a:t>
              </a:r>
            </a:p>
          </p:txBody>
        </p:sp>
        <p:sp>
          <p:nvSpPr>
            <p:cNvPr id="93" name="Oval 92">
              <a:extLst>
                <a:ext uri="{FF2B5EF4-FFF2-40B4-BE49-F238E27FC236}">
                  <a16:creationId xmlns:a16="http://schemas.microsoft.com/office/drawing/2014/main" id="{06E46301-31FD-4962-B788-ED08C79CAD60}"/>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94" name="Oval 93">
              <a:extLst>
                <a:ext uri="{FF2B5EF4-FFF2-40B4-BE49-F238E27FC236}">
                  <a16:creationId xmlns:a16="http://schemas.microsoft.com/office/drawing/2014/main" id="{C01B611E-6F5A-46D6-87FC-8D26D21C9048}"/>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95" name="Straight Connector 94">
              <a:extLst>
                <a:ext uri="{FF2B5EF4-FFF2-40B4-BE49-F238E27FC236}">
                  <a16:creationId xmlns:a16="http://schemas.microsoft.com/office/drawing/2014/main" id="{267A47D6-57CA-4EC1-82B7-C65FE0095F61}"/>
                </a:ext>
              </a:extLst>
            </p:cNvPr>
            <p:cNvCxnSpPr>
              <a:stCxn id="50" idx="6"/>
              <a:endCxn id="54"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ED57D3D-76B0-4B70-A37A-DEDD11E5CD42}"/>
                </a:ext>
              </a:extLst>
            </p:cNvPr>
            <p:cNvCxnSpPr>
              <a:cxnSpLocks/>
              <a:stCxn id="50" idx="5"/>
              <a:endCxn id="90" idx="1"/>
            </p:cNvCxnSpPr>
            <p:nvPr/>
          </p:nvCxnSpPr>
          <p:spPr>
            <a:xfrm>
              <a:off x="1542097" y="3500011"/>
              <a:ext cx="1034830" cy="99884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52BF650-E063-4B72-99DF-D1290995A372}"/>
                </a:ext>
              </a:extLst>
            </p:cNvPr>
            <p:cNvCxnSpPr>
              <a:stCxn id="90" idx="7"/>
              <a:endCxn id="54" idx="3"/>
            </p:cNvCxnSpPr>
            <p:nvPr/>
          </p:nvCxnSpPr>
          <p:spPr>
            <a:xfrm flipV="1">
              <a:off x="3061864" y="3044949"/>
              <a:ext cx="1634797" cy="145390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AD62EA4-BDEF-473A-850D-FA92CCE61264}"/>
                </a:ext>
              </a:extLst>
            </p:cNvPr>
            <p:cNvCxnSpPr>
              <a:stCxn id="54" idx="6"/>
              <a:endCxn id="93"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0B45A7C-B413-4BF6-91AD-FBBA027BAD0D}"/>
                </a:ext>
              </a:extLst>
            </p:cNvPr>
            <p:cNvCxnSpPr>
              <a:stCxn id="92" idx="7"/>
              <a:endCxn id="93"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DCA1DC3-09ED-4325-9F84-87576D2F6C18}"/>
                </a:ext>
              </a:extLst>
            </p:cNvPr>
            <p:cNvCxnSpPr>
              <a:stCxn id="92" idx="5"/>
              <a:endCxn id="94"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82ABAEE-6BFA-49C1-AE7F-C1F86B41A1E6}"/>
                </a:ext>
              </a:extLst>
            </p:cNvPr>
            <p:cNvCxnSpPr>
              <a:stCxn id="93" idx="4"/>
              <a:endCxn id="94"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452DB40-0DD9-4BC3-94D7-C85E2E3A3859}"/>
                </a:ext>
              </a:extLst>
            </p:cNvPr>
            <p:cNvCxnSpPr>
              <a:stCxn id="54" idx="5"/>
              <a:endCxn id="92"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199C5E7-2750-473D-8B23-03836E27ADC0}"/>
                </a:ext>
              </a:extLst>
            </p:cNvPr>
            <p:cNvCxnSpPr>
              <a:stCxn id="90" idx="6"/>
              <a:endCxn id="92" idx="2"/>
            </p:cNvCxnSpPr>
            <p:nvPr/>
          </p:nvCxnSpPr>
          <p:spPr>
            <a:xfrm flipV="1">
              <a:off x="3162298" y="4155953"/>
              <a:ext cx="2930875" cy="58537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F5248F8-473E-44DC-A94F-755C180F11CA}"/>
                </a:ext>
              </a:extLst>
            </p:cNvPr>
            <p:cNvCxnSpPr>
              <a:stCxn id="50" idx="4"/>
              <a:endCxn id="52"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C122930-7C9C-4AC4-BE0B-70A9C9884C83}"/>
                </a:ext>
              </a:extLst>
            </p:cNvPr>
            <p:cNvCxnSpPr>
              <a:cxnSpLocks/>
              <a:stCxn id="52" idx="7"/>
              <a:endCxn id="90" idx="3"/>
            </p:cNvCxnSpPr>
            <p:nvPr/>
          </p:nvCxnSpPr>
          <p:spPr>
            <a:xfrm flipV="1">
              <a:off x="1542098" y="4983792"/>
              <a:ext cx="1034829" cy="83376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5C54FF4-38F4-4B46-A98E-88E4B7273747}"/>
                </a:ext>
              </a:extLst>
            </p:cNvPr>
            <p:cNvCxnSpPr>
              <a:stCxn id="52" idx="6"/>
              <a:endCxn id="91"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697D8D0-D080-4572-962E-B6DB5887A742}"/>
                </a:ext>
              </a:extLst>
            </p:cNvPr>
            <p:cNvCxnSpPr>
              <a:stCxn id="90" idx="5"/>
              <a:endCxn id="91" idx="1"/>
            </p:cNvCxnSpPr>
            <p:nvPr/>
          </p:nvCxnSpPr>
          <p:spPr>
            <a:xfrm>
              <a:off x="3061864" y="4983792"/>
              <a:ext cx="1686543" cy="59129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45D387-888F-4BA2-81F6-2CA5FAFAACFF}"/>
                </a:ext>
              </a:extLst>
            </p:cNvPr>
            <p:cNvCxnSpPr>
              <a:stCxn id="91" idx="6"/>
              <a:endCxn id="94"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5147B28-7FF4-46C8-8B80-6E8036B9D0AE}"/>
                </a:ext>
              </a:extLst>
            </p:cNvPr>
            <p:cNvCxnSpPr>
              <a:stCxn id="91" idx="7"/>
              <a:endCxn id="92"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105E0DA3-4FC0-45F4-AE0E-31527AD608CF}"/>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112" name="TextBox 111">
              <a:extLst>
                <a:ext uri="{FF2B5EF4-FFF2-40B4-BE49-F238E27FC236}">
                  <a16:creationId xmlns:a16="http://schemas.microsoft.com/office/drawing/2014/main" id="{2D677718-D7DB-4ED4-8D2E-B0AE1A975594}"/>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113" name="TextBox 112">
              <a:extLst>
                <a:ext uri="{FF2B5EF4-FFF2-40B4-BE49-F238E27FC236}">
                  <a16:creationId xmlns:a16="http://schemas.microsoft.com/office/drawing/2014/main" id="{44C30DB3-B9E9-4109-A1CC-138D91055CEC}"/>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114" name="TextBox 113">
              <a:extLst>
                <a:ext uri="{FF2B5EF4-FFF2-40B4-BE49-F238E27FC236}">
                  <a16:creationId xmlns:a16="http://schemas.microsoft.com/office/drawing/2014/main" id="{7EDD6E01-C6B0-4453-BC18-04872E43971A}"/>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115" name="TextBox 114">
              <a:extLst>
                <a:ext uri="{FF2B5EF4-FFF2-40B4-BE49-F238E27FC236}">
                  <a16:creationId xmlns:a16="http://schemas.microsoft.com/office/drawing/2014/main" id="{BFBD0BBC-4008-450F-BBF0-67378915FFEF}"/>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92D050"/>
                  </a:solidFill>
                </a:rPr>
                <a:t>4</a:t>
              </a:r>
            </a:p>
          </p:txBody>
        </p:sp>
        <p:sp>
          <p:nvSpPr>
            <p:cNvPr id="116" name="TextBox 115">
              <a:extLst>
                <a:ext uri="{FF2B5EF4-FFF2-40B4-BE49-F238E27FC236}">
                  <a16:creationId xmlns:a16="http://schemas.microsoft.com/office/drawing/2014/main" id="{11292CAB-3C9D-49BC-9EFF-4ACD1DAC8586}"/>
                </a:ext>
              </a:extLst>
            </p:cNvPr>
            <p:cNvSpPr txBox="1"/>
            <p:nvPr/>
          </p:nvSpPr>
          <p:spPr>
            <a:xfrm>
              <a:off x="3476594" y="3353938"/>
              <a:ext cx="367408" cy="523220"/>
            </a:xfrm>
            <a:prstGeom prst="rect">
              <a:avLst/>
            </a:prstGeom>
            <a:noFill/>
          </p:spPr>
          <p:txBody>
            <a:bodyPr wrap="none" rtlCol="0">
              <a:spAutoFit/>
            </a:bodyPr>
            <a:lstStyle/>
            <a:p>
              <a:r>
                <a:rPr lang="en-AU" sz="2800" dirty="0">
                  <a:solidFill>
                    <a:srgbClr val="92D050"/>
                  </a:solidFill>
                </a:rPr>
                <a:t>8</a:t>
              </a:r>
            </a:p>
          </p:txBody>
        </p:sp>
        <p:sp>
          <p:nvSpPr>
            <p:cNvPr id="117" name="TextBox 116">
              <a:extLst>
                <a:ext uri="{FF2B5EF4-FFF2-40B4-BE49-F238E27FC236}">
                  <a16:creationId xmlns:a16="http://schemas.microsoft.com/office/drawing/2014/main" id="{B878DD49-C15C-4A6D-820B-395315A8309C}"/>
                </a:ext>
              </a:extLst>
            </p:cNvPr>
            <p:cNvSpPr txBox="1"/>
            <p:nvPr/>
          </p:nvSpPr>
          <p:spPr>
            <a:xfrm>
              <a:off x="4426475" y="3894342"/>
              <a:ext cx="367408" cy="523220"/>
            </a:xfrm>
            <a:prstGeom prst="rect">
              <a:avLst/>
            </a:prstGeom>
            <a:noFill/>
          </p:spPr>
          <p:txBody>
            <a:bodyPr wrap="none" rtlCol="0">
              <a:spAutoFit/>
            </a:bodyPr>
            <a:lstStyle/>
            <a:p>
              <a:r>
                <a:rPr lang="en-AU" sz="2800" dirty="0">
                  <a:solidFill>
                    <a:srgbClr val="92D050"/>
                  </a:solidFill>
                </a:rPr>
                <a:t>7</a:t>
              </a:r>
            </a:p>
          </p:txBody>
        </p:sp>
        <p:sp>
          <p:nvSpPr>
            <p:cNvPr id="118" name="TextBox 117">
              <a:extLst>
                <a:ext uri="{FF2B5EF4-FFF2-40B4-BE49-F238E27FC236}">
                  <a16:creationId xmlns:a16="http://schemas.microsoft.com/office/drawing/2014/main" id="{9DE13790-3835-4B41-97B9-2CB5703DEC92}"/>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119" name="TextBox 118">
              <a:extLst>
                <a:ext uri="{FF2B5EF4-FFF2-40B4-BE49-F238E27FC236}">
                  <a16:creationId xmlns:a16="http://schemas.microsoft.com/office/drawing/2014/main" id="{78E096BB-EEB9-46B0-BC73-26E9318634DD}"/>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120" name="TextBox 119">
              <a:extLst>
                <a:ext uri="{FF2B5EF4-FFF2-40B4-BE49-F238E27FC236}">
                  <a16:creationId xmlns:a16="http://schemas.microsoft.com/office/drawing/2014/main" id="{99941256-1077-4505-B8CF-5AC29E9C613E}"/>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121" name="TextBox 120">
              <a:extLst>
                <a:ext uri="{FF2B5EF4-FFF2-40B4-BE49-F238E27FC236}">
                  <a16:creationId xmlns:a16="http://schemas.microsoft.com/office/drawing/2014/main" id="{D24A15E2-FED4-4CC0-9BA5-123B75B048C4}"/>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122" name="TextBox 121">
              <a:extLst>
                <a:ext uri="{FF2B5EF4-FFF2-40B4-BE49-F238E27FC236}">
                  <a16:creationId xmlns:a16="http://schemas.microsoft.com/office/drawing/2014/main" id="{4AB7A005-FB32-4926-9CA5-6097D09E67AB}"/>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123" name="TextBox 122">
              <a:extLst>
                <a:ext uri="{FF2B5EF4-FFF2-40B4-BE49-F238E27FC236}">
                  <a16:creationId xmlns:a16="http://schemas.microsoft.com/office/drawing/2014/main" id="{08679CE0-43BA-4723-A197-6339AC14F5BF}"/>
                </a:ext>
              </a:extLst>
            </p:cNvPr>
            <p:cNvSpPr txBox="1"/>
            <p:nvPr/>
          </p:nvSpPr>
          <p:spPr>
            <a:xfrm>
              <a:off x="3856587" y="4772399"/>
              <a:ext cx="367408" cy="523220"/>
            </a:xfrm>
            <a:prstGeom prst="rect">
              <a:avLst/>
            </a:prstGeom>
            <a:noFill/>
          </p:spPr>
          <p:txBody>
            <a:bodyPr wrap="none" rtlCol="0">
              <a:spAutoFit/>
            </a:bodyPr>
            <a:lstStyle/>
            <a:p>
              <a:r>
                <a:rPr lang="en-AU" sz="2800" dirty="0">
                  <a:solidFill>
                    <a:srgbClr val="92D050"/>
                  </a:solidFill>
                </a:rPr>
                <a:t>3</a:t>
              </a:r>
            </a:p>
          </p:txBody>
        </p:sp>
        <p:sp>
          <p:nvSpPr>
            <p:cNvPr id="124" name="TextBox 123">
              <a:extLst>
                <a:ext uri="{FF2B5EF4-FFF2-40B4-BE49-F238E27FC236}">
                  <a16:creationId xmlns:a16="http://schemas.microsoft.com/office/drawing/2014/main" id="{B96A755F-1155-479C-A785-8E067C04D588}"/>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125" name="TextBox 124">
              <a:extLst>
                <a:ext uri="{FF2B5EF4-FFF2-40B4-BE49-F238E27FC236}">
                  <a16:creationId xmlns:a16="http://schemas.microsoft.com/office/drawing/2014/main" id="{34FE6B22-80B2-427B-B3A4-8B86EFA198C8}"/>
                </a:ext>
              </a:extLst>
            </p:cNvPr>
            <p:cNvSpPr txBox="1"/>
            <p:nvPr/>
          </p:nvSpPr>
          <p:spPr>
            <a:xfrm>
              <a:off x="1776668" y="4892349"/>
              <a:ext cx="367408" cy="523220"/>
            </a:xfrm>
            <a:prstGeom prst="rect">
              <a:avLst/>
            </a:prstGeom>
            <a:noFill/>
          </p:spPr>
          <p:txBody>
            <a:bodyPr wrap="none" rtlCol="0">
              <a:spAutoFit/>
            </a:bodyPr>
            <a:lstStyle/>
            <a:p>
              <a:r>
                <a:rPr lang="en-AU" sz="2800" dirty="0">
                  <a:solidFill>
                    <a:srgbClr val="00B050"/>
                  </a:solidFill>
                </a:rPr>
                <a:t>1</a:t>
              </a:r>
            </a:p>
          </p:txBody>
        </p:sp>
      </p:grpSp>
      <p:sp>
        <p:nvSpPr>
          <p:cNvPr id="126" name="TextBox 125">
            <a:extLst>
              <a:ext uri="{FF2B5EF4-FFF2-40B4-BE49-F238E27FC236}">
                <a16:creationId xmlns:a16="http://schemas.microsoft.com/office/drawing/2014/main" id="{64DFC13A-136B-4992-B1EC-446913370A22}"/>
              </a:ext>
            </a:extLst>
          </p:cNvPr>
          <p:cNvSpPr txBox="1"/>
          <p:nvPr/>
        </p:nvSpPr>
        <p:spPr>
          <a:xfrm>
            <a:off x="5156163" y="1946616"/>
            <a:ext cx="3778022" cy="584775"/>
          </a:xfrm>
          <a:prstGeom prst="rect">
            <a:avLst/>
          </a:prstGeom>
          <a:noFill/>
        </p:spPr>
        <p:txBody>
          <a:bodyPr wrap="none" rtlCol="0">
            <a:spAutoFit/>
          </a:bodyPr>
          <a:lstStyle/>
          <a:p>
            <a:r>
              <a:rPr lang="en-AU" sz="3200" dirty="0">
                <a:solidFill>
                  <a:schemeClr val="bg1"/>
                </a:solidFill>
              </a:rPr>
              <a:t>vSet = {1, 3, 4, 5, 6, 7}</a:t>
            </a:r>
          </a:p>
        </p:txBody>
      </p:sp>
    </p:spTree>
    <p:extLst>
      <p:ext uri="{BB962C8B-B14F-4D97-AF65-F5344CB8AC3E}">
        <p14:creationId xmlns:p14="http://schemas.microsoft.com/office/powerpoint/2010/main" val="4180324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6" name="TextBox 45">
            <a:extLst>
              <a:ext uri="{FF2B5EF4-FFF2-40B4-BE49-F238E27FC236}">
                <a16:creationId xmlns:a16="http://schemas.microsoft.com/office/drawing/2014/main" id="{E541BAA0-9DE0-4E7A-ADA7-C1C10410C6D7}"/>
              </a:ext>
            </a:extLst>
          </p:cNvPr>
          <p:cNvSpPr txBox="1"/>
          <p:nvPr/>
        </p:nvSpPr>
        <p:spPr>
          <a:xfrm>
            <a:off x="331371" y="156516"/>
            <a:ext cx="4583619" cy="2677656"/>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This distance (5) is smaller than the </a:t>
            </a:r>
            <a:r>
              <a:rPr lang="en-AU" sz="2400" b="1" dirty="0">
                <a:solidFill>
                  <a:schemeClr val="bg1"/>
                </a:solidFill>
              </a:rPr>
              <a:t>currently known shortest distance</a:t>
            </a:r>
            <a:r>
              <a:rPr lang="en-AU" sz="2400" dirty="0">
                <a:solidFill>
                  <a:schemeClr val="bg1"/>
                </a:solidFill>
              </a:rPr>
              <a:t> to 3 (6), so we update the dist and predecessor arrays.</a:t>
            </a:r>
          </a:p>
          <a:p>
            <a:r>
              <a:rPr lang="en-AU" sz="2400" dirty="0">
                <a:solidFill>
                  <a:schemeClr val="bg1"/>
                </a:solidFill>
              </a:rPr>
              <a:t>The new distance of 3 is 5 and the new predecessor of 3 is 2.</a:t>
            </a:r>
          </a:p>
        </p:txBody>
      </p:sp>
      <p:graphicFrame>
        <p:nvGraphicFramePr>
          <p:cNvPr id="45" name="Table 9">
            <a:extLst>
              <a:ext uri="{FF2B5EF4-FFF2-40B4-BE49-F238E27FC236}">
                <a16:creationId xmlns:a16="http://schemas.microsoft.com/office/drawing/2014/main" id="{79ACDE10-B749-402C-B00A-CBAD54FE4412}"/>
              </a:ext>
            </a:extLst>
          </p:cNvPr>
          <p:cNvGraphicFramePr>
            <a:graphicFrameLocks noGrp="1"/>
          </p:cNvGraphicFramePr>
          <p:nvPr>
            <p:extLst>
              <p:ext uri="{D42A27DB-BD31-4B8C-83A1-F6EECF244321}">
                <p14:modId xmlns:p14="http://schemas.microsoft.com/office/powerpoint/2010/main" val="816258847"/>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accent4"/>
                          </a:solidFill>
                        </a:rPr>
                        <a:t>2</a:t>
                      </a:r>
                    </a:p>
                  </a:txBody>
                  <a:tcPr anchor="ctr">
                    <a:noFill/>
                  </a:tcPr>
                </a:tc>
                <a:tc>
                  <a:txBody>
                    <a:bodyPr/>
                    <a:lstStyle/>
                    <a:p>
                      <a:pPr algn="ctr"/>
                      <a:r>
                        <a:rPr lang="en-AU" sz="3200" dirty="0">
                          <a:solidFill>
                            <a:srgbClr val="00B050"/>
                          </a:solidFill>
                        </a:rPr>
                        <a:t>3</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rgbClr val="92D050"/>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92D050"/>
                          </a:solidFill>
                        </a:rPr>
                        <a:t>5</a:t>
                      </a:r>
                    </a:p>
                  </a:txBody>
                  <a:tcPr anchor="ctr">
                    <a:noFill/>
                  </a:tcPr>
                </a:tc>
                <a:tc>
                  <a:txBody>
                    <a:bodyPr/>
                    <a:lstStyle/>
                    <a:p>
                      <a:pPr algn="ctr"/>
                      <a:r>
                        <a:rPr lang="en-AU" sz="3200" dirty="0">
                          <a:solidFill>
                            <a:schemeClr val="accent4"/>
                          </a:solidFill>
                        </a:rPr>
                        <a:t>4</a:t>
                      </a:r>
                    </a:p>
                  </a:txBody>
                  <a:tcPr anchor="ctr">
                    <a:noFill/>
                  </a:tcPr>
                </a:tc>
                <a:tc>
                  <a:txBody>
                    <a:bodyPr/>
                    <a:lstStyle/>
                    <a:p>
                      <a:pPr algn="ctr"/>
                      <a:r>
                        <a:rPr lang="en-AU" sz="3200" dirty="0">
                          <a:solidFill>
                            <a:srgbClr val="00B050"/>
                          </a:solidFill>
                        </a:rPr>
                        <a:t>5</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00B050"/>
                          </a:solidFill>
                        </a:rPr>
                        <a:t>2</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grpSp>
        <p:nvGrpSpPr>
          <p:cNvPr id="48" name="Group 47">
            <a:extLst>
              <a:ext uri="{FF2B5EF4-FFF2-40B4-BE49-F238E27FC236}">
                <a16:creationId xmlns:a16="http://schemas.microsoft.com/office/drawing/2014/main" id="{C93C206B-466E-40D5-91D0-EAC2548ABA5E}"/>
              </a:ext>
            </a:extLst>
          </p:cNvPr>
          <p:cNvGrpSpPr/>
          <p:nvPr/>
        </p:nvGrpSpPr>
        <p:grpSpPr>
          <a:xfrm>
            <a:off x="1903135" y="2700836"/>
            <a:ext cx="8385709" cy="3943348"/>
            <a:chOff x="919157" y="2459578"/>
            <a:chExt cx="8385709" cy="3943348"/>
          </a:xfrm>
        </p:grpSpPr>
        <p:sp>
          <p:nvSpPr>
            <p:cNvPr id="50" name="Oval 49">
              <a:extLst>
                <a:ext uri="{FF2B5EF4-FFF2-40B4-BE49-F238E27FC236}">
                  <a16:creationId xmlns:a16="http://schemas.microsoft.com/office/drawing/2014/main" id="{A19D0FE5-EC09-4168-9BD8-E0DEA8DBAAE1}"/>
                </a:ext>
              </a:extLst>
            </p:cNvPr>
            <p:cNvSpPr/>
            <p:nvPr/>
          </p:nvSpPr>
          <p:spPr>
            <a:xfrm>
              <a:off x="956726" y="291464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0</a:t>
              </a:r>
            </a:p>
          </p:txBody>
        </p:sp>
        <p:sp>
          <p:nvSpPr>
            <p:cNvPr id="52" name="Oval 51">
              <a:extLst>
                <a:ext uri="{FF2B5EF4-FFF2-40B4-BE49-F238E27FC236}">
                  <a16:creationId xmlns:a16="http://schemas.microsoft.com/office/drawing/2014/main" id="{8E9C3064-EC65-4E4C-8CCD-5A54AE14209D}"/>
                </a:ext>
              </a:extLst>
            </p:cNvPr>
            <p:cNvSpPr/>
            <p:nvPr/>
          </p:nvSpPr>
          <p:spPr>
            <a:xfrm>
              <a:off x="956727" y="5717121"/>
              <a:ext cx="685805" cy="685805"/>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00B050"/>
                  </a:solidFill>
                </a:rPr>
                <a:t>3</a:t>
              </a:r>
            </a:p>
          </p:txBody>
        </p:sp>
        <p:sp>
          <p:nvSpPr>
            <p:cNvPr id="54" name="Oval 53">
              <a:extLst>
                <a:ext uri="{FF2B5EF4-FFF2-40B4-BE49-F238E27FC236}">
                  <a16:creationId xmlns:a16="http://schemas.microsoft.com/office/drawing/2014/main" id="{0830E9C3-80C8-47EB-8DC1-D346174F95D6}"/>
                </a:ext>
              </a:extLst>
            </p:cNvPr>
            <p:cNvSpPr/>
            <p:nvPr/>
          </p:nvSpPr>
          <p:spPr>
            <a:xfrm>
              <a:off x="4596227" y="2459578"/>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1</a:t>
              </a:r>
            </a:p>
          </p:txBody>
        </p:sp>
        <p:sp>
          <p:nvSpPr>
            <p:cNvPr id="90" name="Oval 89">
              <a:extLst>
                <a:ext uri="{FF2B5EF4-FFF2-40B4-BE49-F238E27FC236}">
                  <a16:creationId xmlns:a16="http://schemas.microsoft.com/office/drawing/2014/main" id="{A6B65490-0186-4E4D-97E8-E8C6068CE376}"/>
                </a:ext>
              </a:extLst>
            </p:cNvPr>
            <p:cNvSpPr/>
            <p:nvPr/>
          </p:nvSpPr>
          <p:spPr>
            <a:xfrm>
              <a:off x="2476493" y="4398421"/>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2</a:t>
              </a:r>
            </a:p>
          </p:txBody>
        </p:sp>
        <p:sp>
          <p:nvSpPr>
            <p:cNvPr id="91" name="Oval 90">
              <a:extLst>
                <a:ext uri="{FF2B5EF4-FFF2-40B4-BE49-F238E27FC236}">
                  <a16:creationId xmlns:a16="http://schemas.microsoft.com/office/drawing/2014/main" id="{65E8B03B-AB4B-43E4-BF59-AC08DF802F8E}"/>
                </a:ext>
              </a:extLst>
            </p:cNvPr>
            <p:cNvSpPr/>
            <p:nvPr/>
          </p:nvSpPr>
          <p:spPr>
            <a:xfrm>
              <a:off x="4647973" y="5474652"/>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4</a:t>
              </a:r>
            </a:p>
          </p:txBody>
        </p:sp>
        <p:sp>
          <p:nvSpPr>
            <p:cNvPr id="92" name="Oval 91">
              <a:extLst>
                <a:ext uri="{FF2B5EF4-FFF2-40B4-BE49-F238E27FC236}">
                  <a16:creationId xmlns:a16="http://schemas.microsoft.com/office/drawing/2014/main" id="{EC699F4E-6F2B-4B7C-86D6-E888A6E66F51}"/>
                </a:ext>
              </a:extLst>
            </p:cNvPr>
            <p:cNvSpPr/>
            <p:nvPr/>
          </p:nvSpPr>
          <p:spPr>
            <a:xfrm>
              <a:off x="6093173" y="381305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5</a:t>
              </a:r>
            </a:p>
          </p:txBody>
        </p:sp>
        <p:sp>
          <p:nvSpPr>
            <p:cNvPr id="93" name="Oval 92">
              <a:extLst>
                <a:ext uri="{FF2B5EF4-FFF2-40B4-BE49-F238E27FC236}">
                  <a16:creationId xmlns:a16="http://schemas.microsoft.com/office/drawing/2014/main" id="{453074F5-ABD1-449A-A2C6-3628E321049D}"/>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94" name="Oval 93">
              <a:extLst>
                <a:ext uri="{FF2B5EF4-FFF2-40B4-BE49-F238E27FC236}">
                  <a16:creationId xmlns:a16="http://schemas.microsoft.com/office/drawing/2014/main" id="{1C18151F-1AA4-42EA-8895-F547903C322F}"/>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95" name="Straight Connector 94">
              <a:extLst>
                <a:ext uri="{FF2B5EF4-FFF2-40B4-BE49-F238E27FC236}">
                  <a16:creationId xmlns:a16="http://schemas.microsoft.com/office/drawing/2014/main" id="{1E6E446A-5FC7-4C10-93D6-50891CA59D22}"/>
                </a:ext>
              </a:extLst>
            </p:cNvPr>
            <p:cNvCxnSpPr>
              <a:stCxn id="50" idx="6"/>
              <a:endCxn id="54"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532B27F-4F66-4F35-83AA-9A691BF21B6B}"/>
                </a:ext>
              </a:extLst>
            </p:cNvPr>
            <p:cNvCxnSpPr>
              <a:cxnSpLocks/>
              <a:stCxn id="50" idx="5"/>
              <a:endCxn id="90" idx="1"/>
            </p:cNvCxnSpPr>
            <p:nvPr/>
          </p:nvCxnSpPr>
          <p:spPr>
            <a:xfrm>
              <a:off x="1542097" y="3500011"/>
              <a:ext cx="1034830" cy="99884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33F0275-0775-4DD6-B1E1-D894A8773A22}"/>
                </a:ext>
              </a:extLst>
            </p:cNvPr>
            <p:cNvCxnSpPr>
              <a:stCxn id="90" idx="7"/>
              <a:endCxn id="54" idx="3"/>
            </p:cNvCxnSpPr>
            <p:nvPr/>
          </p:nvCxnSpPr>
          <p:spPr>
            <a:xfrm flipV="1">
              <a:off x="3061864" y="3044949"/>
              <a:ext cx="1634797" cy="145390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34D26D8-1414-4DE4-9BEF-16D06F4CC366}"/>
                </a:ext>
              </a:extLst>
            </p:cNvPr>
            <p:cNvCxnSpPr>
              <a:stCxn id="54" idx="6"/>
              <a:endCxn id="93"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DCEEA30-BF41-405F-AF2D-39A6341DB18D}"/>
                </a:ext>
              </a:extLst>
            </p:cNvPr>
            <p:cNvCxnSpPr>
              <a:stCxn id="92" idx="7"/>
              <a:endCxn id="93"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EDC79A4-E4C3-44B3-BBF1-2B7351C33F96}"/>
                </a:ext>
              </a:extLst>
            </p:cNvPr>
            <p:cNvCxnSpPr>
              <a:stCxn id="92" idx="5"/>
              <a:endCxn id="94"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8A454DC-FE34-4FFE-B139-67E2107CAA17}"/>
                </a:ext>
              </a:extLst>
            </p:cNvPr>
            <p:cNvCxnSpPr>
              <a:stCxn id="93" idx="4"/>
              <a:endCxn id="94"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A33C123-47C2-4775-A904-533651261F4A}"/>
                </a:ext>
              </a:extLst>
            </p:cNvPr>
            <p:cNvCxnSpPr>
              <a:stCxn id="54" idx="5"/>
              <a:endCxn id="92"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25B5013-C8F3-4B96-9B44-767AC72A82CE}"/>
                </a:ext>
              </a:extLst>
            </p:cNvPr>
            <p:cNvCxnSpPr>
              <a:stCxn id="90" idx="6"/>
              <a:endCxn id="92" idx="2"/>
            </p:cNvCxnSpPr>
            <p:nvPr/>
          </p:nvCxnSpPr>
          <p:spPr>
            <a:xfrm flipV="1">
              <a:off x="3162298" y="4155953"/>
              <a:ext cx="2930875" cy="58537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0287EAB-2456-4D59-8CAD-0A0BE6F538EB}"/>
                </a:ext>
              </a:extLst>
            </p:cNvPr>
            <p:cNvCxnSpPr>
              <a:stCxn id="50" idx="4"/>
              <a:endCxn id="52"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8D0FB75-2563-4440-8C3B-E21CEF8DF74B}"/>
                </a:ext>
              </a:extLst>
            </p:cNvPr>
            <p:cNvCxnSpPr>
              <a:cxnSpLocks/>
              <a:stCxn id="52" idx="7"/>
              <a:endCxn id="90" idx="3"/>
            </p:cNvCxnSpPr>
            <p:nvPr/>
          </p:nvCxnSpPr>
          <p:spPr>
            <a:xfrm flipV="1">
              <a:off x="1542098" y="4983792"/>
              <a:ext cx="1034829" cy="83376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FC99FEE-D73D-4721-A4E4-86B832AE8425}"/>
                </a:ext>
              </a:extLst>
            </p:cNvPr>
            <p:cNvCxnSpPr>
              <a:stCxn id="52" idx="6"/>
              <a:endCxn id="91"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EDBDE7C-3D9B-4AC6-8FC2-3D992BF17131}"/>
                </a:ext>
              </a:extLst>
            </p:cNvPr>
            <p:cNvCxnSpPr>
              <a:stCxn id="90" idx="5"/>
              <a:endCxn id="91" idx="1"/>
            </p:cNvCxnSpPr>
            <p:nvPr/>
          </p:nvCxnSpPr>
          <p:spPr>
            <a:xfrm>
              <a:off x="3061864" y="4983792"/>
              <a:ext cx="1686543" cy="59129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6CA7D24-41AF-431C-BA86-77369D4A7AAA}"/>
                </a:ext>
              </a:extLst>
            </p:cNvPr>
            <p:cNvCxnSpPr>
              <a:stCxn id="91" idx="6"/>
              <a:endCxn id="94"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DDB9BA0-427A-4569-89A4-537DEAE54C95}"/>
                </a:ext>
              </a:extLst>
            </p:cNvPr>
            <p:cNvCxnSpPr>
              <a:stCxn id="91" idx="7"/>
              <a:endCxn id="92"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4247EF3C-05F6-40E9-9E07-29ACCF3A8903}"/>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112" name="TextBox 111">
              <a:extLst>
                <a:ext uri="{FF2B5EF4-FFF2-40B4-BE49-F238E27FC236}">
                  <a16:creationId xmlns:a16="http://schemas.microsoft.com/office/drawing/2014/main" id="{C1F3973B-09DF-4D45-9B1E-121B533F374C}"/>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113" name="TextBox 112">
              <a:extLst>
                <a:ext uri="{FF2B5EF4-FFF2-40B4-BE49-F238E27FC236}">
                  <a16:creationId xmlns:a16="http://schemas.microsoft.com/office/drawing/2014/main" id="{392D77B8-F666-454D-950F-CDE6D1CCABC4}"/>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114" name="TextBox 113">
              <a:extLst>
                <a:ext uri="{FF2B5EF4-FFF2-40B4-BE49-F238E27FC236}">
                  <a16:creationId xmlns:a16="http://schemas.microsoft.com/office/drawing/2014/main" id="{8534D7EF-5170-4E5B-AD44-852DEA605C1E}"/>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115" name="TextBox 114">
              <a:extLst>
                <a:ext uri="{FF2B5EF4-FFF2-40B4-BE49-F238E27FC236}">
                  <a16:creationId xmlns:a16="http://schemas.microsoft.com/office/drawing/2014/main" id="{39A5D9B1-72CC-413F-A605-F1CA9824AA2C}"/>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92D050"/>
                  </a:solidFill>
                </a:rPr>
                <a:t>4</a:t>
              </a:r>
            </a:p>
          </p:txBody>
        </p:sp>
        <p:sp>
          <p:nvSpPr>
            <p:cNvPr id="116" name="TextBox 115">
              <a:extLst>
                <a:ext uri="{FF2B5EF4-FFF2-40B4-BE49-F238E27FC236}">
                  <a16:creationId xmlns:a16="http://schemas.microsoft.com/office/drawing/2014/main" id="{B288245E-BEE2-424F-B46E-4E60AB9AA74F}"/>
                </a:ext>
              </a:extLst>
            </p:cNvPr>
            <p:cNvSpPr txBox="1"/>
            <p:nvPr/>
          </p:nvSpPr>
          <p:spPr>
            <a:xfrm>
              <a:off x="3476594" y="3353938"/>
              <a:ext cx="367408" cy="523220"/>
            </a:xfrm>
            <a:prstGeom prst="rect">
              <a:avLst/>
            </a:prstGeom>
            <a:noFill/>
          </p:spPr>
          <p:txBody>
            <a:bodyPr wrap="none" rtlCol="0">
              <a:spAutoFit/>
            </a:bodyPr>
            <a:lstStyle/>
            <a:p>
              <a:r>
                <a:rPr lang="en-AU" sz="2800" dirty="0">
                  <a:solidFill>
                    <a:srgbClr val="92D050"/>
                  </a:solidFill>
                </a:rPr>
                <a:t>8</a:t>
              </a:r>
            </a:p>
          </p:txBody>
        </p:sp>
        <p:sp>
          <p:nvSpPr>
            <p:cNvPr id="117" name="TextBox 116">
              <a:extLst>
                <a:ext uri="{FF2B5EF4-FFF2-40B4-BE49-F238E27FC236}">
                  <a16:creationId xmlns:a16="http://schemas.microsoft.com/office/drawing/2014/main" id="{DAA55F45-BC3F-4CEA-9BB0-4DFAFEFED52B}"/>
                </a:ext>
              </a:extLst>
            </p:cNvPr>
            <p:cNvSpPr txBox="1"/>
            <p:nvPr/>
          </p:nvSpPr>
          <p:spPr>
            <a:xfrm>
              <a:off x="4426475" y="3894342"/>
              <a:ext cx="367408" cy="523220"/>
            </a:xfrm>
            <a:prstGeom prst="rect">
              <a:avLst/>
            </a:prstGeom>
            <a:noFill/>
          </p:spPr>
          <p:txBody>
            <a:bodyPr wrap="none" rtlCol="0">
              <a:spAutoFit/>
            </a:bodyPr>
            <a:lstStyle/>
            <a:p>
              <a:r>
                <a:rPr lang="en-AU" sz="2800" dirty="0">
                  <a:solidFill>
                    <a:srgbClr val="92D050"/>
                  </a:solidFill>
                </a:rPr>
                <a:t>7</a:t>
              </a:r>
            </a:p>
          </p:txBody>
        </p:sp>
        <p:sp>
          <p:nvSpPr>
            <p:cNvPr id="118" name="TextBox 117">
              <a:extLst>
                <a:ext uri="{FF2B5EF4-FFF2-40B4-BE49-F238E27FC236}">
                  <a16:creationId xmlns:a16="http://schemas.microsoft.com/office/drawing/2014/main" id="{447E9886-6FE4-4A4C-93A1-AC6DCF774D1C}"/>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119" name="TextBox 118">
              <a:extLst>
                <a:ext uri="{FF2B5EF4-FFF2-40B4-BE49-F238E27FC236}">
                  <a16:creationId xmlns:a16="http://schemas.microsoft.com/office/drawing/2014/main" id="{50A6EEDF-8A88-4905-8696-CCC6A5CD0211}"/>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120" name="TextBox 119">
              <a:extLst>
                <a:ext uri="{FF2B5EF4-FFF2-40B4-BE49-F238E27FC236}">
                  <a16:creationId xmlns:a16="http://schemas.microsoft.com/office/drawing/2014/main" id="{6A4C5DCB-868B-4A7D-9E4F-20C772721D88}"/>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121" name="TextBox 120">
              <a:extLst>
                <a:ext uri="{FF2B5EF4-FFF2-40B4-BE49-F238E27FC236}">
                  <a16:creationId xmlns:a16="http://schemas.microsoft.com/office/drawing/2014/main" id="{732EBE2D-6DBE-4D1F-BA81-76628A2E922A}"/>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122" name="TextBox 121">
              <a:extLst>
                <a:ext uri="{FF2B5EF4-FFF2-40B4-BE49-F238E27FC236}">
                  <a16:creationId xmlns:a16="http://schemas.microsoft.com/office/drawing/2014/main" id="{AF1ADFB2-4B1F-4F9A-9DDB-3D7C006A04FC}"/>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123" name="TextBox 122">
              <a:extLst>
                <a:ext uri="{FF2B5EF4-FFF2-40B4-BE49-F238E27FC236}">
                  <a16:creationId xmlns:a16="http://schemas.microsoft.com/office/drawing/2014/main" id="{3DCEABDD-657E-48D9-BC79-F9104EBD842A}"/>
                </a:ext>
              </a:extLst>
            </p:cNvPr>
            <p:cNvSpPr txBox="1"/>
            <p:nvPr/>
          </p:nvSpPr>
          <p:spPr>
            <a:xfrm>
              <a:off x="3856587" y="4772399"/>
              <a:ext cx="367408" cy="523220"/>
            </a:xfrm>
            <a:prstGeom prst="rect">
              <a:avLst/>
            </a:prstGeom>
            <a:noFill/>
          </p:spPr>
          <p:txBody>
            <a:bodyPr wrap="none" rtlCol="0">
              <a:spAutoFit/>
            </a:bodyPr>
            <a:lstStyle/>
            <a:p>
              <a:r>
                <a:rPr lang="en-AU" sz="2800" dirty="0">
                  <a:solidFill>
                    <a:srgbClr val="92D050"/>
                  </a:solidFill>
                </a:rPr>
                <a:t>3</a:t>
              </a:r>
            </a:p>
          </p:txBody>
        </p:sp>
        <p:sp>
          <p:nvSpPr>
            <p:cNvPr id="124" name="TextBox 123">
              <a:extLst>
                <a:ext uri="{FF2B5EF4-FFF2-40B4-BE49-F238E27FC236}">
                  <a16:creationId xmlns:a16="http://schemas.microsoft.com/office/drawing/2014/main" id="{F6C11CBE-43B2-482B-BDCA-091B18350BBF}"/>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125" name="TextBox 124">
              <a:extLst>
                <a:ext uri="{FF2B5EF4-FFF2-40B4-BE49-F238E27FC236}">
                  <a16:creationId xmlns:a16="http://schemas.microsoft.com/office/drawing/2014/main" id="{5C0B4B2B-7C50-4529-83AD-E4A28AD8080B}"/>
                </a:ext>
              </a:extLst>
            </p:cNvPr>
            <p:cNvSpPr txBox="1"/>
            <p:nvPr/>
          </p:nvSpPr>
          <p:spPr>
            <a:xfrm>
              <a:off x="1776668" y="4892349"/>
              <a:ext cx="367408" cy="523220"/>
            </a:xfrm>
            <a:prstGeom prst="rect">
              <a:avLst/>
            </a:prstGeom>
            <a:noFill/>
          </p:spPr>
          <p:txBody>
            <a:bodyPr wrap="none" rtlCol="0">
              <a:spAutoFit/>
            </a:bodyPr>
            <a:lstStyle/>
            <a:p>
              <a:r>
                <a:rPr lang="en-AU" sz="2800" dirty="0">
                  <a:solidFill>
                    <a:srgbClr val="00B050"/>
                  </a:solidFill>
                </a:rPr>
                <a:t>1</a:t>
              </a:r>
            </a:p>
          </p:txBody>
        </p:sp>
      </p:grpSp>
      <p:sp>
        <p:nvSpPr>
          <p:cNvPr id="126" name="TextBox 125">
            <a:extLst>
              <a:ext uri="{FF2B5EF4-FFF2-40B4-BE49-F238E27FC236}">
                <a16:creationId xmlns:a16="http://schemas.microsoft.com/office/drawing/2014/main" id="{371551CB-4F62-4066-B803-52CA2CFEE5E3}"/>
              </a:ext>
            </a:extLst>
          </p:cNvPr>
          <p:cNvSpPr txBox="1"/>
          <p:nvPr/>
        </p:nvSpPr>
        <p:spPr>
          <a:xfrm>
            <a:off x="5156163" y="1946616"/>
            <a:ext cx="3778022" cy="584775"/>
          </a:xfrm>
          <a:prstGeom prst="rect">
            <a:avLst/>
          </a:prstGeom>
          <a:noFill/>
        </p:spPr>
        <p:txBody>
          <a:bodyPr wrap="none" rtlCol="0">
            <a:spAutoFit/>
          </a:bodyPr>
          <a:lstStyle/>
          <a:p>
            <a:r>
              <a:rPr lang="en-AU" sz="3200" dirty="0">
                <a:solidFill>
                  <a:schemeClr val="bg1"/>
                </a:solidFill>
              </a:rPr>
              <a:t>vSet = {1, 3, 4, 5, 6, 7}</a:t>
            </a:r>
          </a:p>
        </p:txBody>
      </p:sp>
    </p:spTree>
    <p:extLst>
      <p:ext uri="{BB962C8B-B14F-4D97-AF65-F5344CB8AC3E}">
        <p14:creationId xmlns:p14="http://schemas.microsoft.com/office/powerpoint/2010/main" val="3818703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grpSp>
        <p:nvGrpSpPr>
          <p:cNvPr id="47" name="Group 46">
            <a:extLst>
              <a:ext uri="{FF2B5EF4-FFF2-40B4-BE49-F238E27FC236}">
                <a16:creationId xmlns:a16="http://schemas.microsoft.com/office/drawing/2014/main" id="{538E66EF-C979-45ED-A508-33042B7F5FB4}"/>
              </a:ext>
            </a:extLst>
          </p:cNvPr>
          <p:cNvGrpSpPr/>
          <p:nvPr/>
        </p:nvGrpSpPr>
        <p:grpSpPr>
          <a:xfrm>
            <a:off x="1903135" y="2700836"/>
            <a:ext cx="8385709" cy="3943348"/>
            <a:chOff x="919157" y="2459578"/>
            <a:chExt cx="8385709" cy="3943348"/>
          </a:xfrm>
        </p:grpSpPr>
        <p:sp>
          <p:nvSpPr>
            <p:cNvPr id="49" name="Oval 48">
              <a:extLst>
                <a:ext uri="{FF2B5EF4-FFF2-40B4-BE49-F238E27FC236}">
                  <a16:creationId xmlns:a16="http://schemas.microsoft.com/office/drawing/2014/main" id="{54CD7A80-520D-45E8-AE32-331F4A5474F6}"/>
                </a:ext>
              </a:extLst>
            </p:cNvPr>
            <p:cNvSpPr/>
            <p:nvPr/>
          </p:nvSpPr>
          <p:spPr>
            <a:xfrm>
              <a:off x="956726" y="291464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0</a:t>
              </a:r>
            </a:p>
          </p:txBody>
        </p:sp>
        <p:sp>
          <p:nvSpPr>
            <p:cNvPr id="51" name="Oval 50">
              <a:extLst>
                <a:ext uri="{FF2B5EF4-FFF2-40B4-BE49-F238E27FC236}">
                  <a16:creationId xmlns:a16="http://schemas.microsoft.com/office/drawing/2014/main" id="{4E1670BF-5C5B-4AD2-BBEB-469F191B94C6}"/>
                </a:ext>
              </a:extLst>
            </p:cNvPr>
            <p:cNvSpPr/>
            <p:nvPr/>
          </p:nvSpPr>
          <p:spPr>
            <a:xfrm>
              <a:off x="956727" y="57171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3</a:t>
              </a:r>
            </a:p>
          </p:txBody>
        </p:sp>
        <p:sp>
          <p:nvSpPr>
            <p:cNvPr id="53" name="Oval 52">
              <a:extLst>
                <a:ext uri="{FF2B5EF4-FFF2-40B4-BE49-F238E27FC236}">
                  <a16:creationId xmlns:a16="http://schemas.microsoft.com/office/drawing/2014/main" id="{A3367CD0-8430-4FC4-8740-CDB7AFF01BAA}"/>
                </a:ext>
              </a:extLst>
            </p:cNvPr>
            <p:cNvSpPr/>
            <p:nvPr/>
          </p:nvSpPr>
          <p:spPr>
            <a:xfrm>
              <a:off x="4596227" y="2459578"/>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1</a:t>
              </a:r>
            </a:p>
          </p:txBody>
        </p:sp>
        <p:sp>
          <p:nvSpPr>
            <p:cNvPr id="55" name="Oval 54">
              <a:extLst>
                <a:ext uri="{FF2B5EF4-FFF2-40B4-BE49-F238E27FC236}">
                  <a16:creationId xmlns:a16="http://schemas.microsoft.com/office/drawing/2014/main" id="{F5A85224-1559-4A4B-8077-EEEDFCBA523E}"/>
                </a:ext>
              </a:extLst>
            </p:cNvPr>
            <p:cNvSpPr/>
            <p:nvPr/>
          </p:nvSpPr>
          <p:spPr>
            <a:xfrm>
              <a:off x="2476493" y="4398421"/>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2</a:t>
              </a:r>
            </a:p>
          </p:txBody>
        </p:sp>
        <p:sp>
          <p:nvSpPr>
            <p:cNvPr id="56" name="Oval 55">
              <a:extLst>
                <a:ext uri="{FF2B5EF4-FFF2-40B4-BE49-F238E27FC236}">
                  <a16:creationId xmlns:a16="http://schemas.microsoft.com/office/drawing/2014/main" id="{B77662D9-65F7-452F-B837-66805A7F85CB}"/>
                </a:ext>
              </a:extLst>
            </p:cNvPr>
            <p:cNvSpPr/>
            <p:nvPr/>
          </p:nvSpPr>
          <p:spPr>
            <a:xfrm>
              <a:off x="4647973" y="5474652"/>
              <a:ext cx="685805" cy="685805"/>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00B050"/>
                  </a:solidFill>
                </a:rPr>
                <a:t>4</a:t>
              </a:r>
            </a:p>
          </p:txBody>
        </p:sp>
        <p:sp>
          <p:nvSpPr>
            <p:cNvPr id="57" name="Oval 56">
              <a:extLst>
                <a:ext uri="{FF2B5EF4-FFF2-40B4-BE49-F238E27FC236}">
                  <a16:creationId xmlns:a16="http://schemas.microsoft.com/office/drawing/2014/main" id="{6EAE76C3-90EA-4413-9D85-9570B712C374}"/>
                </a:ext>
              </a:extLst>
            </p:cNvPr>
            <p:cNvSpPr/>
            <p:nvPr/>
          </p:nvSpPr>
          <p:spPr>
            <a:xfrm>
              <a:off x="6093173" y="381305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5</a:t>
              </a:r>
            </a:p>
          </p:txBody>
        </p:sp>
        <p:sp>
          <p:nvSpPr>
            <p:cNvPr id="58" name="Oval 57">
              <a:extLst>
                <a:ext uri="{FF2B5EF4-FFF2-40B4-BE49-F238E27FC236}">
                  <a16:creationId xmlns:a16="http://schemas.microsoft.com/office/drawing/2014/main" id="{D1F2057B-4B27-4BDA-9A51-2D16C925EEB5}"/>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59" name="Oval 58">
              <a:extLst>
                <a:ext uri="{FF2B5EF4-FFF2-40B4-BE49-F238E27FC236}">
                  <a16:creationId xmlns:a16="http://schemas.microsoft.com/office/drawing/2014/main" id="{08251B93-3465-4E70-A2B8-91AF6FC60143}"/>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60" name="Straight Connector 59">
              <a:extLst>
                <a:ext uri="{FF2B5EF4-FFF2-40B4-BE49-F238E27FC236}">
                  <a16:creationId xmlns:a16="http://schemas.microsoft.com/office/drawing/2014/main" id="{59D7C3C5-6D1D-47D1-9DCD-1C29CBEE337A}"/>
                </a:ext>
              </a:extLst>
            </p:cNvPr>
            <p:cNvCxnSpPr>
              <a:stCxn id="49" idx="6"/>
              <a:endCxn id="53"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B957169-D85B-493B-A0A7-2C07A3250ACE}"/>
                </a:ext>
              </a:extLst>
            </p:cNvPr>
            <p:cNvCxnSpPr>
              <a:cxnSpLocks/>
              <a:stCxn id="49" idx="5"/>
              <a:endCxn id="55" idx="1"/>
            </p:cNvCxnSpPr>
            <p:nvPr/>
          </p:nvCxnSpPr>
          <p:spPr>
            <a:xfrm>
              <a:off x="1542097" y="3500011"/>
              <a:ext cx="1034830" cy="99884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556D468-D66B-4C75-BE84-84426C9C2E57}"/>
                </a:ext>
              </a:extLst>
            </p:cNvPr>
            <p:cNvCxnSpPr>
              <a:stCxn id="55" idx="7"/>
              <a:endCxn id="53" idx="3"/>
            </p:cNvCxnSpPr>
            <p:nvPr/>
          </p:nvCxnSpPr>
          <p:spPr>
            <a:xfrm flipV="1">
              <a:off x="3061864" y="3044949"/>
              <a:ext cx="1634797" cy="145390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B4ABC8F-4679-48AE-85FA-B7A32F4941D4}"/>
                </a:ext>
              </a:extLst>
            </p:cNvPr>
            <p:cNvCxnSpPr>
              <a:stCxn id="53" idx="6"/>
              <a:endCxn id="58"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CA0C025-78E3-415A-91DC-E63D1BBD7208}"/>
                </a:ext>
              </a:extLst>
            </p:cNvPr>
            <p:cNvCxnSpPr>
              <a:stCxn id="57" idx="7"/>
              <a:endCxn id="58"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07C38DC-A6E3-4E26-A685-2B7886404AE6}"/>
                </a:ext>
              </a:extLst>
            </p:cNvPr>
            <p:cNvCxnSpPr>
              <a:stCxn id="57" idx="5"/>
              <a:endCxn id="59"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D936F20-2712-42F8-B5C3-E9CA15426C22}"/>
                </a:ext>
              </a:extLst>
            </p:cNvPr>
            <p:cNvCxnSpPr>
              <a:stCxn id="58" idx="4"/>
              <a:endCxn id="59"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B62304-EF6D-43A6-80C8-C1C12280DFCF}"/>
                </a:ext>
              </a:extLst>
            </p:cNvPr>
            <p:cNvCxnSpPr>
              <a:stCxn id="53" idx="5"/>
              <a:endCxn id="57"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2507969-6C8E-41B0-AF47-F50700B405BB}"/>
                </a:ext>
              </a:extLst>
            </p:cNvPr>
            <p:cNvCxnSpPr>
              <a:stCxn id="55" idx="6"/>
              <a:endCxn id="57" idx="2"/>
            </p:cNvCxnSpPr>
            <p:nvPr/>
          </p:nvCxnSpPr>
          <p:spPr>
            <a:xfrm flipV="1">
              <a:off x="3162298" y="4155953"/>
              <a:ext cx="2930875" cy="58537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CECA250-58BC-4EF0-8C77-6ABD34A23331}"/>
                </a:ext>
              </a:extLst>
            </p:cNvPr>
            <p:cNvCxnSpPr>
              <a:stCxn id="49" idx="4"/>
              <a:endCxn id="51"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099A246-8250-4C2D-B75E-B28B85CAB0AD}"/>
                </a:ext>
              </a:extLst>
            </p:cNvPr>
            <p:cNvCxnSpPr>
              <a:cxnSpLocks/>
              <a:stCxn id="51" idx="7"/>
              <a:endCxn id="55" idx="3"/>
            </p:cNvCxnSpPr>
            <p:nvPr/>
          </p:nvCxnSpPr>
          <p:spPr>
            <a:xfrm flipV="1">
              <a:off x="1542098" y="4983792"/>
              <a:ext cx="1034829" cy="83376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F673C07-6BB8-40AB-851F-EB70640DEFDF}"/>
                </a:ext>
              </a:extLst>
            </p:cNvPr>
            <p:cNvCxnSpPr>
              <a:stCxn id="51" idx="6"/>
              <a:endCxn id="56"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B1DEF9B-5F3B-42EA-9504-0AD0E5E021C0}"/>
                </a:ext>
              </a:extLst>
            </p:cNvPr>
            <p:cNvCxnSpPr>
              <a:stCxn id="55" idx="5"/>
              <a:endCxn id="56" idx="1"/>
            </p:cNvCxnSpPr>
            <p:nvPr/>
          </p:nvCxnSpPr>
          <p:spPr>
            <a:xfrm>
              <a:off x="3061864" y="4983792"/>
              <a:ext cx="1686543" cy="59129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E05F69A-A408-404A-A9B2-64EF644D4B9A}"/>
                </a:ext>
              </a:extLst>
            </p:cNvPr>
            <p:cNvCxnSpPr>
              <a:stCxn id="56" idx="6"/>
              <a:endCxn id="59"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B9CE28D-A9A8-4F25-B578-5280B05C2758}"/>
                </a:ext>
              </a:extLst>
            </p:cNvPr>
            <p:cNvCxnSpPr>
              <a:stCxn id="56" idx="7"/>
              <a:endCxn id="57"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5480D22-2898-4AAC-9DCD-1CB98EAAD617}"/>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76" name="TextBox 75">
              <a:extLst>
                <a:ext uri="{FF2B5EF4-FFF2-40B4-BE49-F238E27FC236}">
                  <a16:creationId xmlns:a16="http://schemas.microsoft.com/office/drawing/2014/main" id="{599D4E6D-3953-4747-B612-97877F86D9C0}"/>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7" name="TextBox 76">
              <a:extLst>
                <a:ext uri="{FF2B5EF4-FFF2-40B4-BE49-F238E27FC236}">
                  <a16:creationId xmlns:a16="http://schemas.microsoft.com/office/drawing/2014/main" id="{071E3346-7EBE-4348-8C60-85B903F23D01}"/>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8" name="TextBox 77">
              <a:extLst>
                <a:ext uri="{FF2B5EF4-FFF2-40B4-BE49-F238E27FC236}">
                  <a16:creationId xmlns:a16="http://schemas.microsoft.com/office/drawing/2014/main" id="{9D6F9100-04D9-474B-B36C-1393FD32BBC6}"/>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79" name="TextBox 78">
              <a:extLst>
                <a:ext uri="{FF2B5EF4-FFF2-40B4-BE49-F238E27FC236}">
                  <a16:creationId xmlns:a16="http://schemas.microsoft.com/office/drawing/2014/main" id="{62465C2B-65F1-43A3-9674-6BC7460513FC}"/>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92D050"/>
                  </a:solidFill>
                </a:rPr>
                <a:t>4</a:t>
              </a:r>
            </a:p>
          </p:txBody>
        </p:sp>
        <p:sp>
          <p:nvSpPr>
            <p:cNvPr id="80" name="TextBox 79">
              <a:extLst>
                <a:ext uri="{FF2B5EF4-FFF2-40B4-BE49-F238E27FC236}">
                  <a16:creationId xmlns:a16="http://schemas.microsoft.com/office/drawing/2014/main" id="{9CC6FC9D-3BFA-4CFB-87E8-B96D8F631311}"/>
                </a:ext>
              </a:extLst>
            </p:cNvPr>
            <p:cNvSpPr txBox="1"/>
            <p:nvPr/>
          </p:nvSpPr>
          <p:spPr>
            <a:xfrm>
              <a:off x="3476594" y="3353938"/>
              <a:ext cx="367408" cy="523220"/>
            </a:xfrm>
            <a:prstGeom prst="rect">
              <a:avLst/>
            </a:prstGeom>
            <a:noFill/>
          </p:spPr>
          <p:txBody>
            <a:bodyPr wrap="none" rtlCol="0">
              <a:spAutoFit/>
            </a:bodyPr>
            <a:lstStyle/>
            <a:p>
              <a:r>
                <a:rPr lang="en-AU" sz="2800" dirty="0">
                  <a:solidFill>
                    <a:srgbClr val="92D050"/>
                  </a:solidFill>
                </a:rPr>
                <a:t>8</a:t>
              </a:r>
            </a:p>
          </p:txBody>
        </p:sp>
        <p:sp>
          <p:nvSpPr>
            <p:cNvPr id="81" name="TextBox 80">
              <a:extLst>
                <a:ext uri="{FF2B5EF4-FFF2-40B4-BE49-F238E27FC236}">
                  <a16:creationId xmlns:a16="http://schemas.microsoft.com/office/drawing/2014/main" id="{204AE374-4B4B-4AFB-9D09-BB866C5BFFA2}"/>
                </a:ext>
              </a:extLst>
            </p:cNvPr>
            <p:cNvSpPr txBox="1"/>
            <p:nvPr/>
          </p:nvSpPr>
          <p:spPr>
            <a:xfrm>
              <a:off x="4426475" y="3894342"/>
              <a:ext cx="367408" cy="523220"/>
            </a:xfrm>
            <a:prstGeom prst="rect">
              <a:avLst/>
            </a:prstGeom>
            <a:noFill/>
          </p:spPr>
          <p:txBody>
            <a:bodyPr wrap="none" rtlCol="0">
              <a:spAutoFit/>
            </a:bodyPr>
            <a:lstStyle/>
            <a:p>
              <a:r>
                <a:rPr lang="en-AU" sz="2800" dirty="0">
                  <a:solidFill>
                    <a:srgbClr val="92D050"/>
                  </a:solidFill>
                </a:rPr>
                <a:t>7</a:t>
              </a:r>
            </a:p>
          </p:txBody>
        </p:sp>
        <p:sp>
          <p:nvSpPr>
            <p:cNvPr id="82" name="TextBox 81">
              <a:extLst>
                <a:ext uri="{FF2B5EF4-FFF2-40B4-BE49-F238E27FC236}">
                  <a16:creationId xmlns:a16="http://schemas.microsoft.com/office/drawing/2014/main" id="{A99C81E2-6D54-4178-8DA7-DAF6C4B2A83F}"/>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3" name="TextBox 82">
              <a:extLst>
                <a:ext uri="{FF2B5EF4-FFF2-40B4-BE49-F238E27FC236}">
                  <a16:creationId xmlns:a16="http://schemas.microsoft.com/office/drawing/2014/main" id="{BE495AC6-3FA5-4776-95E2-E8C142F7EE3A}"/>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4" name="TextBox 83">
              <a:extLst>
                <a:ext uri="{FF2B5EF4-FFF2-40B4-BE49-F238E27FC236}">
                  <a16:creationId xmlns:a16="http://schemas.microsoft.com/office/drawing/2014/main" id="{C64F56A7-1626-4A94-891C-8175B5E59A97}"/>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5" name="TextBox 84">
              <a:extLst>
                <a:ext uri="{FF2B5EF4-FFF2-40B4-BE49-F238E27FC236}">
                  <a16:creationId xmlns:a16="http://schemas.microsoft.com/office/drawing/2014/main" id="{67A45271-4837-4C00-8EA7-D256C9FE5350}"/>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6" name="TextBox 85">
              <a:extLst>
                <a:ext uri="{FF2B5EF4-FFF2-40B4-BE49-F238E27FC236}">
                  <a16:creationId xmlns:a16="http://schemas.microsoft.com/office/drawing/2014/main" id="{D3680119-C1FB-4AF2-9B45-8A6B4C1F1C15}"/>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7" name="TextBox 86">
              <a:extLst>
                <a:ext uri="{FF2B5EF4-FFF2-40B4-BE49-F238E27FC236}">
                  <a16:creationId xmlns:a16="http://schemas.microsoft.com/office/drawing/2014/main" id="{3AA17FBE-073B-4B9D-935B-FF365E844BF9}"/>
                </a:ext>
              </a:extLst>
            </p:cNvPr>
            <p:cNvSpPr txBox="1"/>
            <p:nvPr/>
          </p:nvSpPr>
          <p:spPr>
            <a:xfrm>
              <a:off x="3856587" y="4772399"/>
              <a:ext cx="367408" cy="523220"/>
            </a:xfrm>
            <a:prstGeom prst="rect">
              <a:avLst/>
            </a:prstGeom>
            <a:noFill/>
          </p:spPr>
          <p:txBody>
            <a:bodyPr wrap="none" rtlCol="0">
              <a:spAutoFit/>
            </a:bodyPr>
            <a:lstStyle/>
            <a:p>
              <a:r>
                <a:rPr lang="en-AU" sz="2800" dirty="0">
                  <a:solidFill>
                    <a:srgbClr val="00B050"/>
                  </a:solidFill>
                </a:rPr>
                <a:t>3</a:t>
              </a:r>
            </a:p>
          </p:txBody>
        </p:sp>
        <p:sp>
          <p:nvSpPr>
            <p:cNvPr id="88" name="TextBox 87">
              <a:extLst>
                <a:ext uri="{FF2B5EF4-FFF2-40B4-BE49-F238E27FC236}">
                  <a16:creationId xmlns:a16="http://schemas.microsoft.com/office/drawing/2014/main" id="{4382BCEC-9806-4E10-8FF3-3DC91D43670D}"/>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9" name="TextBox 88">
              <a:extLst>
                <a:ext uri="{FF2B5EF4-FFF2-40B4-BE49-F238E27FC236}">
                  <a16:creationId xmlns:a16="http://schemas.microsoft.com/office/drawing/2014/main" id="{70256CD3-7962-4D4F-8FFF-2B4191DB8B06}"/>
                </a:ext>
              </a:extLst>
            </p:cNvPr>
            <p:cNvSpPr txBox="1"/>
            <p:nvPr/>
          </p:nvSpPr>
          <p:spPr>
            <a:xfrm>
              <a:off x="1776668" y="4892349"/>
              <a:ext cx="367408" cy="523220"/>
            </a:xfrm>
            <a:prstGeom prst="rect">
              <a:avLst/>
            </a:prstGeom>
            <a:noFill/>
          </p:spPr>
          <p:txBody>
            <a:bodyPr wrap="none" rtlCol="0">
              <a:spAutoFit/>
            </a:bodyPr>
            <a:lstStyle/>
            <a:p>
              <a:r>
                <a:rPr lang="en-AU" sz="2800" dirty="0">
                  <a:solidFill>
                    <a:srgbClr val="92D050"/>
                  </a:solidFill>
                </a:rPr>
                <a:t>1</a:t>
              </a:r>
            </a:p>
          </p:txBody>
        </p:sp>
      </p:grpSp>
      <p:sp>
        <p:nvSpPr>
          <p:cNvPr id="46" name="TextBox 45">
            <a:extLst>
              <a:ext uri="{FF2B5EF4-FFF2-40B4-BE49-F238E27FC236}">
                <a16:creationId xmlns:a16="http://schemas.microsoft.com/office/drawing/2014/main" id="{C08EE564-8D21-47F9-931E-7E7C6B86CA6A}"/>
              </a:ext>
            </a:extLst>
          </p:cNvPr>
          <p:cNvSpPr txBox="1"/>
          <p:nvPr/>
        </p:nvSpPr>
        <p:spPr>
          <a:xfrm>
            <a:off x="331371" y="478506"/>
            <a:ext cx="4436534" cy="830997"/>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Now let’s look at the neighbour 4.</a:t>
            </a:r>
          </a:p>
        </p:txBody>
      </p:sp>
      <p:graphicFrame>
        <p:nvGraphicFramePr>
          <p:cNvPr id="45" name="Table 9">
            <a:extLst>
              <a:ext uri="{FF2B5EF4-FFF2-40B4-BE49-F238E27FC236}">
                <a16:creationId xmlns:a16="http://schemas.microsoft.com/office/drawing/2014/main" id="{1B62C28E-286A-4078-8EFD-A2EC1D0E661A}"/>
              </a:ext>
            </a:extLst>
          </p:cNvPr>
          <p:cNvGraphicFramePr>
            <a:graphicFrameLocks noGrp="1"/>
          </p:cNvGraphicFramePr>
          <p:nvPr>
            <p:extLst>
              <p:ext uri="{D42A27DB-BD31-4B8C-83A1-F6EECF244321}">
                <p14:modId xmlns:p14="http://schemas.microsoft.com/office/powerpoint/2010/main" val="1684889750"/>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accent4"/>
                          </a:solidFill>
                        </a:rPr>
                        <a:t>2</a:t>
                      </a:r>
                    </a:p>
                  </a:txBody>
                  <a:tcPr anchor="ctr">
                    <a:noFill/>
                  </a:tcPr>
                </a:tc>
                <a:tc>
                  <a:txBody>
                    <a:bodyPr/>
                    <a:lstStyle/>
                    <a:p>
                      <a:pPr algn="ctr"/>
                      <a:r>
                        <a:rPr lang="en-AU" sz="3200" dirty="0">
                          <a:solidFill>
                            <a:srgbClr val="92D050"/>
                          </a:solidFill>
                        </a:rPr>
                        <a:t>3</a:t>
                      </a:r>
                    </a:p>
                  </a:txBody>
                  <a:tcPr anchor="ctr">
                    <a:noFill/>
                  </a:tcPr>
                </a:tc>
                <a:tc>
                  <a:txBody>
                    <a:bodyPr/>
                    <a:lstStyle/>
                    <a:p>
                      <a:pPr algn="ctr"/>
                      <a:r>
                        <a:rPr lang="en-AU" sz="3200" dirty="0">
                          <a:solidFill>
                            <a:srgbClr val="00B050"/>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rgbClr val="92D050"/>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92D050"/>
                          </a:solidFill>
                        </a:rPr>
                        <a:t>5</a:t>
                      </a:r>
                    </a:p>
                  </a:txBody>
                  <a:tcPr anchor="ctr">
                    <a:noFill/>
                  </a:tcPr>
                </a:tc>
                <a:tc>
                  <a:txBody>
                    <a:bodyPr/>
                    <a:lstStyle/>
                    <a:p>
                      <a:pPr algn="ctr"/>
                      <a:r>
                        <a:rPr lang="en-AU" sz="3200" dirty="0">
                          <a:solidFill>
                            <a:schemeClr val="accent4"/>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solidFill>
                            <a:srgbClr val="00B050"/>
                          </a:solidFill>
                        </a:rPr>
                        <a:t>∞</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rgbClr val="00B050"/>
                          </a:solidFill>
                        </a:rPr>
                        <a:t>-1</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sp>
        <p:nvSpPr>
          <p:cNvPr id="48" name="TextBox 47">
            <a:extLst>
              <a:ext uri="{FF2B5EF4-FFF2-40B4-BE49-F238E27FC236}">
                <a16:creationId xmlns:a16="http://schemas.microsoft.com/office/drawing/2014/main" id="{F36A0FE0-F49B-4EC1-863B-C55F90E24B59}"/>
              </a:ext>
            </a:extLst>
          </p:cNvPr>
          <p:cNvSpPr txBox="1"/>
          <p:nvPr/>
        </p:nvSpPr>
        <p:spPr>
          <a:xfrm>
            <a:off x="5156163" y="1946616"/>
            <a:ext cx="3778022" cy="584775"/>
          </a:xfrm>
          <a:prstGeom prst="rect">
            <a:avLst/>
          </a:prstGeom>
          <a:noFill/>
        </p:spPr>
        <p:txBody>
          <a:bodyPr wrap="none" rtlCol="0">
            <a:spAutoFit/>
          </a:bodyPr>
          <a:lstStyle/>
          <a:p>
            <a:r>
              <a:rPr lang="en-AU" sz="3200" dirty="0">
                <a:solidFill>
                  <a:schemeClr val="bg1"/>
                </a:solidFill>
              </a:rPr>
              <a:t>vSet = {1, 3, 4, 5, 6, 7}</a:t>
            </a:r>
          </a:p>
        </p:txBody>
      </p:sp>
    </p:spTree>
    <p:extLst>
      <p:ext uri="{BB962C8B-B14F-4D97-AF65-F5344CB8AC3E}">
        <p14:creationId xmlns:p14="http://schemas.microsoft.com/office/powerpoint/2010/main" val="231700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5" name="TextBox 44">
            <a:extLst>
              <a:ext uri="{FF2B5EF4-FFF2-40B4-BE49-F238E27FC236}">
                <a16:creationId xmlns:a16="http://schemas.microsoft.com/office/drawing/2014/main" id="{A870F289-82F7-4314-9EAF-7DE3CBF26985}"/>
              </a:ext>
            </a:extLst>
          </p:cNvPr>
          <p:cNvSpPr txBox="1"/>
          <p:nvPr/>
        </p:nvSpPr>
        <p:spPr>
          <a:xfrm>
            <a:off x="331371" y="156516"/>
            <a:ext cx="4496609" cy="2739211"/>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The distance from the starting vertex to 4 </a:t>
            </a:r>
            <a:r>
              <a:rPr lang="en-AU" sz="2400" b="1" dirty="0">
                <a:solidFill>
                  <a:schemeClr val="bg1"/>
                </a:solidFill>
              </a:rPr>
              <a:t>via 2</a:t>
            </a:r>
            <a:r>
              <a:rPr lang="en-AU" sz="2400" dirty="0">
                <a:solidFill>
                  <a:schemeClr val="bg1"/>
                </a:solidFill>
              </a:rPr>
              <a:t> is the sum of the shortest known distance from the starting vertex to 2 and the weight of the edge from 2 to 4.</a:t>
            </a:r>
          </a:p>
          <a:p>
            <a:r>
              <a:rPr lang="en-AU" sz="2800" dirty="0">
                <a:solidFill>
                  <a:schemeClr val="accent4"/>
                </a:solidFill>
              </a:rPr>
              <a:t>4</a:t>
            </a:r>
            <a:r>
              <a:rPr lang="en-AU" sz="2800" dirty="0">
                <a:solidFill>
                  <a:schemeClr val="bg1"/>
                </a:solidFill>
              </a:rPr>
              <a:t> + </a:t>
            </a:r>
            <a:r>
              <a:rPr lang="en-AU" sz="2800" dirty="0">
                <a:solidFill>
                  <a:srgbClr val="00B050"/>
                </a:solidFill>
              </a:rPr>
              <a:t>3</a:t>
            </a:r>
            <a:r>
              <a:rPr lang="en-AU" sz="2800" dirty="0">
                <a:solidFill>
                  <a:schemeClr val="bg1"/>
                </a:solidFill>
              </a:rPr>
              <a:t> = 7</a:t>
            </a:r>
            <a:endParaRPr lang="en-AU" sz="2800" dirty="0">
              <a:solidFill>
                <a:schemeClr val="accent4"/>
              </a:solidFill>
            </a:endParaRPr>
          </a:p>
        </p:txBody>
      </p:sp>
      <p:graphicFrame>
        <p:nvGraphicFramePr>
          <p:cNvPr id="46" name="Table 9">
            <a:extLst>
              <a:ext uri="{FF2B5EF4-FFF2-40B4-BE49-F238E27FC236}">
                <a16:creationId xmlns:a16="http://schemas.microsoft.com/office/drawing/2014/main" id="{356F4509-B396-445B-A118-AE703ABACF39}"/>
              </a:ext>
            </a:extLst>
          </p:cNvPr>
          <p:cNvGraphicFramePr>
            <a:graphicFrameLocks noGrp="1"/>
          </p:cNvGraphicFramePr>
          <p:nvPr>
            <p:extLst>
              <p:ext uri="{D42A27DB-BD31-4B8C-83A1-F6EECF244321}">
                <p14:modId xmlns:p14="http://schemas.microsoft.com/office/powerpoint/2010/main" val="1873809901"/>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accent4"/>
                          </a:solidFill>
                        </a:rPr>
                        <a:t>2</a:t>
                      </a:r>
                    </a:p>
                  </a:txBody>
                  <a:tcPr anchor="ctr">
                    <a:noFill/>
                  </a:tcPr>
                </a:tc>
                <a:tc>
                  <a:txBody>
                    <a:bodyPr/>
                    <a:lstStyle/>
                    <a:p>
                      <a:pPr algn="ctr"/>
                      <a:r>
                        <a:rPr lang="en-AU" sz="3200" dirty="0">
                          <a:solidFill>
                            <a:srgbClr val="92D050"/>
                          </a:solidFill>
                        </a:rPr>
                        <a:t>3</a:t>
                      </a:r>
                    </a:p>
                  </a:txBody>
                  <a:tcPr anchor="ctr">
                    <a:noFill/>
                  </a:tcPr>
                </a:tc>
                <a:tc>
                  <a:txBody>
                    <a:bodyPr/>
                    <a:lstStyle/>
                    <a:p>
                      <a:pPr algn="ctr"/>
                      <a:r>
                        <a:rPr lang="en-AU" sz="3200" dirty="0">
                          <a:solidFill>
                            <a:srgbClr val="00B050"/>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rgbClr val="92D050"/>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92D050"/>
                          </a:solidFill>
                        </a:rPr>
                        <a:t>5</a:t>
                      </a:r>
                    </a:p>
                  </a:txBody>
                  <a:tcPr anchor="ctr">
                    <a:noFill/>
                  </a:tcPr>
                </a:tc>
                <a:tc>
                  <a:txBody>
                    <a:bodyPr/>
                    <a:lstStyle/>
                    <a:p>
                      <a:pPr algn="ctr"/>
                      <a:r>
                        <a:rPr lang="en-AU" sz="3200" dirty="0">
                          <a:solidFill>
                            <a:schemeClr val="accent4"/>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solidFill>
                            <a:srgbClr val="00B050"/>
                          </a:solidFill>
                        </a:rPr>
                        <a:t>∞</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rgbClr val="00B050"/>
                          </a:solidFill>
                        </a:rPr>
                        <a:t>-1</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grpSp>
        <p:nvGrpSpPr>
          <p:cNvPr id="48" name="Group 47">
            <a:extLst>
              <a:ext uri="{FF2B5EF4-FFF2-40B4-BE49-F238E27FC236}">
                <a16:creationId xmlns:a16="http://schemas.microsoft.com/office/drawing/2014/main" id="{9808828B-18EE-49E4-905D-CD4B43FE41B5}"/>
              </a:ext>
            </a:extLst>
          </p:cNvPr>
          <p:cNvGrpSpPr/>
          <p:nvPr/>
        </p:nvGrpSpPr>
        <p:grpSpPr>
          <a:xfrm>
            <a:off x="1903135" y="2700836"/>
            <a:ext cx="8385709" cy="3943348"/>
            <a:chOff x="919157" y="2459578"/>
            <a:chExt cx="8385709" cy="3943348"/>
          </a:xfrm>
        </p:grpSpPr>
        <p:sp>
          <p:nvSpPr>
            <p:cNvPr id="50" name="Oval 49">
              <a:extLst>
                <a:ext uri="{FF2B5EF4-FFF2-40B4-BE49-F238E27FC236}">
                  <a16:creationId xmlns:a16="http://schemas.microsoft.com/office/drawing/2014/main" id="{4293FE36-CAC1-49FF-BB6A-48D8CCD61889}"/>
                </a:ext>
              </a:extLst>
            </p:cNvPr>
            <p:cNvSpPr/>
            <p:nvPr/>
          </p:nvSpPr>
          <p:spPr>
            <a:xfrm>
              <a:off x="956726" y="291464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0</a:t>
              </a:r>
            </a:p>
          </p:txBody>
        </p:sp>
        <p:sp>
          <p:nvSpPr>
            <p:cNvPr id="52" name="Oval 51">
              <a:extLst>
                <a:ext uri="{FF2B5EF4-FFF2-40B4-BE49-F238E27FC236}">
                  <a16:creationId xmlns:a16="http://schemas.microsoft.com/office/drawing/2014/main" id="{D8557A48-C70F-4AF9-865C-9756561E9660}"/>
                </a:ext>
              </a:extLst>
            </p:cNvPr>
            <p:cNvSpPr/>
            <p:nvPr/>
          </p:nvSpPr>
          <p:spPr>
            <a:xfrm>
              <a:off x="956727" y="57171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3</a:t>
              </a:r>
            </a:p>
          </p:txBody>
        </p:sp>
        <p:sp>
          <p:nvSpPr>
            <p:cNvPr id="54" name="Oval 53">
              <a:extLst>
                <a:ext uri="{FF2B5EF4-FFF2-40B4-BE49-F238E27FC236}">
                  <a16:creationId xmlns:a16="http://schemas.microsoft.com/office/drawing/2014/main" id="{FFEA5E7E-80A7-4A65-B13C-93C63B98B33B}"/>
                </a:ext>
              </a:extLst>
            </p:cNvPr>
            <p:cNvSpPr/>
            <p:nvPr/>
          </p:nvSpPr>
          <p:spPr>
            <a:xfrm>
              <a:off x="4596227" y="2459578"/>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1</a:t>
              </a:r>
            </a:p>
          </p:txBody>
        </p:sp>
        <p:sp>
          <p:nvSpPr>
            <p:cNvPr id="90" name="Oval 89">
              <a:extLst>
                <a:ext uri="{FF2B5EF4-FFF2-40B4-BE49-F238E27FC236}">
                  <a16:creationId xmlns:a16="http://schemas.microsoft.com/office/drawing/2014/main" id="{4A952B59-7870-426F-BF86-4DEA5EE1A583}"/>
                </a:ext>
              </a:extLst>
            </p:cNvPr>
            <p:cNvSpPr/>
            <p:nvPr/>
          </p:nvSpPr>
          <p:spPr>
            <a:xfrm>
              <a:off x="2476493" y="4398421"/>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2</a:t>
              </a:r>
            </a:p>
          </p:txBody>
        </p:sp>
        <p:sp>
          <p:nvSpPr>
            <p:cNvPr id="91" name="Oval 90">
              <a:extLst>
                <a:ext uri="{FF2B5EF4-FFF2-40B4-BE49-F238E27FC236}">
                  <a16:creationId xmlns:a16="http://schemas.microsoft.com/office/drawing/2014/main" id="{284DA182-4809-474F-97F6-398C77742354}"/>
                </a:ext>
              </a:extLst>
            </p:cNvPr>
            <p:cNvSpPr/>
            <p:nvPr/>
          </p:nvSpPr>
          <p:spPr>
            <a:xfrm>
              <a:off x="4647973" y="5474652"/>
              <a:ext cx="685805" cy="685805"/>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00B050"/>
                  </a:solidFill>
                </a:rPr>
                <a:t>4</a:t>
              </a:r>
            </a:p>
          </p:txBody>
        </p:sp>
        <p:sp>
          <p:nvSpPr>
            <p:cNvPr id="92" name="Oval 91">
              <a:extLst>
                <a:ext uri="{FF2B5EF4-FFF2-40B4-BE49-F238E27FC236}">
                  <a16:creationId xmlns:a16="http://schemas.microsoft.com/office/drawing/2014/main" id="{11E095C3-BBDD-4AA0-8A35-22E5C1670250}"/>
                </a:ext>
              </a:extLst>
            </p:cNvPr>
            <p:cNvSpPr/>
            <p:nvPr/>
          </p:nvSpPr>
          <p:spPr>
            <a:xfrm>
              <a:off x="6093173" y="381305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5</a:t>
              </a:r>
            </a:p>
          </p:txBody>
        </p:sp>
        <p:sp>
          <p:nvSpPr>
            <p:cNvPr id="93" name="Oval 92">
              <a:extLst>
                <a:ext uri="{FF2B5EF4-FFF2-40B4-BE49-F238E27FC236}">
                  <a16:creationId xmlns:a16="http://schemas.microsoft.com/office/drawing/2014/main" id="{47CE64FE-D60D-4E23-B316-2504FB0968EF}"/>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94" name="Oval 93">
              <a:extLst>
                <a:ext uri="{FF2B5EF4-FFF2-40B4-BE49-F238E27FC236}">
                  <a16:creationId xmlns:a16="http://schemas.microsoft.com/office/drawing/2014/main" id="{3DD191A2-6D5D-41F7-B95D-28EC76D2715B}"/>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95" name="Straight Connector 94">
              <a:extLst>
                <a:ext uri="{FF2B5EF4-FFF2-40B4-BE49-F238E27FC236}">
                  <a16:creationId xmlns:a16="http://schemas.microsoft.com/office/drawing/2014/main" id="{D826A4CD-56D3-49B8-853E-EE52D50654E7}"/>
                </a:ext>
              </a:extLst>
            </p:cNvPr>
            <p:cNvCxnSpPr>
              <a:stCxn id="50" idx="6"/>
              <a:endCxn id="54"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6426742-3883-43FD-BFC6-81411DB4CCF1}"/>
                </a:ext>
              </a:extLst>
            </p:cNvPr>
            <p:cNvCxnSpPr>
              <a:cxnSpLocks/>
              <a:stCxn id="50" idx="5"/>
              <a:endCxn id="90" idx="1"/>
            </p:cNvCxnSpPr>
            <p:nvPr/>
          </p:nvCxnSpPr>
          <p:spPr>
            <a:xfrm>
              <a:off x="1542097" y="3500011"/>
              <a:ext cx="1034830" cy="99884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475A89F-C7D0-44EC-86EC-A73425169786}"/>
                </a:ext>
              </a:extLst>
            </p:cNvPr>
            <p:cNvCxnSpPr>
              <a:stCxn id="90" idx="7"/>
              <a:endCxn id="54" idx="3"/>
            </p:cNvCxnSpPr>
            <p:nvPr/>
          </p:nvCxnSpPr>
          <p:spPr>
            <a:xfrm flipV="1">
              <a:off x="3061864" y="3044949"/>
              <a:ext cx="1634797" cy="145390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4AF0D5F-C579-4204-9EBC-64BFA5346039}"/>
                </a:ext>
              </a:extLst>
            </p:cNvPr>
            <p:cNvCxnSpPr>
              <a:stCxn id="54" idx="6"/>
              <a:endCxn id="93"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D059D93-221D-4558-AD1F-301DA677D74A}"/>
                </a:ext>
              </a:extLst>
            </p:cNvPr>
            <p:cNvCxnSpPr>
              <a:stCxn id="92" idx="7"/>
              <a:endCxn id="93"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37E5346-735D-4E54-B078-BF5529145DBD}"/>
                </a:ext>
              </a:extLst>
            </p:cNvPr>
            <p:cNvCxnSpPr>
              <a:stCxn id="92" idx="5"/>
              <a:endCxn id="94"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A0ECE9B-80D6-4C8A-A50D-CEB86DD06D10}"/>
                </a:ext>
              </a:extLst>
            </p:cNvPr>
            <p:cNvCxnSpPr>
              <a:stCxn id="93" idx="4"/>
              <a:endCxn id="94"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B2BCCCC-572C-4780-B933-0E9BAAD33BEA}"/>
                </a:ext>
              </a:extLst>
            </p:cNvPr>
            <p:cNvCxnSpPr>
              <a:stCxn id="54" idx="5"/>
              <a:endCxn id="92"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B9C31D6-7ED5-48B7-8A42-F0A49C42378B}"/>
                </a:ext>
              </a:extLst>
            </p:cNvPr>
            <p:cNvCxnSpPr>
              <a:stCxn id="90" idx="6"/>
              <a:endCxn id="92" idx="2"/>
            </p:cNvCxnSpPr>
            <p:nvPr/>
          </p:nvCxnSpPr>
          <p:spPr>
            <a:xfrm flipV="1">
              <a:off x="3162298" y="4155953"/>
              <a:ext cx="2930875" cy="58537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E4ED672-B25D-4512-9E20-C1A52B081C29}"/>
                </a:ext>
              </a:extLst>
            </p:cNvPr>
            <p:cNvCxnSpPr>
              <a:stCxn id="50" idx="4"/>
              <a:endCxn id="52"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BD146C1-1BDE-4259-9EA6-0831FF5E6891}"/>
                </a:ext>
              </a:extLst>
            </p:cNvPr>
            <p:cNvCxnSpPr>
              <a:cxnSpLocks/>
              <a:stCxn id="52" idx="7"/>
              <a:endCxn id="90" idx="3"/>
            </p:cNvCxnSpPr>
            <p:nvPr/>
          </p:nvCxnSpPr>
          <p:spPr>
            <a:xfrm flipV="1">
              <a:off x="1542098" y="4983792"/>
              <a:ext cx="1034829" cy="83376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A8DF974-2668-44A2-9F92-3E61C028A221}"/>
                </a:ext>
              </a:extLst>
            </p:cNvPr>
            <p:cNvCxnSpPr>
              <a:stCxn id="52" idx="6"/>
              <a:endCxn id="91"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A900E2A-D011-45E5-8E4D-4E5D35D07D3A}"/>
                </a:ext>
              </a:extLst>
            </p:cNvPr>
            <p:cNvCxnSpPr>
              <a:stCxn id="90" idx="5"/>
              <a:endCxn id="91" idx="1"/>
            </p:cNvCxnSpPr>
            <p:nvPr/>
          </p:nvCxnSpPr>
          <p:spPr>
            <a:xfrm>
              <a:off x="3061864" y="4983792"/>
              <a:ext cx="1686543" cy="59129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6E954F9-78E3-419D-B684-87549A322CAE}"/>
                </a:ext>
              </a:extLst>
            </p:cNvPr>
            <p:cNvCxnSpPr>
              <a:stCxn id="91" idx="6"/>
              <a:endCxn id="94"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715C6C3-5AA8-4E39-8989-D3327C234638}"/>
                </a:ext>
              </a:extLst>
            </p:cNvPr>
            <p:cNvCxnSpPr>
              <a:stCxn id="91" idx="7"/>
              <a:endCxn id="92"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52EF7F7F-CEB6-4854-A82A-6514D4305626}"/>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112" name="TextBox 111">
              <a:extLst>
                <a:ext uri="{FF2B5EF4-FFF2-40B4-BE49-F238E27FC236}">
                  <a16:creationId xmlns:a16="http://schemas.microsoft.com/office/drawing/2014/main" id="{592B1829-057A-4453-A046-02F1D4A53EE8}"/>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113" name="TextBox 112">
              <a:extLst>
                <a:ext uri="{FF2B5EF4-FFF2-40B4-BE49-F238E27FC236}">
                  <a16:creationId xmlns:a16="http://schemas.microsoft.com/office/drawing/2014/main" id="{AC42FA6C-936A-42CA-9033-CEB45211F6B9}"/>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114" name="TextBox 113">
              <a:extLst>
                <a:ext uri="{FF2B5EF4-FFF2-40B4-BE49-F238E27FC236}">
                  <a16:creationId xmlns:a16="http://schemas.microsoft.com/office/drawing/2014/main" id="{ACC7F720-6B37-4376-AE77-7675E20FBB3E}"/>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115" name="TextBox 114">
              <a:extLst>
                <a:ext uri="{FF2B5EF4-FFF2-40B4-BE49-F238E27FC236}">
                  <a16:creationId xmlns:a16="http://schemas.microsoft.com/office/drawing/2014/main" id="{80363E75-28AF-4B2F-8288-022C0AC96880}"/>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92D050"/>
                  </a:solidFill>
                </a:rPr>
                <a:t>4</a:t>
              </a:r>
            </a:p>
          </p:txBody>
        </p:sp>
        <p:sp>
          <p:nvSpPr>
            <p:cNvPr id="116" name="TextBox 115">
              <a:extLst>
                <a:ext uri="{FF2B5EF4-FFF2-40B4-BE49-F238E27FC236}">
                  <a16:creationId xmlns:a16="http://schemas.microsoft.com/office/drawing/2014/main" id="{6D3DE4B4-45FF-41EA-B100-D5CA7275237E}"/>
                </a:ext>
              </a:extLst>
            </p:cNvPr>
            <p:cNvSpPr txBox="1"/>
            <p:nvPr/>
          </p:nvSpPr>
          <p:spPr>
            <a:xfrm>
              <a:off x="3476594" y="3353938"/>
              <a:ext cx="367408" cy="523220"/>
            </a:xfrm>
            <a:prstGeom prst="rect">
              <a:avLst/>
            </a:prstGeom>
            <a:noFill/>
          </p:spPr>
          <p:txBody>
            <a:bodyPr wrap="none" rtlCol="0">
              <a:spAutoFit/>
            </a:bodyPr>
            <a:lstStyle/>
            <a:p>
              <a:r>
                <a:rPr lang="en-AU" sz="2800" dirty="0">
                  <a:solidFill>
                    <a:srgbClr val="92D050"/>
                  </a:solidFill>
                </a:rPr>
                <a:t>8</a:t>
              </a:r>
            </a:p>
          </p:txBody>
        </p:sp>
        <p:sp>
          <p:nvSpPr>
            <p:cNvPr id="117" name="TextBox 116">
              <a:extLst>
                <a:ext uri="{FF2B5EF4-FFF2-40B4-BE49-F238E27FC236}">
                  <a16:creationId xmlns:a16="http://schemas.microsoft.com/office/drawing/2014/main" id="{A13EF67C-F2AF-4CAF-9D95-6C77BADF26ED}"/>
                </a:ext>
              </a:extLst>
            </p:cNvPr>
            <p:cNvSpPr txBox="1"/>
            <p:nvPr/>
          </p:nvSpPr>
          <p:spPr>
            <a:xfrm>
              <a:off x="4426475" y="3894342"/>
              <a:ext cx="367408" cy="523220"/>
            </a:xfrm>
            <a:prstGeom prst="rect">
              <a:avLst/>
            </a:prstGeom>
            <a:noFill/>
          </p:spPr>
          <p:txBody>
            <a:bodyPr wrap="none" rtlCol="0">
              <a:spAutoFit/>
            </a:bodyPr>
            <a:lstStyle/>
            <a:p>
              <a:r>
                <a:rPr lang="en-AU" sz="2800" dirty="0">
                  <a:solidFill>
                    <a:srgbClr val="92D050"/>
                  </a:solidFill>
                </a:rPr>
                <a:t>7</a:t>
              </a:r>
            </a:p>
          </p:txBody>
        </p:sp>
        <p:sp>
          <p:nvSpPr>
            <p:cNvPr id="118" name="TextBox 117">
              <a:extLst>
                <a:ext uri="{FF2B5EF4-FFF2-40B4-BE49-F238E27FC236}">
                  <a16:creationId xmlns:a16="http://schemas.microsoft.com/office/drawing/2014/main" id="{CBB95BC1-FEA8-4E35-A867-46FBC0299DE5}"/>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119" name="TextBox 118">
              <a:extLst>
                <a:ext uri="{FF2B5EF4-FFF2-40B4-BE49-F238E27FC236}">
                  <a16:creationId xmlns:a16="http://schemas.microsoft.com/office/drawing/2014/main" id="{FB25D2DF-7386-48AB-BD02-D501A999844E}"/>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120" name="TextBox 119">
              <a:extLst>
                <a:ext uri="{FF2B5EF4-FFF2-40B4-BE49-F238E27FC236}">
                  <a16:creationId xmlns:a16="http://schemas.microsoft.com/office/drawing/2014/main" id="{A01DF7C4-3A80-410F-9135-3D6C4D3A8F8E}"/>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121" name="TextBox 120">
              <a:extLst>
                <a:ext uri="{FF2B5EF4-FFF2-40B4-BE49-F238E27FC236}">
                  <a16:creationId xmlns:a16="http://schemas.microsoft.com/office/drawing/2014/main" id="{A780376F-8542-4451-A7EC-A7E52C3E6E2C}"/>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122" name="TextBox 121">
              <a:extLst>
                <a:ext uri="{FF2B5EF4-FFF2-40B4-BE49-F238E27FC236}">
                  <a16:creationId xmlns:a16="http://schemas.microsoft.com/office/drawing/2014/main" id="{565FF10D-14B8-4274-A663-479020D29DEA}"/>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123" name="TextBox 122">
              <a:extLst>
                <a:ext uri="{FF2B5EF4-FFF2-40B4-BE49-F238E27FC236}">
                  <a16:creationId xmlns:a16="http://schemas.microsoft.com/office/drawing/2014/main" id="{57A47403-093B-4422-A353-FED3336F2D18}"/>
                </a:ext>
              </a:extLst>
            </p:cNvPr>
            <p:cNvSpPr txBox="1"/>
            <p:nvPr/>
          </p:nvSpPr>
          <p:spPr>
            <a:xfrm>
              <a:off x="3856587" y="4772399"/>
              <a:ext cx="367408" cy="523220"/>
            </a:xfrm>
            <a:prstGeom prst="rect">
              <a:avLst/>
            </a:prstGeom>
            <a:noFill/>
          </p:spPr>
          <p:txBody>
            <a:bodyPr wrap="none" rtlCol="0">
              <a:spAutoFit/>
            </a:bodyPr>
            <a:lstStyle/>
            <a:p>
              <a:r>
                <a:rPr lang="en-AU" sz="2800" dirty="0">
                  <a:solidFill>
                    <a:srgbClr val="00B050"/>
                  </a:solidFill>
                </a:rPr>
                <a:t>3</a:t>
              </a:r>
            </a:p>
          </p:txBody>
        </p:sp>
        <p:sp>
          <p:nvSpPr>
            <p:cNvPr id="124" name="TextBox 123">
              <a:extLst>
                <a:ext uri="{FF2B5EF4-FFF2-40B4-BE49-F238E27FC236}">
                  <a16:creationId xmlns:a16="http://schemas.microsoft.com/office/drawing/2014/main" id="{06CE983C-3223-4CCA-A35B-E3FB49463626}"/>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125" name="TextBox 124">
              <a:extLst>
                <a:ext uri="{FF2B5EF4-FFF2-40B4-BE49-F238E27FC236}">
                  <a16:creationId xmlns:a16="http://schemas.microsoft.com/office/drawing/2014/main" id="{7F0DFEAD-EDD1-4BA2-BEB1-54CE45148499}"/>
                </a:ext>
              </a:extLst>
            </p:cNvPr>
            <p:cNvSpPr txBox="1"/>
            <p:nvPr/>
          </p:nvSpPr>
          <p:spPr>
            <a:xfrm>
              <a:off x="1776668" y="4892349"/>
              <a:ext cx="367408" cy="523220"/>
            </a:xfrm>
            <a:prstGeom prst="rect">
              <a:avLst/>
            </a:prstGeom>
            <a:noFill/>
          </p:spPr>
          <p:txBody>
            <a:bodyPr wrap="none" rtlCol="0">
              <a:spAutoFit/>
            </a:bodyPr>
            <a:lstStyle/>
            <a:p>
              <a:r>
                <a:rPr lang="en-AU" sz="2800" dirty="0">
                  <a:solidFill>
                    <a:srgbClr val="92D050"/>
                  </a:solidFill>
                </a:rPr>
                <a:t>1</a:t>
              </a:r>
            </a:p>
          </p:txBody>
        </p:sp>
      </p:grpSp>
      <p:sp>
        <p:nvSpPr>
          <p:cNvPr id="126" name="TextBox 125">
            <a:extLst>
              <a:ext uri="{FF2B5EF4-FFF2-40B4-BE49-F238E27FC236}">
                <a16:creationId xmlns:a16="http://schemas.microsoft.com/office/drawing/2014/main" id="{BD2E383C-F360-402D-96CE-965A082E1894}"/>
              </a:ext>
            </a:extLst>
          </p:cNvPr>
          <p:cNvSpPr txBox="1"/>
          <p:nvPr/>
        </p:nvSpPr>
        <p:spPr>
          <a:xfrm>
            <a:off x="5156163" y="1946616"/>
            <a:ext cx="3778022" cy="584775"/>
          </a:xfrm>
          <a:prstGeom prst="rect">
            <a:avLst/>
          </a:prstGeom>
          <a:noFill/>
        </p:spPr>
        <p:txBody>
          <a:bodyPr wrap="none" rtlCol="0">
            <a:spAutoFit/>
          </a:bodyPr>
          <a:lstStyle/>
          <a:p>
            <a:r>
              <a:rPr lang="en-AU" sz="3200" dirty="0">
                <a:solidFill>
                  <a:schemeClr val="bg1"/>
                </a:solidFill>
              </a:rPr>
              <a:t>vSet = {1, 3, 4, 5, 6, 7}</a:t>
            </a:r>
          </a:p>
        </p:txBody>
      </p:sp>
    </p:spTree>
    <p:extLst>
      <p:ext uri="{BB962C8B-B14F-4D97-AF65-F5344CB8AC3E}">
        <p14:creationId xmlns:p14="http://schemas.microsoft.com/office/powerpoint/2010/main" val="3417451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graphicFrame>
        <p:nvGraphicFramePr>
          <p:cNvPr id="9" name="Table 9">
            <a:extLst>
              <a:ext uri="{FF2B5EF4-FFF2-40B4-BE49-F238E27FC236}">
                <a16:creationId xmlns:a16="http://schemas.microsoft.com/office/drawing/2014/main" id="{CFA5D3D8-79F6-4286-A185-9036E8AE6218}"/>
              </a:ext>
            </a:extLst>
          </p:cNvPr>
          <p:cNvGraphicFramePr>
            <a:graphicFrameLocks noGrp="1"/>
          </p:cNvGraphicFramePr>
          <p:nvPr>
            <p:extLst>
              <p:ext uri="{D42A27DB-BD31-4B8C-83A1-F6EECF244321}">
                <p14:modId xmlns:p14="http://schemas.microsoft.com/office/powerpoint/2010/main" val="1373720273"/>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t>0</a:t>
                      </a:r>
                    </a:p>
                  </a:txBody>
                  <a:tcPr anchor="ctr">
                    <a:noFill/>
                  </a:tcPr>
                </a:tc>
                <a:tc>
                  <a:txBody>
                    <a:bodyPr/>
                    <a:lstStyle/>
                    <a:p>
                      <a:pPr algn="ctr"/>
                      <a:r>
                        <a:rPr lang="en-AU" sz="3200" dirty="0"/>
                        <a:t>1</a:t>
                      </a:r>
                    </a:p>
                  </a:txBody>
                  <a:tcPr anchor="ctr">
                    <a:noFill/>
                  </a:tcPr>
                </a:tc>
                <a:tc>
                  <a:txBody>
                    <a:bodyPr/>
                    <a:lstStyle/>
                    <a:p>
                      <a:pPr algn="ctr"/>
                      <a:r>
                        <a:rPr lang="en-AU" sz="3200" dirty="0"/>
                        <a:t>2</a:t>
                      </a:r>
                    </a:p>
                  </a:txBody>
                  <a:tcPr anchor="ctr">
                    <a:noFill/>
                  </a:tcPr>
                </a:tc>
                <a:tc>
                  <a:txBody>
                    <a:bodyPr/>
                    <a:lstStyle/>
                    <a:p>
                      <a:pPr algn="ctr"/>
                      <a:r>
                        <a:rPr lang="en-AU" sz="3200" dirty="0"/>
                        <a:t>3</a:t>
                      </a:r>
                    </a:p>
                  </a:txBody>
                  <a:tcPr anchor="ctr">
                    <a:noFill/>
                  </a:tcPr>
                </a:tc>
                <a:tc>
                  <a:txBody>
                    <a:bodyPr/>
                    <a:lstStyle/>
                    <a:p>
                      <a:pPr algn="ctr"/>
                      <a:r>
                        <a:rPr lang="en-AU" sz="3200" dirty="0"/>
                        <a:t>4</a:t>
                      </a:r>
                    </a:p>
                  </a:txBody>
                  <a:tcPr anchor="ctr">
                    <a:noFill/>
                  </a:tcPr>
                </a:tc>
                <a:tc>
                  <a:txBody>
                    <a:bodyPr/>
                    <a:lstStyle/>
                    <a:p>
                      <a:pPr algn="ctr"/>
                      <a:r>
                        <a:rPr lang="en-AU" sz="3200" dirty="0"/>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bg1"/>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rgbClr val="00B0F0"/>
                          </a:solidFill>
                        </a:rPr>
                        <a:t>pred</a:t>
                      </a:r>
                    </a:p>
                  </a:txBody>
                  <a:tcPr anchor="ctr">
                    <a:noFill/>
                  </a:tcPr>
                </a:tc>
                <a:tc>
                  <a:txBody>
                    <a:bodyPr/>
                    <a:lstStyle/>
                    <a:p>
                      <a:pPr algn="ctr"/>
                      <a:r>
                        <a:rPr lang="en-AU" sz="3200" dirty="0">
                          <a:solidFill>
                            <a:srgbClr val="00B0F0"/>
                          </a:solidFill>
                        </a:rPr>
                        <a:t>-1</a:t>
                      </a:r>
                    </a:p>
                  </a:txBody>
                  <a:tcPr anchor="ctr">
                    <a:noFill/>
                  </a:tcPr>
                </a:tc>
                <a:tc>
                  <a:txBody>
                    <a:bodyPr/>
                    <a:lstStyle/>
                    <a:p>
                      <a:pPr algn="ctr"/>
                      <a:r>
                        <a:rPr lang="en-AU" sz="3200" dirty="0">
                          <a:solidFill>
                            <a:srgbClr val="00B0F0"/>
                          </a:solidFill>
                        </a:rPr>
                        <a:t>-1</a:t>
                      </a:r>
                    </a:p>
                  </a:txBody>
                  <a:tcPr anchor="ctr">
                    <a:noFill/>
                  </a:tcPr>
                </a:tc>
                <a:tc>
                  <a:txBody>
                    <a:bodyPr/>
                    <a:lstStyle/>
                    <a:p>
                      <a:pPr algn="ctr"/>
                      <a:r>
                        <a:rPr lang="en-AU" sz="3200" dirty="0">
                          <a:solidFill>
                            <a:srgbClr val="00B0F0"/>
                          </a:solidFill>
                        </a:rPr>
                        <a:t>-1</a:t>
                      </a:r>
                    </a:p>
                  </a:txBody>
                  <a:tcPr anchor="ctr">
                    <a:noFill/>
                  </a:tcPr>
                </a:tc>
                <a:tc>
                  <a:txBody>
                    <a:bodyPr/>
                    <a:lstStyle/>
                    <a:p>
                      <a:pPr algn="ctr"/>
                      <a:r>
                        <a:rPr lang="en-AU" sz="3200" dirty="0">
                          <a:solidFill>
                            <a:srgbClr val="00B0F0"/>
                          </a:solidFill>
                        </a:rPr>
                        <a:t>-1</a:t>
                      </a:r>
                    </a:p>
                  </a:txBody>
                  <a:tcPr anchor="ctr">
                    <a:noFill/>
                  </a:tcPr>
                </a:tc>
                <a:tc>
                  <a:txBody>
                    <a:bodyPr/>
                    <a:lstStyle/>
                    <a:p>
                      <a:pPr algn="ctr"/>
                      <a:r>
                        <a:rPr lang="en-AU" sz="3200" dirty="0">
                          <a:solidFill>
                            <a:srgbClr val="00B0F0"/>
                          </a:solidFill>
                        </a:rPr>
                        <a:t>-1</a:t>
                      </a:r>
                    </a:p>
                  </a:txBody>
                  <a:tcPr anchor="ctr">
                    <a:noFill/>
                  </a:tcPr>
                </a:tc>
                <a:tc>
                  <a:txBody>
                    <a:bodyPr/>
                    <a:lstStyle/>
                    <a:p>
                      <a:pPr algn="ctr"/>
                      <a:r>
                        <a:rPr lang="en-AU" sz="3200" dirty="0">
                          <a:solidFill>
                            <a:srgbClr val="00B0F0"/>
                          </a:solidFill>
                        </a:rPr>
                        <a:t>-1</a:t>
                      </a:r>
                    </a:p>
                  </a:txBody>
                  <a:tcPr anchor="ctr">
                    <a:noFill/>
                  </a:tcPr>
                </a:tc>
                <a:tc>
                  <a:txBody>
                    <a:bodyPr/>
                    <a:lstStyle/>
                    <a:p>
                      <a:pPr algn="ctr"/>
                      <a:r>
                        <a:rPr lang="en-AU" sz="3200" dirty="0">
                          <a:solidFill>
                            <a:srgbClr val="00B0F0"/>
                          </a:solidFill>
                        </a:rPr>
                        <a:t>-1</a:t>
                      </a:r>
                    </a:p>
                  </a:txBody>
                  <a:tcPr anchor="ctr">
                    <a:noFill/>
                  </a:tcPr>
                </a:tc>
                <a:tc>
                  <a:txBody>
                    <a:bodyPr/>
                    <a:lstStyle/>
                    <a:p>
                      <a:pPr algn="ctr"/>
                      <a:r>
                        <a:rPr lang="en-AU" sz="3200" dirty="0">
                          <a:solidFill>
                            <a:srgbClr val="00B0F0"/>
                          </a:solidFill>
                        </a:rPr>
                        <a:t>-1</a:t>
                      </a:r>
                    </a:p>
                  </a:txBody>
                  <a:tcPr anchor="ctr">
                    <a:noFill/>
                  </a:tcPr>
                </a:tc>
                <a:extLst>
                  <a:ext uri="{0D108BD9-81ED-4DB2-BD59-A6C34878D82A}">
                    <a16:rowId xmlns:a16="http://schemas.microsoft.com/office/drawing/2014/main" val="2577147370"/>
                  </a:ext>
                </a:extLst>
              </a:tr>
            </a:tbl>
          </a:graphicData>
        </a:graphic>
      </p:graphicFrame>
      <p:grpSp>
        <p:nvGrpSpPr>
          <p:cNvPr id="106" name="Group 105">
            <a:extLst>
              <a:ext uri="{FF2B5EF4-FFF2-40B4-BE49-F238E27FC236}">
                <a16:creationId xmlns:a16="http://schemas.microsoft.com/office/drawing/2014/main" id="{B691D268-A064-4770-94E6-B71EE127FE9F}"/>
              </a:ext>
            </a:extLst>
          </p:cNvPr>
          <p:cNvGrpSpPr/>
          <p:nvPr/>
        </p:nvGrpSpPr>
        <p:grpSpPr>
          <a:xfrm>
            <a:off x="1903135" y="2700836"/>
            <a:ext cx="8385709" cy="3943348"/>
            <a:chOff x="919157" y="2459578"/>
            <a:chExt cx="8385709" cy="3943348"/>
          </a:xfrm>
        </p:grpSpPr>
        <p:sp>
          <p:nvSpPr>
            <p:cNvPr id="11" name="Oval 10">
              <a:extLst>
                <a:ext uri="{FF2B5EF4-FFF2-40B4-BE49-F238E27FC236}">
                  <a16:creationId xmlns:a16="http://schemas.microsoft.com/office/drawing/2014/main" id="{0F215BF1-0F49-4675-B998-DA131C0ECC82}"/>
                </a:ext>
              </a:extLst>
            </p:cNvPr>
            <p:cNvSpPr/>
            <p:nvPr/>
          </p:nvSpPr>
          <p:spPr>
            <a:xfrm>
              <a:off x="956726"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0</a:t>
              </a:r>
            </a:p>
          </p:txBody>
        </p:sp>
        <p:sp>
          <p:nvSpPr>
            <p:cNvPr id="12" name="Oval 11">
              <a:extLst>
                <a:ext uri="{FF2B5EF4-FFF2-40B4-BE49-F238E27FC236}">
                  <a16:creationId xmlns:a16="http://schemas.microsoft.com/office/drawing/2014/main" id="{6CC37509-1574-4701-BAF9-C35CDE69EDF0}"/>
                </a:ext>
              </a:extLst>
            </p:cNvPr>
            <p:cNvSpPr/>
            <p:nvPr/>
          </p:nvSpPr>
          <p:spPr>
            <a:xfrm>
              <a:off x="956727" y="57171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3</a:t>
              </a:r>
            </a:p>
          </p:txBody>
        </p:sp>
        <p:sp>
          <p:nvSpPr>
            <p:cNvPr id="13" name="Oval 12">
              <a:extLst>
                <a:ext uri="{FF2B5EF4-FFF2-40B4-BE49-F238E27FC236}">
                  <a16:creationId xmlns:a16="http://schemas.microsoft.com/office/drawing/2014/main" id="{328FFF4E-F5AE-4061-8EAA-9B16D0166EE1}"/>
                </a:ext>
              </a:extLst>
            </p:cNvPr>
            <p:cNvSpPr/>
            <p:nvPr/>
          </p:nvSpPr>
          <p:spPr>
            <a:xfrm>
              <a:off x="4596227" y="2459578"/>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1</a:t>
              </a:r>
            </a:p>
          </p:txBody>
        </p:sp>
        <p:sp>
          <p:nvSpPr>
            <p:cNvPr id="14" name="Oval 13">
              <a:extLst>
                <a:ext uri="{FF2B5EF4-FFF2-40B4-BE49-F238E27FC236}">
                  <a16:creationId xmlns:a16="http://schemas.microsoft.com/office/drawing/2014/main" id="{4B7BDB9E-9220-4D6E-ACAF-15D4D9FD8347}"/>
                </a:ext>
              </a:extLst>
            </p:cNvPr>
            <p:cNvSpPr/>
            <p:nvPr/>
          </p:nvSpPr>
          <p:spPr>
            <a:xfrm>
              <a:off x="2476493" y="43984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2</a:t>
              </a:r>
            </a:p>
          </p:txBody>
        </p:sp>
        <p:sp>
          <p:nvSpPr>
            <p:cNvPr id="15" name="Oval 14">
              <a:extLst>
                <a:ext uri="{FF2B5EF4-FFF2-40B4-BE49-F238E27FC236}">
                  <a16:creationId xmlns:a16="http://schemas.microsoft.com/office/drawing/2014/main" id="{7A76132E-CF4D-4BA5-9965-760171E7E3DA}"/>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16" name="Oval 15">
              <a:extLst>
                <a:ext uri="{FF2B5EF4-FFF2-40B4-BE49-F238E27FC236}">
                  <a16:creationId xmlns:a16="http://schemas.microsoft.com/office/drawing/2014/main" id="{AD4CC4E5-18FC-4236-8D69-4A65B4C97042}"/>
                </a:ext>
              </a:extLst>
            </p:cNvPr>
            <p:cNvSpPr/>
            <p:nvPr/>
          </p:nvSpPr>
          <p:spPr>
            <a:xfrm>
              <a:off x="6093173" y="381305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5</a:t>
              </a:r>
            </a:p>
          </p:txBody>
        </p:sp>
        <p:sp>
          <p:nvSpPr>
            <p:cNvPr id="17" name="Oval 16">
              <a:extLst>
                <a:ext uri="{FF2B5EF4-FFF2-40B4-BE49-F238E27FC236}">
                  <a16:creationId xmlns:a16="http://schemas.microsoft.com/office/drawing/2014/main" id="{7F108035-E213-494B-9A5E-BABED1E2470F}"/>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18" name="Oval 17">
              <a:extLst>
                <a:ext uri="{FF2B5EF4-FFF2-40B4-BE49-F238E27FC236}">
                  <a16:creationId xmlns:a16="http://schemas.microsoft.com/office/drawing/2014/main" id="{95FBE411-78EE-4257-850F-EF01CBBC5858}"/>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20" name="Straight Connector 19">
              <a:extLst>
                <a:ext uri="{FF2B5EF4-FFF2-40B4-BE49-F238E27FC236}">
                  <a16:creationId xmlns:a16="http://schemas.microsoft.com/office/drawing/2014/main" id="{F4B6DA0C-E9E4-4A78-B3E8-7D07C410C818}"/>
                </a:ext>
              </a:extLst>
            </p:cNvPr>
            <p:cNvCxnSpPr>
              <a:stCxn id="11" idx="6"/>
              <a:endCxn id="13"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6ED826C-53D3-42E3-8F83-111D694D05DD}"/>
                </a:ext>
              </a:extLst>
            </p:cNvPr>
            <p:cNvCxnSpPr>
              <a:cxnSpLocks/>
              <a:stCxn id="11" idx="5"/>
              <a:endCxn id="14" idx="1"/>
            </p:cNvCxnSpPr>
            <p:nvPr/>
          </p:nvCxnSpPr>
          <p:spPr>
            <a:xfrm>
              <a:off x="1542097" y="3500011"/>
              <a:ext cx="1034830" cy="99884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5AA6217-4256-4B36-B1C2-4D098E19CD20}"/>
                </a:ext>
              </a:extLst>
            </p:cNvPr>
            <p:cNvCxnSpPr>
              <a:stCxn id="14" idx="7"/>
              <a:endCxn id="13"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07DBB05-6CA9-46B9-949D-642BDC8B1C66}"/>
                </a:ext>
              </a:extLst>
            </p:cNvPr>
            <p:cNvCxnSpPr>
              <a:stCxn id="13" idx="6"/>
              <a:endCxn id="17"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A287906-2853-4D02-A296-C24E69E50925}"/>
                </a:ext>
              </a:extLst>
            </p:cNvPr>
            <p:cNvCxnSpPr>
              <a:stCxn id="16" idx="7"/>
              <a:endCxn id="17"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AB8BE7F-08FA-4D7A-ACEB-F18E87FED4A3}"/>
                </a:ext>
              </a:extLst>
            </p:cNvPr>
            <p:cNvCxnSpPr>
              <a:stCxn id="16" idx="5"/>
              <a:endCxn id="18"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3653EF2-1087-41CE-A3E8-1FB2F5E2B201}"/>
                </a:ext>
              </a:extLst>
            </p:cNvPr>
            <p:cNvCxnSpPr>
              <a:stCxn id="17" idx="4"/>
              <a:endCxn id="18"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71941C-6D7F-41CF-AA43-28226E94F914}"/>
                </a:ext>
              </a:extLst>
            </p:cNvPr>
            <p:cNvCxnSpPr>
              <a:stCxn id="13" idx="5"/>
              <a:endCxn id="16"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90759F6-212E-4B25-9C04-3CFC251342CE}"/>
                </a:ext>
              </a:extLst>
            </p:cNvPr>
            <p:cNvCxnSpPr>
              <a:stCxn id="14" idx="6"/>
              <a:endCxn id="16"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DAD9AB8-DA22-4669-8A3E-40E00ABCB627}"/>
                </a:ext>
              </a:extLst>
            </p:cNvPr>
            <p:cNvCxnSpPr>
              <a:stCxn id="11" idx="4"/>
              <a:endCxn id="12"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19B092C-E20D-4F7A-A50B-A5ECAA5C107F}"/>
                </a:ext>
              </a:extLst>
            </p:cNvPr>
            <p:cNvCxnSpPr>
              <a:cxnSpLocks/>
              <a:stCxn id="12" idx="7"/>
              <a:endCxn id="14"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ECB81B4-D836-423D-8DB8-FA25C568B380}"/>
                </a:ext>
              </a:extLst>
            </p:cNvPr>
            <p:cNvCxnSpPr>
              <a:stCxn id="12" idx="6"/>
              <a:endCxn id="15"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FB6F28F-6732-4316-AC48-A740A6F697A0}"/>
                </a:ext>
              </a:extLst>
            </p:cNvPr>
            <p:cNvCxnSpPr>
              <a:stCxn id="14" idx="5"/>
              <a:endCxn id="15"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A936BF0-3A01-4785-9E78-7C5343A61D85}"/>
                </a:ext>
              </a:extLst>
            </p:cNvPr>
            <p:cNvCxnSpPr>
              <a:stCxn id="15" idx="6"/>
              <a:endCxn id="18"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0321784-C728-4FF3-8A5C-6B8D5F32ABDA}"/>
                </a:ext>
              </a:extLst>
            </p:cNvPr>
            <p:cNvCxnSpPr>
              <a:stCxn id="15" idx="7"/>
              <a:endCxn id="16"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137E02C4-61F1-4D32-A17A-E646EB1A7B71}"/>
                </a:ext>
              </a:extLst>
            </p:cNvPr>
            <p:cNvSpPr txBox="1"/>
            <p:nvPr/>
          </p:nvSpPr>
          <p:spPr>
            <a:xfrm>
              <a:off x="2794966" y="2521729"/>
              <a:ext cx="367408" cy="523220"/>
            </a:xfrm>
            <a:prstGeom prst="rect">
              <a:avLst/>
            </a:prstGeom>
            <a:noFill/>
          </p:spPr>
          <p:txBody>
            <a:bodyPr wrap="none" rtlCol="0">
              <a:spAutoFit/>
            </a:bodyPr>
            <a:lstStyle/>
            <a:p>
              <a:r>
                <a:rPr lang="en-AU" sz="2800" dirty="0">
                  <a:solidFill>
                    <a:schemeClr val="bg1"/>
                  </a:solidFill>
                </a:rPr>
                <a:t>5</a:t>
              </a:r>
            </a:p>
          </p:txBody>
        </p:sp>
        <p:sp>
          <p:nvSpPr>
            <p:cNvPr id="92" name="TextBox 91">
              <a:extLst>
                <a:ext uri="{FF2B5EF4-FFF2-40B4-BE49-F238E27FC236}">
                  <a16:creationId xmlns:a16="http://schemas.microsoft.com/office/drawing/2014/main" id="{CB755CAC-2623-4550-AD87-042F22481328}"/>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93" name="TextBox 92">
              <a:extLst>
                <a:ext uri="{FF2B5EF4-FFF2-40B4-BE49-F238E27FC236}">
                  <a16:creationId xmlns:a16="http://schemas.microsoft.com/office/drawing/2014/main" id="{9720EB9E-549D-4D33-8330-D56B6009E022}"/>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94" name="TextBox 93">
              <a:extLst>
                <a:ext uri="{FF2B5EF4-FFF2-40B4-BE49-F238E27FC236}">
                  <a16:creationId xmlns:a16="http://schemas.microsoft.com/office/drawing/2014/main" id="{9F65D27F-64AC-4503-A12E-3C3A1D5E159A}"/>
                </a:ext>
              </a:extLst>
            </p:cNvPr>
            <p:cNvSpPr txBox="1"/>
            <p:nvPr/>
          </p:nvSpPr>
          <p:spPr>
            <a:xfrm>
              <a:off x="919157" y="4370161"/>
              <a:ext cx="367408" cy="523220"/>
            </a:xfrm>
            <a:prstGeom prst="rect">
              <a:avLst/>
            </a:prstGeom>
            <a:noFill/>
          </p:spPr>
          <p:txBody>
            <a:bodyPr wrap="none" rtlCol="0">
              <a:spAutoFit/>
            </a:bodyPr>
            <a:lstStyle/>
            <a:p>
              <a:r>
                <a:rPr lang="en-AU" sz="2800" dirty="0">
                  <a:solidFill>
                    <a:schemeClr val="bg1"/>
                  </a:solidFill>
                </a:rPr>
                <a:t>6</a:t>
              </a:r>
            </a:p>
          </p:txBody>
        </p:sp>
        <p:sp>
          <p:nvSpPr>
            <p:cNvPr id="95" name="TextBox 94">
              <a:extLst>
                <a:ext uri="{FF2B5EF4-FFF2-40B4-BE49-F238E27FC236}">
                  <a16:creationId xmlns:a16="http://schemas.microsoft.com/office/drawing/2014/main" id="{BD9557B1-012B-461D-996E-4B1D1BC421E7}"/>
                </a:ext>
              </a:extLst>
            </p:cNvPr>
            <p:cNvSpPr txBox="1"/>
            <p:nvPr/>
          </p:nvSpPr>
          <p:spPr>
            <a:xfrm>
              <a:off x="2084501" y="3582559"/>
              <a:ext cx="367408" cy="523220"/>
            </a:xfrm>
            <a:prstGeom prst="rect">
              <a:avLst/>
            </a:prstGeom>
            <a:noFill/>
          </p:spPr>
          <p:txBody>
            <a:bodyPr wrap="none" rtlCol="0">
              <a:spAutoFit/>
            </a:bodyPr>
            <a:lstStyle/>
            <a:p>
              <a:r>
                <a:rPr lang="en-AU" sz="2800" dirty="0">
                  <a:solidFill>
                    <a:schemeClr val="bg1"/>
                  </a:solidFill>
                </a:rPr>
                <a:t>4</a:t>
              </a:r>
            </a:p>
          </p:txBody>
        </p:sp>
        <p:sp>
          <p:nvSpPr>
            <p:cNvPr id="96" name="TextBox 95">
              <a:extLst>
                <a:ext uri="{FF2B5EF4-FFF2-40B4-BE49-F238E27FC236}">
                  <a16:creationId xmlns:a16="http://schemas.microsoft.com/office/drawing/2014/main" id="{99ED3502-3FD5-4495-9CA0-673FE1B8D9AA}"/>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97" name="TextBox 96">
              <a:extLst>
                <a:ext uri="{FF2B5EF4-FFF2-40B4-BE49-F238E27FC236}">
                  <a16:creationId xmlns:a16="http://schemas.microsoft.com/office/drawing/2014/main" id="{EAEBFF35-24B1-40CA-86AA-722B76A97CA4}"/>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98" name="TextBox 97">
              <a:extLst>
                <a:ext uri="{FF2B5EF4-FFF2-40B4-BE49-F238E27FC236}">
                  <a16:creationId xmlns:a16="http://schemas.microsoft.com/office/drawing/2014/main" id="{9990106E-2BDC-4D39-A329-A805AEDC5EF7}"/>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99" name="TextBox 98">
              <a:extLst>
                <a:ext uri="{FF2B5EF4-FFF2-40B4-BE49-F238E27FC236}">
                  <a16:creationId xmlns:a16="http://schemas.microsoft.com/office/drawing/2014/main" id="{55DAAB12-818E-44CA-87C6-0E5FD2934749}"/>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100" name="TextBox 99">
              <a:extLst>
                <a:ext uri="{FF2B5EF4-FFF2-40B4-BE49-F238E27FC236}">
                  <a16:creationId xmlns:a16="http://schemas.microsoft.com/office/drawing/2014/main" id="{92222F62-5EC7-48B8-B0A9-24725C2984E5}"/>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101" name="TextBox 100">
              <a:extLst>
                <a:ext uri="{FF2B5EF4-FFF2-40B4-BE49-F238E27FC236}">
                  <a16:creationId xmlns:a16="http://schemas.microsoft.com/office/drawing/2014/main" id="{E71BE75A-65B3-45A3-A0B5-BF2BD0CD8841}"/>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102" name="TextBox 101">
              <a:extLst>
                <a:ext uri="{FF2B5EF4-FFF2-40B4-BE49-F238E27FC236}">
                  <a16:creationId xmlns:a16="http://schemas.microsoft.com/office/drawing/2014/main" id="{0A1BDC85-F403-4426-B8E8-7175B5F33DC2}"/>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103" name="TextBox 102">
              <a:extLst>
                <a:ext uri="{FF2B5EF4-FFF2-40B4-BE49-F238E27FC236}">
                  <a16:creationId xmlns:a16="http://schemas.microsoft.com/office/drawing/2014/main" id="{A6BCD1A1-0DA8-4D67-879C-B8D17D863FED}"/>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104" name="TextBox 103">
              <a:extLst>
                <a:ext uri="{FF2B5EF4-FFF2-40B4-BE49-F238E27FC236}">
                  <a16:creationId xmlns:a16="http://schemas.microsoft.com/office/drawing/2014/main" id="{04AD97D5-128D-42DB-A089-DEFAAE0E9F79}"/>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105" name="TextBox 104">
              <a:extLst>
                <a:ext uri="{FF2B5EF4-FFF2-40B4-BE49-F238E27FC236}">
                  <a16:creationId xmlns:a16="http://schemas.microsoft.com/office/drawing/2014/main" id="{55DF222A-62C5-4D2F-9132-7B0B039D7B9C}"/>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
        <p:nvSpPr>
          <p:cNvPr id="107" name="TextBox 106">
            <a:extLst>
              <a:ext uri="{FF2B5EF4-FFF2-40B4-BE49-F238E27FC236}">
                <a16:creationId xmlns:a16="http://schemas.microsoft.com/office/drawing/2014/main" id="{3DFF8C03-B44A-4B99-84EB-195E7B3A579E}"/>
              </a:ext>
            </a:extLst>
          </p:cNvPr>
          <p:cNvSpPr txBox="1"/>
          <p:nvPr/>
        </p:nvSpPr>
        <p:spPr>
          <a:xfrm>
            <a:off x="5156163" y="1946616"/>
            <a:ext cx="4585935" cy="584775"/>
          </a:xfrm>
          <a:prstGeom prst="rect">
            <a:avLst/>
          </a:prstGeom>
          <a:noFill/>
        </p:spPr>
        <p:txBody>
          <a:bodyPr wrap="none" rtlCol="0">
            <a:spAutoFit/>
          </a:bodyPr>
          <a:lstStyle/>
          <a:p>
            <a:r>
              <a:rPr lang="en-AU" sz="3200" dirty="0">
                <a:solidFill>
                  <a:schemeClr val="bg1"/>
                </a:solidFill>
              </a:rPr>
              <a:t>vSet = {0, 1, 2, 3, 4, 5, 6, 7}</a:t>
            </a:r>
          </a:p>
        </p:txBody>
      </p:sp>
      <p:sp>
        <p:nvSpPr>
          <p:cNvPr id="108" name="TextBox 107">
            <a:extLst>
              <a:ext uri="{FF2B5EF4-FFF2-40B4-BE49-F238E27FC236}">
                <a16:creationId xmlns:a16="http://schemas.microsoft.com/office/drawing/2014/main" id="{485D7F6D-C41A-4462-927E-DA48E12A28C8}"/>
              </a:ext>
            </a:extLst>
          </p:cNvPr>
          <p:cNvSpPr txBox="1"/>
          <p:nvPr/>
        </p:nvSpPr>
        <p:spPr>
          <a:xfrm>
            <a:off x="327262" y="473361"/>
            <a:ext cx="4391610" cy="1569660"/>
          </a:xfrm>
          <a:prstGeom prst="rect">
            <a:avLst/>
          </a:prstGeom>
          <a:noFill/>
        </p:spPr>
        <p:txBody>
          <a:bodyPr wrap="square" rtlCol="0">
            <a:spAutoFit/>
          </a:bodyPr>
          <a:lstStyle/>
          <a:p>
            <a:r>
              <a:rPr lang="en-AU" sz="2400" dirty="0">
                <a:solidFill>
                  <a:schemeClr val="bg1"/>
                </a:solidFill>
              </a:rPr>
              <a:t>pred contains the predecessor of each vertex on the shortest path from the starting vertex (0) to that vertex.</a:t>
            </a:r>
          </a:p>
        </p:txBody>
      </p:sp>
    </p:spTree>
    <p:extLst>
      <p:ext uri="{BB962C8B-B14F-4D97-AF65-F5344CB8AC3E}">
        <p14:creationId xmlns:p14="http://schemas.microsoft.com/office/powerpoint/2010/main" val="2720186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6" name="TextBox 45">
            <a:extLst>
              <a:ext uri="{FF2B5EF4-FFF2-40B4-BE49-F238E27FC236}">
                <a16:creationId xmlns:a16="http://schemas.microsoft.com/office/drawing/2014/main" id="{E541BAA0-9DE0-4E7A-ADA7-C1C10410C6D7}"/>
              </a:ext>
            </a:extLst>
          </p:cNvPr>
          <p:cNvSpPr txBox="1"/>
          <p:nvPr/>
        </p:nvSpPr>
        <p:spPr>
          <a:xfrm>
            <a:off x="331371" y="156516"/>
            <a:ext cx="4583619" cy="2677656"/>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This distance (7) is smaller than the </a:t>
            </a:r>
            <a:r>
              <a:rPr lang="en-AU" sz="2400" b="1" dirty="0">
                <a:solidFill>
                  <a:schemeClr val="bg1"/>
                </a:solidFill>
              </a:rPr>
              <a:t>currently  known shortest distance</a:t>
            </a:r>
            <a:r>
              <a:rPr lang="en-AU" sz="2400" dirty="0">
                <a:solidFill>
                  <a:schemeClr val="bg1"/>
                </a:solidFill>
              </a:rPr>
              <a:t> to 4 (∞), so we update the dist and predecessor arrays.</a:t>
            </a:r>
          </a:p>
          <a:p>
            <a:r>
              <a:rPr lang="en-AU" sz="2400" dirty="0">
                <a:solidFill>
                  <a:schemeClr val="bg1"/>
                </a:solidFill>
              </a:rPr>
              <a:t>The new distance of 4 is 7 and the new predecessor of 4 is 2.</a:t>
            </a:r>
          </a:p>
        </p:txBody>
      </p:sp>
      <p:graphicFrame>
        <p:nvGraphicFramePr>
          <p:cNvPr id="45" name="Table 9">
            <a:extLst>
              <a:ext uri="{FF2B5EF4-FFF2-40B4-BE49-F238E27FC236}">
                <a16:creationId xmlns:a16="http://schemas.microsoft.com/office/drawing/2014/main" id="{D10B38CE-722F-4BD7-A792-843522457C5B}"/>
              </a:ext>
            </a:extLst>
          </p:cNvPr>
          <p:cNvGraphicFramePr>
            <a:graphicFrameLocks noGrp="1"/>
          </p:cNvGraphicFramePr>
          <p:nvPr>
            <p:extLst>
              <p:ext uri="{D42A27DB-BD31-4B8C-83A1-F6EECF244321}">
                <p14:modId xmlns:p14="http://schemas.microsoft.com/office/powerpoint/2010/main" val="3927260529"/>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accent4"/>
                          </a:solidFill>
                        </a:rPr>
                        <a:t>2</a:t>
                      </a:r>
                    </a:p>
                  </a:txBody>
                  <a:tcPr anchor="ctr">
                    <a:noFill/>
                  </a:tcPr>
                </a:tc>
                <a:tc>
                  <a:txBody>
                    <a:bodyPr/>
                    <a:lstStyle/>
                    <a:p>
                      <a:pPr algn="ctr"/>
                      <a:r>
                        <a:rPr lang="en-AU" sz="3200" dirty="0">
                          <a:solidFill>
                            <a:srgbClr val="92D050"/>
                          </a:solidFill>
                        </a:rPr>
                        <a:t>3</a:t>
                      </a:r>
                    </a:p>
                  </a:txBody>
                  <a:tcPr anchor="ctr">
                    <a:noFill/>
                  </a:tcPr>
                </a:tc>
                <a:tc>
                  <a:txBody>
                    <a:bodyPr/>
                    <a:lstStyle/>
                    <a:p>
                      <a:pPr algn="ctr"/>
                      <a:r>
                        <a:rPr lang="en-AU" sz="3200" dirty="0">
                          <a:solidFill>
                            <a:srgbClr val="00B050"/>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rgbClr val="92D050"/>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92D050"/>
                          </a:solidFill>
                        </a:rPr>
                        <a:t>5</a:t>
                      </a:r>
                    </a:p>
                  </a:txBody>
                  <a:tcPr anchor="ctr">
                    <a:noFill/>
                  </a:tcPr>
                </a:tc>
                <a:tc>
                  <a:txBody>
                    <a:bodyPr/>
                    <a:lstStyle/>
                    <a:p>
                      <a:pPr algn="ctr"/>
                      <a:r>
                        <a:rPr lang="en-AU" sz="3200" dirty="0">
                          <a:solidFill>
                            <a:schemeClr val="accent4"/>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solidFill>
                            <a:srgbClr val="00B050"/>
                          </a:solidFill>
                        </a:rPr>
                        <a:t>7</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rgbClr val="00B050"/>
                          </a:solidFill>
                        </a:rPr>
                        <a:t>2</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grpSp>
        <p:nvGrpSpPr>
          <p:cNvPr id="48" name="Group 47">
            <a:extLst>
              <a:ext uri="{FF2B5EF4-FFF2-40B4-BE49-F238E27FC236}">
                <a16:creationId xmlns:a16="http://schemas.microsoft.com/office/drawing/2014/main" id="{F1419513-8760-4ADC-A301-6ECC9440403D}"/>
              </a:ext>
            </a:extLst>
          </p:cNvPr>
          <p:cNvGrpSpPr/>
          <p:nvPr/>
        </p:nvGrpSpPr>
        <p:grpSpPr>
          <a:xfrm>
            <a:off x="1903135" y="2700836"/>
            <a:ext cx="8385709" cy="3943348"/>
            <a:chOff x="919157" y="2459578"/>
            <a:chExt cx="8385709" cy="3943348"/>
          </a:xfrm>
        </p:grpSpPr>
        <p:sp>
          <p:nvSpPr>
            <p:cNvPr id="50" name="Oval 49">
              <a:extLst>
                <a:ext uri="{FF2B5EF4-FFF2-40B4-BE49-F238E27FC236}">
                  <a16:creationId xmlns:a16="http://schemas.microsoft.com/office/drawing/2014/main" id="{CA3CE922-3B9E-4803-ADF8-95AD231BB95E}"/>
                </a:ext>
              </a:extLst>
            </p:cNvPr>
            <p:cNvSpPr/>
            <p:nvPr/>
          </p:nvSpPr>
          <p:spPr>
            <a:xfrm>
              <a:off x="956726" y="291464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0</a:t>
              </a:r>
            </a:p>
          </p:txBody>
        </p:sp>
        <p:sp>
          <p:nvSpPr>
            <p:cNvPr id="52" name="Oval 51">
              <a:extLst>
                <a:ext uri="{FF2B5EF4-FFF2-40B4-BE49-F238E27FC236}">
                  <a16:creationId xmlns:a16="http://schemas.microsoft.com/office/drawing/2014/main" id="{53CB9009-B5A1-42A8-BEF3-CADA6A9C4547}"/>
                </a:ext>
              </a:extLst>
            </p:cNvPr>
            <p:cNvSpPr/>
            <p:nvPr/>
          </p:nvSpPr>
          <p:spPr>
            <a:xfrm>
              <a:off x="956727" y="57171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3</a:t>
              </a:r>
            </a:p>
          </p:txBody>
        </p:sp>
        <p:sp>
          <p:nvSpPr>
            <p:cNvPr id="54" name="Oval 53">
              <a:extLst>
                <a:ext uri="{FF2B5EF4-FFF2-40B4-BE49-F238E27FC236}">
                  <a16:creationId xmlns:a16="http://schemas.microsoft.com/office/drawing/2014/main" id="{FE2C3E3B-413B-4DF9-AC1D-AEEDCC28F066}"/>
                </a:ext>
              </a:extLst>
            </p:cNvPr>
            <p:cNvSpPr/>
            <p:nvPr/>
          </p:nvSpPr>
          <p:spPr>
            <a:xfrm>
              <a:off x="4596227" y="2459578"/>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1</a:t>
              </a:r>
            </a:p>
          </p:txBody>
        </p:sp>
        <p:sp>
          <p:nvSpPr>
            <p:cNvPr id="90" name="Oval 89">
              <a:extLst>
                <a:ext uri="{FF2B5EF4-FFF2-40B4-BE49-F238E27FC236}">
                  <a16:creationId xmlns:a16="http://schemas.microsoft.com/office/drawing/2014/main" id="{3D671C29-DFA6-4F43-AC20-A345CCDB4A47}"/>
                </a:ext>
              </a:extLst>
            </p:cNvPr>
            <p:cNvSpPr/>
            <p:nvPr/>
          </p:nvSpPr>
          <p:spPr>
            <a:xfrm>
              <a:off x="2476493" y="4398421"/>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2</a:t>
              </a:r>
            </a:p>
          </p:txBody>
        </p:sp>
        <p:sp>
          <p:nvSpPr>
            <p:cNvPr id="91" name="Oval 90">
              <a:extLst>
                <a:ext uri="{FF2B5EF4-FFF2-40B4-BE49-F238E27FC236}">
                  <a16:creationId xmlns:a16="http://schemas.microsoft.com/office/drawing/2014/main" id="{EFFE203A-BC1E-4997-B6CF-D3775F8DFEF4}"/>
                </a:ext>
              </a:extLst>
            </p:cNvPr>
            <p:cNvSpPr/>
            <p:nvPr/>
          </p:nvSpPr>
          <p:spPr>
            <a:xfrm>
              <a:off x="4647973" y="5474652"/>
              <a:ext cx="685805" cy="685805"/>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00B050"/>
                  </a:solidFill>
                </a:rPr>
                <a:t>4</a:t>
              </a:r>
            </a:p>
          </p:txBody>
        </p:sp>
        <p:sp>
          <p:nvSpPr>
            <p:cNvPr id="92" name="Oval 91">
              <a:extLst>
                <a:ext uri="{FF2B5EF4-FFF2-40B4-BE49-F238E27FC236}">
                  <a16:creationId xmlns:a16="http://schemas.microsoft.com/office/drawing/2014/main" id="{2906F717-610C-4974-9C8C-8BA4EDB4CE4C}"/>
                </a:ext>
              </a:extLst>
            </p:cNvPr>
            <p:cNvSpPr/>
            <p:nvPr/>
          </p:nvSpPr>
          <p:spPr>
            <a:xfrm>
              <a:off x="6093173" y="381305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5</a:t>
              </a:r>
            </a:p>
          </p:txBody>
        </p:sp>
        <p:sp>
          <p:nvSpPr>
            <p:cNvPr id="93" name="Oval 92">
              <a:extLst>
                <a:ext uri="{FF2B5EF4-FFF2-40B4-BE49-F238E27FC236}">
                  <a16:creationId xmlns:a16="http://schemas.microsoft.com/office/drawing/2014/main" id="{08AAAC3E-BC65-4CF6-8D8F-ABB498B4BBF4}"/>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94" name="Oval 93">
              <a:extLst>
                <a:ext uri="{FF2B5EF4-FFF2-40B4-BE49-F238E27FC236}">
                  <a16:creationId xmlns:a16="http://schemas.microsoft.com/office/drawing/2014/main" id="{454564CC-C8B4-4E9F-8308-90D9550BDD88}"/>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95" name="Straight Connector 94">
              <a:extLst>
                <a:ext uri="{FF2B5EF4-FFF2-40B4-BE49-F238E27FC236}">
                  <a16:creationId xmlns:a16="http://schemas.microsoft.com/office/drawing/2014/main" id="{13ECD6E7-5CB8-400F-9D2C-23EB69DFE6F3}"/>
                </a:ext>
              </a:extLst>
            </p:cNvPr>
            <p:cNvCxnSpPr>
              <a:stCxn id="50" idx="6"/>
              <a:endCxn id="54"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9665218-F976-4C8B-B932-A74A4E1FC45E}"/>
                </a:ext>
              </a:extLst>
            </p:cNvPr>
            <p:cNvCxnSpPr>
              <a:cxnSpLocks/>
              <a:stCxn id="50" idx="5"/>
              <a:endCxn id="90" idx="1"/>
            </p:cNvCxnSpPr>
            <p:nvPr/>
          </p:nvCxnSpPr>
          <p:spPr>
            <a:xfrm>
              <a:off x="1542097" y="3500011"/>
              <a:ext cx="1034830" cy="99884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A63EB37-9791-48FC-8B4E-F76657B5B5BF}"/>
                </a:ext>
              </a:extLst>
            </p:cNvPr>
            <p:cNvCxnSpPr>
              <a:stCxn id="90" idx="7"/>
              <a:endCxn id="54" idx="3"/>
            </p:cNvCxnSpPr>
            <p:nvPr/>
          </p:nvCxnSpPr>
          <p:spPr>
            <a:xfrm flipV="1">
              <a:off x="3061864" y="3044949"/>
              <a:ext cx="1634797" cy="145390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DB9AD845-81D3-4257-9C86-5F6B4CAF6E8F}"/>
                </a:ext>
              </a:extLst>
            </p:cNvPr>
            <p:cNvCxnSpPr>
              <a:stCxn id="54" idx="6"/>
              <a:endCxn id="93"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72A1EF7-3A6B-4D40-922C-415C6F67B222}"/>
                </a:ext>
              </a:extLst>
            </p:cNvPr>
            <p:cNvCxnSpPr>
              <a:stCxn id="92" idx="7"/>
              <a:endCxn id="93"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E03F36A-E52C-4966-980C-C43086F79CEC}"/>
                </a:ext>
              </a:extLst>
            </p:cNvPr>
            <p:cNvCxnSpPr>
              <a:stCxn id="92" idx="5"/>
              <a:endCxn id="94"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6B3993E-C6C6-4B2D-90C8-CFDDA585A773}"/>
                </a:ext>
              </a:extLst>
            </p:cNvPr>
            <p:cNvCxnSpPr>
              <a:stCxn id="93" idx="4"/>
              <a:endCxn id="94"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917F375-A953-4E58-8F07-7948A8CD2EEB}"/>
                </a:ext>
              </a:extLst>
            </p:cNvPr>
            <p:cNvCxnSpPr>
              <a:stCxn id="54" idx="5"/>
              <a:endCxn id="92"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5F2412A-810D-4CF9-9D06-F10BFB288CEA}"/>
                </a:ext>
              </a:extLst>
            </p:cNvPr>
            <p:cNvCxnSpPr>
              <a:stCxn id="90" idx="6"/>
              <a:endCxn id="92" idx="2"/>
            </p:cNvCxnSpPr>
            <p:nvPr/>
          </p:nvCxnSpPr>
          <p:spPr>
            <a:xfrm flipV="1">
              <a:off x="3162298" y="4155953"/>
              <a:ext cx="2930875" cy="58537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D183711-4EB8-4BC4-A615-7E97A847709B}"/>
                </a:ext>
              </a:extLst>
            </p:cNvPr>
            <p:cNvCxnSpPr>
              <a:stCxn id="50" idx="4"/>
              <a:endCxn id="52"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569EDD6-69C3-430E-860D-106663C8C6DA}"/>
                </a:ext>
              </a:extLst>
            </p:cNvPr>
            <p:cNvCxnSpPr>
              <a:cxnSpLocks/>
              <a:stCxn id="52" idx="7"/>
              <a:endCxn id="90" idx="3"/>
            </p:cNvCxnSpPr>
            <p:nvPr/>
          </p:nvCxnSpPr>
          <p:spPr>
            <a:xfrm flipV="1">
              <a:off x="1542098" y="4983792"/>
              <a:ext cx="1034829" cy="83376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E82F09F-58BA-44BD-A4EE-7F804EC4D969}"/>
                </a:ext>
              </a:extLst>
            </p:cNvPr>
            <p:cNvCxnSpPr>
              <a:stCxn id="52" idx="6"/>
              <a:endCxn id="91"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4EBC37E3-9DCC-4C8D-AF84-923D795D8E2B}"/>
                </a:ext>
              </a:extLst>
            </p:cNvPr>
            <p:cNvCxnSpPr>
              <a:stCxn id="90" idx="5"/>
              <a:endCxn id="91" idx="1"/>
            </p:cNvCxnSpPr>
            <p:nvPr/>
          </p:nvCxnSpPr>
          <p:spPr>
            <a:xfrm>
              <a:off x="3061864" y="4983792"/>
              <a:ext cx="1686543" cy="59129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29D320F-F84E-49B1-8540-013CD8F4E8E7}"/>
                </a:ext>
              </a:extLst>
            </p:cNvPr>
            <p:cNvCxnSpPr>
              <a:stCxn id="91" idx="6"/>
              <a:endCxn id="94"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B9A2EA6-430E-4788-BFB7-2D6FC3594C8C}"/>
                </a:ext>
              </a:extLst>
            </p:cNvPr>
            <p:cNvCxnSpPr>
              <a:stCxn id="91" idx="7"/>
              <a:endCxn id="92"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3D76E909-9E9E-4EFB-822C-44338CC1B358}"/>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112" name="TextBox 111">
              <a:extLst>
                <a:ext uri="{FF2B5EF4-FFF2-40B4-BE49-F238E27FC236}">
                  <a16:creationId xmlns:a16="http://schemas.microsoft.com/office/drawing/2014/main" id="{8AB0ADA0-A8D0-4CFE-AD9E-413BF763BB1D}"/>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113" name="TextBox 112">
              <a:extLst>
                <a:ext uri="{FF2B5EF4-FFF2-40B4-BE49-F238E27FC236}">
                  <a16:creationId xmlns:a16="http://schemas.microsoft.com/office/drawing/2014/main" id="{CC843F9F-F72E-46F8-8F88-27DB0E7E3E84}"/>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114" name="TextBox 113">
              <a:extLst>
                <a:ext uri="{FF2B5EF4-FFF2-40B4-BE49-F238E27FC236}">
                  <a16:creationId xmlns:a16="http://schemas.microsoft.com/office/drawing/2014/main" id="{A24CC9C4-2D09-4602-8BFA-A5E764F2477E}"/>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115" name="TextBox 114">
              <a:extLst>
                <a:ext uri="{FF2B5EF4-FFF2-40B4-BE49-F238E27FC236}">
                  <a16:creationId xmlns:a16="http://schemas.microsoft.com/office/drawing/2014/main" id="{E98E7368-0AC8-4241-A653-8CAEFD32F713}"/>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92D050"/>
                  </a:solidFill>
                </a:rPr>
                <a:t>4</a:t>
              </a:r>
            </a:p>
          </p:txBody>
        </p:sp>
        <p:sp>
          <p:nvSpPr>
            <p:cNvPr id="116" name="TextBox 115">
              <a:extLst>
                <a:ext uri="{FF2B5EF4-FFF2-40B4-BE49-F238E27FC236}">
                  <a16:creationId xmlns:a16="http://schemas.microsoft.com/office/drawing/2014/main" id="{93D0790D-16DD-4B39-B03B-34D63495E49C}"/>
                </a:ext>
              </a:extLst>
            </p:cNvPr>
            <p:cNvSpPr txBox="1"/>
            <p:nvPr/>
          </p:nvSpPr>
          <p:spPr>
            <a:xfrm>
              <a:off x="3476594" y="3353938"/>
              <a:ext cx="367408" cy="523220"/>
            </a:xfrm>
            <a:prstGeom prst="rect">
              <a:avLst/>
            </a:prstGeom>
            <a:noFill/>
          </p:spPr>
          <p:txBody>
            <a:bodyPr wrap="none" rtlCol="0">
              <a:spAutoFit/>
            </a:bodyPr>
            <a:lstStyle/>
            <a:p>
              <a:r>
                <a:rPr lang="en-AU" sz="2800" dirty="0">
                  <a:solidFill>
                    <a:srgbClr val="92D050"/>
                  </a:solidFill>
                </a:rPr>
                <a:t>8</a:t>
              </a:r>
            </a:p>
          </p:txBody>
        </p:sp>
        <p:sp>
          <p:nvSpPr>
            <p:cNvPr id="117" name="TextBox 116">
              <a:extLst>
                <a:ext uri="{FF2B5EF4-FFF2-40B4-BE49-F238E27FC236}">
                  <a16:creationId xmlns:a16="http://schemas.microsoft.com/office/drawing/2014/main" id="{3B0DE06F-1743-4AB6-A7A5-3EEA55842A11}"/>
                </a:ext>
              </a:extLst>
            </p:cNvPr>
            <p:cNvSpPr txBox="1"/>
            <p:nvPr/>
          </p:nvSpPr>
          <p:spPr>
            <a:xfrm>
              <a:off x="4426475" y="3894342"/>
              <a:ext cx="367408" cy="523220"/>
            </a:xfrm>
            <a:prstGeom prst="rect">
              <a:avLst/>
            </a:prstGeom>
            <a:noFill/>
          </p:spPr>
          <p:txBody>
            <a:bodyPr wrap="none" rtlCol="0">
              <a:spAutoFit/>
            </a:bodyPr>
            <a:lstStyle/>
            <a:p>
              <a:r>
                <a:rPr lang="en-AU" sz="2800" dirty="0">
                  <a:solidFill>
                    <a:srgbClr val="92D050"/>
                  </a:solidFill>
                </a:rPr>
                <a:t>7</a:t>
              </a:r>
            </a:p>
          </p:txBody>
        </p:sp>
        <p:sp>
          <p:nvSpPr>
            <p:cNvPr id="118" name="TextBox 117">
              <a:extLst>
                <a:ext uri="{FF2B5EF4-FFF2-40B4-BE49-F238E27FC236}">
                  <a16:creationId xmlns:a16="http://schemas.microsoft.com/office/drawing/2014/main" id="{6762CECC-9BFA-4CC7-AB48-0D5F60EA2241}"/>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119" name="TextBox 118">
              <a:extLst>
                <a:ext uri="{FF2B5EF4-FFF2-40B4-BE49-F238E27FC236}">
                  <a16:creationId xmlns:a16="http://schemas.microsoft.com/office/drawing/2014/main" id="{98B23FA6-D2D7-42DD-AEA1-0472F52D2B95}"/>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120" name="TextBox 119">
              <a:extLst>
                <a:ext uri="{FF2B5EF4-FFF2-40B4-BE49-F238E27FC236}">
                  <a16:creationId xmlns:a16="http://schemas.microsoft.com/office/drawing/2014/main" id="{D8CD6B27-2CBE-496D-BF5E-62063E8659FB}"/>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121" name="TextBox 120">
              <a:extLst>
                <a:ext uri="{FF2B5EF4-FFF2-40B4-BE49-F238E27FC236}">
                  <a16:creationId xmlns:a16="http://schemas.microsoft.com/office/drawing/2014/main" id="{7AD1BBB1-1679-49A0-A83C-4EFB7935F916}"/>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122" name="TextBox 121">
              <a:extLst>
                <a:ext uri="{FF2B5EF4-FFF2-40B4-BE49-F238E27FC236}">
                  <a16:creationId xmlns:a16="http://schemas.microsoft.com/office/drawing/2014/main" id="{246456D6-1DD5-4B7B-ACDB-131F8E5DEC9B}"/>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123" name="TextBox 122">
              <a:extLst>
                <a:ext uri="{FF2B5EF4-FFF2-40B4-BE49-F238E27FC236}">
                  <a16:creationId xmlns:a16="http://schemas.microsoft.com/office/drawing/2014/main" id="{8FD98F4A-1B98-4500-83F4-142BC3BC96C9}"/>
                </a:ext>
              </a:extLst>
            </p:cNvPr>
            <p:cNvSpPr txBox="1"/>
            <p:nvPr/>
          </p:nvSpPr>
          <p:spPr>
            <a:xfrm>
              <a:off x="3856587" y="4772399"/>
              <a:ext cx="367408" cy="523220"/>
            </a:xfrm>
            <a:prstGeom prst="rect">
              <a:avLst/>
            </a:prstGeom>
            <a:noFill/>
          </p:spPr>
          <p:txBody>
            <a:bodyPr wrap="none" rtlCol="0">
              <a:spAutoFit/>
            </a:bodyPr>
            <a:lstStyle/>
            <a:p>
              <a:r>
                <a:rPr lang="en-AU" sz="2800" dirty="0">
                  <a:solidFill>
                    <a:srgbClr val="00B050"/>
                  </a:solidFill>
                </a:rPr>
                <a:t>3</a:t>
              </a:r>
            </a:p>
          </p:txBody>
        </p:sp>
        <p:sp>
          <p:nvSpPr>
            <p:cNvPr id="124" name="TextBox 123">
              <a:extLst>
                <a:ext uri="{FF2B5EF4-FFF2-40B4-BE49-F238E27FC236}">
                  <a16:creationId xmlns:a16="http://schemas.microsoft.com/office/drawing/2014/main" id="{46F70185-F9E5-467A-A4E0-4A02C11CF42F}"/>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125" name="TextBox 124">
              <a:extLst>
                <a:ext uri="{FF2B5EF4-FFF2-40B4-BE49-F238E27FC236}">
                  <a16:creationId xmlns:a16="http://schemas.microsoft.com/office/drawing/2014/main" id="{D00F4F50-FB09-44C0-808B-119A9D6F75F1}"/>
                </a:ext>
              </a:extLst>
            </p:cNvPr>
            <p:cNvSpPr txBox="1"/>
            <p:nvPr/>
          </p:nvSpPr>
          <p:spPr>
            <a:xfrm>
              <a:off x="1776668" y="4892349"/>
              <a:ext cx="367408" cy="523220"/>
            </a:xfrm>
            <a:prstGeom prst="rect">
              <a:avLst/>
            </a:prstGeom>
            <a:noFill/>
          </p:spPr>
          <p:txBody>
            <a:bodyPr wrap="none" rtlCol="0">
              <a:spAutoFit/>
            </a:bodyPr>
            <a:lstStyle/>
            <a:p>
              <a:r>
                <a:rPr lang="en-AU" sz="2800" dirty="0">
                  <a:solidFill>
                    <a:srgbClr val="92D050"/>
                  </a:solidFill>
                </a:rPr>
                <a:t>1</a:t>
              </a:r>
            </a:p>
          </p:txBody>
        </p:sp>
      </p:grpSp>
      <p:sp>
        <p:nvSpPr>
          <p:cNvPr id="126" name="TextBox 125">
            <a:extLst>
              <a:ext uri="{FF2B5EF4-FFF2-40B4-BE49-F238E27FC236}">
                <a16:creationId xmlns:a16="http://schemas.microsoft.com/office/drawing/2014/main" id="{DC7E6AF9-6665-4B7D-BD07-214A15551F77}"/>
              </a:ext>
            </a:extLst>
          </p:cNvPr>
          <p:cNvSpPr txBox="1"/>
          <p:nvPr/>
        </p:nvSpPr>
        <p:spPr>
          <a:xfrm>
            <a:off x="5156163" y="1946616"/>
            <a:ext cx="3778022" cy="584775"/>
          </a:xfrm>
          <a:prstGeom prst="rect">
            <a:avLst/>
          </a:prstGeom>
          <a:noFill/>
        </p:spPr>
        <p:txBody>
          <a:bodyPr wrap="none" rtlCol="0">
            <a:spAutoFit/>
          </a:bodyPr>
          <a:lstStyle/>
          <a:p>
            <a:r>
              <a:rPr lang="en-AU" sz="3200" dirty="0">
                <a:solidFill>
                  <a:schemeClr val="bg1"/>
                </a:solidFill>
              </a:rPr>
              <a:t>vSet = {1, 3, 4, 5, 6, 7}</a:t>
            </a:r>
          </a:p>
        </p:txBody>
      </p:sp>
    </p:spTree>
    <p:extLst>
      <p:ext uri="{BB962C8B-B14F-4D97-AF65-F5344CB8AC3E}">
        <p14:creationId xmlns:p14="http://schemas.microsoft.com/office/powerpoint/2010/main" val="4202611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grpSp>
        <p:nvGrpSpPr>
          <p:cNvPr id="47" name="Group 46">
            <a:extLst>
              <a:ext uri="{FF2B5EF4-FFF2-40B4-BE49-F238E27FC236}">
                <a16:creationId xmlns:a16="http://schemas.microsoft.com/office/drawing/2014/main" id="{538E66EF-C979-45ED-A508-33042B7F5FB4}"/>
              </a:ext>
            </a:extLst>
          </p:cNvPr>
          <p:cNvGrpSpPr/>
          <p:nvPr/>
        </p:nvGrpSpPr>
        <p:grpSpPr>
          <a:xfrm>
            <a:off x="1903135" y="2700836"/>
            <a:ext cx="8385709" cy="3943348"/>
            <a:chOff x="919157" y="2459578"/>
            <a:chExt cx="8385709" cy="3943348"/>
          </a:xfrm>
        </p:grpSpPr>
        <p:sp>
          <p:nvSpPr>
            <p:cNvPr id="49" name="Oval 48">
              <a:extLst>
                <a:ext uri="{FF2B5EF4-FFF2-40B4-BE49-F238E27FC236}">
                  <a16:creationId xmlns:a16="http://schemas.microsoft.com/office/drawing/2014/main" id="{54CD7A80-520D-45E8-AE32-331F4A5474F6}"/>
                </a:ext>
              </a:extLst>
            </p:cNvPr>
            <p:cNvSpPr/>
            <p:nvPr/>
          </p:nvSpPr>
          <p:spPr>
            <a:xfrm>
              <a:off x="956726" y="291464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0</a:t>
              </a:r>
            </a:p>
          </p:txBody>
        </p:sp>
        <p:sp>
          <p:nvSpPr>
            <p:cNvPr id="51" name="Oval 50">
              <a:extLst>
                <a:ext uri="{FF2B5EF4-FFF2-40B4-BE49-F238E27FC236}">
                  <a16:creationId xmlns:a16="http://schemas.microsoft.com/office/drawing/2014/main" id="{4E1670BF-5C5B-4AD2-BBEB-469F191B94C6}"/>
                </a:ext>
              </a:extLst>
            </p:cNvPr>
            <p:cNvSpPr/>
            <p:nvPr/>
          </p:nvSpPr>
          <p:spPr>
            <a:xfrm>
              <a:off x="956727" y="57171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3</a:t>
              </a:r>
            </a:p>
          </p:txBody>
        </p:sp>
        <p:sp>
          <p:nvSpPr>
            <p:cNvPr id="53" name="Oval 52">
              <a:extLst>
                <a:ext uri="{FF2B5EF4-FFF2-40B4-BE49-F238E27FC236}">
                  <a16:creationId xmlns:a16="http://schemas.microsoft.com/office/drawing/2014/main" id="{A3367CD0-8430-4FC4-8740-CDB7AFF01BAA}"/>
                </a:ext>
              </a:extLst>
            </p:cNvPr>
            <p:cNvSpPr/>
            <p:nvPr/>
          </p:nvSpPr>
          <p:spPr>
            <a:xfrm>
              <a:off x="4596227" y="2459578"/>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1</a:t>
              </a:r>
            </a:p>
          </p:txBody>
        </p:sp>
        <p:sp>
          <p:nvSpPr>
            <p:cNvPr id="55" name="Oval 54">
              <a:extLst>
                <a:ext uri="{FF2B5EF4-FFF2-40B4-BE49-F238E27FC236}">
                  <a16:creationId xmlns:a16="http://schemas.microsoft.com/office/drawing/2014/main" id="{F5A85224-1559-4A4B-8077-EEEDFCBA523E}"/>
                </a:ext>
              </a:extLst>
            </p:cNvPr>
            <p:cNvSpPr/>
            <p:nvPr/>
          </p:nvSpPr>
          <p:spPr>
            <a:xfrm>
              <a:off x="2476493" y="4398421"/>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2</a:t>
              </a:r>
            </a:p>
          </p:txBody>
        </p:sp>
        <p:sp>
          <p:nvSpPr>
            <p:cNvPr id="56" name="Oval 55">
              <a:extLst>
                <a:ext uri="{FF2B5EF4-FFF2-40B4-BE49-F238E27FC236}">
                  <a16:creationId xmlns:a16="http://schemas.microsoft.com/office/drawing/2014/main" id="{B77662D9-65F7-452F-B837-66805A7F85CB}"/>
                </a:ext>
              </a:extLst>
            </p:cNvPr>
            <p:cNvSpPr/>
            <p:nvPr/>
          </p:nvSpPr>
          <p:spPr>
            <a:xfrm>
              <a:off x="4647973" y="5474652"/>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4</a:t>
              </a:r>
            </a:p>
          </p:txBody>
        </p:sp>
        <p:sp>
          <p:nvSpPr>
            <p:cNvPr id="57" name="Oval 56">
              <a:extLst>
                <a:ext uri="{FF2B5EF4-FFF2-40B4-BE49-F238E27FC236}">
                  <a16:creationId xmlns:a16="http://schemas.microsoft.com/office/drawing/2014/main" id="{6EAE76C3-90EA-4413-9D85-9570B712C374}"/>
                </a:ext>
              </a:extLst>
            </p:cNvPr>
            <p:cNvSpPr/>
            <p:nvPr/>
          </p:nvSpPr>
          <p:spPr>
            <a:xfrm>
              <a:off x="6093173" y="3813050"/>
              <a:ext cx="685805" cy="685805"/>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00B050"/>
                  </a:solidFill>
                </a:rPr>
                <a:t>5</a:t>
              </a:r>
            </a:p>
          </p:txBody>
        </p:sp>
        <p:sp>
          <p:nvSpPr>
            <p:cNvPr id="58" name="Oval 57">
              <a:extLst>
                <a:ext uri="{FF2B5EF4-FFF2-40B4-BE49-F238E27FC236}">
                  <a16:creationId xmlns:a16="http://schemas.microsoft.com/office/drawing/2014/main" id="{D1F2057B-4B27-4BDA-9A51-2D16C925EEB5}"/>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59" name="Oval 58">
              <a:extLst>
                <a:ext uri="{FF2B5EF4-FFF2-40B4-BE49-F238E27FC236}">
                  <a16:creationId xmlns:a16="http://schemas.microsoft.com/office/drawing/2014/main" id="{08251B93-3465-4E70-A2B8-91AF6FC60143}"/>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60" name="Straight Connector 59">
              <a:extLst>
                <a:ext uri="{FF2B5EF4-FFF2-40B4-BE49-F238E27FC236}">
                  <a16:creationId xmlns:a16="http://schemas.microsoft.com/office/drawing/2014/main" id="{59D7C3C5-6D1D-47D1-9DCD-1C29CBEE337A}"/>
                </a:ext>
              </a:extLst>
            </p:cNvPr>
            <p:cNvCxnSpPr>
              <a:stCxn id="49" idx="6"/>
              <a:endCxn id="53"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B957169-D85B-493B-A0A7-2C07A3250ACE}"/>
                </a:ext>
              </a:extLst>
            </p:cNvPr>
            <p:cNvCxnSpPr>
              <a:cxnSpLocks/>
              <a:stCxn id="49" idx="5"/>
              <a:endCxn id="55" idx="1"/>
            </p:cNvCxnSpPr>
            <p:nvPr/>
          </p:nvCxnSpPr>
          <p:spPr>
            <a:xfrm>
              <a:off x="1542097" y="3500011"/>
              <a:ext cx="1034830" cy="99884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556D468-D66B-4C75-BE84-84426C9C2E57}"/>
                </a:ext>
              </a:extLst>
            </p:cNvPr>
            <p:cNvCxnSpPr>
              <a:stCxn id="55" idx="7"/>
              <a:endCxn id="53" idx="3"/>
            </p:cNvCxnSpPr>
            <p:nvPr/>
          </p:nvCxnSpPr>
          <p:spPr>
            <a:xfrm flipV="1">
              <a:off x="3061864" y="3044949"/>
              <a:ext cx="1634797" cy="145390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B4ABC8F-4679-48AE-85FA-B7A32F4941D4}"/>
                </a:ext>
              </a:extLst>
            </p:cNvPr>
            <p:cNvCxnSpPr>
              <a:stCxn id="53" idx="6"/>
              <a:endCxn id="58"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CA0C025-78E3-415A-91DC-E63D1BBD7208}"/>
                </a:ext>
              </a:extLst>
            </p:cNvPr>
            <p:cNvCxnSpPr>
              <a:stCxn id="57" idx="7"/>
              <a:endCxn id="58"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07C38DC-A6E3-4E26-A685-2B7886404AE6}"/>
                </a:ext>
              </a:extLst>
            </p:cNvPr>
            <p:cNvCxnSpPr>
              <a:stCxn id="57" idx="5"/>
              <a:endCxn id="59"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D936F20-2712-42F8-B5C3-E9CA15426C22}"/>
                </a:ext>
              </a:extLst>
            </p:cNvPr>
            <p:cNvCxnSpPr>
              <a:stCxn id="58" idx="4"/>
              <a:endCxn id="59"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B62304-EF6D-43A6-80C8-C1C12280DFCF}"/>
                </a:ext>
              </a:extLst>
            </p:cNvPr>
            <p:cNvCxnSpPr>
              <a:stCxn id="53" idx="5"/>
              <a:endCxn id="57"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2507969-6C8E-41B0-AF47-F50700B405BB}"/>
                </a:ext>
              </a:extLst>
            </p:cNvPr>
            <p:cNvCxnSpPr>
              <a:stCxn id="55" idx="6"/>
              <a:endCxn id="57" idx="2"/>
            </p:cNvCxnSpPr>
            <p:nvPr/>
          </p:nvCxnSpPr>
          <p:spPr>
            <a:xfrm flipV="1">
              <a:off x="3162298" y="4155953"/>
              <a:ext cx="2930875" cy="58537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CECA250-58BC-4EF0-8C77-6ABD34A23331}"/>
                </a:ext>
              </a:extLst>
            </p:cNvPr>
            <p:cNvCxnSpPr>
              <a:stCxn id="49" idx="4"/>
              <a:endCxn id="51"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099A246-8250-4C2D-B75E-B28B85CAB0AD}"/>
                </a:ext>
              </a:extLst>
            </p:cNvPr>
            <p:cNvCxnSpPr>
              <a:cxnSpLocks/>
              <a:stCxn id="51" idx="7"/>
              <a:endCxn id="55" idx="3"/>
            </p:cNvCxnSpPr>
            <p:nvPr/>
          </p:nvCxnSpPr>
          <p:spPr>
            <a:xfrm flipV="1">
              <a:off x="1542098" y="4983792"/>
              <a:ext cx="1034829" cy="83376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F673C07-6BB8-40AB-851F-EB70640DEFDF}"/>
                </a:ext>
              </a:extLst>
            </p:cNvPr>
            <p:cNvCxnSpPr>
              <a:stCxn id="51" idx="6"/>
              <a:endCxn id="56"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B1DEF9B-5F3B-42EA-9504-0AD0E5E021C0}"/>
                </a:ext>
              </a:extLst>
            </p:cNvPr>
            <p:cNvCxnSpPr>
              <a:stCxn id="55" idx="5"/>
              <a:endCxn id="56" idx="1"/>
            </p:cNvCxnSpPr>
            <p:nvPr/>
          </p:nvCxnSpPr>
          <p:spPr>
            <a:xfrm>
              <a:off x="3061864" y="4983792"/>
              <a:ext cx="1686543" cy="59129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E05F69A-A408-404A-A9B2-64EF644D4B9A}"/>
                </a:ext>
              </a:extLst>
            </p:cNvPr>
            <p:cNvCxnSpPr>
              <a:stCxn id="56" idx="6"/>
              <a:endCxn id="59"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B9CE28D-A9A8-4F25-B578-5280B05C2758}"/>
                </a:ext>
              </a:extLst>
            </p:cNvPr>
            <p:cNvCxnSpPr>
              <a:stCxn id="56" idx="7"/>
              <a:endCxn id="57"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5480D22-2898-4AAC-9DCD-1CB98EAAD617}"/>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76" name="TextBox 75">
              <a:extLst>
                <a:ext uri="{FF2B5EF4-FFF2-40B4-BE49-F238E27FC236}">
                  <a16:creationId xmlns:a16="http://schemas.microsoft.com/office/drawing/2014/main" id="{599D4E6D-3953-4747-B612-97877F86D9C0}"/>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7" name="TextBox 76">
              <a:extLst>
                <a:ext uri="{FF2B5EF4-FFF2-40B4-BE49-F238E27FC236}">
                  <a16:creationId xmlns:a16="http://schemas.microsoft.com/office/drawing/2014/main" id="{071E3346-7EBE-4348-8C60-85B903F23D01}"/>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8" name="TextBox 77">
              <a:extLst>
                <a:ext uri="{FF2B5EF4-FFF2-40B4-BE49-F238E27FC236}">
                  <a16:creationId xmlns:a16="http://schemas.microsoft.com/office/drawing/2014/main" id="{9D6F9100-04D9-474B-B36C-1393FD32BBC6}"/>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79" name="TextBox 78">
              <a:extLst>
                <a:ext uri="{FF2B5EF4-FFF2-40B4-BE49-F238E27FC236}">
                  <a16:creationId xmlns:a16="http://schemas.microsoft.com/office/drawing/2014/main" id="{62465C2B-65F1-43A3-9674-6BC7460513FC}"/>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92D050"/>
                  </a:solidFill>
                </a:rPr>
                <a:t>4</a:t>
              </a:r>
            </a:p>
          </p:txBody>
        </p:sp>
        <p:sp>
          <p:nvSpPr>
            <p:cNvPr id="80" name="TextBox 79">
              <a:extLst>
                <a:ext uri="{FF2B5EF4-FFF2-40B4-BE49-F238E27FC236}">
                  <a16:creationId xmlns:a16="http://schemas.microsoft.com/office/drawing/2014/main" id="{9CC6FC9D-3BFA-4CFB-87E8-B96D8F631311}"/>
                </a:ext>
              </a:extLst>
            </p:cNvPr>
            <p:cNvSpPr txBox="1"/>
            <p:nvPr/>
          </p:nvSpPr>
          <p:spPr>
            <a:xfrm>
              <a:off x="3476594" y="3353938"/>
              <a:ext cx="367408" cy="523220"/>
            </a:xfrm>
            <a:prstGeom prst="rect">
              <a:avLst/>
            </a:prstGeom>
            <a:noFill/>
          </p:spPr>
          <p:txBody>
            <a:bodyPr wrap="none" rtlCol="0">
              <a:spAutoFit/>
            </a:bodyPr>
            <a:lstStyle/>
            <a:p>
              <a:r>
                <a:rPr lang="en-AU" sz="2800" dirty="0">
                  <a:solidFill>
                    <a:srgbClr val="92D050"/>
                  </a:solidFill>
                </a:rPr>
                <a:t>8</a:t>
              </a:r>
            </a:p>
          </p:txBody>
        </p:sp>
        <p:sp>
          <p:nvSpPr>
            <p:cNvPr id="81" name="TextBox 80">
              <a:extLst>
                <a:ext uri="{FF2B5EF4-FFF2-40B4-BE49-F238E27FC236}">
                  <a16:creationId xmlns:a16="http://schemas.microsoft.com/office/drawing/2014/main" id="{204AE374-4B4B-4AFB-9D09-BB866C5BFFA2}"/>
                </a:ext>
              </a:extLst>
            </p:cNvPr>
            <p:cNvSpPr txBox="1"/>
            <p:nvPr/>
          </p:nvSpPr>
          <p:spPr>
            <a:xfrm>
              <a:off x="4426475" y="3894342"/>
              <a:ext cx="367408" cy="523220"/>
            </a:xfrm>
            <a:prstGeom prst="rect">
              <a:avLst/>
            </a:prstGeom>
            <a:noFill/>
          </p:spPr>
          <p:txBody>
            <a:bodyPr wrap="none" rtlCol="0">
              <a:spAutoFit/>
            </a:bodyPr>
            <a:lstStyle/>
            <a:p>
              <a:r>
                <a:rPr lang="en-AU" sz="2800" dirty="0">
                  <a:solidFill>
                    <a:srgbClr val="00B050"/>
                  </a:solidFill>
                </a:rPr>
                <a:t>7</a:t>
              </a:r>
            </a:p>
          </p:txBody>
        </p:sp>
        <p:sp>
          <p:nvSpPr>
            <p:cNvPr id="82" name="TextBox 81">
              <a:extLst>
                <a:ext uri="{FF2B5EF4-FFF2-40B4-BE49-F238E27FC236}">
                  <a16:creationId xmlns:a16="http://schemas.microsoft.com/office/drawing/2014/main" id="{A99C81E2-6D54-4178-8DA7-DAF6C4B2A83F}"/>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3" name="TextBox 82">
              <a:extLst>
                <a:ext uri="{FF2B5EF4-FFF2-40B4-BE49-F238E27FC236}">
                  <a16:creationId xmlns:a16="http://schemas.microsoft.com/office/drawing/2014/main" id="{BE495AC6-3FA5-4776-95E2-E8C142F7EE3A}"/>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4" name="TextBox 83">
              <a:extLst>
                <a:ext uri="{FF2B5EF4-FFF2-40B4-BE49-F238E27FC236}">
                  <a16:creationId xmlns:a16="http://schemas.microsoft.com/office/drawing/2014/main" id="{C64F56A7-1626-4A94-891C-8175B5E59A97}"/>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5" name="TextBox 84">
              <a:extLst>
                <a:ext uri="{FF2B5EF4-FFF2-40B4-BE49-F238E27FC236}">
                  <a16:creationId xmlns:a16="http://schemas.microsoft.com/office/drawing/2014/main" id="{67A45271-4837-4C00-8EA7-D256C9FE5350}"/>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6" name="TextBox 85">
              <a:extLst>
                <a:ext uri="{FF2B5EF4-FFF2-40B4-BE49-F238E27FC236}">
                  <a16:creationId xmlns:a16="http://schemas.microsoft.com/office/drawing/2014/main" id="{D3680119-C1FB-4AF2-9B45-8A6B4C1F1C15}"/>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7" name="TextBox 86">
              <a:extLst>
                <a:ext uri="{FF2B5EF4-FFF2-40B4-BE49-F238E27FC236}">
                  <a16:creationId xmlns:a16="http://schemas.microsoft.com/office/drawing/2014/main" id="{3AA17FBE-073B-4B9D-935B-FF365E844BF9}"/>
                </a:ext>
              </a:extLst>
            </p:cNvPr>
            <p:cNvSpPr txBox="1"/>
            <p:nvPr/>
          </p:nvSpPr>
          <p:spPr>
            <a:xfrm>
              <a:off x="3856587" y="4772399"/>
              <a:ext cx="367408" cy="523220"/>
            </a:xfrm>
            <a:prstGeom prst="rect">
              <a:avLst/>
            </a:prstGeom>
            <a:noFill/>
          </p:spPr>
          <p:txBody>
            <a:bodyPr wrap="none" rtlCol="0">
              <a:spAutoFit/>
            </a:bodyPr>
            <a:lstStyle/>
            <a:p>
              <a:r>
                <a:rPr lang="en-AU" sz="2800" dirty="0">
                  <a:solidFill>
                    <a:srgbClr val="92D050"/>
                  </a:solidFill>
                </a:rPr>
                <a:t>3</a:t>
              </a:r>
            </a:p>
          </p:txBody>
        </p:sp>
        <p:sp>
          <p:nvSpPr>
            <p:cNvPr id="88" name="TextBox 87">
              <a:extLst>
                <a:ext uri="{FF2B5EF4-FFF2-40B4-BE49-F238E27FC236}">
                  <a16:creationId xmlns:a16="http://schemas.microsoft.com/office/drawing/2014/main" id="{4382BCEC-9806-4E10-8FF3-3DC91D43670D}"/>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9" name="TextBox 88">
              <a:extLst>
                <a:ext uri="{FF2B5EF4-FFF2-40B4-BE49-F238E27FC236}">
                  <a16:creationId xmlns:a16="http://schemas.microsoft.com/office/drawing/2014/main" id="{70256CD3-7962-4D4F-8FFF-2B4191DB8B06}"/>
                </a:ext>
              </a:extLst>
            </p:cNvPr>
            <p:cNvSpPr txBox="1"/>
            <p:nvPr/>
          </p:nvSpPr>
          <p:spPr>
            <a:xfrm>
              <a:off x="1776668" y="4892349"/>
              <a:ext cx="367408" cy="523220"/>
            </a:xfrm>
            <a:prstGeom prst="rect">
              <a:avLst/>
            </a:prstGeom>
            <a:noFill/>
          </p:spPr>
          <p:txBody>
            <a:bodyPr wrap="none" rtlCol="0">
              <a:spAutoFit/>
            </a:bodyPr>
            <a:lstStyle/>
            <a:p>
              <a:r>
                <a:rPr lang="en-AU" sz="2800" dirty="0">
                  <a:solidFill>
                    <a:srgbClr val="92D050"/>
                  </a:solidFill>
                </a:rPr>
                <a:t>1</a:t>
              </a:r>
            </a:p>
          </p:txBody>
        </p:sp>
      </p:grpSp>
      <p:sp>
        <p:nvSpPr>
          <p:cNvPr id="46" name="TextBox 45">
            <a:extLst>
              <a:ext uri="{FF2B5EF4-FFF2-40B4-BE49-F238E27FC236}">
                <a16:creationId xmlns:a16="http://schemas.microsoft.com/office/drawing/2014/main" id="{C08EE564-8D21-47F9-931E-7E7C6B86CA6A}"/>
              </a:ext>
            </a:extLst>
          </p:cNvPr>
          <p:cNvSpPr txBox="1"/>
          <p:nvPr/>
        </p:nvSpPr>
        <p:spPr>
          <a:xfrm>
            <a:off x="331371" y="478506"/>
            <a:ext cx="4436534" cy="830997"/>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Now let’s look at the neighbour 5.</a:t>
            </a:r>
          </a:p>
        </p:txBody>
      </p:sp>
      <p:graphicFrame>
        <p:nvGraphicFramePr>
          <p:cNvPr id="45" name="Table 9">
            <a:extLst>
              <a:ext uri="{FF2B5EF4-FFF2-40B4-BE49-F238E27FC236}">
                <a16:creationId xmlns:a16="http://schemas.microsoft.com/office/drawing/2014/main" id="{231C3D40-7786-432D-B530-6EBE9EB30DB4}"/>
              </a:ext>
            </a:extLst>
          </p:cNvPr>
          <p:cNvGraphicFramePr>
            <a:graphicFrameLocks noGrp="1"/>
          </p:cNvGraphicFramePr>
          <p:nvPr>
            <p:extLst>
              <p:ext uri="{D42A27DB-BD31-4B8C-83A1-F6EECF244321}">
                <p14:modId xmlns:p14="http://schemas.microsoft.com/office/powerpoint/2010/main" val="2822256548"/>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accent4"/>
                          </a:solidFill>
                        </a:rPr>
                        <a:t>2</a:t>
                      </a:r>
                    </a:p>
                  </a:txBody>
                  <a:tcPr anchor="ctr">
                    <a:noFill/>
                  </a:tcPr>
                </a:tc>
                <a:tc>
                  <a:txBody>
                    <a:bodyPr/>
                    <a:lstStyle/>
                    <a:p>
                      <a:pPr algn="ctr"/>
                      <a:r>
                        <a:rPr lang="en-AU" sz="3200" dirty="0">
                          <a:solidFill>
                            <a:srgbClr val="92D050"/>
                          </a:solidFill>
                        </a:rPr>
                        <a:t>3</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rgbClr val="00B050"/>
                          </a:solidFill>
                        </a:rPr>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rgbClr val="92D050"/>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92D050"/>
                          </a:solidFill>
                        </a:rPr>
                        <a:t>5</a:t>
                      </a:r>
                    </a:p>
                  </a:txBody>
                  <a:tcPr anchor="ctr">
                    <a:noFill/>
                  </a:tcPr>
                </a:tc>
                <a:tc>
                  <a:txBody>
                    <a:bodyPr/>
                    <a:lstStyle/>
                    <a:p>
                      <a:pPr algn="ctr"/>
                      <a:r>
                        <a:rPr lang="en-AU" sz="3200" dirty="0">
                          <a:solidFill>
                            <a:schemeClr val="accent4"/>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solidFill>
                            <a:srgbClr val="92D050"/>
                          </a:solidFill>
                        </a:rPr>
                        <a:t>7</a:t>
                      </a:r>
                    </a:p>
                  </a:txBody>
                  <a:tcPr anchor="ctr">
                    <a:noFill/>
                  </a:tcPr>
                </a:tc>
                <a:tc>
                  <a:txBody>
                    <a:bodyPr/>
                    <a:lstStyle/>
                    <a:p>
                      <a:pPr algn="ctr"/>
                      <a:r>
                        <a:rPr lang="en-AU" sz="3200" dirty="0">
                          <a:solidFill>
                            <a:srgbClr val="00B050"/>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rgbClr val="00B050"/>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sp>
        <p:nvSpPr>
          <p:cNvPr id="48" name="TextBox 47">
            <a:extLst>
              <a:ext uri="{FF2B5EF4-FFF2-40B4-BE49-F238E27FC236}">
                <a16:creationId xmlns:a16="http://schemas.microsoft.com/office/drawing/2014/main" id="{C109C8C7-F928-40A7-B8A5-6BF51E337F46}"/>
              </a:ext>
            </a:extLst>
          </p:cNvPr>
          <p:cNvSpPr txBox="1"/>
          <p:nvPr/>
        </p:nvSpPr>
        <p:spPr>
          <a:xfrm>
            <a:off x="5156163" y="1946616"/>
            <a:ext cx="3778022" cy="584775"/>
          </a:xfrm>
          <a:prstGeom prst="rect">
            <a:avLst/>
          </a:prstGeom>
          <a:noFill/>
        </p:spPr>
        <p:txBody>
          <a:bodyPr wrap="none" rtlCol="0">
            <a:spAutoFit/>
          </a:bodyPr>
          <a:lstStyle/>
          <a:p>
            <a:r>
              <a:rPr lang="en-AU" sz="3200" dirty="0">
                <a:solidFill>
                  <a:schemeClr val="bg1"/>
                </a:solidFill>
              </a:rPr>
              <a:t>vSet = {1, 3, 4, 5, 6, 7}</a:t>
            </a:r>
          </a:p>
        </p:txBody>
      </p:sp>
    </p:spTree>
    <p:extLst>
      <p:ext uri="{BB962C8B-B14F-4D97-AF65-F5344CB8AC3E}">
        <p14:creationId xmlns:p14="http://schemas.microsoft.com/office/powerpoint/2010/main" val="1243565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5" name="TextBox 44">
            <a:extLst>
              <a:ext uri="{FF2B5EF4-FFF2-40B4-BE49-F238E27FC236}">
                <a16:creationId xmlns:a16="http://schemas.microsoft.com/office/drawing/2014/main" id="{A870F289-82F7-4314-9EAF-7DE3CBF26985}"/>
              </a:ext>
            </a:extLst>
          </p:cNvPr>
          <p:cNvSpPr txBox="1"/>
          <p:nvPr/>
        </p:nvSpPr>
        <p:spPr>
          <a:xfrm>
            <a:off x="331371" y="156516"/>
            <a:ext cx="4496609" cy="2739211"/>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The distance from the starting vertex to 5 </a:t>
            </a:r>
            <a:r>
              <a:rPr lang="en-AU" sz="2400" b="1" dirty="0">
                <a:solidFill>
                  <a:schemeClr val="bg1"/>
                </a:solidFill>
              </a:rPr>
              <a:t>via 2</a:t>
            </a:r>
            <a:r>
              <a:rPr lang="en-AU" sz="2400" dirty="0">
                <a:solidFill>
                  <a:schemeClr val="bg1"/>
                </a:solidFill>
              </a:rPr>
              <a:t> is the sum of the shortest known distance from the starting vertex to 2 and the weight of the edge from 2 to 5.</a:t>
            </a:r>
          </a:p>
          <a:p>
            <a:r>
              <a:rPr lang="en-AU" sz="2800" dirty="0">
                <a:solidFill>
                  <a:schemeClr val="accent4"/>
                </a:solidFill>
              </a:rPr>
              <a:t>4</a:t>
            </a:r>
            <a:r>
              <a:rPr lang="en-AU" sz="2800" dirty="0">
                <a:solidFill>
                  <a:schemeClr val="bg1"/>
                </a:solidFill>
              </a:rPr>
              <a:t> + </a:t>
            </a:r>
            <a:r>
              <a:rPr lang="en-AU" sz="2800" dirty="0">
                <a:solidFill>
                  <a:srgbClr val="00B050"/>
                </a:solidFill>
              </a:rPr>
              <a:t>7</a:t>
            </a:r>
            <a:r>
              <a:rPr lang="en-AU" sz="2800" dirty="0">
                <a:solidFill>
                  <a:schemeClr val="bg1"/>
                </a:solidFill>
              </a:rPr>
              <a:t> = 11</a:t>
            </a:r>
            <a:endParaRPr lang="en-AU" sz="2800" dirty="0">
              <a:solidFill>
                <a:schemeClr val="accent4"/>
              </a:solidFill>
            </a:endParaRPr>
          </a:p>
        </p:txBody>
      </p:sp>
      <p:graphicFrame>
        <p:nvGraphicFramePr>
          <p:cNvPr id="46" name="Table 9">
            <a:extLst>
              <a:ext uri="{FF2B5EF4-FFF2-40B4-BE49-F238E27FC236}">
                <a16:creationId xmlns:a16="http://schemas.microsoft.com/office/drawing/2014/main" id="{C054F5DD-D1C7-418D-ABB2-2222EABC0396}"/>
              </a:ext>
            </a:extLst>
          </p:cNvPr>
          <p:cNvGraphicFramePr>
            <a:graphicFrameLocks noGrp="1"/>
          </p:cNvGraphicFramePr>
          <p:nvPr>
            <p:extLst>
              <p:ext uri="{D42A27DB-BD31-4B8C-83A1-F6EECF244321}">
                <p14:modId xmlns:p14="http://schemas.microsoft.com/office/powerpoint/2010/main" val="236377557"/>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accent4"/>
                          </a:solidFill>
                        </a:rPr>
                        <a:t>2</a:t>
                      </a:r>
                    </a:p>
                  </a:txBody>
                  <a:tcPr anchor="ctr">
                    <a:noFill/>
                  </a:tcPr>
                </a:tc>
                <a:tc>
                  <a:txBody>
                    <a:bodyPr/>
                    <a:lstStyle/>
                    <a:p>
                      <a:pPr algn="ctr"/>
                      <a:r>
                        <a:rPr lang="en-AU" sz="3200" dirty="0">
                          <a:solidFill>
                            <a:srgbClr val="92D050"/>
                          </a:solidFill>
                        </a:rPr>
                        <a:t>3</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rgbClr val="00B050"/>
                          </a:solidFill>
                        </a:rPr>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rgbClr val="92D050"/>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92D050"/>
                          </a:solidFill>
                        </a:rPr>
                        <a:t>5</a:t>
                      </a:r>
                    </a:p>
                  </a:txBody>
                  <a:tcPr anchor="ctr">
                    <a:noFill/>
                  </a:tcPr>
                </a:tc>
                <a:tc>
                  <a:txBody>
                    <a:bodyPr/>
                    <a:lstStyle/>
                    <a:p>
                      <a:pPr algn="ctr"/>
                      <a:r>
                        <a:rPr lang="en-AU" sz="3200" dirty="0">
                          <a:solidFill>
                            <a:schemeClr val="accent4"/>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solidFill>
                            <a:srgbClr val="92D050"/>
                          </a:solidFill>
                        </a:rPr>
                        <a:t>7</a:t>
                      </a:r>
                    </a:p>
                  </a:txBody>
                  <a:tcPr anchor="ctr">
                    <a:noFill/>
                  </a:tcPr>
                </a:tc>
                <a:tc>
                  <a:txBody>
                    <a:bodyPr/>
                    <a:lstStyle/>
                    <a:p>
                      <a:pPr algn="ctr"/>
                      <a:r>
                        <a:rPr lang="en-AU" sz="3200" dirty="0">
                          <a:solidFill>
                            <a:srgbClr val="00B050"/>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rgbClr val="00B050"/>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grpSp>
        <p:nvGrpSpPr>
          <p:cNvPr id="48" name="Group 47">
            <a:extLst>
              <a:ext uri="{FF2B5EF4-FFF2-40B4-BE49-F238E27FC236}">
                <a16:creationId xmlns:a16="http://schemas.microsoft.com/office/drawing/2014/main" id="{0BB4A631-8B6A-4E1E-B9C9-0EE22D769A04}"/>
              </a:ext>
            </a:extLst>
          </p:cNvPr>
          <p:cNvGrpSpPr/>
          <p:nvPr/>
        </p:nvGrpSpPr>
        <p:grpSpPr>
          <a:xfrm>
            <a:off x="1903135" y="2700836"/>
            <a:ext cx="8385709" cy="3943348"/>
            <a:chOff x="919157" y="2459578"/>
            <a:chExt cx="8385709" cy="3943348"/>
          </a:xfrm>
        </p:grpSpPr>
        <p:sp>
          <p:nvSpPr>
            <p:cNvPr id="50" name="Oval 49">
              <a:extLst>
                <a:ext uri="{FF2B5EF4-FFF2-40B4-BE49-F238E27FC236}">
                  <a16:creationId xmlns:a16="http://schemas.microsoft.com/office/drawing/2014/main" id="{C6EB50C6-D4D6-4A99-AEE5-701BBC898317}"/>
                </a:ext>
              </a:extLst>
            </p:cNvPr>
            <p:cNvSpPr/>
            <p:nvPr/>
          </p:nvSpPr>
          <p:spPr>
            <a:xfrm>
              <a:off x="956726" y="291464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0</a:t>
              </a:r>
            </a:p>
          </p:txBody>
        </p:sp>
        <p:sp>
          <p:nvSpPr>
            <p:cNvPr id="52" name="Oval 51">
              <a:extLst>
                <a:ext uri="{FF2B5EF4-FFF2-40B4-BE49-F238E27FC236}">
                  <a16:creationId xmlns:a16="http://schemas.microsoft.com/office/drawing/2014/main" id="{B9583D1A-064C-47CB-8A6C-2E126945B5B5}"/>
                </a:ext>
              </a:extLst>
            </p:cNvPr>
            <p:cNvSpPr/>
            <p:nvPr/>
          </p:nvSpPr>
          <p:spPr>
            <a:xfrm>
              <a:off x="956727" y="57171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3</a:t>
              </a:r>
            </a:p>
          </p:txBody>
        </p:sp>
        <p:sp>
          <p:nvSpPr>
            <p:cNvPr id="54" name="Oval 53">
              <a:extLst>
                <a:ext uri="{FF2B5EF4-FFF2-40B4-BE49-F238E27FC236}">
                  <a16:creationId xmlns:a16="http://schemas.microsoft.com/office/drawing/2014/main" id="{DDDD8976-5AB2-43C1-B4F3-1275735642DD}"/>
                </a:ext>
              </a:extLst>
            </p:cNvPr>
            <p:cNvSpPr/>
            <p:nvPr/>
          </p:nvSpPr>
          <p:spPr>
            <a:xfrm>
              <a:off x="4596227" y="2459578"/>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1</a:t>
              </a:r>
            </a:p>
          </p:txBody>
        </p:sp>
        <p:sp>
          <p:nvSpPr>
            <p:cNvPr id="90" name="Oval 89">
              <a:extLst>
                <a:ext uri="{FF2B5EF4-FFF2-40B4-BE49-F238E27FC236}">
                  <a16:creationId xmlns:a16="http://schemas.microsoft.com/office/drawing/2014/main" id="{E914C798-3922-4141-B2DC-C17E9E9E3FBF}"/>
                </a:ext>
              </a:extLst>
            </p:cNvPr>
            <p:cNvSpPr/>
            <p:nvPr/>
          </p:nvSpPr>
          <p:spPr>
            <a:xfrm>
              <a:off x="2476493" y="4398421"/>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2</a:t>
              </a:r>
            </a:p>
          </p:txBody>
        </p:sp>
        <p:sp>
          <p:nvSpPr>
            <p:cNvPr id="91" name="Oval 90">
              <a:extLst>
                <a:ext uri="{FF2B5EF4-FFF2-40B4-BE49-F238E27FC236}">
                  <a16:creationId xmlns:a16="http://schemas.microsoft.com/office/drawing/2014/main" id="{B4CE5F67-BDD4-4DD2-A72A-C29C5929E135}"/>
                </a:ext>
              </a:extLst>
            </p:cNvPr>
            <p:cNvSpPr/>
            <p:nvPr/>
          </p:nvSpPr>
          <p:spPr>
            <a:xfrm>
              <a:off x="4647973" y="5474652"/>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4</a:t>
              </a:r>
            </a:p>
          </p:txBody>
        </p:sp>
        <p:sp>
          <p:nvSpPr>
            <p:cNvPr id="92" name="Oval 91">
              <a:extLst>
                <a:ext uri="{FF2B5EF4-FFF2-40B4-BE49-F238E27FC236}">
                  <a16:creationId xmlns:a16="http://schemas.microsoft.com/office/drawing/2014/main" id="{F22AA17D-125C-46F1-A246-B499C90AF508}"/>
                </a:ext>
              </a:extLst>
            </p:cNvPr>
            <p:cNvSpPr/>
            <p:nvPr/>
          </p:nvSpPr>
          <p:spPr>
            <a:xfrm>
              <a:off x="6093173" y="3813050"/>
              <a:ext cx="685805" cy="685805"/>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00B050"/>
                  </a:solidFill>
                </a:rPr>
                <a:t>5</a:t>
              </a:r>
            </a:p>
          </p:txBody>
        </p:sp>
        <p:sp>
          <p:nvSpPr>
            <p:cNvPr id="93" name="Oval 92">
              <a:extLst>
                <a:ext uri="{FF2B5EF4-FFF2-40B4-BE49-F238E27FC236}">
                  <a16:creationId xmlns:a16="http://schemas.microsoft.com/office/drawing/2014/main" id="{39F01DD3-AA07-4CFC-B63C-A4C3B836DB3A}"/>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94" name="Oval 93">
              <a:extLst>
                <a:ext uri="{FF2B5EF4-FFF2-40B4-BE49-F238E27FC236}">
                  <a16:creationId xmlns:a16="http://schemas.microsoft.com/office/drawing/2014/main" id="{95746583-EB46-49F8-9FF2-0DB4A6F8ECDB}"/>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95" name="Straight Connector 94">
              <a:extLst>
                <a:ext uri="{FF2B5EF4-FFF2-40B4-BE49-F238E27FC236}">
                  <a16:creationId xmlns:a16="http://schemas.microsoft.com/office/drawing/2014/main" id="{193F0CFC-DD86-477F-9661-94F3158D0155}"/>
                </a:ext>
              </a:extLst>
            </p:cNvPr>
            <p:cNvCxnSpPr>
              <a:stCxn id="50" idx="6"/>
              <a:endCxn id="54"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AB47022-1442-4A2E-B588-A9FADBF70F22}"/>
                </a:ext>
              </a:extLst>
            </p:cNvPr>
            <p:cNvCxnSpPr>
              <a:cxnSpLocks/>
              <a:stCxn id="50" idx="5"/>
              <a:endCxn id="90" idx="1"/>
            </p:cNvCxnSpPr>
            <p:nvPr/>
          </p:nvCxnSpPr>
          <p:spPr>
            <a:xfrm>
              <a:off x="1542097" y="3500011"/>
              <a:ext cx="1034830" cy="99884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3F81083-1491-4C65-B4C1-3926FCB73CC1}"/>
                </a:ext>
              </a:extLst>
            </p:cNvPr>
            <p:cNvCxnSpPr>
              <a:stCxn id="90" idx="7"/>
              <a:endCxn id="54" idx="3"/>
            </p:cNvCxnSpPr>
            <p:nvPr/>
          </p:nvCxnSpPr>
          <p:spPr>
            <a:xfrm flipV="1">
              <a:off x="3061864" y="3044949"/>
              <a:ext cx="1634797" cy="145390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5E6F500-205B-4405-BD02-B477800D4234}"/>
                </a:ext>
              </a:extLst>
            </p:cNvPr>
            <p:cNvCxnSpPr>
              <a:stCxn id="54" idx="6"/>
              <a:endCxn id="93"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1487A93-6DE3-40BD-9832-3EF40E06A78F}"/>
                </a:ext>
              </a:extLst>
            </p:cNvPr>
            <p:cNvCxnSpPr>
              <a:stCxn id="92" idx="7"/>
              <a:endCxn id="93"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7E18E2A-6C7C-4D35-BA48-E75705C38B69}"/>
                </a:ext>
              </a:extLst>
            </p:cNvPr>
            <p:cNvCxnSpPr>
              <a:stCxn id="92" idx="5"/>
              <a:endCxn id="94"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1A8A7EF-022A-46FA-BCA8-0267C37CA508}"/>
                </a:ext>
              </a:extLst>
            </p:cNvPr>
            <p:cNvCxnSpPr>
              <a:stCxn id="93" idx="4"/>
              <a:endCxn id="94"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ABA34C5-37D3-440C-BCA5-88F69E31A12B}"/>
                </a:ext>
              </a:extLst>
            </p:cNvPr>
            <p:cNvCxnSpPr>
              <a:stCxn id="54" idx="5"/>
              <a:endCxn id="92"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B4CED7D-D93D-4801-A76C-4248FC52D3C7}"/>
                </a:ext>
              </a:extLst>
            </p:cNvPr>
            <p:cNvCxnSpPr>
              <a:stCxn id="90" idx="6"/>
              <a:endCxn id="92" idx="2"/>
            </p:cNvCxnSpPr>
            <p:nvPr/>
          </p:nvCxnSpPr>
          <p:spPr>
            <a:xfrm flipV="1">
              <a:off x="3162298" y="4155953"/>
              <a:ext cx="2930875" cy="58537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13BD96C-342E-4A35-AFA3-F79BD79029DF}"/>
                </a:ext>
              </a:extLst>
            </p:cNvPr>
            <p:cNvCxnSpPr>
              <a:stCxn id="50" idx="4"/>
              <a:endCxn id="52"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134152B-701D-4457-96A0-CE99E5DD95BD}"/>
                </a:ext>
              </a:extLst>
            </p:cNvPr>
            <p:cNvCxnSpPr>
              <a:cxnSpLocks/>
              <a:stCxn id="52" idx="7"/>
              <a:endCxn id="90" idx="3"/>
            </p:cNvCxnSpPr>
            <p:nvPr/>
          </p:nvCxnSpPr>
          <p:spPr>
            <a:xfrm flipV="1">
              <a:off x="1542098" y="4983792"/>
              <a:ext cx="1034829" cy="83376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60B3373-A970-46C4-92FA-A68DD3D14E10}"/>
                </a:ext>
              </a:extLst>
            </p:cNvPr>
            <p:cNvCxnSpPr>
              <a:stCxn id="52" idx="6"/>
              <a:endCxn id="91"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75D58A0-5166-4A22-B85C-972A982B6E2B}"/>
                </a:ext>
              </a:extLst>
            </p:cNvPr>
            <p:cNvCxnSpPr>
              <a:stCxn id="90" idx="5"/>
              <a:endCxn id="91" idx="1"/>
            </p:cNvCxnSpPr>
            <p:nvPr/>
          </p:nvCxnSpPr>
          <p:spPr>
            <a:xfrm>
              <a:off x="3061864" y="4983792"/>
              <a:ext cx="1686543" cy="59129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541D3D1-BA9D-4009-A5D5-F03478356FEB}"/>
                </a:ext>
              </a:extLst>
            </p:cNvPr>
            <p:cNvCxnSpPr>
              <a:stCxn id="91" idx="6"/>
              <a:endCxn id="94"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BACCA8D-77B4-4117-A7CD-D571871AD25B}"/>
                </a:ext>
              </a:extLst>
            </p:cNvPr>
            <p:cNvCxnSpPr>
              <a:stCxn id="91" idx="7"/>
              <a:endCxn id="92"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30C8BA17-12EF-4193-B5C9-F7D3AEDA1812}"/>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112" name="TextBox 111">
              <a:extLst>
                <a:ext uri="{FF2B5EF4-FFF2-40B4-BE49-F238E27FC236}">
                  <a16:creationId xmlns:a16="http://schemas.microsoft.com/office/drawing/2014/main" id="{61F8388A-4095-4007-823A-B41FC9D984DD}"/>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113" name="TextBox 112">
              <a:extLst>
                <a:ext uri="{FF2B5EF4-FFF2-40B4-BE49-F238E27FC236}">
                  <a16:creationId xmlns:a16="http://schemas.microsoft.com/office/drawing/2014/main" id="{EEB72B4F-0482-4039-9EC9-AEBE3B003F46}"/>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114" name="TextBox 113">
              <a:extLst>
                <a:ext uri="{FF2B5EF4-FFF2-40B4-BE49-F238E27FC236}">
                  <a16:creationId xmlns:a16="http://schemas.microsoft.com/office/drawing/2014/main" id="{5CD2903F-D906-431A-A3D8-898C4C35CACE}"/>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115" name="TextBox 114">
              <a:extLst>
                <a:ext uri="{FF2B5EF4-FFF2-40B4-BE49-F238E27FC236}">
                  <a16:creationId xmlns:a16="http://schemas.microsoft.com/office/drawing/2014/main" id="{A2EF41B5-9301-4857-A175-C154B5123117}"/>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92D050"/>
                  </a:solidFill>
                </a:rPr>
                <a:t>4</a:t>
              </a:r>
            </a:p>
          </p:txBody>
        </p:sp>
        <p:sp>
          <p:nvSpPr>
            <p:cNvPr id="116" name="TextBox 115">
              <a:extLst>
                <a:ext uri="{FF2B5EF4-FFF2-40B4-BE49-F238E27FC236}">
                  <a16:creationId xmlns:a16="http://schemas.microsoft.com/office/drawing/2014/main" id="{689E65F1-9828-44AE-B7EF-6E60CF209433}"/>
                </a:ext>
              </a:extLst>
            </p:cNvPr>
            <p:cNvSpPr txBox="1"/>
            <p:nvPr/>
          </p:nvSpPr>
          <p:spPr>
            <a:xfrm>
              <a:off x="3476594" y="3353938"/>
              <a:ext cx="367408" cy="523220"/>
            </a:xfrm>
            <a:prstGeom prst="rect">
              <a:avLst/>
            </a:prstGeom>
            <a:noFill/>
          </p:spPr>
          <p:txBody>
            <a:bodyPr wrap="none" rtlCol="0">
              <a:spAutoFit/>
            </a:bodyPr>
            <a:lstStyle/>
            <a:p>
              <a:r>
                <a:rPr lang="en-AU" sz="2800" dirty="0">
                  <a:solidFill>
                    <a:srgbClr val="92D050"/>
                  </a:solidFill>
                </a:rPr>
                <a:t>8</a:t>
              </a:r>
            </a:p>
          </p:txBody>
        </p:sp>
        <p:sp>
          <p:nvSpPr>
            <p:cNvPr id="117" name="TextBox 116">
              <a:extLst>
                <a:ext uri="{FF2B5EF4-FFF2-40B4-BE49-F238E27FC236}">
                  <a16:creationId xmlns:a16="http://schemas.microsoft.com/office/drawing/2014/main" id="{0C285EB3-4648-4043-BFEC-9A361A081F61}"/>
                </a:ext>
              </a:extLst>
            </p:cNvPr>
            <p:cNvSpPr txBox="1"/>
            <p:nvPr/>
          </p:nvSpPr>
          <p:spPr>
            <a:xfrm>
              <a:off x="4426475" y="3894342"/>
              <a:ext cx="367408" cy="523220"/>
            </a:xfrm>
            <a:prstGeom prst="rect">
              <a:avLst/>
            </a:prstGeom>
            <a:noFill/>
          </p:spPr>
          <p:txBody>
            <a:bodyPr wrap="none" rtlCol="0">
              <a:spAutoFit/>
            </a:bodyPr>
            <a:lstStyle/>
            <a:p>
              <a:r>
                <a:rPr lang="en-AU" sz="2800" dirty="0">
                  <a:solidFill>
                    <a:srgbClr val="00B050"/>
                  </a:solidFill>
                </a:rPr>
                <a:t>7</a:t>
              </a:r>
            </a:p>
          </p:txBody>
        </p:sp>
        <p:sp>
          <p:nvSpPr>
            <p:cNvPr id="118" name="TextBox 117">
              <a:extLst>
                <a:ext uri="{FF2B5EF4-FFF2-40B4-BE49-F238E27FC236}">
                  <a16:creationId xmlns:a16="http://schemas.microsoft.com/office/drawing/2014/main" id="{22600714-A313-42F8-939B-30CB144E733D}"/>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119" name="TextBox 118">
              <a:extLst>
                <a:ext uri="{FF2B5EF4-FFF2-40B4-BE49-F238E27FC236}">
                  <a16:creationId xmlns:a16="http://schemas.microsoft.com/office/drawing/2014/main" id="{3A7EB230-930B-437A-9267-3ABD6EFC650B}"/>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120" name="TextBox 119">
              <a:extLst>
                <a:ext uri="{FF2B5EF4-FFF2-40B4-BE49-F238E27FC236}">
                  <a16:creationId xmlns:a16="http://schemas.microsoft.com/office/drawing/2014/main" id="{10F16596-24EB-4BA2-A19C-60C9CF29AC90}"/>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121" name="TextBox 120">
              <a:extLst>
                <a:ext uri="{FF2B5EF4-FFF2-40B4-BE49-F238E27FC236}">
                  <a16:creationId xmlns:a16="http://schemas.microsoft.com/office/drawing/2014/main" id="{5F3FE923-F482-4178-A855-3C776A5A8B35}"/>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122" name="TextBox 121">
              <a:extLst>
                <a:ext uri="{FF2B5EF4-FFF2-40B4-BE49-F238E27FC236}">
                  <a16:creationId xmlns:a16="http://schemas.microsoft.com/office/drawing/2014/main" id="{2559AC9A-957D-4E2E-A8F6-1F0412E20ED4}"/>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123" name="TextBox 122">
              <a:extLst>
                <a:ext uri="{FF2B5EF4-FFF2-40B4-BE49-F238E27FC236}">
                  <a16:creationId xmlns:a16="http://schemas.microsoft.com/office/drawing/2014/main" id="{8CD7A6F7-D66E-4932-99DB-20BE1A51BFDA}"/>
                </a:ext>
              </a:extLst>
            </p:cNvPr>
            <p:cNvSpPr txBox="1"/>
            <p:nvPr/>
          </p:nvSpPr>
          <p:spPr>
            <a:xfrm>
              <a:off x="3856587" y="4772399"/>
              <a:ext cx="367408" cy="523220"/>
            </a:xfrm>
            <a:prstGeom prst="rect">
              <a:avLst/>
            </a:prstGeom>
            <a:noFill/>
          </p:spPr>
          <p:txBody>
            <a:bodyPr wrap="none" rtlCol="0">
              <a:spAutoFit/>
            </a:bodyPr>
            <a:lstStyle/>
            <a:p>
              <a:r>
                <a:rPr lang="en-AU" sz="2800" dirty="0">
                  <a:solidFill>
                    <a:srgbClr val="92D050"/>
                  </a:solidFill>
                </a:rPr>
                <a:t>3</a:t>
              </a:r>
            </a:p>
          </p:txBody>
        </p:sp>
        <p:sp>
          <p:nvSpPr>
            <p:cNvPr id="124" name="TextBox 123">
              <a:extLst>
                <a:ext uri="{FF2B5EF4-FFF2-40B4-BE49-F238E27FC236}">
                  <a16:creationId xmlns:a16="http://schemas.microsoft.com/office/drawing/2014/main" id="{CE77F7FF-BC72-4C46-91BA-D77A2EE395E6}"/>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125" name="TextBox 124">
              <a:extLst>
                <a:ext uri="{FF2B5EF4-FFF2-40B4-BE49-F238E27FC236}">
                  <a16:creationId xmlns:a16="http://schemas.microsoft.com/office/drawing/2014/main" id="{9B7B5370-FB4B-4AEE-9B64-37E217478552}"/>
                </a:ext>
              </a:extLst>
            </p:cNvPr>
            <p:cNvSpPr txBox="1"/>
            <p:nvPr/>
          </p:nvSpPr>
          <p:spPr>
            <a:xfrm>
              <a:off x="1776668" y="4892349"/>
              <a:ext cx="367408" cy="523220"/>
            </a:xfrm>
            <a:prstGeom prst="rect">
              <a:avLst/>
            </a:prstGeom>
            <a:noFill/>
          </p:spPr>
          <p:txBody>
            <a:bodyPr wrap="none" rtlCol="0">
              <a:spAutoFit/>
            </a:bodyPr>
            <a:lstStyle/>
            <a:p>
              <a:r>
                <a:rPr lang="en-AU" sz="2800" dirty="0">
                  <a:solidFill>
                    <a:srgbClr val="92D050"/>
                  </a:solidFill>
                </a:rPr>
                <a:t>1</a:t>
              </a:r>
            </a:p>
          </p:txBody>
        </p:sp>
      </p:grpSp>
      <p:sp>
        <p:nvSpPr>
          <p:cNvPr id="126" name="TextBox 125">
            <a:extLst>
              <a:ext uri="{FF2B5EF4-FFF2-40B4-BE49-F238E27FC236}">
                <a16:creationId xmlns:a16="http://schemas.microsoft.com/office/drawing/2014/main" id="{F041B497-589E-498A-BC29-0CD7CE33506B}"/>
              </a:ext>
            </a:extLst>
          </p:cNvPr>
          <p:cNvSpPr txBox="1"/>
          <p:nvPr/>
        </p:nvSpPr>
        <p:spPr>
          <a:xfrm>
            <a:off x="5156163" y="1946616"/>
            <a:ext cx="3778022" cy="584775"/>
          </a:xfrm>
          <a:prstGeom prst="rect">
            <a:avLst/>
          </a:prstGeom>
          <a:noFill/>
        </p:spPr>
        <p:txBody>
          <a:bodyPr wrap="none" rtlCol="0">
            <a:spAutoFit/>
          </a:bodyPr>
          <a:lstStyle/>
          <a:p>
            <a:r>
              <a:rPr lang="en-AU" sz="3200" dirty="0">
                <a:solidFill>
                  <a:schemeClr val="bg1"/>
                </a:solidFill>
              </a:rPr>
              <a:t>vSet = {1, 3, 4, 5, 6, 7}</a:t>
            </a:r>
          </a:p>
        </p:txBody>
      </p:sp>
    </p:spTree>
    <p:extLst>
      <p:ext uri="{BB962C8B-B14F-4D97-AF65-F5344CB8AC3E}">
        <p14:creationId xmlns:p14="http://schemas.microsoft.com/office/powerpoint/2010/main" val="1924033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6" name="TextBox 45">
            <a:extLst>
              <a:ext uri="{FF2B5EF4-FFF2-40B4-BE49-F238E27FC236}">
                <a16:creationId xmlns:a16="http://schemas.microsoft.com/office/drawing/2014/main" id="{E541BAA0-9DE0-4E7A-ADA7-C1C10410C6D7}"/>
              </a:ext>
            </a:extLst>
          </p:cNvPr>
          <p:cNvSpPr txBox="1"/>
          <p:nvPr/>
        </p:nvSpPr>
        <p:spPr>
          <a:xfrm>
            <a:off x="331371" y="156516"/>
            <a:ext cx="4714762" cy="2677656"/>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This distance (11) is smaller than the </a:t>
            </a:r>
            <a:r>
              <a:rPr lang="en-AU" sz="2400" b="1" dirty="0">
                <a:solidFill>
                  <a:schemeClr val="bg1"/>
                </a:solidFill>
              </a:rPr>
              <a:t>currently  known shortest distance</a:t>
            </a:r>
            <a:r>
              <a:rPr lang="en-AU" sz="2400" dirty="0">
                <a:solidFill>
                  <a:schemeClr val="bg1"/>
                </a:solidFill>
              </a:rPr>
              <a:t> to 5 (∞), so we update the dist and predecessor arrays.</a:t>
            </a:r>
          </a:p>
          <a:p>
            <a:r>
              <a:rPr lang="en-AU" sz="2400" dirty="0">
                <a:solidFill>
                  <a:schemeClr val="bg1"/>
                </a:solidFill>
              </a:rPr>
              <a:t>The new distance of 5 is 11 and the new predecessor of 5 is 2.</a:t>
            </a:r>
          </a:p>
        </p:txBody>
      </p:sp>
      <p:graphicFrame>
        <p:nvGraphicFramePr>
          <p:cNvPr id="45" name="Table 9">
            <a:extLst>
              <a:ext uri="{FF2B5EF4-FFF2-40B4-BE49-F238E27FC236}">
                <a16:creationId xmlns:a16="http://schemas.microsoft.com/office/drawing/2014/main" id="{5A64FA18-382A-4E8C-9A86-FAAAFB140259}"/>
              </a:ext>
            </a:extLst>
          </p:cNvPr>
          <p:cNvGraphicFramePr>
            <a:graphicFrameLocks noGrp="1"/>
          </p:cNvGraphicFramePr>
          <p:nvPr>
            <p:extLst>
              <p:ext uri="{D42A27DB-BD31-4B8C-83A1-F6EECF244321}">
                <p14:modId xmlns:p14="http://schemas.microsoft.com/office/powerpoint/2010/main" val="4075204091"/>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accent4"/>
                          </a:solidFill>
                        </a:rPr>
                        <a:t>2</a:t>
                      </a:r>
                    </a:p>
                  </a:txBody>
                  <a:tcPr anchor="ctr">
                    <a:noFill/>
                  </a:tcPr>
                </a:tc>
                <a:tc>
                  <a:txBody>
                    <a:bodyPr/>
                    <a:lstStyle/>
                    <a:p>
                      <a:pPr algn="ctr"/>
                      <a:r>
                        <a:rPr lang="en-AU" sz="3200" dirty="0">
                          <a:solidFill>
                            <a:srgbClr val="92D050"/>
                          </a:solidFill>
                        </a:rPr>
                        <a:t>3</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rgbClr val="00B050"/>
                          </a:solidFill>
                        </a:rPr>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rgbClr val="92D050"/>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92D050"/>
                          </a:solidFill>
                        </a:rPr>
                        <a:t>5</a:t>
                      </a:r>
                    </a:p>
                  </a:txBody>
                  <a:tcPr anchor="ctr">
                    <a:noFill/>
                  </a:tcPr>
                </a:tc>
                <a:tc>
                  <a:txBody>
                    <a:bodyPr/>
                    <a:lstStyle/>
                    <a:p>
                      <a:pPr algn="ctr"/>
                      <a:r>
                        <a:rPr lang="en-AU" sz="3200" dirty="0">
                          <a:solidFill>
                            <a:schemeClr val="accent4"/>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solidFill>
                            <a:srgbClr val="92D050"/>
                          </a:solidFill>
                        </a:rPr>
                        <a:t>7</a:t>
                      </a:r>
                    </a:p>
                  </a:txBody>
                  <a:tcPr anchor="ctr">
                    <a:noFill/>
                  </a:tcPr>
                </a:tc>
                <a:tc>
                  <a:txBody>
                    <a:bodyPr/>
                    <a:lstStyle/>
                    <a:p>
                      <a:pPr algn="ctr"/>
                      <a:r>
                        <a:rPr lang="en-AU" sz="3200" dirty="0">
                          <a:solidFill>
                            <a:srgbClr val="00B050"/>
                          </a:solidFill>
                        </a:rPr>
                        <a:t>11</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rgbClr val="00B050"/>
                          </a:solidFill>
                        </a:rPr>
                        <a:t>2</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grpSp>
        <p:nvGrpSpPr>
          <p:cNvPr id="48" name="Group 47">
            <a:extLst>
              <a:ext uri="{FF2B5EF4-FFF2-40B4-BE49-F238E27FC236}">
                <a16:creationId xmlns:a16="http://schemas.microsoft.com/office/drawing/2014/main" id="{07D35B29-D0CB-416C-BEAE-352DD470D8DB}"/>
              </a:ext>
            </a:extLst>
          </p:cNvPr>
          <p:cNvGrpSpPr/>
          <p:nvPr/>
        </p:nvGrpSpPr>
        <p:grpSpPr>
          <a:xfrm>
            <a:off x="1903135" y="2700836"/>
            <a:ext cx="8385709" cy="3943348"/>
            <a:chOff x="919157" y="2459578"/>
            <a:chExt cx="8385709" cy="3943348"/>
          </a:xfrm>
        </p:grpSpPr>
        <p:sp>
          <p:nvSpPr>
            <p:cNvPr id="50" name="Oval 49">
              <a:extLst>
                <a:ext uri="{FF2B5EF4-FFF2-40B4-BE49-F238E27FC236}">
                  <a16:creationId xmlns:a16="http://schemas.microsoft.com/office/drawing/2014/main" id="{E08A5CB6-165F-4C72-9D85-C8800006F24B}"/>
                </a:ext>
              </a:extLst>
            </p:cNvPr>
            <p:cNvSpPr/>
            <p:nvPr/>
          </p:nvSpPr>
          <p:spPr>
            <a:xfrm>
              <a:off x="956726" y="291464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0</a:t>
              </a:r>
            </a:p>
          </p:txBody>
        </p:sp>
        <p:sp>
          <p:nvSpPr>
            <p:cNvPr id="52" name="Oval 51">
              <a:extLst>
                <a:ext uri="{FF2B5EF4-FFF2-40B4-BE49-F238E27FC236}">
                  <a16:creationId xmlns:a16="http://schemas.microsoft.com/office/drawing/2014/main" id="{2CC02612-BE1A-4E5D-9A27-F5C4652459BA}"/>
                </a:ext>
              </a:extLst>
            </p:cNvPr>
            <p:cNvSpPr/>
            <p:nvPr/>
          </p:nvSpPr>
          <p:spPr>
            <a:xfrm>
              <a:off x="956727" y="57171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3</a:t>
              </a:r>
            </a:p>
          </p:txBody>
        </p:sp>
        <p:sp>
          <p:nvSpPr>
            <p:cNvPr id="54" name="Oval 53">
              <a:extLst>
                <a:ext uri="{FF2B5EF4-FFF2-40B4-BE49-F238E27FC236}">
                  <a16:creationId xmlns:a16="http://schemas.microsoft.com/office/drawing/2014/main" id="{AE70BDF8-1C36-4D33-B139-BBDC692F1D29}"/>
                </a:ext>
              </a:extLst>
            </p:cNvPr>
            <p:cNvSpPr/>
            <p:nvPr/>
          </p:nvSpPr>
          <p:spPr>
            <a:xfrm>
              <a:off x="4596227" y="2459578"/>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1</a:t>
              </a:r>
            </a:p>
          </p:txBody>
        </p:sp>
        <p:sp>
          <p:nvSpPr>
            <p:cNvPr id="90" name="Oval 89">
              <a:extLst>
                <a:ext uri="{FF2B5EF4-FFF2-40B4-BE49-F238E27FC236}">
                  <a16:creationId xmlns:a16="http://schemas.microsoft.com/office/drawing/2014/main" id="{24A3C6CB-AB26-4B7C-A6B8-C776FC8ED52D}"/>
                </a:ext>
              </a:extLst>
            </p:cNvPr>
            <p:cNvSpPr/>
            <p:nvPr/>
          </p:nvSpPr>
          <p:spPr>
            <a:xfrm>
              <a:off x="2476493" y="4398421"/>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2</a:t>
              </a:r>
            </a:p>
          </p:txBody>
        </p:sp>
        <p:sp>
          <p:nvSpPr>
            <p:cNvPr id="91" name="Oval 90">
              <a:extLst>
                <a:ext uri="{FF2B5EF4-FFF2-40B4-BE49-F238E27FC236}">
                  <a16:creationId xmlns:a16="http://schemas.microsoft.com/office/drawing/2014/main" id="{51524991-D41D-4776-8BE8-412ADFCF6772}"/>
                </a:ext>
              </a:extLst>
            </p:cNvPr>
            <p:cNvSpPr/>
            <p:nvPr/>
          </p:nvSpPr>
          <p:spPr>
            <a:xfrm>
              <a:off x="4647973" y="5474652"/>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4</a:t>
              </a:r>
            </a:p>
          </p:txBody>
        </p:sp>
        <p:sp>
          <p:nvSpPr>
            <p:cNvPr id="92" name="Oval 91">
              <a:extLst>
                <a:ext uri="{FF2B5EF4-FFF2-40B4-BE49-F238E27FC236}">
                  <a16:creationId xmlns:a16="http://schemas.microsoft.com/office/drawing/2014/main" id="{81A851BB-4C75-4325-A73A-E852CE00C33F}"/>
                </a:ext>
              </a:extLst>
            </p:cNvPr>
            <p:cNvSpPr/>
            <p:nvPr/>
          </p:nvSpPr>
          <p:spPr>
            <a:xfrm>
              <a:off x="6093173" y="3813050"/>
              <a:ext cx="685805" cy="685805"/>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00B050"/>
                  </a:solidFill>
                </a:rPr>
                <a:t>5</a:t>
              </a:r>
            </a:p>
          </p:txBody>
        </p:sp>
        <p:sp>
          <p:nvSpPr>
            <p:cNvPr id="93" name="Oval 92">
              <a:extLst>
                <a:ext uri="{FF2B5EF4-FFF2-40B4-BE49-F238E27FC236}">
                  <a16:creationId xmlns:a16="http://schemas.microsoft.com/office/drawing/2014/main" id="{10A2589D-364B-4248-93EA-58EB1ED5D406}"/>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94" name="Oval 93">
              <a:extLst>
                <a:ext uri="{FF2B5EF4-FFF2-40B4-BE49-F238E27FC236}">
                  <a16:creationId xmlns:a16="http://schemas.microsoft.com/office/drawing/2014/main" id="{C9F56351-93B4-41D9-A17E-2AC182FEA6F8}"/>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95" name="Straight Connector 94">
              <a:extLst>
                <a:ext uri="{FF2B5EF4-FFF2-40B4-BE49-F238E27FC236}">
                  <a16:creationId xmlns:a16="http://schemas.microsoft.com/office/drawing/2014/main" id="{1B630E7E-0D52-42C5-AC4D-00C71F82626C}"/>
                </a:ext>
              </a:extLst>
            </p:cNvPr>
            <p:cNvCxnSpPr>
              <a:stCxn id="50" idx="6"/>
              <a:endCxn id="54"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857660D-2744-4BA4-8C3E-65A8B27B7E03}"/>
                </a:ext>
              </a:extLst>
            </p:cNvPr>
            <p:cNvCxnSpPr>
              <a:cxnSpLocks/>
              <a:stCxn id="50" idx="5"/>
              <a:endCxn id="90" idx="1"/>
            </p:cNvCxnSpPr>
            <p:nvPr/>
          </p:nvCxnSpPr>
          <p:spPr>
            <a:xfrm>
              <a:off x="1542097" y="3500011"/>
              <a:ext cx="1034830" cy="99884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F6184AA-FD46-4088-A0B1-F0546037B058}"/>
                </a:ext>
              </a:extLst>
            </p:cNvPr>
            <p:cNvCxnSpPr>
              <a:stCxn id="90" idx="7"/>
              <a:endCxn id="54" idx="3"/>
            </p:cNvCxnSpPr>
            <p:nvPr/>
          </p:nvCxnSpPr>
          <p:spPr>
            <a:xfrm flipV="1">
              <a:off x="3061864" y="3044949"/>
              <a:ext cx="1634797" cy="145390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88A18ED-E8A5-4C9A-BF12-FB1EF14A9548}"/>
                </a:ext>
              </a:extLst>
            </p:cNvPr>
            <p:cNvCxnSpPr>
              <a:stCxn id="54" idx="6"/>
              <a:endCxn id="93"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0B13D6F-9A1C-4878-B25A-F6496C515FC1}"/>
                </a:ext>
              </a:extLst>
            </p:cNvPr>
            <p:cNvCxnSpPr>
              <a:stCxn id="92" idx="7"/>
              <a:endCxn id="93"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97DE124-4189-4B9D-B640-89DA353035DB}"/>
                </a:ext>
              </a:extLst>
            </p:cNvPr>
            <p:cNvCxnSpPr>
              <a:stCxn id="92" idx="5"/>
              <a:endCxn id="94"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ABFFADF-6BD2-45FD-92D6-DD834AF155E4}"/>
                </a:ext>
              </a:extLst>
            </p:cNvPr>
            <p:cNvCxnSpPr>
              <a:stCxn id="93" idx="4"/>
              <a:endCxn id="94"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1ADDF82-167F-498C-9688-36CC2B5A1CFC}"/>
                </a:ext>
              </a:extLst>
            </p:cNvPr>
            <p:cNvCxnSpPr>
              <a:stCxn id="54" idx="5"/>
              <a:endCxn id="92"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62CAFFD-BB8D-44BD-BEA8-F7B60EAE0F95}"/>
                </a:ext>
              </a:extLst>
            </p:cNvPr>
            <p:cNvCxnSpPr>
              <a:stCxn id="90" idx="6"/>
              <a:endCxn id="92" idx="2"/>
            </p:cNvCxnSpPr>
            <p:nvPr/>
          </p:nvCxnSpPr>
          <p:spPr>
            <a:xfrm flipV="1">
              <a:off x="3162298" y="4155953"/>
              <a:ext cx="2930875" cy="58537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6F55C93-490A-4804-9675-9DDFBF159E2F}"/>
                </a:ext>
              </a:extLst>
            </p:cNvPr>
            <p:cNvCxnSpPr>
              <a:stCxn id="50" idx="4"/>
              <a:endCxn id="52"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44910574-B6C7-4A27-B448-7109271E3CC7}"/>
                </a:ext>
              </a:extLst>
            </p:cNvPr>
            <p:cNvCxnSpPr>
              <a:cxnSpLocks/>
              <a:stCxn id="52" idx="7"/>
              <a:endCxn id="90" idx="3"/>
            </p:cNvCxnSpPr>
            <p:nvPr/>
          </p:nvCxnSpPr>
          <p:spPr>
            <a:xfrm flipV="1">
              <a:off x="1542098" y="4983792"/>
              <a:ext cx="1034829" cy="83376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C00714A-12BD-42D7-B976-3A9B42634316}"/>
                </a:ext>
              </a:extLst>
            </p:cNvPr>
            <p:cNvCxnSpPr>
              <a:stCxn id="52" idx="6"/>
              <a:endCxn id="91"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4ACE48D-EE55-4130-810D-CC32FE58CA64}"/>
                </a:ext>
              </a:extLst>
            </p:cNvPr>
            <p:cNvCxnSpPr>
              <a:stCxn id="90" idx="5"/>
              <a:endCxn id="91" idx="1"/>
            </p:cNvCxnSpPr>
            <p:nvPr/>
          </p:nvCxnSpPr>
          <p:spPr>
            <a:xfrm>
              <a:off x="3061864" y="4983792"/>
              <a:ext cx="1686543" cy="59129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F5FB387-194F-4458-93B5-E7538EA8B46A}"/>
                </a:ext>
              </a:extLst>
            </p:cNvPr>
            <p:cNvCxnSpPr>
              <a:stCxn id="91" idx="6"/>
              <a:endCxn id="94"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D126874-0C7E-40E5-9CA0-872A56730CE6}"/>
                </a:ext>
              </a:extLst>
            </p:cNvPr>
            <p:cNvCxnSpPr>
              <a:stCxn id="91" idx="7"/>
              <a:endCxn id="92"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28144237-DC88-4F08-8322-504075A46897}"/>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112" name="TextBox 111">
              <a:extLst>
                <a:ext uri="{FF2B5EF4-FFF2-40B4-BE49-F238E27FC236}">
                  <a16:creationId xmlns:a16="http://schemas.microsoft.com/office/drawing/2014/main" id="{8E358C43-0185-4C9C-B702-2E6093208922}"/>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113" name="TextBox 112">
              <a:extLst>
                <a:ext uri="{FF2B5EF4-FFF2-40B4-BE49-F238E27FC236}">
                  <a16:creationId xmlns:a16="http://schemas.microsoft.com/office/drawing/2014/main" id="{ECA10BB2-5D4B-499A-BB22-3D5A270BA846}"/>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114" name="TextBox 113">
              <a:extLst>
                <a:ext uri="{FF2B5EF4-FFF2-40B4-BE49-F238E27FC236}">
                  <a16:creationId xmlns:a16="http://schemas.microsoft.com/office/drawing/2014/main" id="{F79CF1AA-B785-4C4B-8C3D-C36072A869AA}"/>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115" name="TextBox 114">
              <a:extLst>
                <a:ext uri="{FF2B5EF4-FFF2-40B4-BE49-F238E27FC236}">
                  <a16:creationId xmlns:a16="http://schemas.microsoft.com/office/drawing/2014/main" id="{F00A911B-84EB-4F00-AAFF-FC199ABEB1B2}"/>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92D050"/>
                  </a:solidFill>
                </a:rPr>
                <a:t>4</a:t>
              </a:r>
            </a:p>
          </p:txBody>
        </p:sp>
        <p:sp>
          <p:nvSpPr>
            <p:cNvPr id="116" name="TextBox 115">
              <a:extLst>
                <a:ext uri="{FF2B5EF4-FFF2-40B4-BE49-F238E27FC236}">
                  <a16:creationId xmlns:a16="http://schemas.microsoft.com/office/drawing/2014/main" id="{70ABA704-2741-4BDC-AC09-DD3B0634E8F2}"/>
                </a:ext>
              </a:extLst>
            </p:cNvPr>
            <p:cNvSpPr txBox="1"/>
            <p:nvPr/>
          </p:nvSpPr>
          <p:spPr>
            <a:xfrm>
              <a:off x="3476594" y="3353938"/>
              <a:ext cx="367408" cy="523220"/>
            </a:xfrm>
            <a:prstGeom prst="rect">
              <a:avLst/>
            </a:prstGeom>
            <a:noFill/>
          </p:spPr>
          <p:txBody>
            <a:bodyPr wrap="none" rtlCol="0">
              <a:spAutoFit/>
            </a:bodyPr>
            <a:lstStyle/>
            <a:p>
              <a:r>
                <a:rPr lang="en-AU" sz="2800" dirty="0">
                  <a:solidFill>
                    <a:srgbClr val="92D050"/>
                  </a:solidFill>
                </a:rPr>
                <a:t>8</a:t>
              </a:r>
            </a:p>
          </p:txBody>
        </p:sp>
        <p:sp>
          <p:nvSpPr>
            <p:cNvPr id="117" name="TextBox 116">
              <a:extLst>
                <a:ext uri="{FF2B5EF4-FFF2-40B4-BE49-F238E27FC236}">
                  <a16:creationId xmlns:a16="http://schemas.microsoft.com/office/drawing/2014/main" id="{8E30E6FB-4937-49B7-94B1-90605F795267}"/>
                </a:ext>
              </a:extLst>
            </p:cNvPr>
            <p:cNvSpPr txBox="1"/>
            <p:nvPr/>
          </p:nvSpPr>
          <p:spPr>
            <a:xfrm>
              <a:off x="4426475" y="3894342"/>
              <a:ext cx="367408" cy="523220"/>
            </a:xfrm>
            <a:prstGeom prst="rect">
              <a:avLst/>
            </a:prstGeom>
            <a:noFill/>
          </p:spPr>
          <p:txBody>
            <a:bodyPr wrap="none" rtlCol="0">
              <a:spAutoFit/>
            </a:bodyPr>
            <a:lstStyle/>
            <a:p>
              <a:r>
                <a:rPr lang="en-AU" sz="2800" dirty="0">
                  <a:solidFill>
                    <a:srgbClr val="00B050"/>
                  </a:solidFill>
                </a:rPr>
                <a:t>7</a:t>
              </a:r>
            </a:p>
          </p:txBody>
        </p:sp>
        <p:sp>
          <p:nvSpPr>
            <p:cNvPr id="118" name="TextBox 117">
              <a:extLst>
                <a:ext uri="{FF2B5EF4-FFF2-40B4-BE49-F238E27FC236}">
                  <a16:creationId xmlns:a16="http://schemas.microsoft.com/office/drawing/2014/main" id="{2A38BCF1-A74C-470E-9A6B-F2730A6EA407}"/>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119" name="TextBox 118">
              <a:extLst>
                <a:ext uri="{FF2B5EF4-FFF2-40B4-BE49-F238E27FC236}">
                  <a16:creationId xmlns:a16="http://schemas.microsoft.com/office/drawing/2014/main" id="{3286DB46-C2B9-4B86-8F71-FC7A20AC63D0}"/>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120" name="TextBox 119">
              <a:extLst>
                <a:ext uri="{FF2B5EF4-FFF2-40B4-BE49-F238E27FC236}">
                  <a16:creationId xmlns:a16="http://schemas.microsoft.com/office/drawing/2014/main" id="{F6AE954A-9671-4E4A-BB7C-9F1C3E9BD361}"/>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121" name="TextBox 120">
              <a:extLst>
                <a:ext uri="{FF2B5EF4-FFF2-40B4-BE49-F238E27FC236}">
                  <a16:creationId xmlns:a16="http://schemas.microsoft.com/office/drawing/2014/main" id="{68F4F7BC-FC22-4951-910B-57BBDA50C21B}"/>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122" name="TextBox 121">
              <a:extLst>
                <a:ext uri="{FF2B5EF4-FFF2-40B4-BE49-F238E27FC236}">
                  <a16:creationId xmlns:a16="http://schemas.microsoft.com/office/drawing/2014/main" id="{88242016-5F4C-4ABB-8B1F-9E927A785FD9}"/>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123" name="TextBox 122">
              <a:extLst>
                <a:ext uri="{FF2B5EF4-FFF2-40B4-BE49-F238E27FC236}">
                  <a16:creationId xmlns:a16="http://schemas.microsoft.com/office/drawing/2014/main" id="{A745EEAC-0FAA-4AD5-9A0A-C8216584C006}"/>
                </a:ext>
              </a:extLst>
            </p:cNvPr>
            <p:cNvSpPr txBox="1"/>
            <p:nvPr/>
          </p:nvSpPr>
          <p:spPr>
            <a:xfrm>
              <a:off x="3856587" y="4772399"/>
              <a:ext cx="367408" cy="523220"/>
            </a:xfrm>
            <a:prstGeom prst="rect">
              <a:avLst/>
            </a:prstGeom>
            <a:noFill/>
          </p:spPr>
          <p:txBody>
            <a:bodyPr wrap="none" rtlCol="0">
              <a:spAutoFit/>
            </a:bodyPr>
            <a:lstStyle/>
            <a:p>
              <a:r>
                <a:rPr lang="en-AU" sz="2800" dirty="0">
                  <a:solidFill>
                    <a:srgbClr val="92D050"/>
                  </a:solidFill>
                </a:rPr>
                <a:t>3</a:t>
              </a:r>
            </a:p>
          </p:txBody>
        </p:sp>
        <p:sp>
          <p:nvSpPr>
            <p:cNvPr id="124" name="TextBox 123">
              <a:extLst>
                <a:ext uri="{FF2B5EF4-FFF2-40B4-BE49-F238E27FC236}">
                  <a16:creationId xmlns:a16="http://schemas.microsoft.com/office/drawing/2014/main" id="{D5E6D054-0159-4D7A-B698-6F34E93D2251}"/>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125" name="TextBox 124">
              <a:extLst>
                <a:ext uri="{FF2B5EF4-FFF2-40B4-BE49-F238E27FC236}">
                  <a16:creationId xmlns:a16="http://schemas.microsoft.com/office/drawing/2014/main" id="{4EC604A4-3BB3-4A69-82AD-195517C41C87}"/>
                </a:ext>
              </a:extLst>
            </p:cNvPr>
            <p:cNvSpPr txBox="1"/>
            <p:nvPr/>
          </p:nvSpPr>
          <p:spPr>
            <a:xfrm>
              <a:off x="1776668" y="4892349"/>
              <a:ext cx="367408" cy="523220"/>
            </a:xfrm>
            <a:prstGeom prst="rect">
              <a:avLst/>
            </a:prstGeom>
            <a:noFill/>
          </p:spPr>
          <p:txBody>
            <a:bodyPr wrap="none" rtlCol="0">
              <a:spAutoFit/>
            </a:bodyPr>
            <a:lstStyle/>
            <a:p>
              <a:r>
                <a:rPr lang="en-AU" sz="2800" dirty="0">
                  <a:solidFill>
                    <a:srgbClr val="92D050"/>
                  </a:solidFill>
                </a:rPr>
                <a:t>1</a:t>
              </a:r>
            </a:p>
          </p:txBody>
        </p:sp>
      </p:grpSp>
      <p:sp>
        <p:nvSpPr>
          <p:cNvPr id="126" name="TextBox 125">
            <a:extLst>
              <a:ext uri="{FF2B5EF4-FFF2-40B4-BE49-F238E27FC236}">
                <a16:creationId xmlns:a16="http://schemas.microsoft.com/office/drawing/2014/main" id="{EE6EBA02-A215-4F7F-9E79-1F5F53775426}"/>
              </a:ext>
            </a:extLst>
          </p:cNvPr>
          <p:cNvSpPr txBox="1"/>
          <p:nvPr/>
        </p:nvSpPr>
        <p:spPr>
          <a:xfrm>
            <a:off x="5156163" y="1946616"/>
            <a:ext cx="3778022" cy="584775"/>
          </a:xfrm>
          <a:prstGeom prst="rect">
            <a:avLst/>
          </a:prstGeom>
          <a:noFill/>
        </p:spPr>
        <p:txBody>
          <a:bodyPr wrap="none" rtlCol="0">
            <a:spAutoFit/>
          </a:bodyPr>
          <a:lstStyle/>
          <a:p>
            <a:r>
              <a:rPr lang="en-AU" sz="3200" dirty="0">
                <a:solidFill>
                  <a:schemeClr val="bg1"/>
                </a:solidFill>
              </a:rPr>
              <a:t>vSet = {1, 3, 4, 5, 6, 7}</a:t>
            </a:r>
          </a:p>
        </p:txBody>
      </p:sp>
    </p:spTree>
    <p:extLst>
      <p:ext uri="{BB962C8B-B14F-4D97-AF65-F5344CB8AC3E}">
        <p14:creationId xmlns:p14="http://schemas.microsoft.com/office/powerpoint/2010/main" val="4001413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5" name="TextBox 44">
            <a:extLst>
              <a:ext uri="{FF2B5EF4-FFF2-40B4-BE49-F238E27FC236}">
                <a16:creationId xmlns:a16="http://schemas.microsoft.com/office/drawing/2014/main" id="{00F8E130-DA7C-49C0-B37C-32422E47CC4F}"/>
              </a:ext>
            </a:extLst>
          </p:cNvPr>
          <p:cNvSpPr txBox="1"/>
          <p:nvPr/>
        </p:nvSpPr>
        <p:spPr>
          <a:xfrm>
            <a:off x="331371" y="156516"/>
            <a:ext cx="4583619" cy="1569660"/>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We’ve checked all the neighbours of 2, so we’ve completed another iteration of the algorithm.</a:t>
            </a:r>
          </a:p>
        </p:txBody>
      </p:sp>
      <p:grpSp>
        <p:nvGrpSpPr>
          <p:cNvPr id="46" name="Group 45">
            <a:extLst>
              <a:ext uri="{FF2B5EF4-FFF2-40B4-BE49-F238E27FC236}">
                <a16:creationId xmlns:a16="http://schemas.microsoft.com/office/drawing/2014/main" id="{1219C076-E499-43CA-8702-DDC53A52564F}"/>
              </a:ext>
            </a:extLst>
          </p:cNvPr>
          <p:cNvGrpSpPr/>
          <p:nvPr/>
        </p:nvGrpSpPr>
        <p:grpSpPr>
          <a:xfrm>
            <a:off x="1903135" y="2700836"/>
            <a:ext cx="8385709" cy="3943348"/>
            <a:chOff x="919157" y="2459578"/>
            <a:chExt cx="8385709" cy="3943348"/>
          </a:xfrm>
        </p:grpSpPr>
        <p:sp>
          <p:nvSpPr>
            <p:cNvPr id="48" name="Oval 47">
              <a:extLst>
                <a:ext uri="{FF2B5EF4-FFF2-40B4-BE49-F238E27FC236}">
                  <a16:creationId xmlns:a16="http://schemas.microsoft.com/office/drawing/2014/main" id="{BFBBB373-7520-4729-974C-7AC6C2695E81}"/>
                </a:ext>
              </a:extLst>
            </p:cNvPr>
            <p:cNvSpPr/>
            <p:nvPr/>
          </p:nvSpPr>
          <p:spPr>
            <a:xfrm>
              <a:off x="956726" y="291464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0</a:t>
              </a:r>
            </a:p>
          </p:txBody>
        </p:sp>
        <p:sp>
          <p:nvSpPr>
            <p:cNvPr id="50" name="Oval 49">
              <a:extLst>
                <a:ext uri="{FF2B5EF4-FFF2-40B4-BE49-F238E27FC236}">
                  <a16:creationId xmlns:a16="http://schemas.microsoft.com/office/drawing/2014/main" id="{9AB036ED-D8C8-40D3-814F-220EABDD7F9C}"/>
                </a:ext>
              </a:extLst>
            </p:cNvPr>
            <p:cNvSpPr/>
            <p:nvPr/>
          </p:nvSpPr>
          <p:spPr>
            <a:xfrm>
              <a:off x="956727" y="57171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3</a:t>
              </a:r>
            </a:p>
          </p:txBody>
        </p:sp>
        <p:sp>
          <p:nvSpPr>
            <p:cNvPr id="52" name="Oval 51">
              <a:extLst>
                <a:ext uri="{FF2B5EF4-FFF2-40B4-BE49-F238E27FC236}">
                  <a16:creationId xmlns:a16="http://schemas.microsoft.com/office/drawing/2014/main" id="{CBF993A7-951B-4552-A7F2-D0D3D11B3CA7}"/>
                </a:ext>
              </a:extLst>
            </p:cNvPr>
            <p:cNvSpPr/>
            <p:nvPr/>
          </p:nvSpPr>
          <p:spPr>
            <a:xfrm>
              <a:off x="4596227" y="2459578"/>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1</a:t>
              </a:r>
            </a:p>
          </p:txBody>
        </p:sp>
        <p:sp>
          <p:nvSpPr>
            <p:cNvPr id="54" name="Oval 53">
              <a:extLst>
                <a:ext uri="{FF2B5EF4-FFF2-40B4-BE49-F238E27FC236}">
                  <a16:creationId xmlns:a16="http://schemas.microsoft.com/office/drawing/2014/main" id="{057BB3F2-1DD3-4966-8A91-2CAD5D211183}"/>
                </a:ext>
              </a:extLst>
            </p:cNvPr>
            <p:cNvSpPr/>
            <p:nvPr/>
          </p:nvSpPr>
          <p:spPr>
            <a:xfrm>
              <a:off x="2476493" y="4398421"/>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2</a:t>
              </a:r>
            </a:p>
          </p:txBody>
        </p:sp>
        <p:sp>
          <p:nvSpPr>
            <p:cNvPr id="90" name="Oval 89">
              <a:extLst>
                <a:ext uri="{FF2B5EF4-FFF2-40B4-BE49-F238E27FC236}">
                  <a16:creationId xmlns:a16="http://schemas.microsoft.com/office/drawing/2014/main" id="{10951E44-374E-40A8-9874-C0722132542E}"/>
                </a:ext>
              </a:extLst>
            </p:cNvPr>
            <p:cNvSpPr/>
            <p:nvPr/>
          </p:nvSpPr>
          <p:spPr>
            <a:xfrm>
              <a:off x="4647973" y="5474652"/>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4</a:t>
              </a:r>
            </a:p>
          </p:txBody>
        </p:sp>
        <p:sp>
          <p:nvSpPr>
            <p:cNvPr id="91" name="Oval 90">
              <a:extLst>
                <a:ext uri="{FF2B5EF4-FFF2-40B4-BE49-F238E27FC236}">
                  <a16:creationId xmlns:a16="http://schemas.microsoft.com/office/drawing/2014/main" id="{72BE9174-4EEB-40EA-9D13-305D6781ED04}"/>
                </a:ext>
              </a:extLst>
            </p:cNvPr>
            <p:cNvSpPr/>
            <p:nvPr/>
          </p:nvSpPr>
          <p:spPr>
            <a:xfrm>
              <a:off x="6093173" y="381305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5</a:t>
              </a:r>
            </a:p>
          </p:txBody>
        </p:sp>
        <p:sp>
          <p:nvSpPr>
            <p:cNvPr id="92" name="Oval 91">
              <a:extLst>
                <a:ext uri="{FF2B5EF4-FFF2-40B4-BE49-F238E27FC236}">
                  <a16:creationId xmlns:a16="http://schemas.microsoft.com/office/drawing/2014/main" id="{7D41DAC0-9958-4C7B-966A-2A3CE05EE571}"/>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93" name="Oval 92">
              <a:extLst>
                <a:ext uri="{FF2B5EF4-FFF2-40B4-BE49-F238E27FC236}">
                  <a16:creationId xmlns:a16="http://schemas.microsoft.com/office/drawing/2014/main" id="{09211F36-6BC7-4001-9F3D-694D5E11C71B}"/>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94" name="Straight Connector 93">
              <a:extLst>
                <a:ext uri="{FF2B5EF4-FFF2-40B4-BE49-F238E27FC236}">
                  <a16:creationId xmlns:a16="http://schemas.microsoft.com/office/drawing/2014/main" id="{D549796C-76E5-4CA8-BF20-B63D9642BDCB}"/>
                </a:ext>
              </a:extLst>
            </p:cNvPr>
            <p:cNvCxnSpPr>
              <a:stCxn id="48" idx="6"/>
              <a:endCxn id="52"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FCEB012-72AF-4371-9849-0FE177BACF98}"/>
                </a:ext>
              </a:extLst>
            </p:cNvPr>
            <p:cNvCxnSpPr>
              <a:cxnSpLocks/>
              <a:stCxn id="48" idx="5"/>
              <a:endCxn id="54" idx="1"/>
            </p:cNvCxnSpPr>
            <p:nvPr/>
          </p:nvCxnSpPr>
          <p:spPr>
            <a:xfrm>
              <a:off x="1542097" y="3500011"/>
              <a:ext cx="1034830" cy="99884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E2E0FA5-AE47-4338-9409-17E65F212FB4}"/>
                </a:ext>
              </a:extLst>
            </p:cNvPr>
            <p:cNvCxnSpPr>
              <a:stCxn id="54" idx="7"/>
              <a:endCxn id="52" idx="3"/>
            </p:cNvCxnSpPr>
            <p:nvPr/>
          </p:nvCxnSpPr>
          <p:spPr>
            <a:xfrm flipV="1">
              <a:off x="3061864" y="3044949"/>
              <a:ext cx="1634797" cy="145390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8E093CE-D4A7-4584-97AA-4047C01ECEEF}"/>
                </a:ext>
              </a:extLst>
            </p:cNvPr>
            <p:cNvCxnSpPr>
              <a:stCxn id="52" idx="6"/>
              <a:endCxn id="92"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CB2B188-BAD3-4F92-BCEC-C821D84BAE7D}"/>
                </a:ext>
              </a:extLst>
            </p:cNvPr>
            <p:cNvCxnSpPr>
              <a:stCxn id="91" idx="7"/>
              <a:endCxn id="92"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4B2E14B-1245-4022-B505-EDD802D44B46}"/>
                </a:ext>
              </a:extLst>
            </p:cNvPr>
            <p:cNvCxnSpPr>
              <a:stCxn id="91" idx="5"/>
              <a:endCxn id="93"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B904155-3159-4CAA-95F6-819CC7E79B8E}"/>
                </a:ext>
              </a:extLst>
            </p:cNvPr>
            <p:cNvCxnSpPr>
              <a:stCxn id="92" idx="4"/>
              <a:endCxn id="93"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2EEFC38-AEED-41F6-ABC1-4AFC720750B2}"/>
                </a:ext>
              </a:extLst>
            </p:cNvPr>
            <p:cNvCxnSpPr>
              <a:stCxn id="52" idx="5"/>
              <a:endCxn id="91"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912A14E-6364-4E3F-B8CA-9FB0EC901835}"/>
                </a:ext>
              </a:extLst>
            </p:cNvPr>
            <p:cNvCxnSpPr>
              <a:stCxn id="54" idx="6"/>
              <a:endCxn id="91" idx="2"/>
            </p:cNvCxnSpPr>
            <p:nvPr/>
          </p:nvCxnSpPr>
          <p:spPr>
            <a:xfrm flipV="1">
              <a:off x="3162298" y="4155953"/>
              <a:ext cx="2930875" cy="58537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780C33-ECE5-4F19-A2B9-793382778A55}"/>
                </a:ext>
              </a:extLst>
            </p:cNvPr>
            <p:cNvCxnSpPr>
              <a:stCxn id="48" idx="4"/>
              <a:endCxn id="50"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66F5B4F-AE1B-482D-9D83-578D3E149204}"/>
                </a:ext>
              </a:extLst>
            </p:cNvPr>
            <p:cNvCxnSpPr>
              <a:cxnSpLocks/>
              <a:stCxn id="50" idx="7"/>
              <a:endCxn id="54" idx="3"/>
            </p:cNvCxnSpPr>
            <p:nvPr/>
          </p:nvCxnSpPr>
          <p:spPr>
            <a:xfrm flipV="1">
              <a:off x="1542098" y="4983792"/>
              <a:ext cx="1034829" cy="83376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989E7FA-0F74-4088-9E55-D733CBE96FCE}"/>
                </a:ext>
              </a:extLst>
            </p:cNvPr>
            <p:cNvCxnSpPr>
              <a:stCxn id="50" idx="6"/>
              <a:endCxn id="90"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C36A2DC-CC84-492B-BCC6-103605F55B01}"/>
                </a:ext>
              </a:extLst>
            </p:cNvPr>
            <p:cNvCxnSpPr>
              <a:stCxn id="54" idx="5"/>
              <a:endCxn id="90" idx="1"/>
            </p:cNvCxnSpPr>
            <p:nvPr/>
          </p:nvCxnSpPr>
          <p:spPr>
            <a:xfrm>
              <a:off x="3061864" y="4983792"/>
              <a:ext cx="1686543" cy="59129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2F92352-BA8F-462B-BE5B-D065E2CCC23E}"/>
                </a:ext>
              </a:extLst>
            </p:cNvPr>
            <p:cNvCxnSpPr>
              <a:stCxn id="90" idx="6"/>
              <a:endCxn id="93"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4BDB7F7-66E3-46EB-A42B-17A1FB320BE5}"/>
                </a:ext>
              </a:extLst>
            </p:cNvPr>
            <p:cNvCxnSpPr>
              <a:stCxn id="90" idx="7"/>
              <a:endCxn id="91"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664C8E04-43CF-446B-94E6-8482D1B4FBAF}"/>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111" name="TextBox 110">
              <a:extLst>
                <a:ext uri="{FF2B5EF4-FFF2-40B4-BE49-F238E27FC236}">
                  <a16:creationId xmlns:a16="http://schemas.microsoft.com/office/drawing/2014/main" id="{3C793304-0999-44C9-A501-4F82C119846E}"/>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112" name="TextBox 111">
              <a:extLst>
                <a:ext uri="{FF2B5EF4-FFF2-40B4-BE49-F238E27FC236}">
                  <a16:creationId xmlns:a16="http://schemas.microsoft.com/office/drawing/2014/main" id="{0A7D9FE0-5771-43A5-B9DB-B841975FBB86}"/>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113" name="TextBox 112">
              <a:extLst>
                <a:ext uri="{FF2B5EF4-FFF2-40B4-BE49-F238E27FC236}">
                  <a16:creationId xmlns:a16="http://schemas.microsoft.com/office/drawing/2014/main" id="{015D1EB2-6C64-4A9E-B40F-1B82A5B44A6F}"/>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114" name="TextBox 113">
              <a:extLst>
                <a:ext uri="{FF2B5EF4-FFF2-40B4-BE49-F238E27FC236}">
                  <a16:creationId xmlns:a16="http://schemas.microsoft.com/office/drawing/2014/main" id="{4E30C14A-CE34-4E22-9E40-91650C4662D8}"/>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92D050"/>
                  </a:solidFill>
                </a:rPr>
                <a:t>4</a:t>
              </a:r>
            </a:p>
          </p:txBody>
        </p:sp>
        <p:sp>
          <p:nvSpPr>
            <p:cNvPr id="115" name="TextBox 114">
              <a:extLst>
                <a:ext uri="{FF2B5EF4-FFF2-40B4-BE49-F238E27FC236}">
                  <a16:creationId xmlns:a16="http://schemas.microsoft.com/office/drawing/2014/main" id="{AD2D4A9A-DCA4-4879-9FAF-AC4660BC954A}"/>
                </a:ext>
              </a:extLst>
            </p:cNvPr>
            <p:cNvSpPr txBox="1"/>
            <p:nvPr/>
          </p:nvSpPr>
          <p:spPr>
            <a:xfrm>
              <a:off x="3476594" y="3353938"/>
              <a:ext cx="367408" cy="523220"/>
            </a:xfrm>
            <a:prstGeom prst="rect">
              <a:avLst/>
            </a:prstGeom>
            <a:noFill/>
          </p:spPr>
          <p:txBody>
            <a:bodyPr wrap="none" rtlCol="0">
              <a:spAutoFit/>
            </a:bodyPr>
            <a:lstStyle/>
            <a:p>
              <a:r>
                <a:rPr lang="en-AU" sz="2800" dirty="0">
                  <a:solidFill>
                    <a:srgbClr val="92D050"/>
                  </a:solidFill>
                </a:rPr>
                <a:t>8</a:t>
              </a:r>
            </a:p>
          </p:txBody>
        </p:sp>
        <p:sp>
          <p:nvSpPr>
            <p:cNvPr id="116" name="TextBox 115">
              <a:extLst>
                <a:ext uri="{FF2B5EF4-FFF2-40B4-BE49-F238E27FC236}">
                  <a16:creationId xmlns:a16="http://schemas.microsoft.com/office/drawing/2014/main" id="{B0748000-2811-4012-9B42-CDC67F82A8EA}"/>
                </a:ext>
              </a:extLst>
            </p:cNvPr>
            <p:cNvSpPr txBox="1"/>
            <p:nvPr/>
          </p:nvSpPr>
          <p:spPr>
            <a:xfrm>
              <a:off x="4426475" y="3894342"/>
              <a:ext cx="367408" cy="523220"/>
            </a:xfrm>
            <a:prstGeom prst="rect">
              <a:avLst/>
            </a:prstGeom>
            <a:noFill/>
          </p:spPr>
          <p:txBody>
            <a:bodyPr wrap="none" rtlCol="0">
              <a:spAutoFit/>
            </a:bodyPr>
            <a:lstStyle/>
            <a:p>
              <a:r>
                <a:rPr lang="en-AU" sz="2800" dirty="0">
                  <a:solidFill>
                    <a:srgbClr val="92D050"/>
                  </a:solidFill>
                </a:rPr>
                <a:t>7</a:t>
              </a:r>
            </a:p>
          </p:txBody>
        </p:sp>
        <p:sp>
          <p:nvSpPr>
            <p:cNvPr id="117" name="TextBox 116">
              <a:extLst>
                <a:ext uri="{FF2B5EF4-FFF2-40B4-BE49-F238E27FC236}">
                  <a16:creationId xmlns:a16="http://schemas.microsoft.com/office/drawing/2014/main" id="{C2EF8763-764F-42AC-BCEA-652CA6E309D9}"/>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118" name="TextBox 117">
              <a:extLst>
                <a:ext uri="{FF2B5EF4-FFF2-40B4-BE49-F238E27FC236}">
                  <a16:creationId xmlns:a16="http://schemas.microsoft.com/office/drawing/2014/main" id="{37094371-7550-43A7-A8EC-29DDED8E7866}"/>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119" name="TextBox 118">
              <a:extLst>
                <a:ext uri="{FF2B5EF4-FFF2-40B4-BE49-F238E27FC236}">
                  <a16:creationId xmlns:a16="http://schemas.microsoft.com/office/drawing/2014/main" id="{A75A905F-73AA-4F14-A300-78E3EC60A8EE}"/>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120" name="TextBox 119">
              <a:extLst>
                <a:ext uri="{FF2B5EF4-FFF2-40B4-BE49-F238E27FC236}">
                  <a16:creationId xmlns:a16="http://schemas.microsoft.com/office/drawing/2014/main" id="{DE61AE82-65CE-4754-9857-CF324C8E8D2B}"/>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121" name="TextBox 120">
              <a:extLst>
                <a:ext uri="{FF2B5EF4-FFF2-40B4-BE49-F238E27FC236}">
                  <a16:creationId xmlns:a16="http://schemas.microsoft.com/office/drawing/2014/main" id="{6C2A344C-C5D2-4A11-978F-7F32AAE626AE}"/>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122" name="TextBox 121">
              <a:extLst>
                <a:ext uri="{FF2B5EF4-FFF2-40B4-BE49-F238E27FC236}">
                  <a16:creationId xmlns:a16="http://schemas.microsoft.com/office/drawing/2014/main" id="{7DFC8B0D-7798-4D27-BD46-C6714349C1FD}"/>
                </a:ext>
              </a:extLst>
            </p:cNvPr>
            <p:cNvSpPr txBox="1"/>
            <p:nvPr/>
          </p:nvSpPr>
          <p:spPr>
            <a:xfrm>
              <a:off x="3856587" y="4772399"/>
              <a:ext cx="367408" cy="523220"/>
            </a:xfrm>
            <a:prstGeom prst="rect">
              <a:avLst/>
            </a:prstGeom>
            <a:noFill/>
          </p:spPr>
          <p:txBody>
            <a:bodyPr wrap="none" rtlCol="0">
              <a:spAutoFit/>
            </a:bodyPr>
            <a:lstStyle/>
            <a:p>
              <a:r>
                <a:rPr lang="en-AU" sz="2800" dirty="0">
                  <a:solidFill>
                    <a:srgbClr val="92D050"/>
                  </a:solidFill>
                </a:rPr>
                <a:t>3</a:t>
              </a:r>
            </a:p>
          </p:txBody>
        </p:sp>
        <p:sp>
          <p:nvSpPr>
            <p:cNvPr id="123" name="TextBox 122">
              <a:extLst>
                <a:ext uri="{FF2B5EF4-FFF2-40B4-BE49-F238E27FC236}">
                  <a16:creationId xmlns:a16="http://schemas.microsoft.com/office/drawing/2014/main" id="{3C6C5F96-5F81-4430-8022-DBDCC4ECB00F}"/>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124" name="TextBox 123">
              <a:extLst>
                <a:ext uri="{FF2B5EF4-FFF2-40B4-BE49-F238E27FC236}">
                  <a16:creationId xmlns:a16="http://schemas.microsoft.com/office/drawing/2014/main" id="{61D35074-EFF6-49BC-A0F6-D8B47C80D2F1}"/>
                </a:ext>
              </a:extLst>
            </p:cNvPr>
            <p:cNvSpPr txBox="1"/>
            <p:nvPr/>
          </p:nvSpPr>
          <p:spPr>
            <a:xfrm>
              <a:off x="1776668" y="4892349"/>
              <a:ext cx="367408" cy="523220"/>
            </a:xfrm>
            <a:prstGeom prst="rect">
              <a:avLst/>
            </a:prstGeom>
            <a:noFill/>
          </p:spPr>
          <p:txBody>
            <a:bodyPr wrap="none" rtlCol="0">
              <a:spAutoFit/>
            </a:bodyPr>
            <a:lstStyle/>
            <a:p>
              <a:r>
                <a:rPr lang="en-AU" sz="2800" dirty="0">
                  <a:solidFill>
                    <a:srgbClr val="92D050"/>
                  </a:solidFill>
                </a:rPr>
                <a:t>1</a:t>
              </a:r>
            </a:p>
          </p:txBody>
        </p:sp>
      </p:grpSp>
      <p:graphicFrame>
        <p:nvGraphicFramePr>
          <p:cNvPr id="125" name="Table 9">
            <a:extLst>
              <a:ext uri="{FF2B5EF4-FFF2-40B4-BE49-F238E27FC236}">
                <a16:creationId xmlns:a16="http://schemas.microsoft.com/office/drawing/2014/main" id="{185A93A4-7C70-481C-9EAE-446974C29F25}"/>
              </a:ext>
            </a:extLst>
          </p:cNvPr>
          <p:cNvGraphicFramePr>
            <a:graphicFrameLocks noGrp="1"/>
          </p:cNvGraphicFramePr>
          <p:nvPr>
            <p:extLst>
              <p:ext uri="{D42A27DB-BD31-4B8C-83A1-F6EECF244321}">
                <p14:modId xmlns:p14="http://schemas.microsoft.com/office/powerpoint/2010/main" val="3968979165"/>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accent4"/>
                          </a:solidFill>
                        </a:rPr>
                        <a:t>2</a:t>
                      </a:r>
                    </a:p>
                  </a:txBody>
                  <a:tcPr anchor="ctr">
                    <a:noFill/>
                  </a:tcPr>
                </a:tc>
                <a:tc>
                  <a:txBody>
                    <a:bodyPr/>
                    <a:lstStyle/>
                    <a:p>
                      <a:pPr algn="ctr"/>
                      <a:r>
                        <a:rPr lang="en-AU" sz="3200" dirty="0">
                          <a:solidFill>
                            <a:srgbClr val="92D050"/>
                          </a:solidFill>
                        </a:rPr>
                        <a:t>3</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rgbClr val="92D050"/>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92D050"/>
                          </a:solidFill>
                        </a:rPr>
                        <a:t>5</a:t>
                      </a:r>
                    </a:p>
                  </a:txBody>
                  <a:tcPr anchor="ctr">
                    <a:noFill/>
                  </a:tcPr>
                </a:tc>
                <a:tc>
                  <a:txBody>
                    <a:bodyPr/>
                    <a:lstStyle/>
                    <a:p>
                      <a:pPr algn="ctr"/>
                      <a:r>
                        <a:rPr lang="en-AU" sz="3200" dirty="0">
                          <a:solidFill>
                            <a:schemeClr val="accent4"/>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solidFill>
                            <a:srgbClr val="92D050"/>
                          </a:solidFill>
                        </a:rPr>
                        <a:t>7</a:t>
                      </a:r>
                    </a:p>
                  </a:txBody>
                  <a:tcPr anchor="ctr">
                    <a:noFill/>
                  </a:tcPr>
                </a:tc>
                <a:tc>
                  <a:txBody>
                    <a:bodyPr/>
                    <a:lstStyle/>
                    <a:p>
                      <a:pPr algn="ctr"/>
                      <a:r>
                        <a:rPr lang="en-AU" sz="3200" dirty="0">
                          <a:solidFill>
                            <a:srgbClr val="92D050"/>
                          </a:solidFill>
                        </a:rPr>
                        <a:t>11</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sp>
        <p:nvSpPr>
          <p:cNvPr id="126" name="TextBox 125">
            <a:extLst>
              <a:ext uri="{FF2B5EF4-FFF2-40B4-BE49-F238E27FC236}">
                <a16:creationId xmlns:a16="http://schemas.microsoft.com/office/drawing/2014/main" id="{45FA0A62-E10A-468B-9F63-19D18FB1F81E}"/>
              </a:ext>
            </a:extLst>
          </p:cNvPr>
          <p:cNvSpPr txBox="1"/>
          <p:nvPr/>
        </p:nvSpPr>
        <p:spPr>
          <a:xfrm>
            <a:off x="5156163" y="1946616"/>
            <a:ext cx="3778022" cy="584775"/>
          </a:xfrm>
          <a:prstGeom prst="rect">
            <a:avLst/>
          </a:prstGeom>
          <a:noFill/>
        </p:spPr>
        <p:txBody>
          <a:bodyPr wrap="none" rtlCol="0">
            <a:spAutoFit/>
          </a:bodyPr>
          <a:lstStyle/>
          <a:p>
            <a:r>
              <a:rPr lang="en-AU" sz="3200" dirty="0">
                <a:solidFill>
                  <a:schemeClr val="bg1"/>
                </a:solidFill>
              </a:rPr>
              <a:t>vSet = {1, 3, 4, 5, 6, 7}</a:t>
            </a:r>
          </a:p>
        </p:txBody>
      </p:sp>
    </p:spTree>
    <p:extLst>
      <p:ext uri="{BB962C8B-B14F-4D97-AF65-F5344CB8AC3E}">
        <p14:creationId xmlns:p14="http://schemas.microsoft.com/office/powerpoint/2010/main" val="3218360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grpSp>
        <p:nvGrpSpPr>
          <p:cNvPr id="47" name="Group 46">
            <a:extLst>
              <a:ext uri="{FF2B5EF4-FFF2-40B4-BE49-F238E27FC236}">
                <a16:creationId xmlns:a16="http://schemas.microsoft.com/office/drawing/2014/main" id="{538E66EF-C979-45ED-A508-33042B7F5FB4}"/>
              </a:ext>
            </a:extLst>
          </p:cNvPr>
          <p:cNvGrpSpPr/>
          <p:nvPr/>
        </p:nvGrpSpPr>
        <p:grpSpPr>
          <a:xfrm>
            <a:off x="1903135" y="2700836"/>
            <a:ext cx="8385709" cy="3943348"/>
            <a:chOff x="919157" y="2459578"/>
            <a:chExt cx="8385709" cy="3943348"/>
          </a:xfrm>
        </p:grpSpPr>
        <p:sp>
          <p:nvSpPr>
            <p:cNvPr id="49" name="Oval 48">
              <a:extLst>
                <a:ext uri="{FF2B5EF4-FFF2-40B4-BE49-F238E27FC236}">
                  <a16:creationId xmlns:a16="http://schemas.microsoft.com/office/drawing/2014/main" id="{54CD7A80-520D-45E8-AE32-331F4A5474F6}"/>
                </a:ext>
              </a:extLst>
            </p:cNvPr>
            <p:cNvSpPr/>
            <p:nvPr/>
          </p:nvSpPr>
          <p:spPr>
            <a:xfrm>
              <a:off x="956726" y="2914640"/>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0</a:t>
              </a:r>
            </a:p>
          </p:txBody>
        </p:sp>
        <p:sp>
          <p:nvSpPr>
            <p:cNvPr id="51" name="Oval 50">
              <a:extLst>
                <a:ext uri="{FF2B5EF4-FFF2-40B4-BE49-F238E27FC236}">
                  <a16:creationId xmlns:a16="http://schemas.microsoft.com/office/drawing/2014/main" id="{4E1670BF-5C5B-4AD2-BBEB-469F191B94C6}"/>
                </a:ext>
              </a:extLst>
            </p:cNvPr>
            <p:cNvSpPr/>
            <p:nvPr/>
          </p:nvSpPr>
          <p:spPr>
            <a:xfrm>
              <a:off x="956727" y="5717121"/>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3</a:t>
              </a:r>
            </a:p>
          </p:txBody>
        </p:sp>
        <p:sp>
          <p:nvSpPr>
            <p:cNvPr id="53" name="Oval 52">
              <a:extLst>
                <a:ext uri="{FF2B5EF4-FFF2-40B4-BE49-F238E27FC236}">
                  <a16:creationId xmlns:a16="http://schemas.microsoft.com/office/drawing/2014/main" id="{A3367CD0-8430-4FC4-8740-CDB7AFF01BAA}"/>
                </a:ext>
              </a:extLst>
            </p:cNvPr>
            <p:cNvSpPr/>
            <p:nvPr/>
          </p:nvSpPr>
          <p:spPr>
            <a:xfrm>
              <a:off x="4596227" y="2459578"/>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1</a:t>
              </a:r>
            </a:p>
          </p:txBody>
        </p:sp>
        <p:sp>
          <p:nvSpPr>
            <p:cNvPr id="55" name="Oval 54">
              <a:extLst>
                <a:ext uri="{FF2B5EF4-FFF2-40B4-BE49-F238E27FC236}">
                  <a16:creationId xmlns:a16="http://schemas.microsoft.com/office/drawing/2014/main" id="{F5A85224-1559-4A4B-8077-EEEDFCBA523E}"/>
                </a:ext>
              </a:extLst>
            </p:cNvPr>
            <p:cNvSpPr/>
            <p:nvPr/>
          </p:nvSpPr>
          <p:spPr>
            <a:xfrm>
              <a:off x="2476493" y="4398421"/>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2</a:t>
              </a:r>
            </a:p>
          </p:txBody>
        </p:sp>
        <p:sp>
          <p:nvSpPr>
            <p:cNvPr id="56" name="Oval 55">
              <a:extLst>
                <a:ext uri="{FF2B5EF4-FFF2-40B4-BE49-F238E27FC236}">
                  <a16:creationId xmlns:a16="http://schemas.microsoft.com/office/drawing/2014/main" id="{B77662D9-65F7-452F-B837-66805A7F85CB}"/>
                </a:ext>
              </a:extLst>
            </p:cNvPr>
            <p:cNvSpPr/>
            <p:nvPr/>
          </p:nvSpPr>
          <p:spPr>
            <a:xfrm>
              <a:off x="4647973" y="5474652"/>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4</a:t>
              </a:r>
            </a:p>
          </p:txBody>
        </p:sp>
        <p:sp>
          <p:nvSpPr>
            <p:cNvPr id="57" name="Oval 56">
              <a:extLst>
                <a:ext uri="{FF2B5EF4-FFF2-40B4-BE49-F238E27FC236}">
                  <a16:creationId xmlns:a16="http://schemas.microsoft.com/office/drawing/2014/main" id="{6EAE76C3-90EA-4413-9D85-9570B712C374}"/>
                </a:ext>
              </a:extLst>
            </p:cNvPr>
            <p:cNvSpPr/>
            <p:nvPr/>
          </p:nvSpPr>
          <p:spPr>
            <a:xfrm>
              <a:off x="6093173" y="3813050"/>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5</a:t>
              </a:r>
            </a:p>
          </p:txBody>
        </p:sp>
        <p:sp>
          <p:nvSpPr>
            <p:cNvPr id="58" name="Oval 57">
              <a:extLst>
                <a:ext uri="{FF2B5EF4-FFF2-40B4-BE49-F238E27FC236}">
                  <a16:creationId xmlns:a16="http://schemas.microsoft.com/office/drawing/2014/main" id="{D1F2057B-4B27-4BDA-9A51-2D16C925EEB5}"/>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59" name="Oval 58">
              <a:extLst>
                <a:ext uri="{FF2B5EF4-FFF2-40B4-BE49-F238E27FC236}">
                  <a16:creationId xmlns:a16="http://schemas.microsoft.com/office/drawing/2014/main" id="{08251B93-3465-4E70-A2B8-91AF6FC60143}"/>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60" name="Straight Connector 59">
              <a:extLst>
                <a:ext uri="{FF2B5EF4-FFF2-40B4-BE49-F238E27FC236}">
                  <a16:creationId xmlns:a16="http://schemas.microsoft.com/office/drawing/2014/main" id="{59D7C3C5-6D1D-47D1-9DCD-1C29CBEE337A}"/>
                </a:ext>
              </a:extLst>
            </p:cNvPr>
            <p:cNvCxnSpPr>
              <a:stCxn id="49" idx="6"/>
              <a:endCxn id="53" idx="2"/>
            </p:cNvCxnSpPr>
            <p:nvPr/>
          </p:nvCxnSpPr>
          <p:spPr>
            <a:xfrm flipV="1">
              <a:off x="1642531" y="2802481"/>
              <a:ext cx="2953696" cy="45506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B957169-D85B-493B-A0A7-2C07A3250ACE}"/>
                </a:ext>
              </a:extLst>
            </p:cNvPr>
            <p:cNvCxnSpPr>
              <a:cxnSpLocks/>
              <a:stCxn id="49" idx="5"/>
              <a:endCxn id="55" idx="1"/>
            </p:cNvCxnSpPr>
            <p:nvPr/>
          </p:nvCxnSpPr>
          <p:spPr>
            <a:xfrm>
              <a:off x="1542097" y="3500011"/>
              <a:ext cx="1034830" cy="99884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556D468-D66B-4C75-BE84-84426C9C2E57}"/>
                </a:ext>
              </a:extLst>
            </p:cNvPr>
            <p:cNvCxnSpPr>
              <a:stCxn id="55" idx="7"/>
              <a:endCxn id="53"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B4ABC8F-4679-48AE-85FA-B7A32F4941D4}"/>
                </a:ext>
              </a:extLst>
            </p:cNvPr>
            <p:cNvCxnSpPr>
              <a:stCxn id="53" idx="6"/>
              <a:endCxn id="58"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CA0C025-78E3-415A-91DC-E63D1BBD7208}"/>
                </a:ext>
              </a:extLst>
            </p:cNvPr>
            <p:cNvCxnSpPr>
              <a:stCxn id="57" idx="7"/>
              <a:endCxn id="58"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07C38DC-A6E3-4E26-A685-2B7886404AE6}"/>
                </a:ext>
              </a:extLst>
            </p:cNvPr>
            <p:cNvCxnSpPr>
              <a:stCxn id="57" idx="5"/>
              <a:endCxn id="59"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D936F20-2712-42F8-B5C3-E9CA15426C22}"/>
                </a:ext>
              </a:extLst>
            </p:cNvPr>
            <p:cNvCxnSpPr>
              <a:stCxn id="58" idx="4"/>
              <a:endCxn id="59"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B62304-EF6D-43A6-80C8-C1C12280DFCF}"/>
                </a:ext>
              </a:extLst>
            </p:cNvPr>
            <p:cNvCxnSpPr>
              <a:stCxn id="53" idx="5"/>
              <a:endCxn id="57"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2507969-6C8E-41B0-AF47-F50700B405BB}"/>
                </a:ext>
              </a:extLst>
            </p:cNvPr>
            <p:cNvCxnSpPr>
              <a:stCxn id="55" idx="6"/>
              <a:endCxn id="57" idx="2"/>
            </p:cNvCxnSpPr>
            <p:nvPr/>
          </p:nvCxnSpPr>
          <p:spPr>
            <a:xfrm flipV="1">
              <a:off x="3162298" y="4155953"/>
              <a:ext cx="2930875" cy="58537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CECA250-58BC-4EF0-8C77-6ABD34A23331}"/>
                </a:ext>
              </a:extLst>
            </p:cNvPr>
            <p:cNvCxnSpPr>
              <a:stCxn id="49" idx="4"/>
              <a:endCxn id="51"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099A246-8250-4C2D-B75E-B28B85CAB0AD}"/>
                </a:ext>
              </a:extLst>
            </p:cNvPr>
            <p:cNvCxnSpPr>
              <a:cxnSpLocks/>
              <a:stCxn id="51" idx="7"/>
              <a:endCxn id="55" idx="3"/>
            </p:cNvCxnSpPr>
            <p:nvPr/>
          </p:nvCxnSpPr>
          <p:spPr>
            <a:xfrm flipV="1">
              <a:off x="1542098" y="4983792"/>
              <a:ext cx="1034829" cy="83376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F673C07-6BB8-40AB-851F-EB70640DEFDF}"/>
                </a:ext>
              </a:extLst>
            </p:cNvPr>
            <p:cNvCxnSpPr>
              <a:stCxn id="51" idx="6"/>
              <a:endCxn id="56"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B1DEF9B-5F3B-42EA-9504-0AD0E5E021C0}"/>
                </a:ext>
              </a:extLst>
            </p:cNvPr>
            <p:cNvCxnSpPr>
              <a:stCxn id="55" idx="5"/>
              <a:endCxn id="56" idx="1"/>
            </p:cNvCxnSpPr>
            <p:nvPr/>
          </p:nvCxnSpPr>
          <p:spPr>
            <a:xfrm>
              <a:off x="3061864" y="4983792"/>
              <a:ext cx="1686543" cy="59129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E05F69A-A408-404A-A9B2-64EF644D4B9A}"/>
                </a:ext>
              </a:extLst>
            </p:cNvPr>
            <p:cNvCxnSpPr>
              <a:stCxn id="56" idx="6"/>
              <a:endCxn id="59"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B9CE28D-A9A8-4F25-B578-5280B05C2758}"/>
                </a:ext>
              </a:extLst>
            </p:cNvPr>
            <p:cNvCxnSpPr>
              <a:stCxn id="56" idx="7"/>
              <a:endCxn id="57"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5480D22-2898-4AAC-9DCD-1CB98EAAD617}"/>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rgbClr val="FFFF00"/>
                  </a:solidFill>
                </a:rPr>
                <a:t>5</a:t>
              </a:r>
            </a:p>
          </p:txBody>
        </p:sp>
        <p:sp>
          <p:nvSpPr>
            <p:cNvPr id="76" name="TextBox 75">
              <a:extLst>
                <a:ext uri="{FF2B5EF4-FFF2-40B4-BE49-F238E27FC236}">
                  <a16:creationId xmlns:a16="http://schemas.microsoft.com/office/drawing/2014/main" id="{599D4E6D-3953-4747-B612-97877F86D9C0}"/>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7" name="TextBox 76">
              <a:extLst>
                <a:ext uri="{FF2B5EF4-FFF2-40B4-BE49-F238E27FC236}">
                  <a16:creationId xmlns:a16="http://schemas.microsoft.com/office/drawing/2014/main" id="{071E3346-7EBE-4348-8C60-85B903F23D01}"/>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8" name="TextBox 77">
              <a:extLst>
                <a:ext uri="{FF2B5EF4-FFF2-40B4-BE49-F238E27FC236}">
                  <a16:creationId xmlns:a16="http://schemas.microsoft.com/office/drawing/2014/main" id="{9D6F9100-04D9-474B-B36C-1393FD32BBC6}"/>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79" name="TextBox 78">
              <a:extLst>
                <a:ext uri="{FF2B5EF4-FFF2-40B4-BE49-F238E27FC236}">
                  <a16:creationId xmlns:a16="http://schemas.microsoft.com/office/drawing/2014/main" id="{62465C2B-65F1-43A3-9674-6BC7460513FC}"/>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FFFF00"/>
                  </a:solidFill>
                </a:rPr>
                <a:t>4</a:t>
              </a:r>
            </a:p>
          </p:txBody>
        </p:sp>
        <p:sp>
          <p:nvSpPr>
            <p:cNvPr id="80" name="TextBox 79">
              <a:extLst>
                <a:ext uri="{FF2B5EF4-FFF2-40B4-BE49-F238E27FC236}">
                  <a16:creationId xmlns:a16="http://schemas.microsoft.com/office/drawing/2014/main" id="{9CC6FC9D-3BFA-4CFB-87E8-B96D8F631311}"/>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81" name="TextBox 80">
              <a:extLst>
                <a:ext uri="{FF2B5EF4-FFF2-40B4-BE49-F238E27FC236}">
                  <a16:creationId xmlns:a16="http://schemas.microsoft.com/office/drawing/2014/main" id="{204AE374-4B4B-4AFB-9D09-BB866C5BFFA2}"/>
                </a:ext>
              </a:extLst>
            </p:cNvPr>
            <p:cNvSpPr txBox="1"/>
            <p:nvPr/>
          </p:nvSpPr>
          <p:spPr>
            <a:xfrm>
              <a:off x="4426475" y="3894342"/>
              <a:ext cx="367408" cy="523220"/>
            </a:xfrm>
            <a:prstGeom prst="rect">
              <a:avLst/>
            </a:prstGeom>
            <a:noFill/>
          </p:spPr>
          <p:txBody>
            <a:bodyPr wrap="none" rtlCol="0">
              <a:spAutoFit/>
            </a:bodyPr>
            <a:lstStyle/>
            <a:p>
              <a:r>
                <a:rPr lang="en-AU" sz="2800" dirty="0">
                  <a:solidFill>
                    <a:srgbClr val="FFFF00"/>
                  </a:solidFill>
                </a:rPr>
                <a:t>7</a:t>
              </a:r>
            </a:p>
          </p:txBody>
        </p:sp>
        <p:sp>
          <p:nvSpPr>
            <p:cNvPr id="82" name="TextBox 81">
              <a:extLst>
                <a:ext uri="{FF2B5EF4-FFF2-40B4-BE49-F238E27FC236}">
                  <a16:creationId xmlns:a16="http://schemas.microsoft.com/office/drawing/2014/main" id="{A99C81E2-6D54-4178-8DA7-DAF6C4B2A83F}"/>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3" name="TextBox 82">
              <a:extLst>
                <a:ext uri="{FF2B5EF4-FFF2-40B4-BE49-F238E27FC236}">
                  <a16:creationId xmlns:a16="http://schemas.microsoft.com/office/drawing/2014/main" id="{BE495AC6-3FA5-4776-95E2-E8C142F7EE3A}"/>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4" name="TextBox 83">
              <a:extLst>
                <a:ext uri="{FF2B5EF4-FFF2-40B4-BE49-F238E27FC236}">
                  <a16:creationId xmlns:a16="http://schemas.microsoft.com/office/drawing/2014/main" id="{C64F56A7-1626-4A94-891C-8175B5E59A97}"/>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5" name="TextBox 84">
              <a:extLst>
                <a:ext uri="{FF2B5EF4-FFF2-40B4-BE49-F238E27FC236}">
                  <a16:creationId xmlns:a16="http://schemas.microsoft.com/office/drawing/2014/main" id="{67A45271-4837-4C00-8EA7-D256C9FE5350}"/>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6" name="TextBox 85">
              <a:extLst>
                <a:ext uri="{FF2B5EF4-FFF2-40B4-BE49-F238E27FC236}">
                  <a16:creationId xmlns:a16="http://schemas.microsoft.com/office/drawing/2014/main" id="{D3680119-C1FB-4AF2-9B45-8A6B4C1F1C15}"/>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7" name="TextBox 86">
              <a:extLst>
                <a:ext uri="{FF2B5EF4-FFF2-40B4-BE49-F238E27FC236}">
                  <a16:creationId xmlns:a16="http://schemas.microsoft.com/office/drawing/2014/main" id="{3AA17FBE-073B-4B9D-935B-FF365E844BF9}"/>
                </a:ext>
              </a:extLst>
            </p:cNvPr>
            <p:cNvSpPr txBox="1"/>
            <p:nvPr/>
          </p:nvSpPr>
          <p:spPr>
            <a:xfrm>
              <a:off x="3856587" y="4772399"/>
              <a:ext cx="367408" cy="523220"/>
            </a:xfrm>
            <a:prstGeom prst="rect">
              <a:avLst/>
            </a:prstGeom>
            <a:noFill/>
          </p:spPr>
          <p:txBody>
            <a:bodyPr wrap="none" rtlCol="0">
              <a:spAutoFit/>
            </a:bodyPr>
            <a:lstStyle/>
            <a:p>
              <a:r>
                <a:rPr lang="en-AU" sz="2800" dirty="0">
                  <a:solidFill>
                    <a:srgbClr val="FFFF00"/>
                  </a:solidFill>
                </a:rPr>
                <a:t>3</a:t>
              </a:r>
            </a:p>
          </p:txBody>
        </p:sp>
        <p:sp>
          <p:nvSpPr>
            <p:cNvPr id="88" name="TextBox 87">
              <a:extLst>
                <a:ext uri="{FF2B5EF4-FFF2-40B4-BE49-F238E27FC236}">
                  <a16:creationId xmlns:a16="http://schemas.microsoft.com/office/drawing/2014/main" id="{4382BCEC-9806-4E10-8FF3-3DC91D43670D}"/>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9" name="TextBox 88">
              <a:extLst>
                <a:ext uri="{FF2B5EF4-FFF2-40B4-BE49-F238E27FC236}">
                  <a16:creationId xmlns:a16="http://schemas.microsoft.com/office/drawing/2014/main" id="{70256CD3-7962-4D4F-8FFF-2B4191DB8B06}"/>
                </a:ext>
              </a:extLst>
            </p:cNvPr>
            <p:cNvSpPr txBox="1"/>
            <p:nvPr/>
          </p:nvSpPr>
          <p:spPr>
            <a:xfrm>
              <a:off x="1776668" y="4892349"/>
              <a:ext cx="367408" cy="523220"/>
            </a:xfrm>
            <a:prstGeom prst="rect">
              <a:avLst/>
            </a:prstGeom>
            <a:noFill/>
          </p:spPr>
          <p:txBody>
            <a:bodyPr wrap="none" rtlCol="0">
              <a:spAutoFit/>
            </a:bodyPr>
            <a:lstStyle/>
            <a:p>
              <a:r>
                <a:rPr lang="en-AU" sz="2800" dirty="0">
                  <a:solidFill>
                    <a:srgbClr val="FFFF00"/>
                  </a:solidFill>
                </a:rPr>
                <a:t>1</a:t>
              </a:r>
            </a:p>
          </p:txBody>
        </p:sp>
      </p:grpSp>
      <p:sp>
        <p:nvSpPr>
          <p:cNvPr id="46" name="TextBox 45">
            <a:extLst>
              <a:ext uri="{FF2B5EF4-FFF2-40B4-BE49-F238E27FC236}">
                <a16:creationId xmlns:a16="http://schemas.microsoft.com/office/drawing/2014/main" id="{0F069F5F-A9ED-4B23-B748-EB1BB4482C92}"/>
              </a:ext>
            </a:extLst>
          </p:cNvPr>
          <p:cNvSpPr txBox="1"/>
          <p:nvPr/>
        </p:nvSpPr>
        <p:spPr>
          <a:xfrm>
            <a:off x="331371" y="478506"/>
            <a:ext cx="4436534" cy="2308324"/>
          </a:xfrm>
          <a:prstGeom prst="rect">
            <a:avLst/>
          </a:prstGeom>
          <a:noFill/>
        </p:spPr>
        <p:txBody>
          <a:bodyPr wrap="square" rtlCol="0">
            <a:spAutoFit/>
          </a:bodyPr>
          <a:lstStyle/>
          <a:p>
            <a:r>
              <a:rPr lang="en-AU" sz="2400" dirty="0">
                <a:solidFill>
                  <a:schemeClr val="bg1"/>
                </a:solidFill>
              </a:rPr>
              <a:t>Step 3:</a:t>
            </a:r>
          </a:p>
          <a:p>
            <a:r>
              <a:rPr lang="en-AU" sz="2400" dirty="0">
                <a:solidFill>
                  <a:schemeClr val="bg1"/>
                </a:solidFill>
              </a:rPr>
              <a:t>Repeat steps 1 and 2 until vSet is empty.</a:t>
            </a:r>
          </a:p>
          <a:p>
            <a:r>
              <a:rPr lang="en-AU" sz="2400" dirty="0">
                <a:solidFill>
                  <a:srgbClr val="FFFF00"/>
                </a:solidFill>
              </a:rPr>
              <a:t>yellow</a:t>
            </a:r>
            <a:r>
              <a:rPr lang="en-AU" sz="2400" dirty="0">
                <a:solidFill>
                  <a:schemeClr val="bg1"/>
                </a:solidFill>
              </a:rPr>
              <a:t> shows the shortest paths from 0 to all other vertices so far, built from the predecessor array.</a:t>
            </a:r>
            <a:endParaRPr lang="en-AU" sz="2400" dirty="0">
              <a:solidFill>
                <a:srgbClr val="FFFF00"/>
              </a:solidFill>
            </a:endParaRPr>
          </a:p>
        </p:txBody>
      </p:sp>
      <p:graphicFrame>
        <p:nvGraphicFramePr>
          <p:cNvPr id="45" name="Table 9">
            <a:extLst>
              <a:ext uri="{FF2B5EF4-FFF2-40B4-BE49-F238E27FC236}">
                <a16:creationId xmlns:a16="http://schemas.microsoft.com/office/drawing/2014/main" id="{4C22B637-B772-4F88-B30B-01628425EF4B}"/>
              </a:ext>
            </a:extLst>
          </p:cNvPr>
          <p:cNvGraphicFramePr>
            <a:graphicFrameLocks noGrp="1"/>
          </p:cNvGraphicFramePr>
          <p:nvPr>
            <p:extLst>
              <p:ext uri="{D42A27DB-BD31-4B8C-83A1-F6EECF244321}">
                <p14:modId xmlns:p14="http://schemas.microsoft.com/office/powerpoint/2010/main" val="1962571852"/>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3</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bg1"/>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chemeClr val="bg1"/>
                          </a:solidFill>
                        </a:rPr>
                        <a:t>5</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11</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sp>
        <p:nvSpPr>
          <p:cNvPr id="48" name="TextBox 47">
            <a:extLst>
              <a:ext uri="{FF2B5EF4-FFF2-40B4-BE49-F238E27FC236}">
                <a16:creationId xmlns:a16="http://schemas.microsoft.com/office/drawing/2014/main" id="{BBE0F3D1-0F16-4D34-AF82-B1F8F12A1A4F}"/>
              </a:ext>
            </a:extLst>
          </p:cNvPr>
          <p:cNvSpPr txBox="1"/>
          <p:nvPr/>
        </p:nvSpPr>
        <p:spPr>
          <a:xfrm>
            <a:off x="5156163" y="1946616"/>
            <a:ext cx="3778022" cy="584775"/>
          </a:xfrm>
          <a:prstGeom prst="rect">
            <a:avLst/>
          </a:prstGeom>
          <a:noFill/>
        </p:spPr>
        <p:txBody>
          <a:bodyPr wrap="none" rtlCol="0">
            <a:spAutoFit/>
          </a:bodyPr>
          <a:lstStyle/>
          <a:p>
            <a:r>
              <a:rPr lang="en-AU" sz="3200" dirty="0">
                <a:solidFill>
                  <a:schemeClr val="bg1"/>
                </a:solidFill>
              </a:rPr>
              <a:t>vSet = {1, 3, 4, 5, 6, 7}</a:t>
            </a:r>
          </a:p>
        </p:txBody>
      </p:sp>
    </p:spTree>
    <p:extLst>
      <p:ext uri="{BB962C8B-B14F-4D97-AF65-F5344CB8AC3E}">
        <p14:creationId xmlns:p14="http://schemas.microsoft.com/office/powerpoint/2010/main" val="1379735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107" name="TextBox 106">
            <a:extLst>
              <a:ext uri="{FF2B5EF4-FFF2-40B4-BE49-F238E27FC236}">
                <a16:creationId xmlns:a16="http://schemas.microsoft.com/office/drawing/2014/main" id="{3DFF8C03-B44A-4B99-84EB-195E7B3A579E}"/>
              </a:ext>
            </a:extLst>
          </p:cNvPr>
          <p:cNvSpPr txBox="1"/>
          <p:nvPr/>
        </p:nvSpPr>
        <p:spPr>
          <a:xfrm>
            <a:off x="5156163" y="1946616"/>
            <a:ext cx="3778022" cy="584775"/>
          </a:xfrm>
          <a:prstGeom prst="rect">
            <a:avLst/>
          </a:prstGeom>
          <a:noFill/>
        </p:spPr>
        <p:txBody>
          <a:bodyPr wrap="none" rtlCol="0">
            <a:spAutoFit/>
          </a:bodyPr>
          <a:lstStyle/>
          <a:p>
            <a:r>
              <a:rPr lang="en-AU" sz="3200" dirty="0">
                <a:solidFill>
                  <a:schemeClr val="bg1"/>
                </a:solidFill>
              </a:rPr>
              <a:t>vSet = {1, 3, 4, 5, 6, 7}</a:t>
            </a:r>
          </a:p>
        </p:txBody>
      </p:sp>
      <p:grpSp>
        <p:nvGrpSpPr>
          <p:cNvPr id="47" name="Group 46">
            <a:extLst>
              <a:ext uri="{FF2B5EF4-FFF2-40B4-BE49-F238E27FC236}">
                <a16:creationId xmlns:a16="http://schemas.microsoft.com/office/drawing/2014/main" id="{538E66EF-C979-45ED-A508-33042B7F5FB4}"/>
              </a:ext>
            </a:extLst>
          </p:cNvPr>
          <p:cNvGrpSpPr/>
          <p:nvPr/>
        </p:nvGrpSpPr>
        <p:grpSpPr>
          <a:xfrm>
            <a:off x="1903135" y="2700836"/>
            <a:ext cx="8385709" cy="3943348"/>
            <a:chOff x="919157" y="2459578"/>
            <a:chExt cx="8385709" cy="3943348"/>
          </a:xfrm>
        </p:grpSpPr>
        <p:sp>
          <p:nvSpPr>
            <p:cNvPr id="49" name="Oval 48">
              <a:extLst>
                <a:ext uri="{FF2B5EF4-FFF2-40B4-BE49-F238E27FC236}">
                  <a16:creationId xmlns:a16="http://schemas.microsoft.com/office/drawing/2014/main" id="{54CD7A80-520D-45E8-AE32-331F4A5474F6}"/>
                </a:ext>
              </a:extLst>
            </p:cNvPr>
            <p:cNvSpPr/>
            <p:nvPr/>
          </p:nvSpPr>
          <p:spPr>
            <a:xfrm>
              <a:off x="956726"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0</a:t>
              </a:r>
            </a:p>
          </p:txBody>
        </p:sp>
        <p:sp>
          <p:nvSpPr>
            <p:cNvPr id="51" name="Oval 50">
              <a:extLst>
                <a:ext uri="{FF2B5EF4-FFF2-40B4-BE49-F238E27FC236}">
                  <a16:creationId xmlns:a16="http://schemas.microsoft.com/office/drawing/2014/main" id="{4E1670BF-5C5B-4AD2-BBEB-469F191B94C6}"/>
                </a:ext>
              </a:extLst>
            </p:cNvPr>
            <p:cNvSpPr/>
            <p:nvPr/>
          </p:nvSpPr>
          <p:spPr>
            <a:xfrm>
              <a:off x="956727" y="57171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3</a:t>
              </a:r>
            </a:p>
          </p:txBody>
        </p:sp>
        <p:sp>
          <p:nvSpPr>
            <p:cNvPr id="53" name="Oval 52">
              <a:extLst>
                <a:ext uri="{FF2B5EF4-FFF2-40B4-BE49-F238E27FC236}">
                  <a16:creationId xmlns:a16="http://schemas.microsoft.com/office/drawing/2014/main" id="{A3367CD0-8430-4FC4-8740-CDB7AFF01BAA}"/>
                </a:ext>
              </a:extLst>
            </p:cNvPr>
            <p:cNvSpPr/>
            <p:nvPr/>
          </p:nvSpPr>
          <p:spPr>
            <a:xfrm>
              <a:off x="4596227" y="2459578"/>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1</a:t>
              </a:r>
            </a:p>
          </p:txBody>
        </p:sp>
        <p:sp>
          <p:nvSpPr>
            <p:cNvPr id="55" name="Oval 54">
              <a:extLst>
                <a:ext uri="{FF2B5EF4-FFF2-40B4-BE49-F238E27FC236}">
                  <a16:creationId xmlns:a16="http://schemas.microsoft.com/office/drawing/2014/main" id="{F5A85224-1559-4A4B-8077-EEEDFCBA523E}"/>
                </a:ext>
              </a:extLst>
            </p:cNvPr>
            <p:cNvSpPr/>
            <p:nvPr/>
          </p:nvSpPr>
          <p:spPr>
            <a:xfrm>
              <a:off x="2476493" y="43984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2</a:t>
              </a:r>
            </a:p>
          </p:txBody>
        </p:sp>
        <p:sp>
          <p:nvSpPr>
            <p:cNvPr id="56" name="Oval 55">
              <a:extLst>
                <a:ext uri="{FF2B5EF4-FFF2-40B4-BE49-F238E27FC236}">
                  <a16:creationId xmlns:a16="http://schemas.microsoft.com/office/drawing/2014/main" id="{B77662D9-65F7-452F-B837-66805A7F85CB}"/>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57" name="Oval 56">
              <a:extLst>
                <a:ext uri="{FF2B5EF4-FFF2-40B4-BE49-F238E27FC236}">
                  <a16:creationId xmlns:a16="http://schemas.microsoft.com/office/drawing/2014/main" id="{6EAE76C3-90EA-4413-9D85-9570B712C374}"/>
                </a:ext>
              </a:extLst>
            </p:cNvPr>
            <p:cNvSpPr/>
            <p:nvPr/>
          </p:nvSpPr>
          <p:spPr>
            <a:xfrm>
              <a:off x="6093173" y="381305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5</a:t>
              </a:r>
            </a:p>
          </p:txBody>
        </p:sp>
        <p:sp>
          <p:nvSpPr>
            <p:cNvPr id="58" name="Oval 57">
              <a:extLst>
                <a:ext uri="{FF2B5EF4-FFF2-40B4-BE49-F238E27FC236}">
                  <a16:creationId xmlns:a16="http://schemas.microsoft.com/office/drawing/2014/main" id="{D1F2057B-4B27-4BDA-9A51-2D16C925EEB5}"/>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59" name="Oval 58">
              <a:extLst>
                <a:ext uri="{FF2B5EF4-FFF2-40B4-BE49-F238E27FC236}">
                  <a16:creationId xmlns:a16="http://schemas.microsoft.com/office/drawing/2014/main" id="{08251B93-3465-4E70-A2B8-91AF6FC60143}"/>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60" name="Straight Connector 59">
              <a:extLst>
                <a:ext uri="{FF2B5EF4-FFF2-40B4-BE49-F238E27FC236}">
                  <a16:creationId xmlns:a16="http://schemas.microsoft.com/office/drawing/2014/main" id="{59D7C3C5-6D1D-47D1-9DCD-1C29CBEE337A}"/>
                </a:ext>
              </a:extLst>
            </p:cNvPr>
            <p:cNvCxnSpPr>
              <a:stCxn id="49" idx="6"/>
              <a:endCxn id="53"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B957169-D85B-493B-A0A7-2C07A3250ACE}"/>
                </a:ext>
              </a:extLst>
            </p:cNvPr>
            <p:cNvCxnSpPr>
              <a:cxnSpLocks/>
              <a:stCxn id="49" idx="5"/>
              <a:endCxn id="55" idx="1"/>
            </p:cNvCxnSpPr>
            <p:nvPr/>
          </p:nvCxnSpPr>
          <p:spPr>
            <a:xfrm>
              <a:off x="1542097" y="3500011"/>
              <a:ext cx="1034830" cy="99884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556D468-D66B-4C75-BE84-84426C9C2E57}"/>
                </a:ext>
              </a:extLst>
            </p:cNvPr>
            <p:cNvCxnSpPr>
              <a:stCxn id="55" idx="7"/>
              <a:endCxn id="53"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B4ABC8F-4679-48AE-85FA-B7A32F4941D4}"/>
                </a:ext>
              </a:extLst>
            </p:cNvPr>
            <p:cNvCxnSpPr>
              <a:stCxn id="53" idx="6"/>
              <a:endCxn id="58"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CA0C025-78E3-415A-91DC-E63D1BBD7208}"/>
                </a:ext>
              </a:extLst>
            </p:cNvPr>
            <p:cNvCxnSpPr>
              <a:stCxn id="57" idx="7"/>
              <a:endCxn id="58"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07C38DC-A6E3-4E26-A685-2B7886404AE6}"/>
                </a:ext>
              </a:extLst>
            </p:cNvPr>
            <p:cNvCxnSpPr>
              <a:stCxn id="57" idx="5"/>
              <a:endCxn id="59"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D936F20-2712-42F8-B5C3-E9CA15426C22}"/>
                </a:ext>
              </a:extLst>
            </p:cNvPr>
            <p:cNvCxnSpPr>
              <a:stCxn id="58" idx="4"/>
              <a:endCxn id="59"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B62304-EF6D-43A6-80C8-C1C12280DFCF}"/>
                </a:ext>
              </a:extLst>
            </p:cNvPr>
            <p:cNvCxnSpPr>
              <a:stCxn id="53" idx="5"/>
              <a:endCxn id="57"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2507969-6C8E-41B0-AF47-F50700B405BB}"/>
                </a:ext>
              </a:extLst>
            </p:cNvPr>
            <p:cNvCxnSpPr>
              <a:stCxn id="55" idx="6"/>
              <a:endCxn id="57"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CECA250-58BC-4EF0-8C77-6ABD34A23331}"/>
                </a:ext>
              </a:extLst>
            </p:cNvPr>
            <p:cNvCxnSpPr>
              <a:stCxn id="49" idx="4"/>
              <a:endCxn id="51"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099A246-8250-4C2D-B75E-B28B85CAB0AD}"/>
                </a:ext>
              </a:extLst>
            </p:cNvPr>
            <p:cNvCxnSpPr>
              <a:cxnSpLocks/>
              <a:stCxn id="51" idx="7"/>
              <a:endCxn id="55"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F673C07-6BB8-40AB-851F-EB70640DEFDF}"/>
                </a:ext>
              </a:extLst>
            </p:cNvPr>
            <p:cNvCxnSpPr>
              <a:stCxn id="51" idx="6"/>
              <a:endCxn id="56"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B1DEF9B-5F3B-42EA-9504-0AD0E5E021C0}"/>
                </a:ext>
              </a:extLst>
            </p:cNvPr>
            <p:cNvCxnSpPr>
              <a:stCxn id="55" idx="5"/>
              <a:endCxn id="56"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E05F69A-A408-404A-A9B2-64EF644D4B9A}"/>
                </a:ext>
              </a:extLst>
            </p:cNvPr>
            <p:cNvCxnSpPr>
              <a:stCxn id="56" idx="6"/>
              <a:endCxn id="59"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B9CE28D-A9A8-4F25-B578-5280B05C2758}"/>
                </a:ext>
              </a:extLst>
            </p:cNvPr>
            <p:cNvCxnSpPr>
              <a:stCxn id="56" idx="7"/>
              <a:endCxn id="57"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5480D22-2898-4AAC-9DCD-1CB98EAAD617}"/>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76" name="TextBox 75">
              <a:extLst>
                <a:ext uri="{FF2B5EF4-FFF2-40B4-BE49-F238E27FC236}">
                  <a16:creationId xmlns:a16="http://schemas.microsoft.com/office/drawing/2014/main" id="{599D4E6D-3953-4747-B612-97877F86D9C0}"/>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7" name="TextBox 76">
              <a:extLst>
                <a:ext uri="{FF2B5EF4-FFF2-40B4-BE49-F238E27FC236}">
                  <a16:creationId xmlns:a16="http://schemas.microsoft.com/office/drawing/2014/main" id="{071E3346-7EBE-4348-8C60-85B903F23D01}"/>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8" name="TextBox 77">
              <a:extLst>
                <a:ext uri="{FF2B5EF4-FFF2-40B4-BE49-F238E27FC236}">
                  <a16:creationId xmlns:a16="http://schemas.microsoft.com/office/drawing/2014/main" id="{9D6F9100-04D9-474B-B36C-1393FD32BBC6}"/>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79" name="TextBox 78">
              <a:extLst>
                <a:ext uri="{FF2B5EF4-FFF2-40B4-BE49-F238E27FC236}">
                  <a16:creationId xmlns:a16="http://schemas.microsoft.com/office/drawing/2014/main" id="{62465C2B-65F1-43A3-9674-6BC7460513FC}"/>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chemeClr val="bg1"/>
                  </a:solidFill>
                </a:rPr>
                <a:t>4</a:t>
              </a:r>
            </a:p>
          </p:txBody>
        </p:sp>
        <p:sp>
          <p:nvSpPr>
            <p:cNvPr id="80" name="TextBox 79">
              <a:extLst>
                <a:ext uri="{FF2B5EF4-FFF2-40B4-BE49-F238E27FC236}">
                  <a16:creationId xmlns:a16="http://schemas.microsoft.com/office/drawing/2014/main" id="{9CC6FC9D-3BFA-4CFB-87E8-B96D8F631311}"/>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81" name="TextBox 80">
              <a:extLst>
                <a:ext uri="{FF2B5EF4-FFF2-40B4-BE49-F238E27FC236}">
                  <a16:creationId xmlns:a16="http://schemas.microsoft.com/office/drawing/2014/main" id="{204AE374-4B4B-4AFB-9D09-BB866C5BFFA2}"/>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82" name="TextBox 81">
              <a:extLst>
                <a:ext uri="{FF2B5EF4-FFF2-40B4-BE49-F238E27FC236}">
                  <a16:creationId xmlns:a16="http://schemas.microsoft.com/office/drawing/2014/main" id="{A99C81E2-6D54-4178-8DA7-DAF6C4B2A83F}"/>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3" name="TextBox 82">
              <a:extLst>
                <a:ext uri="{FF2B5EF4-FFF2-40B4-BE49-F238E27FC236}">
                  <a16:creationId xmlns:a16="http://schemas.microsoft.com/office/drawing/2014/main" id="{BE495AC6-3FA5-4776-95E2-E8C142F7EE3A}"/>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4" name="TextBox 83">
              <a:extLst>
                <a:ext uri="{FF2B5EF4-FFF2-40B4-BE49-F238E27FC236}">
                  <a16:creationId xmlns:a16="http://schemas.microsoft.com/office/drawing/2014/main" id="{C64F56A7-1626-4A94-891C-8175B5E59A97}"/>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5" name="TextBox 84">
              <a:extLst>
                <a:ext uri="{FF2B5EF4-FFF2-40B4-BE49-F238E27FC236}">
                  <a16:creationId xmlns:a16="http://schemas.microsoft.com/office/drawing/2014/main" id="{67A45271-4837-4C00-8EA7-D256C9FE5350}"/>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6" name="TextBox 85">
              <a:extLst>
                <a:ext uri="{FF2B5EF4-FFF2-40B4-BE49-F238E27FC236}">
                  <a16:creationId xmlns:a16="http://schemas.microsoft.com/office/drawing/2014/main" id="{D3680119-C1FB-4AF2-9B45-8A6B4C1F1C15}"/>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7" name="TextBox 86">
              <a:extLst>
                <a:ext uri="{FF2B5EF4-FFF2-40B4-BE49-F238E27FC236}">
                  <a16:creationId xmlns:a16="http://schemas.microsoft.com/office/drawing/2014/main" id="{3AA17FBE-073B-4B9D-935B-FF365E844BF9}"/>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88" name="TextBox 87">
              <a:extLst>
                <a:ext uri="{FF2B5EF4-FFF2-40B4-BE49-F238E27FC236}">
                  <a16:creationId xmlns:a16="http://schemas.microsoft.com/office/drawing/2014/main" id="{4382BCEC-9806-4E10-8FF3-3DC91D43670D}"/>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9" name="TextBox 88">
              <a:extLst>
                <a:ext uri="{FF2B5EF4-FFF2-40B4-BE49-F238E27FC236}">
                  <a16:creationId xmlns:a16="http://schemas.microsoft.com/office/drawing/2014/main" id="{70256CD3-7962-4D4F-8FFF-2B4191DB8B06}"/>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
        <p:nvSpPr>
          <p:cNvPr id="48" name="TextBox 47">
            <a:extLst>
              <a:ext uri="{FF2B5EF4-FFF2-40B4-BE49-F238E27FC236}">
                <a16:creationId xmlns:a16="http://schemas.microsoft.com/office/drawing/2014/main" id="{3ED9EE28-9AB2-41E4-B540-3027F80984F7}"/>
              </a:ext>
            </a:extLst>
          </p:cNvPr>
          <p:cNvSpPr txBox="1"/>
          <p:nvPr/>
        </p:nvSpPr>
        <p:spPr>
          <a:xfrm>
            <a:off x="331371" y="478506"/>
            <a:ext cx="4436534" cy="2677656"/>
          </a:xfrm>
          <a:prstGeom prst="rect">
            <a:avLst/>
          </a:prstGeom>
          <a:noFill/>
        </p:spPr>
        <p:txBody>
          <a:bodyPr wrap="square" rtlCol="0">
            <a:spAutoFit/>
          </a:bodyPr>
          <a:lstStyle/>
          <a:p>
            <a:r>
              <a:rPr lang="en-AU" sz="2400" dirty="0">
                <a:solidFill>
                  <a:schemeClr val="bg1"/>
                </a:solidFill>
              </a:rPr>
              <a:t>Step 1:</a:t>
            </a:r>
          </a:p>
          <a:p>
            <a:r>
              <a:rPr lang="en-AU" sz="2400" dirty="0">
                <a:solidFill>
                  <a:schemeClr val="bg1"/>
                </a:solidFill>
              </a:rPr>
              <a:t>Choose the vertex from vSet that is closest to the starting vertex, and remove it from vSet.</a:t>
            </a:r>
          </a:p>
          <a:p>
            <a:r>
              <a:rPr lang="en-AU" sz="2400" dirty="0">
                <a:solidFill>
                  <a:schemeClr val="bg1"/>
                </a:solidFill>
              </a:rPr>
              <a:t>That vertex is 1. (We could also choose 3 but we choose the smaller vertex.)</a:t>
            </a:r>
          </a:p>
        </p:txBody>
      </p:sp>
      <p:graphicFrame>
        <p:nvGraphicFramePr>
          <p:cNvPr id="45" name="Table 9">
            <a:extLst>
              <a:ext uri="{FF2B5EF4-FFF2-40B4-BE49-F238E27FC236}">
                <a16:creationId xmlns:a16="http://schemas.microsoft.com/office/drawing/2014/main" id="{BCCC6B97-4923-403E-949E-2F3481BC83D1}"/>
              </a:ext>
            </a:extLst>
          </p:cNvPr>
          <p:cNvGraphicFramePr>
            <a:graphicFrameLocks noGrp="1"/>
          </p:cNvGraphicFramePr>
          <p:nvPr>
            <p:extLst>
              <p:ext uri="{D42A27DB-BD31-4B8C-83A1-F6EECF244321}">
                <p14:modId xmlns:p14="http://schemas.microsoft.com/office/powerpoint/2010/main" val="15297121"/>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accent4"/>
                          </a:solidFill>
                        </a:rPr>
                        <a:t>1</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3</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bg1"/>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chemeClr val="accent4"/>
                          </a:solidFill>
                        </a:rPr>
                        <a:t>5</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11</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spTree>
    <p:extLst>
      <p:ext uri="{BB962C8B-B14F-4D97-AF65-F5344CB8AC3E}">
        <p14:creationId xmlns:p14="http://schemas.microsoft.com/office/powerpoint/2010/main" val="3492048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107" name="TextBox 106">
            <a:extLst>
              <a:ext uri="{FF2B5EF4-FFF2-40B4-BE49-F238E27FC236}">
                <a16:creationId xmlns:a16="http://schemas.microsoft.com/office/drawing/2014/main" id="{3DFF8C03-B44A-4B99-84EB-195E7B3A579E}"/>
              </a:ext>
            </a:extLst>
          </p:cNvPr>
          <p:cNvSpPr txBox="1"/>
          <p:nvPr/>
        </p:nvSpPr>
        <p:spPr>
          <a:xfrm>
            <a:off x="5156163" y="1946616"/>
            <a:ext cx="3374065" cy="584775"/>
          </a:xfrm>
          <a:prstGeom prst="rect">
            <a:avLst/>
          </a:prstGeom>
          <a:noFill/>
        </p:spPr>
        <p:txBody>
          <a:bodyPr wrap="none" rtlCol="0">
            <a:spAutoFit/>
          </a:bodyPr>
          <a:lstStyle/>
          <a:p>
            <a:r>
              <a:rPr lang="en-AU" sz="3200" dirty="0">
                <a:solidFill>
                  <a:schemeClr val="bg1"/>
                </a:solidFill>
              </a:rPr>
              <a:t>vSet = {3, 4, 5, 6, 7}</a:t>
            </a:r>
          </a:p>
        </p:txBody>
      </p:sp>
      <p:sp>
        <p:nvSpPr>
          <p:cNvPr id="2" name="TextBox 1">
            <a:extLst>
              <a:ext uri="{FF2B5EF4-FFF2-40B4-BE49-F238E27FC236}">
                <a16:creationId xmlns:a16="http://schemas.microsoft.com/office/drawing/2014/main" id="{388B42E8-A6D8-41EA-B761-1B395B643B5E}"/>
              </a:ext>
            </a:extLst>
          </p:cNvPr>
          <p:cNvSpPr txBox="1"/>
          <p:nvPr/>
        </p:nvSpPr>
        <p:spPr>
          <a:xfrm>
            <a:off x="331371" y="478506"/>
            <a:ext cx="4436534" cy="1569660"/>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For each neighbour of vertex 1, we check if there is a shorter path to the neighbour </a:t>
            </a:r>
            <a:r>
              <a:rPr lang="en-AU" sz="2400" b="1" dirty="0">
                <a:solidFill>
                  <a:schemeClr val="bg1"/>
                </a:solidFill>
              </a:rPr>
              <a:t>via 1</a:t>
            </a:r>
            <a:r>
              <a:rPr lang="en-AU" sz="2400" dirty="0">
                <a:solidFill>
                  <a:schemeClr val="bg1"/>
                </a:solidFill>
              </a:rPr>
              <a:t>.</a:t>
            </a:r>
          </a:p>
        </p:txBody>
      </p:sp>
      <p:grpSp>
        <p:nvGrpSpPr>
          <p:cNvPr id="45" name="Group 44">
            <a:extLst>
              <a:ext uri="{FF2B5EF4-FFF2-40B4-BE49-F238E27FC236}">
                <a16:creationId xmlns:a16="http://schemas.microsoft.com/office/drawing/2014/main" id="{6E147099-069E-4B02-891A-8D592E39DFED}"/>
              </a:ext>
            </a:extLst>
          </p:cNvPr>
          <p:cNvGrpSpPr/>
          <p:nvPr/>
        </p:nvGrpSpPr>
        <p:grpSpPr>
          <a:xfrm>
            <a:off x="1903135" y="2700836"/>
            <a:ext cx="8385709" cy="3943348"/>
            <a:chOff x="919157" y="2459578"/>
            <a:chExt cx="8385709" cy="3943348"/>
          </a:xfrm>
        </p:grpSpPr>
        <p:sp>
          <p:nvSpPr>
            <p:cNvPr id="46" name="Oval 45">
              <a:extLst>
                <a:ext uri="{FF2B5EF4-FFF2-40B4-BE49-F238E27FC236}">
                  <a16:creationId xmlns:a16="http://schemas.microsoft.com/office/drawing/2014/main" id="{6FA65C5E-F30F-4A5D-A964-1D64DCAADA05}"/>
                </a:ext>
              </a:extLst>
            </p:cNvPr>
            <p:cNvSpPr/>
            <p:nvPr/>
          </p:nvSpPr>
          <p:spPr>
            <a:xfrm>
              <a:off x="956726" y="291464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0</a:t>
              </a:r>
            </a:p>
          </p:txBody>
        </p:sp>
        <p:sp>
          <p:nvSpPr>
            <p:cNvPr id="47" name="Oval 46">
              <a:extLst>
                <a:ext uri="{FF2B5EF4-FFF2-40B4-BE49-F238E27FC236}">
                  <a16:creationId xmlns:a16="http://schemas.microsoft.com/office/drawing/2014/main" id="{2E6DFD9E-4B5D-431E-8B11-A04E62013917}"/>
                </a:ext>
              </a:extLst>
            </p:cNvPr>
            <p:cNvSpPr/>
            <p:nvPr/>
          </p:nvSpPr>
          <p:spPr>
            <a:xfrm>
              <a:off x="956727" y="57171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3</a:t>
              </a:r>
            </a:p>
          </p:txBody>
        </p:sp>
        <p:sp>
          <p:nvSpPr>
            <p:cNvPr id="49" name="Oval 48">
              <a:extLst>
                <a:ext uri="{FF2B5EF4-FFF2-40B4-BE49-F238E27FC236}">
                  <a16:creationId xmlns:a16="http://schemas.microsoft.com/office/drawing/2014/main" id="{9A453EBE-1A2B-4176-AE7E-B827FE1D2E11}"/>
                </a:ext>
              </a:extLst>
            </p:cNvPr>
            <p:cNvSpPr/>
            <p:nvPr/>
          </p:nvSpPr>
          <p:spPr>
            <a:xfrm>
              <a:off x="4596227" y="2459578"/>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1</a:t>
              </a:r>
            </a:p>
          </p:txBody>
        </p:sp>
        <p:sp>
          <p:nvSpPr>
            <p:cNvPr id="51" name="Oval 50">
              <a:extLst>
                <a:ext uri="{FF2B5EF4-FFF2-40B4-BE49-F238E27FC236}">
                  <a16:creationId xmlns:a16="http://schemas.microsoft.com/office/drawing/2014/main" id="{883CEDF7-DFDE-4B27-893C-D6BDE4F7A0DE}"/>
                </a:ext>
              </a:extLst>
            </p:cNvPr>
            <p:cNvSpPr/>
            <p:nvPr/>
          </p:nvSpPr>
          <p:spPr>
            <a:xfrm>
              <a:off x="2476493" y="43984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2</a:t>
              </a:r>
            </a:p>
          </p:txBody>
        </p:sp>
        <p:sp>
          <p:nvSpPr>
            <p:cNvPr id="53" name="Oval 52">
              <a:extLst>
                <a:ext uri="{FF2B5EF4-FFF2-40B4-BE49-F238E27FC236}">
                  <a16:creationId xmlns:a16="http://schemas.microsoft.com/office/drawing/2014/main" id="{8560A737-1B17-453C-80DD-A5336D34F907}"/>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55" name="Oval 54">
              <a:extLst>
                <a:ext uri="{FF2B5EF4-FFF2-40B4-BE49-F238E27FC236}">
                  <a16:creationId xmlns:a16="http://schemas.microsoft.com/office/drawing/2014/main" id="{332D2F62-202E-407E-B70C-B663AF83DE4C}"/>
                </a:ext>
              </a:extLst>
            </p:cNvPr>
            <p:cNvSpPr/>
            <p:nvPr/>
          </p:nvSpPr>
          <p:spPr>
            <a:xfrm>
              <a:off x="6093173" y="381305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5</a:t>
              </a:r>
            </a:p>
          </p:txBody>
        </p:sp>
        <p:sp>
          <p:nvSpPr>
            <p:cNvPr id="56" name="Oval 55">
              <a:extLst>
                <a:ext uri="{FF2B5EF4-FFF2-40B4-BE49-F238E27FC236}">
                  <a16:creationId xmlns:a16="http://schemas.microsoft.com/office/drawing/2014/main" id="{235A7619-4B11-413F-AC1B-740FCFFFE28F}"/>
                </a:ext>
              </a:extLst>
            </p:cNvPr>
            <p:cNvSpPr/>
            <p:nvPr/>
          </p:nvSpPr>
          <p:spPr>
            <a:xfrm>
              <a:off x="8211374" y="291464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6</a:t>
              </a:r>
            </a:p>
          </p:txBody>
        </p:sp>
        <p:sp>
          <p:nvSpPr>
            <p:cNvPr id="57" name="Oval 56">
              <a:extLst>
                <a:ext uri="{FF2B5EF4-FFF2-40B4-BE49-F238E27FC236}">
                  <a16:creationId xmlns:a16="http://schemas.microsoft.com/office/drawing/2014/main" id="{496D6441-C3CC-4016-9E77-A13F8A53E1E2}"/>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58" name="Straight Connector 57">
              <a:extLst>
                <a:ext uri="{FF2B5EF4-FFF2-40B4-BE49-F238E27FC236}">
                  <a16:creationId xmlns:a16="http://schemas.microsoft.com/office/drawing/2014/main" id="{A86629C3-6AA1-4A4B-993F-EBD58A609E92}"/>
                </a:ext>
              </a:extLst>
            </p:cNvPr>
            <p:cNvCxnSpPr>
              <a:stCxn id="46" idx="6"/>
              <a:endCxn id="49" idx="2"/>
            </p:cNvCxnSpPr>
            <p:nvPr/>
          </p:nvCxnSpPr>
          <p:spPr>
            <a:xfrm flipV="1">
              <a:off x="1642531" y="2802481"/>
              <a:ext cx="2953696" cy="45506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8ED2638-658D-4D5A-A805-35F83BB7494B}"/>
                </a:ext>
              </a:extLst>
            </p:cNvPr>
            <p:cNvCxnSpPr>
              <a:cxnSpLocks/>
              <a:stCxn id="46" idx="5"/>
              <a:endCxn id="51" idx="1"/>
            </p:cNvCxnSpPr>
            <p:nvPr/>
          </p:nvCxnSpPr>
          <p:spPr>
            <a:xfrm>
              <a:off x="1542097" y="3500011"/>
              <a:ext cx="1034830" cy="99884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FA4CCDB-B700-4E21-A0FB-781D78C8478E}"/>
                </a:ext>
              </a:extLst>
            </p:cNvPr>
            <p:cNvCxnSpPr>
              <a:stCxn id="51" idx="7"/>
              <a:endCxn id="49" idx="3"/>
            </p:cNvCxnSpPr>
            <p:nvPr/>
          </p:nvCxnSpPr>
          <p:spPr>
            <a:xfrm flipV="1">
              <a:off x="3061864" y="3044949"/>
              <a:ext cx="1634797" cy="145390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DF4597A-CCA5-464B-937D-DBA867122E30}"/>
                </a:ext>
              </a:extLst>
            </p:cNvPr>
            <p:cNvCxnSpPr>
              <a:stCxn id="49" idx="6"/>
              <a:endCxn id="56" idx="2"/>
            </p:cNvCxnSpPr>
            <p:nvPr/>
          </p:nvCxnSpPr>
          <p:spPr>
            <a:xfrm>
              <a:off x="5282032" y="2802481"/>
              <a:ext cx="2929342" cy="45506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149AB1C-EA11-430D-8DFF-A908ACFE9951}"/>
                </a:ext>
              </a:extLst>
            </p:cNvPr>
            <p:cNvCxnSpPr>
              <a:stCxn id="55" idx="7"/>
              <a:endCxn id="56"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9430C6E-1568-4ECE-9E2C-F7FAD124DEC6}"/>
                </a:ext>
              </a:extLst>
            </p:cNvPr>
            <p:cNvCxnSpPr>
              <a:stCxn id="55" idx="5"/>
              <a:endCxn id="57"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6900358-1C90-4EAE-BD5E-EABB3F5AEE6C}"/>
                </a:ext>
              </a:extLst>
            </p:cNvPr>
            <p:cNvCxnSpPr>
              <a:stCxn id="56" idx="4"/>
              <a:endCxn id="57"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9B3D614-1496-423F-931A-07E240448CCA}"/>
                </a:ext>
              </a:extLst>
            </p:cNvPr>
            <p:cNvCxnSpPr>
              <a:stCxn id="49" idx="5"/>
              <a:endCxn id="55" idx="1"/>
            </p:cNvCxnSpPr>
            <p:nvPr/>
          </p:nvCxnSpPr>
          <p:spPr>
            <a:xfrm>
              <a:off x="5181598" y="3044949"/>
              <a:ext cx="1012009" cy="868535"/>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E3FA613-CB36-4255-9A66-DB63171C0CE8}"/>
                </a:ext>
              </a:extLst>
            </p:cNvPr>
            <p:cNvCxnSpPr>
              <a:stCxn id="51" idx="6"/>
              <a:endCxn id="55"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136CEE6-E205-4EE0-957B-233B3757E085}"/>
                </a:ext>
              </a:extLst>
            </p:cNvPr>
            <p:cNvCxnSpPr>
              <a:stCxn id="46" idx="4"/>
              <a:endCxn id="47"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85433BD-F63E-4B99-AE7B-4298DA7C1056}"/>
                </a:ext>
              </a:extLst>
            </p:cNvPr>
            <p:cNvCxnSpPr>
              <a:cxnSpLocks/>
              <a:stCxn id="47" idx="7"/>
              <a:endCxn id="51"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936C41E-D990-42F0-B498-019DB345779A}"/>
                </a:ext>
              </a:extLst>
            </p:cNvPr>
            <p:cNvCxnSpPr>
              <a:stCxn id="47" idx="6"/>
              <a:endCxn id="53"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873DDC9-D4EF-4B8D-86C4-9D65C9D7C338}"/>
                </a:ext>
              </a:extLst>
            </p:cNvPr>
            <p:cNvCxnSpPr>
              <a:stCxn id="51" idx="5"/>
              <a:endCxn id="53"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8AF493D-304B-46C6-AC40-4A43C09844CA}"/>
                </a:ext>
              </a:extLst>
            </p:cNvPr>
            <p:cNvCxnSpPr>
              <a:stCxn id="53" idx="6"/>
              <a:endCxn id="57"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01014FA-C3EC-4F58-B6F1-7A1E35BD2B3F}"/>
                </a:ext>
              </a:extLst>
            </p:cNvPr>
            <p:cNvCxnSpPr>
              <a:stCxn id="53" idx="7"/>
              <a:endCxn id="55"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DF68CCA0-13E7-455E-92A3-DD6B4F7F903C}"/>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rgbClr val="92D050"/>
                  </a:solidFill>
                </a:rPr>
                <a:t>5</a:t>
              </a:r>
            </a:p>
          </p:txBody>
        </p:sp>
        <p:sp>
          <p:nvSpPr>
            <p:cNvPr id="74" name="TextBox 73">
              <a:extLst>
                <a:ext uri="{FF2B5EF4-FFF2-40B4-BE49-F238E27FC236}">
                  <a16:creationId xmlns:a16="http://schemas.microsoft.com/office/drawing/2014/main" id="{A938C809-B779-4C85-BCBD-1E76D1760D7A}"/>
                </a:ext>
              </a:extLst>
            </p:cNvPr>
            <p:cNvSpPr txBox="1"/>
            <p:nvPr/>
          </p:nvSpPr>
          <p:spPr>
            <a:xfrm>
              <a:off x="6691129" y="2539120"/>
              <a:ext cx="367408" cy="523220"/>
            </a:xfrm>
            <a:prstGeom prst="rect">
              <a:avLst/>
            </a:prstGeom>
            <a:noFill/>
          </p:spPr>
          <p:txBody>
            <a:bodyPr wrap="none" rtlCol="0">
              <a:spAutoFit/>
            </a:bodyPr>
            <a:lstStyle/>
            <a:p>
              <a:r>
                <a:rPr lang="en-AU" sz="2800" dirty="0">
                  <a:solidFill>
                    <a:srgbClr val="92D050"/>
                  </a:solidFill>
                </a:rPr>
                <a:t>7</a:t>
              </a:r>
            </a:p>
          </p:txBody>
        </p:sp>
        <p:sp>
          <p:nvSpPr>
            <p:cNvPr id="75" name="TextBox 74">
              <a:extLst>
                <a:ext uri="{FF2B5EF4-FFF2-40B4-BE49-F238E27FC236}">
                  <a16:creationId xmlns:a16="http://schemas.microsoft.com/office/drawing/2014/main" id="{CB9B1B17-6326-47D2-BD7D-138D6147DAEC}"/>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6" name="TextBox 75">
              <a:extLst>
                <a:ext uri="{FF2B5EF4-FFF2-40B4-BE49-F238E27FC236}">
                  <a16:creationId xmlns:a16="http://schemas.microsoft.com/office/drawing/2014/main" id="{A7C23EE3-A834-49AE-AECA-20389DB3CA1A}"/>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77" name="TextBox 76">
              <a:extLst>
                <a:ext uri="{FF2B5EF4-FFF2-40B4-BE49-F238E27FC236}">
                  <a16:creationId xmlns:a16="http://schemas.microsoft.com/office/drawing/2014/main" id="{C678E2BB-ED49-44AB-A12E-B163D5D27EA8}"/>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chemeClr val="bg1"/>
                  </a:solidFill>
                </a:rPr>
                <a:t>4</a:t>
              </a:r>
            </a:p>
          </p:txBody>
        </p:sp>
        <p:sp>
          <p:nvSpPr>
            <p:cNvPr id="78" name="TextBox 77">
              <a:extLst>
                <a:ext uri="{FF2B5EF4-FFF2-40B4-BE49-F238E27FC236}">
                  <a16:creationId xmlns:a16="http://schemas.microsoft.com/office/drawing/2014/main" id="{62859715-618D-4470-8E7B-C306297358DF}"/>
                </a:ext>
              </a:extLst>
            </p:cNvPr>
            <p:cNvSpPr txBox="1"/>
            <p:nvPr/>
          </p:nvSpPr>
          <p:spPr>
            <a:xfrm>
              <a:off x="3476594" y="3353938"/>
              <a:ext cx="367408" cy="523220"/>
            </a:xfrm>
            <a:prstGeom prst="rect">
              <a:avLst/>
            </a:prstGeom>
            <a:noFill/>
          </p:spPr>
          <p:txBody>
            <a:bodyPr wrap="none" rtlCol="0">
              <a:spAutoFit/>
            </a:bodyPr>
            <a:lstStyle/>
            <a:p>
              <a:r>
                <a:rPr lang="en-AU" sz="2800" dirty="0">
                  <a:solidFill>
                    <a:srgbClr val="92D050"/>
                  </a:solidFill>
                </a:rPr>
                <a:t>8</a:t>
              </a:r>
            </a:p>
          </p:txBody>
        </p:sp>
        <p:sp>
          <p:nvSpPr>
            <p:cNvPr id="79" name="TextBox 78">
              <a:extLst>
                <a:ext uri="{FF2B5EF4-FFF2-40B4-BE49-F238E27FC236}">
                  <a16:creationId xmlns:a16="http://schemas.microsoft.com/office/drawing/2014/main" id="{B91E688C-EB26-4B15-8D62-18FC03361CC5}"/>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80" name="TextBox 79">
              <a:extLst>
                <a:ext uri="{FF2B5EF4-FFF2-40B4-BE49-F238E27FC236}">
                  <a16:creationId xmlns:a16="http://schemas.microsoft.com/office/drawing/2014/main" id="{A6A2C0DE-A57C-4CDD-91B1-0C35E0BDC052}"/>
                </a:ext>
              </a:extLst>
            </p:cNvPr>
            <p:cNvSpPr txBox="1"/>
            <p:nvPr/>
          </p:nvSpPr>
          <p:spPr>
            <a:xfrm>
              <a:off x="5723179" y="3062669"/>
              <a:ext cx="367408" cy="523220"/>
            </a:xfrm>
            <a:prstGeom prst="rect">
              <a:avLst/>
            </a:prstGeom>
            <a:noFill/>
          </p:spPr>
          <p:txBody>
            <a:bodyPr wrap="none" rtlCol="0">
              <a:spAutoFit/>
            </a:bodyPr>
            <a:lstStyle/>
            <a:p>
              <a:r>
                <a:rPr lang="en-AU" sz="2800" dirty="0">
                  <a:solidFill>
                    <a:srgbClr val="92D050"/>
                  </a:solidFill>
                </a:rPr>
                <a:t>2</a:t>
              </a:r>
            </a:p>
          </p:txBody>
        </p:sp>
        <p:sp>
          <p:nvSpPr>
            <p:cNvPr id="81" name="TextBox 80">
              <a:extLst>
                <a:ext uri="{FF2B5EF4-FFF2-40B4-BE49-F238E27FC236}">
                  <a16:creationId xmlns:a16="http://schemas.microsoft.com/office/drawing/2014/main" id="{17A20487-0D52-4424-B4DD-7CE8E2312F1F}"/>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2" name="TextBox 81">
              <a:extLst>
                <a:ext uri="{FF2B5EF4-FFF2-40B4-BE49-F238E27FC236}">
                  <a16:creationId xmlns:a16="http://schemas.microsoft.com/office/drawing/2014/main" id="{AE5091F9-FF3C-41FE-820F-746E22470B32}"/>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3" name="TextBox 82">
              <a:extLst>
                <a:ext uri="{FF2B5EF4-FFF2-40B4-BE49-F238E27FC236}">
                  <a16:creationId xmlns:a16="http://schemas.microsoft.com/office/drawing/2014/main" id="{9AE04177-5E83-4454-8329-783C547E3E1D}"/>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4" name="TextBox 83">
              <a:extLst>
                <a:ext uri="{FF2B5EF4-FFF2-40B4-BE49-F238E27FC236}">
                  <a16:creationId xmlns:a16="http://schemas.microsoft.com/office/drawing/2014/main" id="{77EAB9AF-1C20-4F67-8DE3-F21515628883}"/>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5" name="TextBox 84">
              <a:extLst>
                <a:ext uri="{FF2B5EF4-FFF2-40B4-BE49-F238E27FC236}">
                  <a16:creationId xmlns:a16="http://schemas.microsoft.com/office/drawing/2014/main" id="{5322D41F-34F6-4E7C-BDE7-B5B4B00401A4}"/>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86" name="TextBox 85">
              <a:extLst>
                <a:ext uri="{FF2B5EF4-FFF2-40B4-BE49-F238E27FC236}">
                  <a16:creationId xmlns:a16="http://schemas.microsoft.com/office/drawing/2014/main" id="{ECC03C67-626D-4609-8958-F001E824CE8D}"/>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7" name="TextBox 86">
              <a:extLst>
                <a:ext uri="{FF2B5EF4-FFF2-40B4-BE49-F238E27FC236}">
                  <a16:creationId xmlns:a16="http://schemas.microsoft.com/office/drawing/2014/main" id="{984640FB-E825-4E06-A385-8F1271765A9B}"/>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graphicFrame>
        <p:nvGraphicFramePr>
          <p:cNvPr id="88" name="Table 9">
            <a:extLst>
              <a:ext uri="{FF2B5EF4-FFF2-40B4-BE49-F238E27FC236}">
                <a16:creationId xmlns:a16="http://schemas.microsoft.com/office/drawing/2014/main" id="{62C6B418-D738-4BA1-A161-6284D8EC4218}"/>
              </a:ext>
            </a:extLst>
          </p:cNvPr>
          <p:cNvGraphicFramePr>
            <a:graphicFrameLocks noGrp="1"/>
          </p:cNvGraphicFramePr>
          <p:nvPr>
            <p:extLst>
              <p:ext uri="{D42A27DB-BD31-4B8C-83A1-F6EECF244321}">
                <p14:modId xmlns:p14="http://schemas.microsoft.com/office/powerpoint/2010/main" val="51884183"/>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accent4"/>
                          </a:solidFill>
                        </a:rPr>
                        <a:t>1</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chemeClr val="bg1"/>
                          </a:solidFill>
                        </a:rPr>
                        <a:t>3</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solidFill>
                            <a:srgbClr val="92D050"/>
                          </a:solidFill>
                        </a:rPr>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rgbClr val="92D050"/>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chemeClr val="accent4"/>
                          </a:solidFill>
                        </a:rPr>
                        <a:t>5</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rgbClr val="92D050"/>
                          </a:solidFill>
                        </a:rPr>
                        <a:t>11</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spTree>
    <p:extLst>
      <p:ext uri="{BB962C8B-B14F-4D97-AF65-F5344CB8AC3E}">
        <p14:creationId xmlns:p14="http://schemas.microsoft.com/office/powerpoint/2010/main" val="4169440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107" name="TextBox 106">
            <a:extLst>
              <a:ext uri="{FF2B5EF4-FFF2-40B4-BE49-F238E27FC236}">
                <a16:creationId xmlns:a16="http://schemas.microsoft.com/office/drawing/2014/main" id="{3DFF8C03-B44A-4B99-84EB-195E7B3A579E}"/>
              </a:ext>
            </a:extLst>
          </p:cNvPr>
          <p:cNvSpPr txBox="1"/>
          <p:nvPr/>
        </p:nvSpPr>
        <p:spPr>
          <a:xfrm>
            <a:off x="5156163" y="1946616"/>
            <a:ext cx="3374065" cy="584775"/>
          </a:xfrm>
          <a:prstGeom prst="rect">
            <a:avLst/>
          </a:prstGeom>
          <a:noFill/>
        </p:spPr>
        <p:txBody>
          <a:bodyPr wrap="none" rtlCol="0">
            <a:spAutoFit/>
          </a:bodyPr>
          <a:lstStyle/>
          <a:p>
            <a:r>
              <a:rPr lang="en-AU" sz="3200" dirty="0">
                <a:solidFill>
                  <a:schemeClr val="bg1"/>
                </a:solidFill>
              </a:rPr>
              <a:t>vSet = {3, 4, 5, 6, 7}</a:t>
            </a:r>
          </a:p>
        </p:txBody>
      </p:sp>
      <p:sp>
        <p:nvSpPr>
          <p:cNvPr id="2" name="TextBox 1">
            <a:extLst>
              <a:ext uri="{FF2B5EF4-FFF2-40B4-BE49-F238E27FC236}">
                <a16:creationId xmlns:a16="http://schemas.microsoft.com/office/drawing/2014/main" id="{388B42E8-A6D8-41EA-B761-1B395B643B5E}"/>
              </a:ext>
            </a:extLst>
          </p:cNvPr>
          <p:cNvSpPr txBox="1"/>
          <p:nvPr/>
        </p:nvSpPr>
        <p:spPr>
          <a:xfrm>
            <a:off x="331371" y="478506"/>
            <a:ext cx="4436534" cy="1938992"/>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It’s your turn! For each neighbour of vertex 1, make any updates to the dist and pred arrays as necessary.</a:t>
            </a:r>
          </a:p>
        </p:txBody>
      </p:sp>
      <p:grpSp>
        <p:nvGrpSpPr>
          <p:cNvPr id="45" name="Group 44">
            <a:extLst>
              <a:ext uri="{FF2B5EF4-FFF2-40B4-BE49-F238E27FC236}">
                <a16:creationId xmlns:a16="http://schemas.microsoft.com/office/drawing/2014/main" id="{6E147099-069E-4B02-891A-8D592E39DFED}"/>
              </a:ext>
            </a:extLst>
          </p:cNvPr>
          <p:cNvGrpSpPr/>
          <p:nvPr/>
        </p:nvGrpSpPr>
        <p:grpSpPr>
          <a:xfrm>
            <a:off x="1903135" y="2700836"/>
            <a:ext cx="8385709" cy="3943348"/>
            <a:chOff x="919157" y="2459578"/>
            <a:chExt cx="8385709" cy="3943348"/>
          </a:xfrm>
        </p:grpSpPr>
        <p:sp>
          <p:nvSpPr>
            <p:cNvPr id="46" name="Oval 45">
              <a:extLst>
                <a:ext uri="{FF2B5EF4-FFF2-40B4-BE49-F238E27FC236}">
                  <a16:creationId xmlns:a16="http://schemas.microsoft.com/office/drawing/2014/main" id="{6FA65C5E-F30F-4A5D-A964-1D64DCAADA05}"/>
                </a:ext>
              </a:extLst>
            </p:cNvPr>
            <p:cNvSpPr/>
            <p:nvPr/>
          </p:nvSpPr>
          <p:spPr>
            <a:xfrm>
              <a:off x="956726" y="291464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0</a:t>
              </a:r>
            </a:p>
          </p:txBody>
        </p:sp>
        <p:sp>
          <p:nvSpPr>
            <p:cNvPr id="47" name="Oval 46">
              <a:extLst>
                <a:ext uri="{FF2B5EF4-FFF2-40B4-BE49-F238E27FC236}">
                  <a16:creationId xmlns:a16="http://schemas.microsoft.com/office/drawing/2014/main" id="{2E6DFD9E-4B5D-431E-8B11-A04E62013917}"/>
                </a:ext>
              </a:extLst>
            </p:cNvPr>
            <p:cNvSpPr/>
            <p:nvPr/>
          </p:nvSpPr>
          <p:spPr>
            <a:xfrm>
              <a:off x="956727" y="57171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3</a:t>
              </a:r>
            </a:p>
          </p:txBody>
        </p:sp>
        <p:sp>
          <p:nvSpPr>
            <p:cNvPr id="49" name="Oval 48">
              <a:extLst>
                <a:ext uri="{FF2B5EF4-FFF2-40B4-BE49-F238E27FC236}">
                  <a16:creationId xmlns:a16="http://schemas.microsoft.com/office/drawing/2014/main" id="{9A453EBE-1A2B-4176-AE7E-B827FE1D2E11}"/>
                </a:ext>
              </a:extLst>
            </p:cNvPr>
            <p:cNvSpPr/>
            <p:nvPr/>
          </p:nvSpPr>
          <p:spPr>
            <a:xfrm>
              <a:off x="4596227" y="2459578"/>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1</a:t>
              </a:r>
            </a:p>
          </p:txBody>
        </p:sp>
        <p:sp>
          <p:nvSpPr>
            <p:cNvPr id="51" name="Oval 50">
              <a:extLst>
                <a:ext uri="{FF2B5EF4-FFF2-40B4-BE49-F238E27FC236}">
                  <a16:creationId xmlns:a16="http://schemas.microsoft.com/office/drawing/2014/main" id="{883CEDF7-DFDE-4B27-893C-D6BDE4F7A0DE}"/>
                </a:ext>
              </a:extLst>
            </p:cNvPr>
            <p:cNvSpPr/>
            <p:nvPr/>
          </p:nvSpPr>
          <p:spPr>
            <a:xfrm>
              <a:off x="2476493" y="43984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2</a:t>
              </a:r>
            </a:p>
          </p:txBody>
        </p:sp>
        <p:sp>
          <p:nvSpPr>
            <p:cNvPr id="53" name="Oval 52">
              <a:extLst>
                <a:ext uri="{FF2B5EF4-FFF2-40B4-BE49-F238E27FC236}">
                  <a16:creationId xmlns:a16="http://schemas.microsoft.com/office/drawing/2014/main" id="{8560A737-1B17-453C-80DD-A5336D34F907}"/>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55" name="Oval 54">
              <a:extLst>
                <a:ext uri="{FF2B5EF4-FFF2-40B4-BE49-F238E27FC236}">
                  <a16:creationId xmlns:a16="http://schemas.microsoft.com/office/drawing/2014/main" id="{332D2F62-202E-407E-B70C-B663AF83DE4C}"/>
                </a:ext>
              </a:extLst>
            </p:cNvPr>
            <p:cNvSpPr/>
            <p:nvPr/>
          </p:nvSpPr>
          <p:spPr>
            <a:xfrm>
              <a:off x="6093173" y="381305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5</a:t>
              </a:r>
            </a:p>
          </p:txBody>
        </p:sp>
        <p:sp>
          <p:nvSpPr>
            <p:cNvPr id="56" name="Oval 55">
              <a:extLst>
                <a:ext uri="{FF2B5EF4-FFF2-40B4-BE49-F238E27FC236}">
                  <a16:creationId xmlns:a16="http://schemas.microsoft.com/office/drawing/2014/main" id="{235A7619-4B11-413F-AC1B-740FCFFFE28F}"/>
                </a:ext>
              </a:extLst>
            </p:cNvPr>
            <p:cNvSpPr/>
            <p:nvPr/>
          </p:nvSpPr>
          <p:spPr>
            <a:xfrm>
              <a:off x="8211374" y="291464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6</a:t>
              </a:r>
            </a:p>
          </p:txBody>
        </p:sp>
        <p:sp>
          <p:nvSpPr>
            <p:cNvPr id="57" name="Oval 56">
              <a:extLst>
                <a:ext uri="{FF2B5EF4-FFF2-40B4-BE49-F238E27FC236}">
                  <a16:creationId xmlns:a16="http://schemas.microsoft.com/office/drawing/2014/main" id="{496D6441-C3CC-4016-9E77-A13F8A53E1E2}"/>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58" name="Straight Connector 57">
              <a:extLst>
                <a:ext uri="{FF2B5EF4-FFF2-40B4-BE49-F238E27FC236}">
                  <a16:creationId xmlns:a16="http://schemas.microsoft.com/office/drawing/2014/main" id="{A86629C3-6AA1-4A4B-993F-EBD58A609E92}"/>
                </a:ext>
              </a:extLst>
            </p:cNvPr>
            <p:cNvCxnSpPr>
              <a:stCxn id="46" idx="6"/>
              <a:endCxn id="49" idx="2"/>
            </p:cNvCxnSpPr>
            <p:nvPr/>
          </p:nvCxnSpPr>
          <p:spPr>
            <a:xfrm flipV="1">
              <a:off x="1642531" y="2802481"/>
              <a:ext cx="2953696" cy="45506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8ED2638-658D-4D5A-A805-35F83BB7494B}"/>
                </a:ext>
              </a:extLst>
            </p:cNvPr>
            <p:cNvCxnSpPr>
              <a:cxnSpLocks/>
              <a:stCxn id="46" idx="5"/>
              <a:endCxn id="51" idx="1"/>
            </p:cNvCxnSpPr>
            <p:nvPr/>
          </p:nvCxnSpPr>
          <p:spPr>
            <a:xfrm>
              <a:off x="1542097" y="3500011"/>
              <a:ext cx="1034830" cy="99884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FA4CCDB-B700-4E21-A0FB-781D78C8478E}"/>
                </a:ext>
              </a:extLst>
            </p:cNvPr>
            <p:cNvCxnSpPr>
              <a:stCxn id="51" idx="7"/>
              <a:endCxn id="49" idx="3"/>
            </p:cNvCxnSpPr>
            <p:nvPr/>
          </p:nvCxnSpPr>
          <p:spPr>
            <a:xfrm flipV="1">
              <a:off x="3061864" y="3044949"/>
              <a:ext cx="1634797" cy="145390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DF4597A-CCA5-464B-937D-DBA867122E30}"/>
                </a:ext>
              </a:extLst>
            </p:cNvPr>
            <p:cNvCxnSpPr>
              <a:stCxn id="49" idx="6"/>
              <a:endCxn id="56" idx="2"/>
            </p:cNvCxnSpPr>
            <p:nvPr/>
          </p:nvCxnSpPr>
          <p:spPr>
            <a:xfrm>
              <a:off x="5282032" y="2802481"/>
              <a:ext cx="2929342" cy="45506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149AB1C-EA11-430D-8DFF-A908ACFE9951}"/>
                </a:ext>
              </a:extLst>
            </p:cNvPr>
            <p:cNvCxnSpPr>
              <a:stCxn id="55" idx="7"/>
              <a:endCxn id="56"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9430C6E-1568-4ECE-9E2C-F7FAD124DEC6}"/>
                </a:ext>
              </a:extLst>
            </p:cNvPr>
            <p:cNvCxnSpPr>
              <a:stCxn id="55" idx="5"/>
              <a:endCxn id="57"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6900358-1C90-4EAE-BD5E-EABB3F5AEE6C}"/>
                </a:ext>
              </a:extLst>
            </p:cNvPr>
            <p:cNvCxnSpPr>
              <a:stCxn id="56" idx="4"/>
              <a:endCxn id="57"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9B3D614-1496-423F-931A-07E240448CCA}"/>
                </a:ext>
              </a:extLst>
            </p:cNvPr>
            <p:cNvCxnSpPr>
              <a:stCxn id="49" idx="5"/>
              <a:endCxn id="55" idx="1"/>
            </p:cNvCxnSpPr>
            <p:nvPr/>
          </p:nvCxnSpPr>
          <p:spPr>
            <a:xfrm>
              <a:off x="5181598" y="3044949"/>
              <a:ext cx="1012009" cy="868535"/>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E3FA613-CB36-4255-9A66-DB63171C0CE8}"/>
                </a:ext>
              </a:extLst>
            </p:cNvPr>
            <p:cNvCxnSpPr>
              <a:stCxn id="51" idx="6"/>
              <a:endCxn id="55"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136CEE6-E205-4EE0-957B-233B3757E085}"/>
                </a:ext>
              </a:extLst>
            </p:cNvPr>
            <p:cNvCxnSpPr>
              <a:stCxn id="46" idx="4"/>
              <a:endCxn id="47"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85433BD-F63E-4B99-AE7B-4298DA7C1056}"/>
                </a:ext>
              </a:extLst>
            </p:cNvPr>
            <p:cNvCxnSpPr>
              <a:cxnSpLocks/>
              <a:stCxn id="47" idx="7"/>
              <a:endCxn id="51"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936C41E-D990-42F0-B498-019DB345779A}"/>
                </a:ext>
              </a:extLst>
            </p:cNvPr>
            <p:cNvCxnSpPr>
              <a:stCxn id="47" idx="6"/>
              <a:endCxn id="53"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873DDC9-D4EF-4B8D-86C4-9D65C9D7C338}"/>
                </a:ext>
              </a:extLst>
            </p:cNvPr>
            <p:cNvCxnSpPr>
              <a:stCxn id="51" idx="5"/>
              <a:endCxn id="53"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8AF493D-304B-46C6-AC40-4A43C09844CA}"/>
                </a:ext>
              </a:extLst>
            </p:cNvPr>
            <p:cNvCxnSpPr>
              <a:stCxn id="53" idx="6"/>
              <a:endCxn id="57"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01014FA-C3EC-4F58-B6F1-7A1E35BD2B3F}"/>
                </a:ext>
              </a:extLst>
            </p:cNvPr>
            <p:cNvCxnSpPr>
              <a:stCxn id="53" idx="7"/>
              <a:endCxn id="55"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DF68CCA0-13E7-455E-92A3-DD6B4F7F903C}"/>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rgbClr val="92D050"/>
                  </a:solidFill>
                </a:rPr>
                <a:t>5</a:t>
              </a:r>
            </a:p>
          </p:txBody>
        </p:sp>
        <p:sp>
          <p:nvSpPr>
            <p:cNvPr id="74" name="TextBox 73">
              <a:extLst>
                <a:ext uri="{FF2B5EF4-FFF2-40B4-BE49-F238E27FC236}">
                  <a16:creationId xmlns:a16="http://schemas.microsoft.com/office/drawing/2014/main" id="{A938C809-B779-4C85-BCBD-1E76D1760D7A}"/>
                </a:ext>
              </a:extLst>
            </p:cNvPr>
            <p:cNvSpPr txBox="1"/>
            <p:nvPr/>
          </p:nvSpPr>
          <p:spPr>
            <a:xfrm>
              <a:off x="6691129" y="2539120"/>
              <a:ext cx="367408" cy="523220"/>
            </a:xfrm>
            <a:prstGeom prst="rect">
              <a:avLst/>
            </a:prstGeom>
            <a:noFill/>
          </p:spPr>
          <p:txBody>
            <a:bodyPr wrap="none" rtlCol="0">
              <a:spAutoFit/>
            </a:bodyPr>
            <a:lstStyle/>
            <a:p>
              <a:r>
                <a:rPr lang="en-AU" sz="2800" dirty="0">
                  <a:solidFill>
                    <a:srgbClr val="92D050"/>
                  </a:solidFill>
                </a:rPr>
                <a:t>7</a:t>
              </a:r>
            </a:p>
          </p:txBody>
        </p:sp>
        <p:sp>
          <p:nvSpPr>
            <p:cNvPr id="75" name="TextBox 74">
              <a:extLst>
                <a:ext uri="{FF2B5EF4-FFF2-40B4-BE49-F238E27FC236}">
                  <a16:creationId xmlns:a16="http://schemas.microsoft.com/office/drawing/2014/main" id="{CB9B1B17-6326-47D2-BD7D-138D6147DAEC}"/>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6" name="TextBox 75">
              <a:extLst>
                <a:ext uri="{FF2B5EF4-FFF2-40B4-BE49-F238E27FC236}">
                  <a16:creationId xmlns:a16="http://schemas.microsoft.com/office/drawing/2014/main" id="{A7C23EE3-A834-49AE-AECA-20389DB3CA1A}"/>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77" name="TextBox 76">
              <a:extLst>
                <a:ext uri="{FF2B5EF4-FFF2-40B4-BE49-F238E27FC236}">
                  <a16:creationId xmlns:a16="http://schemas.microsoft.com/office/drawing/2014/main" id="{C678E2BB-ED49-44AB-A12E-B163D5D27EA8}"/>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chemeClr val="bg1"/>
                  </a:solidFill>
                </a:rPr>
                <a:t>4</a:t>
              </a:r>
            </a:p>
          </p:txBody>
        </p:sp>
        <p:sp>
          <p:nvSpPr>
            <p:cNvPr id="78" name="TextBox 77">
              <a:extLst>
                <a:ext uri="{FF2B5EF4-FFF2-40B4-BE49-F238E27FC236}">
                  <a16:creationId xmlns:a16="http://schemas.microsoft.com/office/drawing/2014/main" id="{62859715-618D-4470-8E7B-C306297358DF}"/>
                </a:ext>
              </a:extLst>
            </p:cNvPr>
            <p:cNvSpPr txBox="1"/>
            <p:nvPr/>
          </p:nvSpPr>
          <p:spPr>
            <a:xfrm>
              <a:off x="3476594" y="3353938"/>
              <a:ext cx="367408" cy="523220"/>
            </a:xfrm>
            <a:prstGeom prst="rect">
              <a:avLst/>
            </a:prstGeom>
            <a:noFill/>
          </p:spPr>
          <p:txBody>
            <a:bodyPr wrap="none" rtlCol="0">
              <a:spAutoFit/>
            </a:bodyPr>
            <a:lstStyle/>
            <a:p>
              <a:r>
                <a:rPr lang="en-AU" sz="2800" dirty="0">
                  <a:solidFill>
                    <a:srgbClr val="92D050"/>
                  </a:solidFill>
                </a:rPr>
                <a:t>8</a:t>
              </a:r>
            </a:p>
          </p:txBody>
        </p:sp>
        <p:sp>
          <p:nvSpPr>
            <p:cNvPr id="79" name="TextBox 78">
              <a:extLst>
                <a:ext uri="{FF2B5EF4-FFF2-40B4-BE49-F238E27FC236}">
                  <a16:creationId xmlns:a16="http://schemas.microsoft.com/office/drawing/2014/main" id="{B91E688C-EB26-4B15-8D62-18FC03361CC5}"/>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80" name="TextBox 79">
              <a:extLst>
                <a:ext uri="{FF2B5EF4-FFF2-40B4-BE49-F238E27FC236}">
                  <a16:creationId xmlns:a16="http://schemas.microsoft.com/office/drawing/2014/main" id="{A6A2C0DE-A57C-4CDD-91B1-0C35E0BDC052}"/>
                </a:ext>
              </a:extLst>
            </p:cNvPr>
            <p:cNvSpPr txBox="1"/>
            <p:nvPr/>
          </p:nvSpPr>
          <p:spPr>
            <a:xfrm>
              <a:off x="5723179" y="3062669"/>
              <a:ext cx="367408" cy="523220"/>
            </a:xfrm>
            <a:prstGeom prst="rect">
              <a:avLst/>
            </a:prstGeom>
            <a:noFill/>
          </p:spPr>
          <p:txBody>
            <a:bodyPr wrap="none" rtlCol="0">
              <a:spAutoFit/>
            </a:bodyPr>
            <a:lstStyle/>
            <a:p>
              <a:r>
                <a:rPr lang="en-AU" sz="2800" dirty="0">
                  <a:solidFill>
                    <a:srgbClr val="92D050"/>
                  </a:solidFill>
                </a:rPr>
                <a:t>2</a:t>
              </a:r>
            </a:p>
          </p:txBody>
        </p:sp>
        <p:sp>
          <p:nvSpPr>
            <p:cNvPr id="81" name="TextBox 80">
              <a:extLst>
                <a:ext uri="{FF2B5EF4-FFF2-40B4-BE49-F238E27FC236}">
                  <a16:creationId xmlns:a16="http://schemas.microsoft.com/office/drawing/2014/main" id="{17A20487-0D52-4424-B4DD-7CE8E2312F1F}"/>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2" name="TextBox 81">
              <a:extLst>
                <a:ext uri="{FF2B5EF4-FFF2-40B4-BE49-F238E27FC236}">
                  <a16:creationId xmlns:a16="http://schemas.microsoft.com/office/drawing/2014/main" id="{AE5091F9-FF3C-41FE-820F-746E22470B32}"/>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3" name="TextBox 82">
              <a:extLst>
                <a:ext uri="{FF2B5EF4-FFF2-40B4-BE49-F238E27FC236}">
                  <a16:creationId xmlns:a16="http://schemas.microsoft.com/office/drawing/2014/main" id="{9AE04177-5E83-4454-8329-783C547E3E1D}"/>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4" name="TextBox 83">
              <a:extLst>
                <a:ext uri="{FF2B5EF4-FFF2-40B4-BE49-F238E27FC236}">
                  <a16:creationId xmlns:a16="http://schemas.microsoft.com/office/drawing/2014/main" id="{77EAB9AF-1C20-4F67-8DE3-F21515628883}"/>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5" name="TextBox 84">
              <a:extLst>
                <a:ext uri="{FF2B5EF4-FFF2-40B4-BE49-F238E27FC236}">
                  <a16:creationId xmlns:a16="http://schemas.microsoft.com/office/drawing/2014/main" id="{5322D41F-34F6-4E7C-BDE7-B5B4B00401A4}"/>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86" name="TextBox 85">
              <a:extLst>
                <a:ext uri="{FF2B5EF4-FFF2-40B4-BE49-F238E27FC236}">
                  <a16:creationId xmlns:a16="http://schemas.microsoft.com/office/drawing/2014/main" id="{ECC03C67-626D-4609-8958-F001E824CE8D}"/>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7" name="TextBox 86">
              <a:extLst>
                <a:ext uri="{FF2B5EF4-FFF2-40B4-BE49-F238E27FC236}">
                  <a16:creationId xmlns:a16="http://schemas.microsoft.com/office/drawing/2014/main" id="{984640FB-E825-4E06-A385-8F1271765A9B}"/>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graphicFrame>
        <p:nvGraphicFramePr>
          <p:cNvPr id="88" name="Table 9">
            <a:extLst>
              <a:ext uri="{FF2B5EF4-FFF2-40B4-BE49-F238E27FC236}">
                <a16:creationId xmlns:a16="http://schemas.microsoft.com/office/drawing/2014/main" id="{62C6B418-D738-4BA1-A161-6284D8EC4218}"/>
              </a:ext>
            </a:extLst>
          </p:cNvPr>
          <p:cNvGraphicFramePr>
            <a:graphicFrameLocks noGrp="1"/>
          </p:cNvGraphicFramePr>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accent4"/>
                          </a:solidFill>
                        </a:rPr>
                        <a:t>1</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chemeClr val="bg1"/>
                          </a:solidFill>
                        </a:rPr>
                        <a:t>3</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solidFill>
                            <a:srgbClr val="92D050"/>
                          </a:solidFill>
                        </a:rPr>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rgbClr val="92D050"/>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chemeClr val="accent4"/>
                          </a:solidFill>
                        </a:rPr>
                        <a:t>5</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rgbClr val="92D050"/>
                          </a:solidFill>
                        </a:rPr>
                        <a:t>11</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spTree>
    <p:extLst>
      <p:ext uri="{BB962C8B-B14F-4D97-AF65-F5344CB8AC3E}">
        <p14:creationId xmlns:p14="http://schemas.microsoft.com/office/powerpoint/2010/main" val="1396568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3" name="TextBox 2">
            <a:extLst>
              <a:ext uri="{FF2B5EF4-FFF2-40B4-BE49-F238E27FC236}">
                <a16:creationId xmlns:a16="http://schemas.microsoft.com/office/drawing/2014/main" id="{CFC8662A-84AB-4CA4-8207-1F45D991E1F1}"/>
              </a:ext>
            </a:extLst>
          </p:cNvPr>
          <p:cNvSpPr txBox="1"/>
          <p:nvPr/>
        </p:nvSpPr>
        <p:spPr>
          <a:xfrm>
            <a:off x="2768590" y="3136607"/>
            <a:ext cx="6654800" cy="584775"/>
          </a:xfrm>
          <a:prstGeom prst="rect">
            <a:avLst/>
          </a:prstGeom>
          <a:noFill/>
        </p:spPr>
        <p:txBody>
          <a:bodyPr wrap="square" rtlCol="0">
            <a:spAutoFit/>
          </a:bodyPr>
          <a:lstStyle/>
          <a:p>
            <a:r>
              <a:rPr lang="en-AU" sz="3200" dirty="0">
                <a:solidFill>
                  <a:schemeClr val="bg1"/>
                </a:solidFill>
              </a:rPr>
              <a:t>Check your answer on the next slide…</a:t>
            </a:r>
          </a:p>
        </p:txBody>
      </p:sp>
    </p:spTree>
    <p:extLst>
      <p:ext uri="{BB962C8B-B14F-4D97-AF65-F5344CB8AC3E}">
        <p14:creationId xmlns:p14="http://schemas.microsoft.com/office/powerpoint/2010/main" val="100530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graphicFrame>
        <p:nvGraphicFramePr>
          <p:cNvPr id="9" name="Table 9">
            <a:extLst>
              <a:ext uri="{FF2B5EF4-FFF2-40B4-BE49-F238E27FC236}">
                <a16:creationId xmlns:a16="http://schemas.microsoft.com/office/drawing/2014/main" id="{CFA5D3D8-79F6-4286-A185-9036E8AE6218}"/>
              </a:ext>
            </a:extLst>
          </p:cNvPr>
          <p:cNvGraphicFramePr>
            <a:graphicFrameLocks noGrp="1"/>
          </p:cNvGraphicFramePr>
          <p:nvPr>
            <p:extLst>
              <p:ext uri="{D42A27DB-BD31-4B8C-83A1-F6EECF244321}">
                <p14:modId xmlns:p14="http://schemas.microsoft.com/office/powerpoint/2010/main" val="31819776"/>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t>1</a:t>
                      </a:r>
                    </a:p>
                  </a:txBody>
                  <a:tcPr anchor="ctr">
                    <a:noFill/>
                  </a:tcPr>
                </a:tc>
                <a:tc>
                  <a:txBody>
                    <a:bodyPr/>
                    <a:lstStyle/>
                    <a:p>
                      <a:pPr algn="ctr"/>
                      <a:r>
                        <a:rPr lang="en-AU" sz="3200" dirty="0"/>
                        <a:t>2</a:t>
                      </a:r>
                    </a:p>
                  </a:txBody>
                  <a:tcPr anchor="ctr">
                    <a:noFill/>
                  </a:tcPr>
                </a:tc>
                <a:tc>
                  <a:txBody>
                    <a:bodyPr/>
                    <a:lstStyle/>
                    <a:p>
                      <a:pPr algn="ctr"/>
                      <a:r>
                        <a:rPr lang="en-AU" sz="3200" dirty="0"/>
                        <a:t>3</a:t>
                      </a:r>
                    </a:p>
                  </a:txBody>
                  <a:tcPr anchor="ctr">
                    <a:noFill/>
                  </a:tcPr>
                </a:tc>
                <a:tc>
                  <a:txBody>
                    <a:bodyPr/>
                    <a:lstStyle/>
                    <a:p>
                      <a:pPr algn="ctr"/>
                      <a:r>
                        <a:rPr lang="en-AU" sz="3200" dirty="0"/>
                        <a:t>4</a:t>
                      </a:r>
                    </a:p>
                  </a:txBody>
                  <a:tcPr anchor="ctr">
                    <a:noFill/>
                  </a:tcPr>
                </a:tc>
                <a:tc>
                  <a:txBody>
                    <a:bodyPr/>
                    <a:lstStyle/>
                    <a:p>
                      <a:pPr algn="ctr"/>
                      <a:r>
                        <a:rPr lang="en-AU" sz="3200" dirty="0"/>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accent4"/>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accent4"/>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grpSp>
        <p:nvGrpSpPr>
          <p:cNvPr id="106" name="Group 105">
            <a:extLst>
              <a:ext uri="{FF2B5EF4-FFF2-40B4-BE49-F238E27FC236}">
                <a16:creationId xmlns:a16="http://schemas.microsoft.com/office/drawing/2014/main" id="{B691D268-A064-4770-94E6-B71EE127FE9F}"/>
              </a:ext>
            </a:extLst>
          </p:cNvPr>
          <p:cNvGrpSpPr/>
          <p:nvPr/>
        </p:nvGrpSpPr>
        <p:grpSpPr>
          <a:xfrm>
            <a:off x="1903135" y="2700836"/>
            <a:ext cx="8385709" cy="3943348"/>
            <a:chOff x="919157" y="2459578"/>
            <a:chExt cx="8385709" cy="3943348"/>
          </a:xfrm>
        </p:grpSpPr>
        <p:sp>
          <p:nvSpPr>
            <p:cNvPr id="11" name="Oval 10">
              <a:extLst>
                <a:ext uri="{FF2B5EF4-FFF2-40B4-BE49-F238E27FC236}">
                  <a16:creationId xmlns:a16="http://schemas.microsoft.com/office/drawing/2014/main" id="{0F215BF1-0F49-4675-B998-DA131C0ECC82}"/>
                </a:ext>
              </a:extLst>
            </p:cNvPr>
            <p:cNvSpPr/>
            <p:nvPr/>
          </p:nvSpPr>
          <p:spPr>
            <a:xfrm>
              <a:off x="956726" y="2914640"/>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0</a:t>
              </a:r>
            </a:p>
          </p:txBody>
        </p:sp>
        <p:sp>
          <p:nvSpPr>
            <p:cNvPr id="12" name="Oval 11">
              <a:extLst>
                <a:ext uri="{FF2B5EF4-FFF2-40B4-BE49-F238E27FC236}">
                  <a16:creationId xmlns:a16="http://schemas.microsoft.com/office/drawing/2014/main" id="{6CC37509-1574-4701-BAF9-C35CDE69EDF0}"/>
                </a:ext>
              </a:extLst>
            </p:cNvPr>
            <p:cNvSpPr/>
            <p:nvPr/>
          </p:nvSpPr>
          <p:spPr>
            <a:xfrm>
              <a:off x="956727" y="57171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3</a:t>
              </a:r>
            </a:p>
          </p:txBody>
        </p:sp>
        <p:sp>
          <p:nvSpPr>
            <p:cNvPr id="13" name="Oval 12">
              <a:extLst>
                <a:ext uri="{FF2B5EF4-FFF2-40B4-BE49-F238E27FC236}">
                  <a16:creationId xmlns:a16="http://schemas.microsoft.com/office/drawing/2014/main" id="{328FFF4E-F5AE-4061-8EAA-9B16D0166EE1}"/>
                </a:ext>
              </a:extLst>
            </p:cNvPr>
            <p:cNvSpPr/>
            <p:nvPr/>
          </p:nvSpPr>
          <p:spPr>
            <a:xfrm>
              <a:off x="4596227" y="2459578"/>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1</a:t>
              </a:r>
            </a:p>
          </p:txBody>
        </p:sp>
        <p:sp>
          <p:nvSpPr>
            <p:cNvPr id="14" name="Oval 13">
              <a:extLst>
                <a:ext uri="{FF2B5EF4-FFF2-40B4-BE49-F238E27FC236}">
                  <a16:creationId xmlns:a16="http://schemas.microsoft.com/office/drawing/2014/main" id="{4B7BDB9E-9220-4D6E-ACAF-15D4D9FD8347}"/>
                </a:ext>
              </a:extLst>
            </p:cNvPr>
            <p:cNvSpPr/>
            <p:nvPr/>
          </p:nvSpPr>
          <p:spPr>
            <a:xfrm>
              <a:off x="2476493" y="43984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2</a:t>
              </a:r>
            </a:p>
          </p:txBody>
        </p:sp>
        <p:sp>
          <p:nvSpPr>
            <p:cNvPr id="15" name="Oval 14">
              <a:extLst>
                <a:ext uri="{FF2B5EF4-FFF2-40B4-BE49-F238E27FC236}">
                  <a16:creationId xmlns:a16="http://schemas.microsoft.com/office/drawing/2014/main" id="{7A76132E-CF4D-4BA5-9965-760171E7E3DA}"/>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16" name="Oval 15">
              <a:extLst>
                <a:ext uri="{FF2B5EF4-FFF2-40B4-BE49-F238E27FC236}">
                  <a16:creationId xmlns:a16="http://schemas.microsoft.com/office/drawing/2014/main" id="{AD4CC4E5-18FC-4236-8D69-4A65B4C97042}"/>
                </a:ext>
              </a:extLst>
            </p:cNvPr>
            <p:cNvSpPr/>
            <p:nvPr/>
          </p:nvSpPr>
          <p:spPr>
            <a:xfrm>
              <a:off x="6093173" y="381305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5</a:t>
              </a:r>
            </a:p>
          </p:txBody>
        </p:sp>
        <p:sp>
          <p:nvSpPr>
            <p:cNvPr id="17" name="Oval 16">
              <a:extLst>
                <a:ext uri="{FF2B5EF4-FFF2-40B4-BE49-F238E27FC236}">
                  <a16:creationId xmlns:a16="http://schemas.microsoft.com/office/drawing/2014/main" id="{7F108035-E213-494B-9A5E-BABED1E2470F}"/>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18" name="Oval 17">
              <a:extLst>
                <a:ext uri="{FF2B5EF4-FFF2-40B4-BE49-F238E27FC236}">
                  <a16:creationId xmlns:a16="http://schemas.microsoft.com/office/drawing/2014/main" id="{95FBE411-78EE-4257-850F-EF01CBBC5858}"/>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20" name="Straight Connector 19">
              <a:extLst>
                <a:ext uri="{FF2B5EF4-FFF2-40B4-BE49-F238E27FC236}">
                  <a16:creationId xmlns:a16="http://schemas.microsoft.com/office/drawing/2014/main" id="{F4B6DA0C-E9E4-4A78-B3E8-7D07C410C818}"/>
                </a:ext>
              </a:extLst>
            </p:cNvPr>
            <p:cNvCxnSpPr>
              <a:stCxn id="11" idx="6"/>
              <a:endCxn id="13"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6ED826C-53D3-42E3-8F83-111D694D05DD}"/>
                </a:ext>
              </a:extLst>
            </p:cNvPr>
            <p:cNvCxnSpPr>
              <a:cxnSpLocks/>
              <a:stCxn id="11" idx="5"/>
              <a:endCxn id="14" idx="1"/>
            </p:cNvCxnSpPr>
            <p:nvPr/>
          </p:nvCxnSpPr>
          <p:spPr>
            <a:xfrm>
              <a:off x="1542097" y="3500011"/>
              <a:ext cx="1034830" cy="99884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5AA6217-4256-4B36-B1C2-4D098E19CD20}"/>
                </a:ext>
              </a:extLst>
            </p:cNvPr>
            <p:cNvCxnSpPr>
              <a:stCxn id="14" idx="7"/>
              <a:endCxn id="13"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07DBB05-6CA9-46B9-949D-642BDC8B1C66}"/>
                </a:ext>
              </a:extLst>
            </p:cNvPr>
            <p:cNvCxnSpPr>
              <a:stCxn id="13" idx="6"/>
              <a:endCxn id="17"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A287906-2853-4D02-A296-C24E69E50925}"/>
                </a:ext>
              </a:extLst>
            </p:cNvPr>
            <p:cNvCxnSpPr>
              <a:stCxn id="16" idx="7"/>
              <a:endCxn id="17"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AB8BE7F-08FA-4D7A-ACEB-F18E87FED4A3}"/>
                </a:ext>
              </a:extLst>
            </p:cNvPr>
            <p:cNvCxnSpPr>
              <a:stCxn id="16" idx="5"/>
              <a:endCxn id="18"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3653EF2-1087-41CE-A3E8-1FB2F5E2B201}"/>
                </a:ext>
              </a:extLst>
            </p:cNvPr>
            <p:cNvCxnSpPr>
              <a:stCxn id="17" idx="4"/>
              <a:endCxn id="18"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71941C-6D7F-41CF-AA43-28226E94F914}"/>
                </a:ext>
              </a:extLst>
            </p:cNvPr>
            <p:cNvCxnSpPr>
              <a:stCxn id="13" idx="5"/>
              <a:endCxn id="16"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90759F6-212E-4B25-9C04-3CFC251342CE}"/>
                </a:ext>
              </a:extLst>
            </p:cNvPr>
            <p:cNvCxnSpPr>
              <a:stCxn id="14" idx="6"/>
              <a:endCxn id="16"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DAD9AB8-DA22-4669-8A3E-40E00ABCB627}"/>
                </a:ext>
              </a:extLst>
            </p:cNvPr>
            <p:cNvCxnSpPr>
              <a:stCxn id="11" idx="4"/>
              <a:endCxn id="12"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19B092C-E20D-4F7A-A50B-A5ECAA5C107F}"/>
                </a:ext>
              </a:extLst>
            </p:cNvPr>
            <p:cNvCxnSpPr>
              <a:cxnSpLocks/>
              <a:stCxn id="12" idx="7"/>
              <a:endCxn id="14"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ECB81B4-D836-423D-8DB8-FA25C568B380}"/>
                </a:ext>
              </a:extLst>
            </p:cNvPr>
            <p:cNvCxnSpPr>
              <a:stCxn id="12" idx="6"/>
              <a:endCxn id="15"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FB6F28F-6732-4316-AC48-A740A6F697A0}"/>
                </a:ext>
              </a:extLst>
            </p:cNvPr>
            <p:cNvCxnSpPr>
              <a:stCxn id="14" idx="5"/>
              <a:endCxn id="15"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A936BF0-3A01-4785-9E78-7C5343A61D85}"/>
                </a:ext>
              </a:extLst>
            </p:cNvPr>
            <p:cNvCxnSpPr>
              <a:stCxn id="15" idx="6"/>
              <a:endCxn id="18"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0321784-C728-4FF3-8A5C-6B8D5F32ABDA}"/>
                </a:ext>
              </a:extLst>
            </p:cNvPr>
            <p:cNvCxnSpPr>
              <a:stCxn id="15" idx="7"/>
              <a:endCxn id="16"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137E02C4-61F1-4D32-A17A-E646EB1A7B71}"/>
                </a:ext>
              </a:extLst>
            </p:cNvPr>
            <p:cNvSpPr txBox="1"/>
            <p:nvPr/>
          </p:nvSpPr>
          <p:spPr>
            <a:xfrm>
              <a:off x="2794966" y="2521729"/>
              <a:ext cx="367408" cy="523220"/>
            </a:xfrm>
            <a:prstGeom prst="rect">
              <a:avLst/>
            </a:prstGeom>
            <a:noFill/>
          </p:spPr>
          <p:txBody>
            <a:bodyPr wrap="none" rtlCol="0">
              <a:spAutoFit/>
            </a:bodyPr>
            <a:lstStyle/>
            <a:p>
              <a:r>
                <a:rPr lang="en-AU" sz="2800" dirty="0">
                  <a:solidFill>
                    <a:schemeClr val="bg1"/>
                  </a:solidFill>
                </a:rPr>
                <a:t>5</a:t>
              </a:r>
            </a:p>
          </p:txBody>
        </p:sp>
        <p:sp>
          <p:nvSpPr>
            <p:cNvPr id="92" name="TextBox 91">
              <a:extLst>
                <a:ext uri="{FF2B5EF4-FFF2-40B4-BE49-F238E27FC236}">
                  <a16:creationId xmlns:a16="http://schemas.microsoft.com/office/drawing/2014/main" id="{CB755CAC-2623-4550-AD87-042F22481328}"/>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93" name="TextBox 92">
              <a:extLst>
                <a:ext uri="{FF2B5EF4-FFF2-40B4-BE49-F238E27FC236}">
                  <a16:creationId xmlns:a16="http://schemas.microsoft.com/office/drawing/2014/main" id="{9720EB9E-549D-4D33-8330-D56B6009E022}"/>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94" name="TextBox 93">
              <a:extLst>
                <a:ext uri="{FF2B5EF4-FFF2-40B4-BE49-F238E27FC236}">
                  <a16:creationId xmlns:a16="http://schemas.microsoft.com/office/drawing/2014/main" id="{9F65D27F-64AC-4503-A12E-3C3A1D5E159A}"/>
                </a:ext>
              </a:extLst>
            </p:cNvPr>
            <p:cNvSpPr txBox="1"/>
            <p:nvPr/>
          </p:nvSpPr>
          <p:spPr>
            <a:xfrm>
              <a:off x="919157" y="4370161"/>
              <a:ext cx="367408" cy="523220"/>
            </a:xfrm>
            <a:prstGeom prst="rect">
              <a:avLst/>
            </a:prstGeom>
            <a:noFill/>
          </p:spPr>
          <p:txBody>
            <a:bodyPr wrap="none" rtlCol="0">
              <a:spAutoFit/>
            </a:bodyPr>
            <a:lstStyle/>
            <a:p>
              <a:r>
                <a:rPr lang="en-AU" sz="2800" dirty="0">
                  <a:solidFill>
                    <a:schemeClr val="bg1"/>
                  </a:solidFill>
                </a:rPr>
                <a:t>6</a:t>
              </a:r>
            </a:p>
          </p:txBody>
        </p:sp>
        <p:sp>
          <p:nvSpPr>
            <p:cNvPr id="95" name="TextBox 94">
              <a:extLst>
                <a:ext uri="{FF2B5EF4-FFF2-40B4-BE49-F238E27FC236}">
                  <a16:creationId xmlns:a16="http://schemas.microsoft.com/office/drawing/2014/main" id="{BD9557B1-012B-461D-996E-4B1D1BC421E7}"/>
                </a:ext>
              </a:extLst>
            </p:cNvPr>
            <p:cNvSpPr txBox="1"/>
            <p:nvPr/>
          </p:nvSpPr>
          <p:spPr>
            <a:xfrm>
              <a:off x="2084501" y="3582559"/>
              <a:ext cx="367408" cy="523220"/>
            </a:xfrm>
            <a:prstGeom prst="rect">
              <a:avLst/>
            </a:prstGeom>
            <a:noFill/>
          </p:spPr>
          <p:txBody>
            <a:bodyPr wrap="none" rtlCol="0">
              <a:spAutoFit/>
            </a:bodyPr>
            <a:lstStyle/>
            <a:p>
              <a:r>
                <a:rPr lang="en-AU" sz="2800" dirty="0">
                  <a:solidFill>
                    <a:schemeClr val="bg1"/>
                  </a:solidFill>
                </a:rPr>
                <a:t>4</a:t>
              </a:r>
            </a:p>
          </p:txBody>
        </p:sp>
        <p:sp>
          <p:nvSpPr>
            <p:cNvPr id="96" name="TextBox 95">
              <a:extLst>
                <a:ext uri="{FF2B5EF4-FFF2-40B4-BE49-F238E27FC236}">
                  <a16:creationId xmlns:a16="http://schemas.microsoft.com/office/drawing/2014/main" id="{99ED3502-3FD5-4495-9CA0-673FE1B8D9AA}"/>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97" name="TextBox 96">
              <a:extLst>
                <a:ext uri="{FF2B5EF4-FFF2-40B4-BE49-F238E27FC236}">
                  <a16:creationId xmlns:a16="http://schemas.microsoft.com/office/drawing/2014/main" id="{EAEBFF35-24B1-40CA-86AA-722B76A97CA4}"/>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98" name="TextBox 97">
              <a:extLst>
                <a:ext uri="{FF2B5EF4-FFF2-40B4-BE49-F238E27FC236}">
                  <a16:creationId xmlns:a16="http://schemas.microsoft.com/office/drawing/2014/main" id="{9990106E-2BDC-4D39-A329-A805AEDC5EF7}"/>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99" name="TextBox 98">
              <a:extLst>
                <a:ext uri="{FF2B5EF4-FFF2-40B4-BE49-F238E27FC236}">
                  <a16:creationId xmlns:a16="http://schemas.microsoft.com/office/drawing/2014/main" id="{55DAAB12-818E-44CA-87C6-0E5FD2934749}"/>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100" name="TextBox 99">
              <a:extLst>
                <a:ext uri="{FF2B5EF4-FFF2-40B4-BE49-F238E27FC236}">
                  <a16:creationId xmlns:a16="http://schemas.microsoft.com/office/drawing/2014/main" id="{92222F62-5EC7-48B8-B0A9-24725C2984E5}"/>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101" name="TextBox 100">
              <a:extLst>
                <a:ext uri="{FF2B5EF4-FFF2-40B4-BE49-F238E27FC236}">
                  <a16:creationId xmlns:a16="http://schemas.microsoft.com/office/drawing/2014/main" id="{E71BE75A-65B3-45A3-A0B5-BF2BD0CD8841}"/>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102" name="TextBox 101">
              <a:extLst>
                <a:ext uri="{FF2B5EF4-FFF2-40B4-BE49-F238E27FC236}">
                  <a16:creationId xmlns:a16="http://schemas.microsoft.com/office/drawing/2014/main" id="{0A1BDC85-F403-4426-B8E8-7175B5F33DC2}"/>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103" name="TextBox 102">
              <a:extLst>
                <a:ext uri="{FF2B5EF4-FFF2-40B4-BE49-F238E27FC236}">
                  <a16:creationId xmlns:a16="http://schemas.microsoft.com/office/drawing/2014/main" id="{A6BCD1A1-0DA8-4D67-879C-B8D17D863FED}"/>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104" name="TextBox 103">
              <a:extLst>
                <a:ext uri="{FF2B5EF4-FFF2-40B4-BE49-F238E27FC236}">
                  <a16:creationId xmlns:a16="http://schemas.microsoft.com/office/drawing/2014/main" id="{04AD97D5-128D-42DB-A089-DEFAAE0E9F79}"/>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105" name="TextBox 104">
              <a:extLst>
                <a:ext uri="{FF2B5EF4-FFF2-40B4-BE49-F238E27FC236}">
                  <a16:creationId xmlns:a16="http://schemas.microsoft.com/office/drawing/2014/main" id="{55DF222A-62C5-4D2F-9132-7B0B039D7B9C}"/>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
        <p:nvSpPr>
          <p:cNvPr id="107" name="TextBox 106">
            <a:extLst>
              <a:ext uri="{FF2B5EF4-FFF2-40B4-BE49-F238E27FC236}">
                <a16:creationId xmlns:a16="http://schemas.microsoft.com/office/drawing/2014/main" id="{3DFF8C03-B44A-4B99-84EB-195E7B3A579E}"/>
              </a:ext>
            </a:extLst>
          </p:cNvPr>
          <p:cNvSpPr txBox="1"/>
          <p:nvPr/>
        </p:nvSpPr>
        <p:spPr>
          <a:xfrm>
            <a:off x="5156163" y="1946616"/>
            <a:ext cx="4585935" cy="584775"/>
          </a:xfrm>
          <a:prstGeom prst="rect">
            <a:avLst/>
          </a:prstGeom>
          <a:noFill/>
        </p:spPr>
        <p:txBody>
          <a:bodyPr wrap="none" rtlCol="0">
            <a:spAutoFit/>
          </a:bodyPr>
          <a:lstStyle/>
          <a:p>
            <a:r>
              <a:rPr lang="en-AU" sz="3200" dirty="0">
                <a:solidFill>
                  <a:schemeClr val="bg1"/>
                </a:solidFill>
              </a:rPr>
              <a:t>vSet = {</a:t>
            </a:r>
            <a:r>
              <a:rPr lang="en-AU" sz="3200" dirty="0">
                <a:solidFill>
                  <a:schemeClr val="accent4"/>
                </a:solidFill>
              </a:rPr>
              <a:t>0</a:t>
            </a:r>
            <a:r>
              <a:rPr lang="en-AU" sz="3200" dirty="0">
                <a:solidFill>
                  <a:schemeClr val="bg1"/>
                </a:solidFill>
              </a:rPr>
              <a:t>, 1, 2, 3, 4, 5, 6, 7}</a:t>
            </a:r>
          </a:p>
        </p:txBody>
      </p:sp>
      <p:sp>
        <p:nvSpPr>
          <p:cNvPr id="2" name="TextBox 1">
            <a:extLst>
              <a:ext uri="{FF2B5EF4-FFF2-40B4-BE49-F238E27FC236}">
                <a16:creationId xmlns:a16="http://schemas.microsoft.com/office/drawing/2014/main" id="{388B42E8-A6D8-41EA-B761-1B395B643B5E}"/>
              </a:ext>
            </a:extLst>
          </p:cNvPr>
          <p:cNvSpPr txBox="1"/>
          <p:nvPr/>
        </p:nvSpPr>
        <p:spPr>
          <a:xfrm>
            <a:off x="331371" y="478506"/>
            <a:ext cx="4436534" cy="1938992"/>
          </a:xfrm>
          <a:prstGeom prst="rect">
            <a:avLst/>
          </a:prstGeom>
          <a:noFill/>
        </p:spPr>
        <p:txBody>
          <a:bodyPr wrap="square" rtlCol="0">
            <a:spAutoFit/>
          </a:bodyPr>
          <a:lstStyle/>
          <a:p>
            <a:r>
              <a:rPr lang="en-AU" sz="2400" dirty="0">
                <a:solidFill>
                  <a:schemeClr val="bg1"/>
                </a:solidFill>
              </a:rPr>
              <a:t>Step 1:</a:t>
            </a:r>
          </a:p>
          <a:p>
            <a:r>
              <a:rPr lang="en-AU" sz="2400" dirty="0">
                <a:solidFill>
                  <a:schemeClr val="bg1"/>
                </a:solidFill>
              </a:rPr>
              <a:t>Choose the vertex from vSet that is closest to the starting vertex, and remove it from vSet.</a:t>
            </a:r>
          </a:p>
          <a:p>
            <a:r>
              <a:rPr lang="en-AU" sz="2400" dirty="0">
                <a:solidFill>
                  <a:schemeClr val="bg1"/>
                </a:solidFill>
              </a:rPr>
              <a:t>That vertex is 0.</a:t>
            </a:r>
          </a:p>
        </p:txBody>
      </p:sp>
    </p:spTree>
    <p:extLst>
      <p:ext uri="{BB962C8B-B14F-4D97-AF65-F5344CB8AC3E}">
        <p14:creationId xmlns:p14="http://schemas.microsoft.com/office/powerpoint/2010/main" val="524640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107" name="TextBox 106">
            <a:extLst>
              <a:ext uri="{FF2B5EF4-FFF2-40B4-BE49-F238E27FC236}">
                <a16:creationId xmlns:a16="http://schemas.microsoft.com/office/drawing/2014/main" id="{3DFF8C03-B44A-4B99-84EB-195E7B3A579E}"/>
              </a:ext>
            </a:extLst>
          </p:cNvPr>
          <p:cNvSpPr txBox="1"/>
          <p:nvPr/>
        </p:nvSpPr>
        <p:spPr>
          <a:xfrm>
            <a:off x="5156163" y="1946616"/>
            <a:ext cx="3374065" cy="584775"/>
          </a:xfrm>
          <a:prstGeom prst="rect">
            <a:avLst/>
          </a:prstGeom>
          <a:noFill/>
        </p:spPr>
        <p:txBody>
          <a:bodyPr wrap="none" rtlCol="0">
            <a:spAutoFit/>
          </a:bodyPr>
          <a:lstStyle/>
          <a:p>
            <a:r>
              <a:rPr lang="en-AU" sz="3200" dirty="0">
                <a:solidFill>
                  <a:schemeClr val="bg1"/>
                </a:solidFill>
              </a:rPr>
              <a:t>vSet = {3, 4, 5, 6, 7}</a:t>
            </a:r>
          </a:p>
        </p:txBody>
      </p:sp>
      <p:sp>
        <p:nvSpPr>
          <p:cNvPr id="2" name="TextBox 1">
            <a:extLst>
              <a:ext uri="{FF2B5EF4-FFF2-40B4-BE49-F238E27FC236}">
                <a16:creationId xmlns:a16="http://schemas.microsoft.com/office/drawing/2014/main" id="{388B42E8-A6D8-41EA-B761-1B395B643B5E}"/>
              </a:ext>
            </a:extLst>
          </p:cNvPr>
          <p:cNvSpPr txBox="1"/>
          <p:nvPr/>
        </p:nvSpPr>
        <p:spPr>
          <a:xfrm>
            <a:off x="331371" y="478506"/>
            <a:ext cx="4436534" cy="1569660"/>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After making all necessary updates to the dist and pred arrays</a:t>
            </a:r>
          </a:p>
        </p:txBody>
      </p:sp>
      <p:grpSp>
        <p:nvGrpSpPr>
          <p:cNvPr id="45" name="Group 44">
            <a:extLst>
              <a:ext uri="{FF2B5EF4-FFF2-40B4-BE49-F238E27FC236}">
                <a16:creationId xmlns:a16="http://schemas.microsoft.com/office/drawing/2014/main" id="{6E147099-069E-4B02-891A-8D592E39DFED}"/>
              </a:ext>
            </a:extLst>
          </p:cNvPr>
          <p:cNvGrpSpPr/>
          <p:nvPr/>
        </p:nvGrpSpPr>
        <p:grpSpPr>
          <a:xfrm>
            <a:off x="1903135" y="2700836"/>
            <a:ext cx="8385709" cy="3943348"/>
            <a:chOff x="919157" y="2459578"/>
            <a:chExt cx="8385709" cy="3943348"/>
          </a:xfrm>
        </p:grpSpPr>
        <p:sp>
          <p:nvSpPr>
            <p:cNvPr id="46" name="Oval 45">
              <a:extLst>
                <a:ext uri="{FF2B5EF4-FFF2-40B4-BE49-F238E27FC236}">
                  <a16:creationId xmlns:a16="http://schemas.microsoft.com/office/drawing/2014/main" id="{6FA65C5E-F30F-4A5D-A964-1D64DCAADA05}"/>
                </a:ext>
              </a:extLst>
            </p:cNvPr>
            <p:cNvSpPr/>
            <p:nvPr/>
          </p:nvSpPr>
          <p:spPr>
            <a:xfrm>
              <a:off x="956726" y="291464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0</a:t>
              </a:r>
            </a:p>
          </p:txBody>
        </p:sp>
        <p:sp>
          <p:nvSpPr>
            <p:cNvPr id="47" name="Oval 46">
              <a:extLst>
                <a:ext uri="{FF2B5EF4-FFF2-40B4-BE49-F238E27FC236}">
                  <a16:creationId xmlns:a16="http://schemas.microsoft.com/office/drawing/2014/main" id="{2E6DFD9E-4B5D-431E-8B11-A04E62013917}"/>
                </a:ext>
              </a:extLst>
            </p:cNvPr>
            <p:cNvSpPr/>
            <p:nvPr/>
          </p:nvSpPr>
          <p:spPr>
            <a:xfrm>
              <a:off x="956727" y="57171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3</a:t>
              </a:r>
            </a:p>
          </p:txBody>
        </p:sp>
        <p:sp>
          <p:nvSpPr>
            <p:cNvPr id="49" name="Oval 48">
              <a:extLst>
                <a:ext uri="{FF2B5EF4-FFF2-40B4-BE49-F238E27FC236}">
                  <a16:creationId xmlns:a16="http://schemas.microsoft.com/office/drawing/2014/main" id="{9A453EBE-1A2B-4176-AE7E-B827FE1D2E11}"/>
                </a:ext>
              </a:extLst>
            </p:cNvPr>
            <p:cNvSpPr/>
            <p:nvPr/>
          </p:nvSpPr>
          <p:spPr>
            <a:xfrm>
              <a:off x="4596227" y="2459578"/>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1</a:t>
              </a:r>
            </a:p>
          </p:txBody>
        </p:sp>
        <p:sp>
          <p:nvSpPr>
            <p:cNvPr id="51" name="Oval 50">
              <a:extLst>
                <a:ext uri="{FF2B5EF4-FFF2-40B4-BE49-F238E27FC236}">
                  <a16:creationId xmlns:a16="http://schemas.microsoft.com/office/drawing/2014/main" id="{883CEDF7-DFDE-4B27-893C-D6BDE4F7A0DE}"/>
                </a:ext>
              </a:extLst>
            </p:cNvPr>
            <p:cNvSpPr/>
            <p:nvPr/>
          </p:nvSpPr>
          <p:spPr>
            <a:xfrm>
              <a:off x="2476493" y="43984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2</a:t>
              </a:r>
            </a:p>
          </p:txBody>
        </p:sp>
        <p:sp>
          <p:nvSpPr>
            <p:cNvPr id="53" name="Oval 52">
              <a:extLst>
                <a:ext uri="{FF2B5EF4-FFF2-40B4-BE49-F238E27FC236}">
                  <a16:creationId xmlns:a16="http://schemas.microsoft.com/office/drawing/2014/main" id="{8560A737-1B17-453C-80DD-A5336D34F907}"/>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55" name="Oval 54">
              <a:extLst>
                <a:ext uri="{FF2B5EF4-FFF2-40B4-BE49-F238E27FC236}">
                  <a16:creationId xmlns:a16="http://schemas.microsoft.com/office/drawing/2014/main" id="{332D2F62-202E-407E-B70C-B663AF83DE4C}"/>
                </a:ext>
              </a:extLst>
            </p:cNvPr>
            <p:cNvSpPr/>
            <p:nvPr/>
          </p:nvSpPr>
          <p:spPr>
            <a:xfrm>
              <a:off x="6093173" y="381305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5</a:t>
              </a:r>
            </a:p>
          </p:txBody>
        </p:sp>
        <p:sp>
          <p:nvSpPr>
            <p:cNvPr id="56" name="Oval 55">
              <a:extLst>
                <a:ext uri="{FF2B5EF4-FFF2-40B4-BE49-F238E27FC236}">
                  <a16:creationId xmlns:a16="http://schemas.microsoft.com/office/drawing/2014/main" id="{235A7619-4B11-413F-AC1B-740FCFFFE28F}"/>
                </a:ext>
              </a:extLst>
            </p:cNvPr>
            <p:cNvSpPr/>
            <p:nvPr/>
          </p:nvSpPr>
          <p:spPr>
            <a:xfrm>
              <a:off x="8211374" y="291464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6</a:t>
              </a:r>
            </a:p>
          </p:txBody>
        </p:sp>
        <p:sp>
          <p:nvSpPr>
            <p:cNvPr id="57" name="Oval 56">
              <a:extLst>
                <a:ext uri="{FF2B5EF4-FFF2-40B4-BE49-F238E27FC236}">
                  <a16:creationId xmlns:a16="http://schemas.microsoft.com/office/drawing/2014/main" id="{496D6441-C3CC-4016-9E77-A13F8A53E1E2}"/>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58" name="Straight Connector 57">
              <a:extLst>
                <a:ext uri="{FF2B5EF4-FFF2-40B4-BE49-F238E27FC236}">
                  <a16:creationId xmlns:a16="http://schemas.microsoft.com/office/drawing/2014/main" id="{A86629C3-6AA1-4A4B-993F-EBD58A609E92}"/>
                </a:ext>
              </a:extLst>
            </p:cNvPr>
            <p:cNvCxnSpPr>
              <a:stCxn id="46" idx="6"/>
              <a:endCxn id="49" idx="2"/>
            </p:cNvCxnSpPr>
            <p:nvPr/>
          </p:nvCxnSpPr>
          <p:spPr>
            <a:xfrm flipV="1">
              <a:off x="1642531" y="2802481"/>
              <a:ext cx="2953696" cy="45506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8ED2638-658D-4D5A-A805-35F83BB7494B}"/>
                </a:ext>
              </a:extLst>
            </p:cNvPr>
            <p:cNvCxnSpPr>
              <a:cxnSpLocks/>
              <a:stCxn id="46" idx="5"/>
              <a:endCxn id="51" idx="1"/>
            </p:cNvCxnSpPr>
            <p:nvPr/>
          </p:nvCxnSpPr>
          <p:spPr>
            <a:xfrm>
              <a:off x="1542097" y="3500011"/>
              <a:ext cx="1034830" cy="99884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FA4CCDB-B700-4E21-A0FB-781D78C8478E}"/>
                </a:ext>
              </a:extLst>
            </p:cNvPr>
            <p:cNvCxnSpPr>
              <a:stCxn id="51" idx="7"/>
              <a:endCxn id="49" idx="3"/>
            </p:cNvCxnSpPr>
            <p:nvPr/>
          </p:nvCxnSpPr>
          <p:spPr>
            <a:xfrm flipV="1">
              <a:off x="3061864" y="3044949"/>
              <a:ext cx="1634797" cy="145390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DF4597A-CCA5-464B-937D-DBA867122E30}"/>
                </a:ext>
              </a:extLst>
            </p:cNvPr>
            <p:cNvCxnSpPr>
              <a:stCxn id="49" idx="6"/>
              <a:endCxn id="56" idx="2"/>
            </p:cNvCxnSpPr>
            <p:nvPr/>
          </p:nvCxnSpPr>
          <p:spPr>
            <a:xfrm>
              <a:off x="5282032" y="2802481"/>
              <a:ext cx="2929342" cy="45506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149AB1C-EA11-430D-8DFF-A908ACFE9951}"/>
                </a:ext>
              </a:extLst>
            </p:cNvPr>
            <p:cNvCxnSpPr>
              <a:stCxn id="55" idx="7"/>
              <a:endCxn id="56"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9430C6E-1568-4ECE-9E2C-F7FAD124DEC6}"/>
                </a:ext>
              </a:extLst>
            </p:cNvPr>
            <p:cNvCxnSpPr>
              <a:stCxn id="55" idx="5"/>
              <a:endCxn id="57"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6900358-1C90-4EAE-BD5E-EABB3F5AEE6C}"/>
                </a:ext>
              </a:extLst>
            </p:cNvPr>
            <p:cNvCxnSpPr>
              <a:stCxn id="56" idx="4"/>
              <a:endCxn id="57"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9B3D614-1496-423F-931A-07E240448CCA}"/>
                </a:ext>
              </a:extLst>
            </p:cNvPr>
            <p:cNvCxnSpPr>
              <a:stCxn id="49" idx="5"/>
              <a:endCxn id="55" idx="1"/>
            </p:cNvCxnSpPr>
            <p:nvPr/>
          </p:nvCxnSpPr>
          <p:spPr>
            <a:xfrm>
              <a:off x="5181598" y="3044949"/>
              <a:ext cx="1012009" cy="868535"/>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E3FA613-CB36-4255-9A66-DB63171C0CE8}"/>
                </a:ext>
              </a:extLst>
            </p:cNvPr>
            <p:cNvCxnSpPr>
              <a:stCxn id="51" idx="6"/>
              <a:endCxn id="55"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136CEE6-E205-4EE0-957B-233B3757E085}"/>
                </a:ext>
              </a:extLst>
            </p:cNvPr>
            <p:cNvCxnSpPr>
              <a:stCxn id="46" idx="4"/>
              <a:endCxn id="47"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85433BD-F63E-4B99-AE7B-4298DA7C1056}"/>
                </a:ext>
              </a:extLst>
            </p:cNvPr>
            <p:cNvCxnSpPr>
              <a:cxnSpLocks/>
              <a:stCxn id="47" idx="7"/>
              <a:endCxn id="51"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936C41E-D990-42F0-B498-019DB345779A}"/>
                </a:ext>
              </a:extLst>
            </p:cNvPr>
            <p:cNvCxnSpPr>
              <a:stCxn id="47" idx="6"/>
              <a:endCxn id="53"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873DDC9-D4EF-4B8D-86C4-9D65C9D7C338}"/>
                </a:ext>
              </a:extLst>
            </p:cNvPr>
            <p:cNvCxnSpPr>
              <a:stCxn id="51" idx="5"/>
              <a:endCxn id="53"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8AF493D-304B-46C6-AC40-4A43C09844CA}"/>
                </a:ext>
              </a:extLst>
            </p:cNvPr>
            <p:cNvCxnSpPr>
              <a:stCxn id="53" idx="6"/>
              <a:endCxn id="57"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01014FA-C3EC-4F58-B6F1-7A1E35BD2B3F}"/>
                </a:ext>
              </a:extLst>
            </p:cNvPr>
            <p:cNvCxnSpPr>
              <a:stCxn id="53" idx="7"/>
              <a:endCxn id="55"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DF68CCA0-13E7-455E-92A3-DD6B4F7F903C}"/>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rgbClr val="92D050"/>
                  </a:solidFill>
                </a:rPr>
                <a:t>5</a:t>
              </a:r>
            </a:p>
          </p:txBody>
        </p:sp>
        <p:sp>
          <p:nvSpPr>
            <p:cNvPr id="74" name="TextBox 73">
              <a:extLst>
                <a:ext uri="{FF2B5EF4-FFF2-40B4-BE49-F238E27FC236}">
                  <a16:creationId xmlns:a16="http://schemas.microsoft.com/office/drawing/2014/main" id="{A938C809-B779-4C85-BCBD-1E76D1760D7A}"/>
                </a:ext>
              </a:extLst>
            </p:cNvPr>
            <p:cNvSpPr txBox="1"/>
            <p:nvPr/>
          </p:nvSpPr>
          <p:spPr>
            <a:xfrm>
              <a:off x="6691129" y="2539120"/>
              <a:ext cx="367408" cy="523220"/>
            </a:xfrm>
            <a:prstGeom prst="rect">
              <a:avLst/>
            </a:prstGeom>
            <a:noFill/>
          </p:spPr>
          <p:txBody>
            <a:bodyPr wrap="none" rtlCol="0">
              <a:spAutoFit/>
            </a:bodyPr>
            <a:lstStyle/>
            <a:p>
              <a:r>
                <a:rPr lang="en-AU" sz="2800" dirty="0">
                  <a:solidFill>
                    <a:srgbClr val="92D050"/>
                  </a:solidFill>
                </a:rPr>
                <a:t>7</a:t>
              </a:r>
            </a:p>
          </p:txBody>
        </p:sp>
        <p:sp>
          <p:nvSpPr>
            <p:cNvPr id="75" name="TextBox 74">
              <a:extLst>
                <a:ext uri="{FF2B5EF4-FFF2-40B4-BE49-F238E27FC236}">
                  <a16:creationId xmlns:a16="http://schemas.microsoft.com/office/drawing/2014/main" id="{CB9B1B17-6326-47D2-BD7D-138D6147DAEC}"/>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6" name="TextBox 75">
              <a:extLst>
                <a:ext uri="{FF2B5EF4-FFF2-40B4-BE49-F238E27FC236}">
                  <a16:creationId xmlns:a16="http://schemas.microsoft.com/office/drawing/2014/main" id="{A7C23EE3-A834-49AE-AECA-20389DB3CA1A}"/>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77" name="TextBox 76">
              <a:extLst>
                <a:ext uri="{FF2B5EF4-FFF2-40B4-BE49-F238E27FC236}">
                  <a16:creationId xmlns:a16="http://schemas.microsoft.com/office/drawing/2014/main" id="{C678E2BB-ED49-44AB-A12E-B163D5D27EA8}"/>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chemeClr val="bg1"/>
                  </a:solidFill>
                </a:rPr>
                <a:t>4</a:t>
              </a:r>
            </a:p>
          </p:txBody>
        </p:sp>
        <p:sp>
          <p:nvSpPr>
            <p:cNvPr id="78" name="TextBox 77">
              <a:extLst>
                <a:ext uri="{FF2B5EF4-FFF2-40B4-BE49-F238E27FC236}">
                  <a16:creationId xmlns:a16="http://schemas.microsoft.com/office/drawing/2014/main" id="{62859715-618D-4470-8E7B-C306297358DF}"/>
                </a:ext>
              </a:extLst>
            </p:cNvPr>
            <p:cNvSpPr txBox="1"/>
            <p:nvPr/>
          </p:nvSpPr>
          <p:spPr>
            <a:xfrm>
              <a:off x="3476594" y="3353938"/>
              <a:ext cx="367408" cy="523220"/>
            </a:xfrm>
            <a:prstGeom prst="rect">
              <a:avLst/>
            </a:prstGeom>
            <a:noFill/>
          </p:spPr>
          <p:txBody>
            <a:bodyPr wrap="none" rtlCol="0">
              <a:spAutoFit/>
            </a:bodyPr>
            <a:lstStyle/>
            <a:p>
              <a:r>
                <a:rPr lang="en-AU" sz="2800" dirty="0">
                  <a:solidFill>
                    <a:srgbClr val="92D050"/>
                  </a:solidFill>
                </a:rPr>
                <a:t>8</a:t>
              </a:r>
            </a:p>
          </p:txBody>
        </p:sp>
        <p:sp>
          <p:nvSpPr>
            <p:cNvPr id="79" name="TextBox 78">
              <a:extLst>
                <a:ext uri="{FF2B5EF4-FFF2-40B4-BE49-F238E27FC236}">
                  <a16:creationId xmlns:a16="http://schemas.microsoft.com/office/drawing/2014/main" id="{B91E688C-EB26-4B15-8D62-18FC03361CC5}"/>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80" name="TextBox 79">
              <a:extLst>
                <a:ext uri="{FF2B5EF4-FFF2-40B4-BE49-F238E27FC236}">
                  <a16:creationId xmlns:a16="http://schemas.microsoft.com/office/drawing/2014/main" id="{A6A2C0DE-A57C-4CDD-91B1-0C35E0BDC052}"/>
                </a:ext>
              </a:extLst>
            </p:cNvPr>
            <p:cNvSpPr txBox="1"/>
            <p:nvPr/>
          </p:nvSpPr>
          <p:spPr>
            <a:xfrm>
              <a:off x="5723179" y="3062669"/>
              <a:ext cx="367408" cy="523220"/>
            </a:xfrm>
            <a:prstGeom prst="rect">
              <a:avLst/>
            </a:prstGeom>
            <a:noFill/>
          </p:spPr>
          <p:txBody>
            <a:bodyPr wrap="none" rtlCol="0">
              <a:spAutoFit/>
            </a:bodyPr>
            <a:lstStyle/>
            <a:p>
              <a:r>
                <a:rPr lang="en-AU" sz="2800" dirty="0">
                  <a:solidFill>
                    <a:srgbClr val="92D050"/>
                  </a:solidFill>
                </a:rPr>
                <a:t>2</a:t>
              </a:r>
            </a:p>
          </p:txBody>
        </p:sp>
        <p:sp>
          <p:nvSpPr>
            <p:cNvPr id="81" name="TextBox 80">
              <a:extLst>
                <a:ext uri="{FF2B5EF4-FFF2-40B4-BE49-F238E27FC236}">
                  <a16:creationId xmlns:a16="http://schemas.microsoft.com/office/drawing/2014/main" id="{17A20487-0D52-4424-B4DD-7CE8E2312F1F}"/>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2" name="TextBox 81">
              <a:extLst>
                <a:ext uri="{FF2B5EF4-FFF2-40B4-BE49-F238E27FC236}">
                  <a16:creationId xmlns:a16="http://schemas.microsoft.com/office/drawing/2014/main" id="{AE5091F9-FF3C-41FE-820F-746E22470B32}"/>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3" name="TextBox 82">
              <a:extLst>
                <a:ext uri="{FF2B5EF4-FFF2-40B4-BE49-F238E27FC236}">
                  <a16:creationId xmlns:a16="http://schemas.microsoft.com/office/drawing/2014/main" id="{9AE04177-5E83-4454-8329-783C547E3E1D}"/>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4" name="TextBox 83">
              <a:extLst>
                <a:ext uri="{FF2B5EF4-FFF2-40B4-BE49-F238E27FC236}">
                  <a16:creationId xmlns:a16="http://schemas.microsoft.com/office/drawing/2014/main" id="{77EAB9AF-1C20-4F67-8DE3-F21515628883}"/>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5" name="TextBox 84">
              <a:extLst>
                <a:ext uri="{FF2B5EF4-FFF2-40B4-BE49-F238E27FC236}">
                  <a16:creationId xmlns:a16="http://schemas.microsoft.com/office/drawing/2014/main" id="{5322D41F-34F6-4E7C-BDE7-B5B4B00401A4}"/>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86" name="TextBox 85">
              <a:extLst>
                <a:ext uri="{FF2B5EF4-FFF2-40B4-BE49-F238E27FC236}">
                  <a16:creationId xmlns:a16="http://schemas.microsoft.com/office/drawing/2014/main" id="{ECC03C67-626D-4609-8958-F001E824CE8D}"/>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7" name="TextBox 86">
              <a:extLst>
                <a:ext uri="{FF2B5EF4-FFF2-40B4-BE49-F238E27FC236}">
                  <a16:creationId xmlns:a16="http://schemas.microsoft.com/office/drawing/2014/main" id="{984640FB-E825-4E06-A385-8F1271765A9B}"/>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graphicFrame>
        <p:nvGraphicFramePr>
          <p:cNvPr id="88" name="Table 9">
            <a:extLst>
              <a:ext uri="{FF2B5EF4-FFF2-40B4-BE49-F238E27FC236}">
                <a16:creationId xmlns:a16="http://schemas.microsoft.com/office/drawing/2014/main" id="{62C6B418-D738-4BA1-A161-6284D8EC4218}"/>
              </a:ext>
            </a:extLst>
          </p:cNvPr>
          <p:cNvGraphicFramePr>
            <a:graphicFrameLocks noGrp="1"/>
          </p:cNvGraphicFramePr>
          <p:nvPr>
            <p:extLst>
              <p:ext uri="{D42A27DB-BD31-4B8C-83A1-F6EECF244321}">
                <p14:modId xmlns:p14="http://schemas.microsoft.com/office/powerpoint/2010/main" val="3850711419"/>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accent4"/>
                          </a:solidFill>
                        </a:rPr>
                        <a:t>1</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chemeClr val="bg1"/>
                          </a:solidFill>
                        </a:rPr>
                        <a:t>3</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solidFill>
                            <a:srgbClr val="92D050"/>
                          </a:solidFill>
                        </a:rPr>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rgbClr val="92D050"/>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chemeClr val="accent4"/>
                          </a:solidFill>
                        </a:rPr>
                        <a:t>5</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rgbClr val="92D050"/>
                          </a:solidFill>
                        </a:rPr>
                        <a:t>7</a:t>
                      </a:r>
                    </a:p>
                  </a:txBody>
                  <a:tcPr anchor="ctr">
                    <a:noFill/>
                  </a:tcPr>
                </a:tc>
                <a:tc>
                  <a:txBody>
                    <a:bodyPr/>
                    <a:lstStyle/>
                    <a:p>
                      <a:pPr algn="ctr"/>
                      <a:r>
                        <a:rPr lang="en-AU" sz="3200" dirty="0">
                          <a:solidFill>
                            <a:srgbClr val="92D050"/>
                          </a:solidFill>
                        </a:rPr>
                        <a:t>12</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spTree>
    <p:extLst>
      <p:ext uri="{BB962C8B-B14F-4D97-AF65-F5344CB8AC3E}">
        <p14:creationId xmlns:p14="http://schemas.microsoft.com/office/powerpoint/2010/main" val="2095042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6" name="TextBox 45">
            <a:extLst>
              <a:ext uri="{FF2B5EF4-FFF2-40B4-BE49-F238E27FC236}">
                <a16:creationId xmlns:a16="http://schemas.microsoft.com/office/drawing/2014/main" id="{0F069F5F-A9ED-4B23-B748-EB1BB4482C92}"/>
              </a:ext>
            </a:extLst>
          </p:cNvPr>
          <p:cNvSpPr txBox="1"/>
          <p:nvPr/>
        </p:nvSpPr>
        <p:spPr>
          <a:xfrm>
            <a:off x="331371" y="478506"/>
            <a:ext cx="4436534" cy="2308324"/>
          </a:xfrm>
          <a:prstGeom prst="rect">
            <a:avLst/>
          </a:prstGeom>
          <a:noFill/>
        </p:spPr>
        <p:txBody>
          <a:bodyPr wrap="square" rtlCol="0">
            <a:spAutoFit/>
          </a:bodyPr>
          <a:lstStyle/>
          <a:p>
            <a:r>
              <a:rPr lang="en-AU" sz="2400" dirty="0">
                <a:solidFill>
                  <a:schemeClr val="bg1"/>
                </a:solidFill>
              </a:rPr>
              <a:t>Step 3:</a:t>
            </a:r>
          </a:p>
          <a:p>
            <a:r>
              <a:rPr lang="en-AU" sz="2400" dirty="0">
                <a:solidFill>
                  <a:schemeClr val="bg1"/>
                </a:solidFill>
              </a:rPr>
              <a:t>Repeat steps 1 and 2 until vSet is empty.</a:t>
            </a:r>
          </a:p>
          <a:p>
            <a:r>
              <a:rPr lang="en-AU" sz="2400" dirty="0">
                <a:solidFill>
                  <a:srgbClr val="FFFF00"/>
                </a:solidFill>
              </a:rPr>
              <a:t>yellow</a:t>
            </a:r>
            <a:r>
              <a:rPr lang="en-AU" sz="2400" dirty="0">
                <a:solidFill>
                  <a:schemeClr val="bg1"/>
                </a:solidFill>
              </a:rPr>
              <a:t> shows the shortest paths from 0 to all other vertices so far, built from the predecessor array.</a:t>
            </a:r>
            <a:endParaRPr lang="en-AU" sz="2400" dirty="0">
              <a:solidFill>
                <a:srgbClr val="FFFF00"/>
              </a:solidFill>
            </a:endParaRPr>
          </a:p>
        </p:txBody>
      </p:sp>
      <p:sp>
        <p:nvSpPr>
          <p:cNvPr id="48" name="TextBox 47">
            <a:extLst>
              <a:ext uri="{FF2B5EF4-FFF2-40B4-BE49-F238E27FC236}">
                <a16:creationId xmlns:a16="http://schemas.microsoft.com/office/drawing/2014/main" id="{BBE0F3D1-0F16-4D34-AF82-B1F8F12A1A4F}"/>
              </a:ext>
            </a:extLst>
          </p:cNvPr>
          <p:cNvSpPr txBox="1"/>
          <p:nvPr/>
        </p:nvSpPr>
        <p:spPr>
          <a:xfrm>
            <a:off x="5156163" y="1946616"/>
            <a:ext cx="3374065" cy="584775"/>
          </a:xfrm>
          <a:prstGeom prst="rect">
            <a:avLst/>
          </a:prstGeom>
          <a:noFill/>
        </p:spPr>
        <p:txBody>
          <a:bodyPr wrap="none" rtlCol="0">
            <a:spAutoFit/>
          </a:bodyPr>
          <a:lstStyle/>
          <a:p>
            <a:r>
              <a:rPr lang="en-AU" sz="3200" dirty="0">
                <a:solidFill>
                  <a:schemeClr val="bg1"/>
                </a:solidFill>
              </a:rPr>
              <a:t>vSet = {3, 4, 5, 6, 7}</a:t>
            </a:r>
          </a:p>
        </p:txBody>
      </p:sp>
      <p:graphicFrame>
        <p:nvGraphicFramePr>
          <p:cNvPr id="50" name="Table 9">
            <a:extLst>
              <a:ext uri="{FF2B5EF4-FFF2-40B4-BE49-F238E27FC236}">
                <a16:creationId xmlns:a16="http://schemas.microsoft.com/office/drawing/2014/main" id="{103DF502-B3D3-453C-9E62-54DD5D012B31}"/>
              </a:ext>
            </a:extLst>
          </p:cNvPr>
          <p:cNvGraphicFramePr>
            <a:graphicFrameLocks noGrp="1"/>
          </p:cNvGraphicFramePr>
          <p:nvPr>
            <p:extLst>
              <p:ext uri="{D42A27DB-BD31-4B8C-83A1-F6EECF244321}">
                <p14:modId xmlns:p14="http://schemas.microsoft.com/office/powerpoint/2010/main" val="293396341"/>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3</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6</a:t>
                      </a:r>
                    </a:p>
                  </a:txBody>
                  <a:tcPr anchor="ctr">
                    <a:noFill/>
                  </a:tcPr>
                </a:tc>
                <a:tc>
                  <a:txBody>
                    <a:bodyPr/>
                    <a:lstStyle/>
                    <a:p>
                      <a:pPr algn="ctr"/>
                      <a:r>
                        <a:rPr lang="en-AU" sz="3200" dirty="0">
                          <a:solidFill>
                            <a:schemeClr val="bg1"/>
                          </a:solidFill>
                        </a:rPr>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bg1"/>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chemeClr val="bg1"/>
                          </a:solidFill>
                        </a:rPr>
                        <a:t>5</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12</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grpSp>
        <p:nvGrpSpPr>
          <p:cNvPr id="52" name="Group 51">
            <a:extLst>
              <a:ext uri="{FF2B5EF4-FFF2-40B4-BE49-F238E27FC236}">
                <a16:creationId xmlns:a16="http://schemas.microsoft.com/office/drawing/2014/main" id="{7754CFE7-EFDF-42A8-A7DE-D3BE8139F644}"/>
              </a:ext>
            </a:extLst>
          </p:cNvPr>
          <p:cNvGrpSpPr/>
          <p:nvPr/>
        </p:nvGrpSpPr>
        <p:grpSpPr>
          <a:xfrm>
            <a:off x="1903135" y="2700836"/>
            <a:ext cx="8385709" cy="3943348"/>
            <a:chOff x="919157" y="2459578"/>
            <a:chExt cx="8385709" cy="3943348"/>
          </a:xfrm>
        </p:grpSpPr>
        <p:sp>
          <p:nvSpPr>
            <p:cNvPr id="54" name="Oval 53">
              <a:extLst>
                <a:ext uri="{FF2B5EF4-FFF2-40B4-BE49-F238E27FC236}">
                  <a16:creationId xmlns:a16="http://schemas.microsoft.com/office/drawing/2014/main" id="{C10AFDF4-9A90-42ED-8772-621F17F52988}"/>
                </a:ext>
              </a:extLst>
            </p:cNvPr>
            <p:cNvSpPr/>
            <p:nvPr/>
          </p:nvSpPr>
          <p:spPr>
            <a:xfrm>
              <a:off x="956726" y="2914640"/>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0</a:t>
              </a:r>
            </a:p>
          </p:txBody>
        </p:sp>
        <p:sp>
          <p:nvSpPr>
            <p:cNvPr id="90" name="Oval 89">
              <a:extLst>
                <a:ext uri="{FF2B5EF4-FFF2-40B4-BE49-F238E27FC236}">
                  <a16:creationId xmlns:a16="http://schemas.microsoft.com/office/drawing/2014/main" id="{A876EF66-0FDF-469F-91C5-499D2A5230A2}"/>
                </a:ext>
              </a:extLst>
            </p:cNvPr>
            <p:cNvSpPr/>
            <p:nvPr/>
          </p:nvSpPr>
          <p:spPr>
            <a:xfrm>
              <a:off x="956727" y="5717121"/>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3</a:t>
              </a:r>
            </a:p>
          </p:txBody>
        </p:sp>
        <p:sp>
          <p:nvSpPr>
            <p:cNvPr id="91" name="Oval 90">
              <a:extLst>
                <a:ext uri="{FF2B5EF4-FFF2-40B4-BE49-F238E27FC236}">
                  <a16:creationId xmlns:a16="http://schemas.microsoft.com/office/drawing/2014/main" id="{1BCE5347-2008-4F0D-AFF7-EB4AFEBF5E56}"/>
                </a:ext>
              </a:extLst>
            </p:cNvPr>
            <p:cNvSpPr/>
            <p:nvPr/>
          </p:nvSpPr>
          <p:spPr>
            <a:xfrm>
              <a:off x="4596227" y="2459578"/>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1</a:t>
              </a:r>
            </a:p>
          </p:txBody>
        </p:sp>
        <p:sp>
          <p:nvSpPr>
            <p:cNvPr id="92" name="Oval 91">
              <a:extLst>
                <a:ext uri="{FF2B5EF4-FFF2-40B4-BE49-F238E27FC236}">
                  <a16:creationId xmlns:a16="http://schemas.microsoft.com/office/drawing/2014/main" id="{138B602D-522B-467F-B33F-33ADCE89B2C1}"/>
                </a:ext>
              </a:extLst>
            </p:cNvPr>
            <p:cNvSpPr/>
            <p:nvPr/>
          </p:nvSpPr>
          <p:spPr>
            <a:xfrm>
              <a:off x="2476493" y="4398421"/>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2</a:t>
              </a:r>
            </a:p>
          </p:txBody>
        </p:sp>
        <p:sp>
          <p:nvSpPr>
            <p:cNvPr id="93" name="Oval 92">
              <a:extLst>
                <a:ext uri="{FF2B5EF4-FFF2-40B4-BE49-F238E27FC236}">
                  <a16:creationId xmlns:a16="http://schemas.microsoft.com/office/drawing/2014/main" id="{30B76FDC-18F2-485D-91C8-624A4D24D50E}"/>
                </a:ext>
              </a:extLst>
            </p:cNvPr>
            <p:cNvSpPr/>
            <p:nvPr/>
          </p:nvSpPr>
          <p:spPr>
            <a:xfrm>
              <a:off x="4647973" y="5474652"/>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4</a:t>
              </a:r>
            </a:p>
          </p:txBody>
        </p:sp>
        <p:sp>
          <p:nvSpPr>
            <p:cNvPr id="94" name="Oval 93">
              <a:extLst>
                <a:ext uri="{FF2B5EF4-FFF2-40B4-BE49-F238E27FC236}">
                  <a16:creationId xmlns:a16="http://schemas.microsoft.com/office/drawing/2014/main" id="{3BFBCFFA-6EE2-40B4-B0A9-2D0378FA90EC}"/>
                </a:ext>
              </a:extLst>
            </p:cNvPr>
            <p:cNvSpPr/>
            <p:nvPr/>
          </p:nvSpPr>
          <p:spPr>
            <a:xfrm>
              <a:off x="6093173" y="3813050"/>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5</a:t>
              </a:r>
            </a:p>
          </p:txBody>
        </p:sp>
        <p:sp>
          <p:nvSpPr>
            <p:cNvPr id="95" name="Oval 94">
              <a:extLst>
                <a:ext uri="{FF2B5EF4-FFF2-40B4-BE49-F238E27FC236}">
                  <a16:creationId xmlns:a16="http://schemas.microsoft.com/office/drawing/2014/main" id="{F9384A7E-7A1C-45E5-A208-5823EBC4FD77}"/>
                </a:ext>
              </a:extLst>
            </p:cNvPr>
            <p:cNvSpPr/>
            <p:nvPr/>
          </p:nvSpPr>
          <p:spPr>
            <a:xfrm>
              <a:off x="8211374" y="2914640"/>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6</a:t>
              </a:r>
            </a:p>
          </p:txBody>
        </p:sp>
        <p:sp>
          <p:nvSpPr>
            <p:cNvPr id="96" name="Oval 95">
              <a:extLst>
                <a:ext uri="{FF2B5EF4-FFF2-40B4-BE49-F238E27FC236}">
                  <a16:creationId xmlns:a16="http://schemas.microsoft.com/office/drawing/2014/main" id="{DE840685-40E6-4E4D-BC78-5B7C24D56017}"/>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97" name="Straight Connector 96">
              <a:extLst>
                <a:ext uri="{FF2B5EF4-FFF2-40B4-BE49-F238E27FC236}">
                  <a16:creationId xmlns:a16="http://schemas.microsoft.com/office/drawing/2014/main" id="{59E5013D-AA42-4E5F-9182-958D222E5E36}"/>
                </a:ext>
              </a:extLst>
            </p:cNvPr>
            <p:cNvCxnSpPr>
              <a:stCxn id="54" idx="6"/>
              <a:endCxn id="91" idx="2"/>
            </p:cNvCxnSpPr>
            <p:nvPr/>
          </p:nvCxnSpPr>
          <p:spPr>
            <a:xfrm flipV="1">
              <a:off x="1642531" y="2802481"/>
              <a:ext cx="2953696" cy="45506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2A6A40B-D34C-452D-BADA-DAD626AC41EA}"/>
                </a:ext>
              </a:extLst>
            </p:cNvPr>
            <p:cNvCxnSpPr>
              <a:cxnSpLocks/>
              <a:stCxn id="54" idx="5"/>
              <a:endCxn id="92" idx="1"/>
            </p:cNvCxnSpPr>
            <p:nvPr/>
          </p:nvCxnSpPr>
          <p:spPr>
            <a:xfrm>
              <a:off x="1542097" y="3500011"/>
              <a:ext cx="1034830" cy="99884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0D29DA9-BD5A-4DAF-8340-E8415DEF21EE}"/>
                </a:ext>
              </a:extLst>
            </p:cNvPr>
            <p:cNvCxnSpPr>
              <a:stCxn id="92" idx="7"/>
              <a:endCxn id="91"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69FD111-052B-49A0-A25C-3F1BBFFDE309}"/>
                </a:ext>
              </a:extLst>
            </p:cNvPr>
            <p:cNvCxnSpPr>
              <a:stCxn id="91" idx="6"/>
              <a:endCxn id="95" idx="2"/>
            </p:cNvCxnSpPr>
            <p:nvPr/>
          </p:nvCxnSpPr>
          <p:spPr>
            <a:xfrm>
              <a:off x="5282032" y="2802481"/>
              <a:ext cx="2929342" cy="45506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801936-8278-4CBD-8789-1590EFC5A2BC}"/>
                </a:ext>
              </a:extLst>
            </p:cNvPr>
            <p:cNvCxnSpPr>
              <a:stCxn id="94" idx="7"/>
              <a:endCxn id="95"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C696785-DBFB-4BF5-9E1D-0F5368DC1FA0}"/>
                </a:ext>
              </a:extLst>
            </p:cNvPr>
            <p:cNvCxnSpPr>
              <a:stCxn id="94" idx="5"/>
              <a:endCxn id="96"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B1CCB5A-7D53-4349-BEEA-6BB7FDDFC7DC}"/>
                </a:ext>
              </a:extLst>
            </p:cNvPr>
            <p:cNvCxnSpPr>
              <a:stCxn id="95" idx="4"/>
              <a:endCxn id="96"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1ECEDF0-7FA1-4B7C-8522-74E49375E6CB}"/>
                </a:ext>
              </a:extLst>
            </p:cNvPr>
            <p:cNvCxnSpPr>
              <a:stCxn id="91" idx="5"/>
              <a:endCxn id="94" idx="1"/>
            </p:cNvCxnSpPr>
            <p:nvPr/>
          </p:nvCxnSpPr>
          <p:spPr>
            <a:xfrm>
              <a:off x="5181598" y="3044949"/>
              <a:ext cx="1012009" cy="868535"/>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004E508-F756-496C-BD9B-5966FA29F487}"/>
                </a:ext>
              </a:extLst>
            </p:cNvPr>
            <p:cNvCxnSpPr>
              <a:stCxn id="92" idx="6"/>
              <a:endCxn id="94"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F73D8F9-F0DE-4CCA-836D-05C648764251}"/>
                </a:ext>
              </a:extLst>
            </p:cNvPr>
            <p:cNvCxnSpPr>
              <a:stCxn id="54" idx="4"/>
              <a:endCxn id="90"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F275942-E8A7-4F44-BC7A-455568BD62F5}"/>
                </a:ext>
              </a:extLst>
            </p:cNvPr>
            <p:cNvCxnSpPr>
              <a:cxnSpLocks/>
              <a:stCxn id="90" idx="7"/>
              <a:endCxn id="92" idx="3"/>
            </p:cNvCxnSpPr>
            <p:nvPr/>
          </p:nvCxnSpPr>
          <p:spPr>
            <a:xfrm flipV="1">
              <a:off x="1542098" y="4983792"/>
              <a:ext cx="1034829" cy="83376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FFBA5A2-FA16-4016-97FE-C0FD039CE6A0}"/>
                </a:ext>
              </a:extLst>
            </p:cNvPr>
            <p:cNvCxnSpPr>
              <a:stCxn id="90" idx="6"/>
              <a:endCxn id="93"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53BD405-1E4E-4D79-9B53-F9D4683716FD}"/>
                </a:ext>
              </a:extLst>
            </p:cNvPr>
            <p:cNvCxnSpPr>
              <a:stCxn id="92" idx="5"/>
              <a:endCxn id="93" idx="1"/>
            </p:cNvCxnSpPr>
            <p:nvPr/>
          </p:nvCxnSpPr>
          <p:spPr>
            <a:xfrm>
              <a:off x="3061864" y="4983792"/>
              <a:ext cx="1686543" cy="59129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00F4184-2803-43A1-A039-42FE178B23E6}"/>
                </a:ext>
              </a:extLst>
            </p:cNvPr>
            <p:cNvCxnSpPr>
              <a:stCxn id="93" idx="6"/>
              <a:endCxn id="96"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7B66056-0106-475B-B17E-6BDAF9887598}"/>
                </a:ext>
              </a:extLst>
            </p:cNvPr>
            <p:cNvCxnSpPr>
              <a:stCxn id="93" idx="7"/>
              <a:endCxn id="94"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66F3AAB9-2976-4853-98FF-21CDBF52D96E}"/>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rgbClr val="FFFF00"/>
                  </a:solidFill>
                </a:rPr>
                <a:t>5</a:t>
              </a:r>
            </a:p>
          </p:txBody>
        </p:sp>
        <p:sp>
          <p:nvSpPr>
            <p:cNvPr id="113" name="TextBox 112">
              <a:extLst>
                <a:ext uri="{FF2B5EF4-FFF2-40B4-BE49-F238E27FC236}">
                  <a16:creationId xmlns:a16="http://schemas.microsoft.com/office/drawing/2014/main" id="{1318AA50-D42F-4629-AF09-78A4F3D302AB}"/>
                </a:ext>
              </a:extLst>
            </p:cNvPr>
            <p:cNvSpPr txBox="1"/>
            <p:nvPr/>
          </p:nvSpPr>
          <p:spPr>
            <a:xfrm>
              <a:off x="6691129" y="2539120"/>
              <a:ext cx="367408" cy="523220"/>
            </a:xfrm>
            <a:prstGeom prst="rect">
              <a:avLst/>
            </a:prstGeom>
            <a:noFill/>
          </p:spPr>
          <p:txBody>
            <a:bodyPr wrap="none" rtlCol="0">
              <a:spAutoFit/>
            </a:bodyPr>
            <a:lstStyle/>
            <a:p>
              <a:r>
                <a:rPr lang="en-AU" sz="2800" dirty="0">
                  <a:solidFill>
                    <a:srgbClr val="FFFF00"/>
                  </a:solidFill>
                </a:rPr>
                <a:t>7</a:t>
              </a:r>
            </a:p>
          </p:txBody>
        </p:sp>
        <p:sp>
          <p:nvSpPr>
            <p:cNvPr id="114" name="TextBox 113">
              <a:extLst>
                <a:ext uri="{FF2B5EF4-FFF2-40B4-BE49-F238E27FC236}">
                  <a16:creationId xmlns:a16="http://schemas.microsoft.com/office/drawing/2014/main" id="{6EBA0567-C3AF-4154-8DED-70F7524FE609}"/>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115" name="TextBox 114">
              <a:extLst>
                <a:ext uri="{FF2B5EF4-FFF2-40B4-BE49-F238E27FC236}">
                  <a16:creationId xmlns:a16="http://schemas.microsoft.com/office/drawing/2014/main" id="{4C6D4EBF-7E7E-4F79-84BB-8CB678E87216}"/>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116" name="TextBox 115">
              <a:extLst>
                <a:ext uri="{FF2B5EF4-FFF2-40B4-BE49-F238E27FC236}">
                  <a16:creationId xmlns:a16="http://schemas.microsoft.com/office/drawing/2014/main" id="{B8B2DEDD-8EF1-4777-A52E-28955748834C}"/>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FFFF00"/>
                  </a:solidFill>
                </a:rPr>
                <a:t>4</a:t>
              </a:r>
            </a:p>
          </p:txBody>
        </p:sp>
        <p:sp>
          <p:nvSpPr>
            <p:cNvPr id="117" name="TextBox 116">
              <a:extLst>
                <a:ext uri="{FF2B5EF4-FFF2-40B4-BE49-F238E27FC236}">
                  <a16:creationId xmlns:a16="http://schemas.microsoft.com/office/drawing/2014/main" id="{3B302DDD-5F02-4CED-B63C-4447DFFE0804}"/>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118" name="TextBox 117">
              <a:extLst>
                <a:ext uri="{FF2B5EF4-FFF2-40B4-BE49-F238E27FC236}">
                  <a16:creationId xmlns:a16="http://schemas.microsoft.com/office/drawing/2014/main" id="{3E616B27-3031-4407-813A-4BD1F35A635D}"/>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119" name="TextBox 118">
              <a:extLst>
                <a:ext uri="{FF2B5EF4-FFF2-40B4-BE49-F238E27FC236}">
                  <a16:creationId xmlns:a16="http://schemas.microsoft.com/office/drawing/2014/main" id="{E0E6B184-636D-4B2F-97F4-6AE09E08293E}"/>
                </a:ext>
              </a:extLst>
            </p:cNvPr>
            <p:cNvSpPr txBox="1"/>
            <p:nvPr/>
          </p:nvSpPr>
          <p:spPr>
            <a:xfrm>
              <a:off x="5723179" y="3062669"/>
              <a:ext cx="367408" cy="523220"/>
            </a:xfrm>
            <a:prstGeom prst="rect">
              <a:avLst/>
            </a:prstGeom>
            <a:noFill/>
          </p:spPr>
          <p:txBody>
            <a:bodyPr wrap="none" rtlCol="0">
              <a:spAutoFit/>
            </a:bodyPr>
            <a:lstStyle/>
            <a:p>
              <a:r>
                <a:rPr lang="en-AU" sz="2800" dirty="0">
                  <a:solidFill>
                    <a:srgbClr val="FFFF00"/>
                  </a:solidFill>
                </a:rPr>
                <a:t>2</a:t>
              </a:r>
            </a:p>
          </p:txBody>
        </p:sp>
        <p:sp>
          <p:nvSpPr>
            <p:cNvPr id="120" name="TextBox 119">
              <a:extLst>
                <a:ext uri="{FF2B5EF4-FFF2-40B4-BE49-F238E27FC236}">
                  <a16:creationId xmlns:a16="http://schemas.microsoft.com/office/drawing/2014/main" id="{717F74C4-555B-4D7B-B5B8-35516A676125}"/>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121" name="TextBox 120">
              <a:extLst>
                <a:ext uri="{FF2B5EF4-FFF2-40B4-BE49-F238E27FC236}">
                  <a16:creationId xmlns:a16="http://schemas.microsoft.com/office/drawing/2014/main" id="{9A90D663-184E-498F-8614-DAE1A567E71A}"/>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122" name="TextBox 121">
              <a:extLst>
                <a:ext uri="{FF2B5EF4-FFF2-40B4-BE49-F238E27FC236}">
                  <a16:creationId xmlns:a16="http://schemas.microsoft.com/office/drawing/2014/main" id="{E1A727BB-5AA6-4B0C-874B-F76215289DE5}"/>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123" name="TextBox 122">
              <a:extLst>
                <a:ext uri="{FF2B5EF4-FFF2-40B4-BE49-F238E27FC236}">
                  <a16:creationId xmlns:a16="http://schemas.microsoft.com/office/drawing/2014/main" id="{296FDD02-DF66-49F3-8216-83E68240DA8D}"/>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124" name="TextBox 123">
              <a:extLst>
                <a:ext uri="{FF2B5EF4-FFF2-40B4-BE49-F238E27FC236}">
                  <a16:creationId xmlns:a16="http://schemas.microsoft.com/office/drawing/2014/main" id="{01466F5F-0297-48DA-9719-57D50C7A7052}"/>
                </a:ext>
              </a:extLst>
            </p:cNvPr>
            <p:cNvSpPr txBox="1"/>
            <p:nvPr/>
          </p:nvSpPr>
          <p:spPr>
            <a:xfrm>
              <a:off x="3856587" y="4772399"/>
              <a:ext cx="367408" cy="523220"/>
            </a:xfrm>
            <a:prstGeom prst="rect">
              <a:avLst/>
            </a:prstGeom>
            <a:noFill/>
          </p:spPr>
          <p:txBody>
            <a:bodyPr wrap="none" rtlCol="0">
              <a:spAutoFit/>
            </a:bodyPr>
            <a:lstStyle/>
            <a:p>
              <a:r>
                <a:rPr lang="en-AU" sz="2800" dirty="0">
                  <a:solidFill>
                    <a:srgbClr val="FFFF00"/>
                  </a:solidFill>
                </a:rPr>
                <a:t>3</a:t>
              </a:r>
            </a:p>
          </p:txBody>
        </p:sp>
        <p:sp>
          <p:nvSpPr>
            <p:cNvPr id="125" name="TextBox 124">
              <a:extLst>
                <a:ext uri="{FF2B5EF4-FFF2-40B4-BE49-F238E27FC236}">
                  <a16:creationId xmlns:a16="http://schemas.microsoft.com/office/drawing/2014/main" id="{80408B22-BEEC-4372-8683-4EB1DB62F3E7}"/>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126" name="TextBox 125">
              <a:extLst>
                <a:ext uri="{FF2B5EF4-FFF2-40B4-BE49-F238E27FC236}">
                  <a16:creationId xmlns:a16="http://schemas.microsoft.com/office/drawing/2014/main" id="{27DF3D26-E354-4944-A0E2-A0F4F05897C4}"/>
                </a:ext>
              </a:extLst>
            </p:cNvPr>
            <p:cNvSpPr txBox="1"/>
            <p:nvPr/>
          </p:nvSpPr>
          <p:spPr>
            <a:xfrm>
              <a:off x="1776668" y="4892349"/>
              <a:ext cx="367408" cy="523220"/>
            </a:xfrm>
            <a:prstGeom prst="rect">
              <a:avLst/>
            </a:prstGeom>
            <a:noFill/>
          </p:spPr>
          <p:txBody>
            <a:bodyPr wrap="none" rtlCol="0">
              <a:spAutoFit/>
            </a:bodyPr>
            <a:lstStyle/>
            <a:p>
              <a:r>
                <a:rPr lang="en-AU" sz="2800" dirty="0">
                  <a:solidFill>
                    <a:srgbClr val="FFFF00"/>
                  </a:solidFill>
                </a:rPr>
                <a:t>1</a:t>
              </a:r>
            </a:p>
          </p:txBody>
        </p:sp>
      </p:grpSp>
    </p:spTree>
    <p:extLst>
      <p:ext uri="{BB962C8B-B14F-4D97-AF65-F5344CB8AC3E}">
        <p14:creationId xmlns:p14="http://schemas.microsoft.com/office/powerpoint/2010/main" val="461934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107" name="TextBox 106">
            <a:extLst>
              <a:ext uri="{FF2B5EF4-FFF2-40B4-BE49-F238E27FC236}">
                <a16:creationId xmlns:a16="http://schemas.microsoft.com/office/drawing/2014/main" id="{3DFF8C03-B44A-4B99-84EB-195E7B3A579E}"/>
              </a:ext>
            </a:extLst>
          </p:cNvPr>
          <p:cNvSpPr txBox="1"/>
          <p:nvPr/>
        </p:nvSpPr>
        <p:spPr>
          <a:xfrm>
            <a:off x="5156163" y="1946616"/>
            <a:ext cx="3374065" cy="584775"/>
          </a:xfrm>
          <a:prstGeom prst="rect">
            <a:avLst/>
          </a:prstGeom>
          <a:noFill/>
        </p:spPr>
        <p:txBody>
          <a:bodyPr wrap="none" rtlCol="0">
            <a:spAutoFit/>
          </a:bodyPr>
          <a:lstStyle/>
          <a:p>
            <a:r>
              <a:rPr lang="en-AU" sz="3200" dirty="0">
                <a:solidFill>
                  <a:schemeClr val="bg1"/>
                </a:solidFill>
              </a:rPr>
              <a:t>vSet = {</a:t>
            </a:r>
            <a:r>
              <a:rPr lang="en-AU" sz="3200" dirty="0">
                <a:solidFill>
                  <a:schemeClr val="accent4"/>
                </a:solidFill>
              </a:rPr>
              <a:t>3</a:t>
            </a:r>
            <a:r>
              <a:rPr lang="en-AU" sz="3200" dirty="0">
                <a:solidFill>
                  <a:schemeClr val="bg1"/>
                </a:solidFill>
              </a:rPr>
              <a:t>, 4, 5, 6, 7}</a:t>
            </a:r>
          </a:p>
        </p:txBody>
      </p:sp>
      <p:grpSp>
        <p:nvGrpSpPr>
          <p:cNvPr id="47" name="Group 46">
            <a:extLst>
              <a:ext uri="{FF2B5EF4-FFF2-40B4-BE49-F238E27FC236}">
                <a16:creationId xmlns:a16="http://schemas.microsoft.com/office/drawing/2014/main" id="{538E66EF-C979-45ED-A508-33042B7F5FB4}"/>
              </a:ext>
            </a:extLst>
          </p:cNvPr>
          <p:cNvGrpSpPr/>
          <p:nvPr/>
        </p:nvGrpSpPr>
        <p:grpSpPr>
          <a:xfrm>
            <a:off x="1903135" y="2700836"/>
            <a:ext cx="8385709" cy="3943348"/>
            <a:chOff x="919157" y="2459578"/>
            <a:chExt cx="8385709" cy="3943348"/>
          </a:xfrm>
        </p:grpSpPr>
        <p:sp>
          <p:nvSpPr>
            <p:cNvPr id="49" name="Oval 48">
              <a:extLst>
                <a:ext uri="{FF2B5EF4-FFF2-40B4-BE49-F238E27FC236}">
                  <a16:creationId xmlns:a16="http://schemas.microsoft.com/office/drawing/2014/main" id="{54CD7A80-520D-45E8-AE32-331F4A5474F6}"/>
                </a:ext>
              </a:extLst>
            </p:cNvPr>
            <p:cNvSpPr/>
            <p:nvPr/>
          </p:nvSpPr>
          <p:spPr>
            <a:xfrm>
              <a:off x="956726"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0</a:t>
              </a:r>
            </a:p>
          </p:txBody>
        </p:sp>
        <p:sp>
          <p:nvSpPr>
            <p:cNvPr id="51" name="Oval 50">
              <a:extLst>
                <a:ext uri="{FF2B5EF4-FFF2-40B4-BE49-F238E27FC236}">
                  <a16:creationId xmlns:a16="http://schemas.microsoft.com/office/drawing/2014/main" id="{4E1670BF-5C5B-4AD2-BBEB-469F191B94C6}"/>
                </a:ext>
              </a:extLst>
            </p:cNvPr>
            <p:cNvSpPr/>
            <p:nvPr/>
          </p:nvSpPr>
          <p:spPr>
            <a:xfrm>
              <a:off x="956727" y="5717121"/>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3</a:t>
              </a:r>
            </a:p>
          </p:txBody>
        </p:sp>
        <p:sp>
          <p:nvSpPr>
            <p:cNvPr id="53" name="Oval 52">
              <a:extLst>
                <a:ext uri="{FF2B5EF4-FFF2-40B4-BE49-F238E27FC236}">
                  <a16:creationId xmlns:a16="http://schemas.microsoft.com/office/drawing/2014/main" id="{A3367CD0-8430-4FC4-8740-CDB7AFF01BAA}"/>
                </a:ext>
              </a:extLst>
            </p:cNvPr>
            <p:cNvSpPr/>
            <p:nvPr/>
          </p:nvSpPr>
          <p:spPr>
            <a:xfrm>
              <a:off x="4596227" y="2459578"/>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1</a:t>
              </a:r>
            </a:p>
          </p:txBody>
        </p:sp>
        <p:sp>
          <p:nvSpPr>
            <p:cNvPr id="55" name="Oval 54">
              <a:extLst>
                <a:ext uri="{FF2B5EF4-FFF2-40B4-BE49-F238E27FC236}">
                  <a16:creationId xmlns:a16="http://schemas.microsoft.com/office/drawing/2014/main" id="{F5A85224-1559-4A4B-8077-EEEDFCBA523E}"/>
                </a:ext>
              </a:extLst>
            </p:cNvPr>
            <p:cNvSpPr/>
            <p:nvPr/>
          </p:nvSpPr>
          <p:spPr>
            <a:xfrm>
              <a:off x="2476493" y="43984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2</a:t>
              </a:r>
            </a:p>
          </p:txBody>
        </p:sp>
        <p:sp>
          <p:nvSpPr>
            <p:cNvPr id="56" name="Oval 55">
              <a:extLst>
                <a:ext uri="{FF2B5EF4-FFF2-40B4-BE49-F238E27FC236}">
                  <a16:creationId xmlns:a16="http://schemas.microsoft.com/office/drawing/2014/main" id="{B77662D9-65F7-452F-B837-66805A7F85CB}"/>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57" name="Oval 56">
              <a:extLst>
                <a:ext uri="{FF2B5EF4-FFF2-40B4-BE49-F238E27FC236}">
                  <a16:creationId xmlns:a16="http://schemas.microsoft.com/office/drawing/2014/main" id="{6EAE76C3-90EA-4413-9D85-9570B712C374}"/>
                </a:ext>
              </a:extLst>
            </p:cNvPr>
            <p:cNvSpPr/>
            <p:nvPr/>
          </p:nvSpPr>
          <p:spPr>
            <a:xfrm>
              <a:off x="6093173" y="381305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5</a:t>
              </a:r>
            </a:p>
          </p:txBody>
        </p:sp>
        <p:sp>
          <p:nvSpPr>
            <p:cNvPr id="58" name="Oval 57">
              <a:extLst>
                <a:ext uri="{FF2B5EF4-FFF2-40B4-BE49-F238E27FC236}">
                  <a16:creationId xmlns:a16="http://schemas.microsoft.com/office/drawing/2014/main" id="{D1F2057B-4B27-4BDA-9A51-2D16C925EEB5}"/>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59" name="Oval 58">
              <a:extLst>
                <a:ext uri="{FF2B5EF4-FFF2-40B4-BE49-F238E27FC236}">
                  <a16:creationId xmlns:a16="http://schemas.microsoft.com/office/drawing/2014/main" id="{08251B93-3465-4E70-A2B8-91AF6FC60143}"/>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60" name="Straight Connector 59">
              <a:extLst>
                <a:ext uri="{FF2B5EF4-FFF2-40B4-BE49-F238E27FC236}">
                  <a16:creationId xmlns:a16="http://schemas.microsoft.com/office/drawing/2014/main" id="{59D7C3C5-6D1D-47D1-9DCD-1C29CBEE337A}"/>
                </a:ext>
              </a:extLst>
            </p:cNvPr>
            <p:cNvCxnSpPr>
              <a:stCxn id="49" idx="6"/>
              <a:endCxn id="53"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B957169-D85B-493B-A0A7-2C07A3250ACE}"/>
                </a:ext>
              </a:extLst>
            </p:cNvPr>
            <p:cNvCxnSpPr>
              <a:cxnSpLocks/>
              <a:stCxn id="49" idx="5"/>
              <a:endCxn id="55" idx="1"/>
            </p:cNvCxnSpPr>
            <p:nvPr/>
          </p:nvCxnSpPr>
          <p:spPr>
            <a:xfrm>
              <a:off x="1542097" y="3500011"/>
              <a:ext cx="1034830" cy="99884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556D468-D66B-4C75-BE84-84426C9C2E57}"/>
                </a:ext>
              </a:extLst>
            </p:cNvPr>
            <p:cNvCxnSpPr>
              <a:stCxn id="55" idx="7"/>
              <a:endCxn id="53"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B4ABC8F-4679-48AE-85FA-B7A32F4941D4}"/>
                </a:ext>
              </a:extLst>
            </p:cNvPr>
            <p:cNvCxnSpPr>
              <a:stCxn id="53" idx="6"/>
              <a:endCxn id="58"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CA0C025-78E3-415A-91DC-E63D1BBD7208}"/>
                </a:ext>
              </a:extLst>
            </p:cNvPr>
            <p:cNvCxnSpPr>
              <a:stCxn id="57" idx="7"/>
              <a:endCxn id="58"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07C38DC-A6E3-4E26-A685-2B7886404AE6}"/>
                </a:ext>
              </a:extLst>
            </p:cNvPr>
            <p:cNvCxnSpPr>
              <a:stCxn id="57" idx="5"/>
              <a:endCxn id="59"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D936F20-2712-42F8-B5C3-E9CA15426C22}"/>
                </a:ext>
              </a:extLst>
            </p:cNvPr>
            <p:cNvCxnSpPr>
              <a:stCxn id="58" idx="4"/>
              <a:endCxn id="59"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B62304-EF6D-43A6-80C8-C1C12280DFCF}"/>
                </a:ext>
              </a:extLst>
            </p:cNvPr>
            <p:cNvCxnSpPr>
              <a:stCxn id="53" idx="5"/>
              <a:endCxn id="57"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2507969-6C8E-41B0-AF47-F50700B405BB}"/>
                </a:ext>
              </a:extLst>
            </p:cNvPr>
            <p:cNvCxnSpPr>
              <a:stCxn id="55" idx="6"/>
              <a:endCxn id="57"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CECA250-58BC-4EF0-8C77-6ABD34A23331}"/>
                </a:ext>
              </a:extLst>
            </p:cNvPr>
            <p:cNvCxnSpPr>
              <a:stCxn id="49" idx="4"/>
              <a:endCxn id="51"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099A246-8250-4C2D-B75E-B28B85CAB0AD}"/>
                </a:ext>
              </a:extLst>
            </p:cNvPr>
            <p:cNvCxnSpPr>
              <a:cxnSpLocks/>
              <a:stCxn id="51" idx="7"/>
              <a:endCxn id="55"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F673C07-6BB8-40AB-851F-EB70640DEFDF}"/>
                </a:ext>
              </a:extLst>
            </p:cNvPr>
            <p:cNvCxnSpPr>
              <a:stCxn id="51" idx="6"/>
              <a:endCxn id="56"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B1DEF9B-5F3B-42EA-9504-0AD0E5E021C0}"/>
                </a:ext>
              </a:extLst>
            </p:cNvPr>
            <p:cNvCxnSpPr>
              <a:stCxn id="55" idx="5"/>
              <a:endCxn id="56"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E05F69A-A408-404A-A9B2-64EF644D4B9A}"/>
                </a:ext>
              </a:extLst>
            </p:cNvPr>
            <p:cNvCxnSpPr>
              <a:stCxn id="56" idx="6"/>
              <a:endCxn id="59"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B9CE28D-A9A8-4F25-B578-5280B05C2758}"/>
                </a:ext>
              </a:extLst>
            </p:cNvPr>
            <p:cNvCxnSpPr>
              <a:stCxn id="56" idx="7"/>
              <a:endCxn id="57"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5480D22-2898-4AAC-9DCD-1CB98EAAD617}"/>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76" name="TextBox 75">
              <a:extLst>
                <a:ext uri="{FF2B5EF4-FFF2-40B4-BE49-F238E27FC236}">
                  <a16:creationId xmlns:a16="http://schemas.microsoft.com/office/drawing/2014/main" id="{599D4E6D-3953-4747-B612-97877F86D9C0}"/>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7" name="TextBox 76">
              <a:extLst>
                <a:ext uri="{FF2B5EF4-FFF2-40B4-BE49-F238E27FC236}">
                  <a16:creationId xmlns:a16="http://schemas.microsoft.com/office/drawing/2014/main" id="{071E3346-7EBE-4348-8C60-85B903F23D01}"/>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8" name="TextBox 77">
              <a:extLst>
                <a:ext uri="{FF2B5EF4-FFF2-40B4-BE49-F238E27FC236}">
                  <a16:creationId xmlns:a16="http://schemas.microsoft.com/office/drawing/2014/main" id="{9D6F9100-04D9-474B-B36C-1393FD32BBC6}"/>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79" name="TextBox 78">
              <a:extLst>
                <a:ext uri="{FF2B5EF4-FFF2-40B4-BE49-F238E27FC236}">
                  <a16:creationId xmlns:a16="http://schemas.microsoft.com/office/drawing/2014/main" id="{62465C2B-65F1-43A3-9674-6BC7460513FC}"/>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chemeClr val="bg1"/>
                  </a:solidFill>
                </a:rPr>
                <a:t>4</a:t>
              </a:r>
            </a:p>
          </p:txBody>
        </p:sp>
        <p:sp>
          <p:nvSpPr>
            <p:cNvPr id="80" name="TextBox 79">
              <a:extLst>
                <a:ext uri="{FF2B5EF4-FFF2-40B4-BE49-F238E27FC236}">
                  <a16:creationId xmlns:a16="http://schemas.microsoft.com/office/drawing/2014/main" id="{9CC6FC9D-3BFA-4CFB-87E8-B96D8F631311}"/>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81" name="TextBox 80">
              <a:extLst>
                <a:ext uri="{FF2B5EF4-FFF2-40B4-BE49-F238E27FC236}">
                  <a16:creationId xmlns:a16="http://schemas.microsoft.com/office/drawing/2014/main" id="{204AE374-4B4B-4AFB-9D09-BB866C5BFFA2}"/>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82" name="TextBox 81">
              <a:extLst>
                <a:ext uri="{FF2B5EF4-FFF2-40B4-BE49-F238E27FC236}">
                  <a16:creationId xmlns:a16="http://schemas.microsoft.com/office/drawing/2014/main" id="{A99C81E2-6D54-4178-8DA7-DAF6C4B2A83F}"/>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3" name="TextBox 82">
              <a:extLst>
                <a:ext uri="{FF2B5EF4-FFF2-40B4-BE49-F238E27FC236}">
                  <a16:creationId xmlns:a16="http://schemas.microsoft.com/office/drawing/2014/main" id="{BE495AC6-3FA5-4776-95E2-E8C142F7EE3A}"/>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4" name="TextBox 83">
              <a:extLst>
                <a:ext uri="{FF2B5EF4-FFF2-40B4-BE49-F238E27FC236}">
                  <a16:creationId xmlns:a16="http://schemas.microsoft.com/office/drawing/2014/main" id="{C64F56A7-1626-4A94-891C-8175B5E59A97}"/>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5" name="TextBox 84">
              <a:extLst>
                <a:ext uri="{FF2B5EF4-FFF2-40B4-BE49-F238E27FC236}">
                  <a16:creationId xmlns:a16="http://schemas.microsoft.com/office/drawing/2014/main" id="{67A45271-4837-4C00-8EA7-D256C9FE5350}"/>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6" name="TextBox 85">
              <a:extLst>
                <a:ext uri="{FF2B5EF4-FFF2-40B4-BE49-F238E27FC236}">
                  <a16:creationId xmlns:a16="http://schemas.microsoft.com/office/drawing/2014/main" id="{D3680119-C1FB-4AF2-9B45-8A6B4C1F1C15}"/>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7" name="TextBox 86">
              <a:extLst>
                <a:ext uri="{FF2B5EF4-FFF2-40B4-BE49-F238E27FC236}">
                  <a16:creationId xmlns:a16="http://schemas.microsoft.com/office/drawing/2014/main" id="{3AA17FBE-073B-4B9D-935B-FF365E844BF9}"/>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88" name="TextBox 87">
              <a:extLst>
                <a:ext uri="{FF2B5EF4-FFF2-40B4-BE49-F238E27FC236}">
                  <a16:creationId xmlns:a16="http://schemas.microsoft.com/office/drawing/2014/main" id="{4382BCEC-9806-4E10-8FF3-3DC91D43670D}"/>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9" name="TextBox 88">
              <a:extLst>
                <a:ext uri="{FF2B5EF4-FFF2-40B4-BE49-F238E27FC236}">
                  <a16:creationId xmlns:a16="http://schemas.microsoft.com/office/drawing/2014/main" id="{70256CD3-7962-4D4F-8FFF-2B4191DB8B06}"/>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
        <p:nvSpPr>
          <p:cNvPr id="48" name="TextBox 47">
            <a:extLst>
              <a:ext uri="{FF2B5EF4-FFF2-40B4-BE49-F238E27FC236}">
                <a16:creationId xmlns:a16="http://schemas.microsoft.com/office/drawing/2014/main" id="{3ED9EE28-9AB2-41E4-B540-3027F80984F7}"/>
              </a:ext>
            </a:extLst>
          </p:cNvPr>
          <p:cNvSpPr txBox="1"/>
          <p:nvPr/>
        </p:nvSpPr>
        <p:spPr>
          <a:xfrm>
            <a:off x="331371" y="478506"/>
            <a:ext cx="4436534" cy="1938992"/>
          </a:xfrm>
          <a:prstGeom prst="rect">
            <a:avLst/>
          </a:prstGeom>
          <a:noFill/>
        </p:spPr>
        <p:txBody>
          <a:bodyPr wrap="square" rtlCol="0">
            <a:spAutoFit/>
          </a:bodyPr>
          <a:lstStyle/>
          <a:p>
            <a:r>
              <a:rPr lang="en-AU" sz="2400" dirty="0">
                <a:solidFill>
                  <a:schemeClr val="bg1"/>
                </a:solidFill>
              </a:rPr>
              <a:t>Step 1:</a:t>
            </a:r>
          </a:p>
          <a:p>
            <a:r>
              <a:rPr lang="en-AU" sz="2400" dirty="0">
                <a:solidFill>
                  <a:schemeClr val="bg1"/>
                </a:solidFill>
              </a:rPr>
              <a:t>Choose the vertex from vSet that is closest to the starting vertex, and remove it from vSet.</a:t>
            </a:r>
          </a:p>
          <a:p>
            <a:r>
              <a:rPr lang="en-AU" sz="2400" dirty="0">
                <a:solidFill>
                  <a:schemeClr val="bg1"/>
                </a:solidFill>
              </a:rPr>
              <a:t>That vertex is 3.</a:t>
            </a:r>
          </a:p>
        </p:txBody>
      </p:sp>
      <p:graphicFrame>
        <p:nvGraphicFramePr>
          <p:cNvPr id="46" name="Table 9">
            <a:extLst>
              <a:ext uri="{FF2B5EF4-FFF2-40B4-BE49-F238E27FC236}">
                <a16:creationId xmlns:a16="http://schemas.microsoft.com/office/drawing/2014/main" id="{1BC8BEEF-2F15-441B-939E-DEC247BD8B39}"/>
              </a:ext>
            </a:extLst>
          </p:cNvPr>
          <p:cNvGraphicFramePr>
            <a:graphicFrameLocks noGrp="1"/>
          </p:cNvGraphicFramePr>
          <p:nvPr>
            <p:extLst>
              <p:ext uri="{D42A27DB-BD31-4B8C-83A1-F6EECF244321}">
                <p14:modId xmlns:p14="http://schemas.microsoft.com/office/powerpoint/2010/main" val="93821112"/>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accent4"/>
                          </a:solidFill>
                        </a:rPr>
                        <a:t>3</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6</a:t>
                      </a:r>
                    </a:p>
                  </a:txBody>
                  <a:tcPr anchor="ctr">
                    <a:noFill/>
                  </a:tcPr>
                </a:tc>
                <a:tc>
                  <a:txBody>
                    <a:bodyPr/>
                    <a:lstStyle/>
                    <a:p>
                      <a:pPr algn="ctr"/>
                      <a:r>
                        <a:rPr lang="en-AU" sz="3200" dirty="0">
                          <a:solidFill>
                            <a:schemeClr val="bg1"/>
                          </a:solidFill>
                        </a:rPr>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bg1"/>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chemeClr val="bg1"/>
                          </a:solidFill>
                        </a:rPr>
                        <a:t>5</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accent4"/>
                          </a:solidFill>
                        </a:rPr>
                        <a:t>5</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12</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accent4"/>
                          </a:solidFill>
                        </a:rPr>
                        <a:t>2</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spTree>
    <p:extLst>
      <p:ext uri="{BB962C8B-B14F-4D97-AF65-F5344CB8AC3E}">
        <p14:creationId xmlns:p14="http://schemas.microsoft.com/office/powerpoint/2010/main" val="31483827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2" name="TextBox 1">
            <a:extLst>
              <a:ext uri="{FF2B5EF4-FFF2-40B4-BE49-F238E27FC236}">
                <a16:creationId xmlns:a16="http://schemas.microsoft.com/office/drawing/2014/main" id="{388B42E8-A6D8-41EA-B761-1B395B643B5E}"/>
              </a:ext>
            </a:extLst>
          </p:cNvPr>
          <p:cNvSpPr txBox="1"/>
          <p:nvPr/>
        </p:nvSpPr>
        <p:spPr>
          <a:xfrm>
            <a:off x="331371" y="478506"/>
            <a:ext cx="4436534" cy="1569660"/>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For each neighbour of vertex 3, we check if there is a shorter path to the neighbour </a:t>
            </a:r>
            <a:r>
              <a:rPr lang="en-AU" sz="2400" b="1" dirty="0">
                <a:solidFill>
                  <a:schemeClr val="bg1"/>
                </a:solidFill>
              </a:rPr>
              <a:t>via 3</a:t>
            </a:r>
            <a:r>
              <a:rPr lang="en-AU" sz="2400" dirty="0">
                <a:solidFill>
                  <a:schemeClr val="bg1"/>
                </a:solidFill>
              </a:rPr>
              <a:t>.</a:t>
            </a:r>
          </a:p>
        </p:txBody>
      </p:sp>
      <p:grpSp>
        <p:nvGrpSpPr>
          <p:cNvPr id="48" name="Group 47">
            <a:extLst>
              <a:ext uri="{FF2B5EF4-FFF2-40B4-BE49-F238E27FC236}">
                <a16:creationId xmlns:a16="http://schemas.microsoft.com/office/drawing/2014/main" id="{887D9F79-702C-4155-B7DE-57FD777D5111}"/>
              </a:ext>
            </a:extLst>
          </p:cNvPr>
          <p:cNvGrpSpPr/>
          <p:nvPr/>
        </p:nvGrpSpPr>
        <p:grpSpPr>
          <a:xfrm>
            <a:off x="1903135" y="2700836"/>
            <a:ext cx="8385709" cy="3943348"/>
            <a:chOff x="919157" y="2459578"/>
            <a:chExt cx="8385709" cy="3943348"/>
          </a:xfrm>
        </p:grpSpPr>
        <p:sp>
          <p:nvSpPr>
            <p:cNvPr id="50" name="Oval 49">
              <a:extLst>
                <a:ext uri="{FF2B5EF4-FFF2-40B4-BE49-F238E27FC236}">
                  <a16:creationId xmlns:a16="http://schemas.microsoft.com/office/drawing/2014/main" id="{A55B3F37-D72C-4FD6-B768-F9E7BA58C953}"/>
                </a:ext>
              </a:extLst>
            </p:cNvPr>
            <p:cNvSpPr/>
            <p:nvPr/>
          </p:nvSpPr>
          <p:spPr>
            <a:xfrm>
              <a:off x="956726" y="291464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0</a:t>
              </a:r>
            </a:p>
          </p:txBody>
        </p:sp>
        <p:sp>
          <p:nvSpPr>
            <p:cNvPr id="52" name="Oval 51">
              <a:extLst>
                <a:ext uri="{FF2B5EF4-FFF2-40B4-BE49-F238E27FC236}">
                  <a16:creationId xmlns:a16="http://schemas.microsoft.com/office/drawing/2014/main" id="{BBD6539A-5E9E-492B-914A-C08D76F23A1B}"/>
                </a:ext>
              </a:extLst>
            </p:cNvPr>
            <p:cNvSpPr/>
            <p:nvPr/>
          </p:nvSpPr>
          <p:spPr>
            <a:xfrm>
              <a:off x="956727" y="5717121"/>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3</a:t>
              </a:r>
            </a:p>
          </p:txBody>
        </p:sp>
        <p:sp>
          <p:nvSpPr>
            <p:cNvPr id="54" name="Oval 53">
              <a:extLst>
                <a:ext uri="{FF2B5EF4-FFF2-40B4-BE49-F238E27FC236}">
                  <a16:creationId xmlns:a16="http://schemas.microsoft.com/office/drawing/2014/main" id="{DF4CE52F-43DF-4649-8D60-3212377510D2}"/>
                </a:ext>
              </a:extLst>
            </p:cNvPr>
            <p:cNvSpPr/>
            <p:nvPr/>
          </p:nvSpPr>
          <p:spPr>
            <a:xfrm>
              <a:off x="4596227" y="2459578"/>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1</a:t>
              </a:r>
            </a:p>
          </p:txBody>
        </p:sp>
        <p:sp>
          <p:nvSpPr>
            <p:cNvPr id="89" name="Oval 88">
              <a:extLst>
                <a:ext uri="{FF2B5EF4-FFF2-40B4-BE49-F238E27FC236}">
                  <a16:creationId xmlns:a16="http://schemas.microsoft.com/office/drawing/2014/main" id="{C0D25466-E5B4-48D5-9B51-E8B86F950A2B}"/>
                </a:ext>
              </a:extLst>
            </p:cNvPr>
            <p:cNvSpPr/>
            <p:nvPr/>
          </p:nvSpPr>
          <p:spPr>
            <a:xfrm>
              <a:off x="2476493" y="43984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2</a:t>
              </a:r>
            </a:p>
          </p:txBody>
        </p:sp>
        <p:sp>
          <p:nvSpPr>
            <p:cNvPr id="90" name="Oval 89">
              <a:extLst>
                <a:ext uri="{FF2B5EF4-FFF2-40B4-BE49-F238E27FC236}">
                  <a16:creationId xmlns:a16="http://schemas.microsoft.com/office/drawing/2014/main" id="{EA8221F7-CF36-4593-B3B0-CDF4BAE6244E}"/>
                </a:ext>
              </a:extLst>
            </p:cNvPr>
            <p:cNvSpPr/>
            <p:nvPr/>
          </p:nvSpPr>
          <p:spPr>
            <a:xfrm>
              <a:off x="4647973" y="5474652"/>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4</a:t>
              </a:r>
            </a:p>
          </p:txBody>
        </p:sp>
        <p:sp>
          <p:nvSpPr>
            <p:cNvPr id="91" name="Oval 90">
              <a:extLst>
                <a:ext uri="{FF2B5EF4-FFF2-40B4-BE49-F238E27FC236}">
                  <a16:creationId xmlns:a16="http://schemas.microsoft.com/office/drawing/2014/main" id="{7E36E423-0C73-43F6-B9FD-9FC4AA65BA79}"/>
                </a:ext>
              </a:extLst>
            </p:cNvPr>
            <p:cNvSpPr/>
            <p:nvPr/>
          </p:nvSpPr>
          <p:spPr>
            <a:xfrm>
              <a:off x="6093173" y="381305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5</a:t>
              </a:r>
            </a:p>
          </p:txBody>
        </p:sp>
        <p:sp>
          <p:nvSpPr>
            <p:cNvPr id="92" name="Oval 91">
              <a:extLst>
                <a:ext uri="{FF2B5EF4-FFF2-40B4-BE49-F238E27FC236}">
                  <a16:creationId xmlns:a16="http://schemas.microsoft.com/office/drawing/2014/main" id="{59409513-B64E-489B-B6DC-2F244155CADE}"/>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93" name="Oval 92">
              <a:extLst>
                <a:ext uri="{FF2B5EF4-FFF2-40B4-BE49-F238E27FC236}">
                  <a16:creationId xmlns:a16="http://schemas.microsoft.com/office/drawing/2014/main" id="{7512BD5E-59CD-40B7-9411-8A33A359C995}"/>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94" name="Straight Connector 93">
              <a:extLst>
                <a:ext uri="{FF2B5EF4-FFF2-40B4-BE49-F238E27FC236}">
                  <a16:creationId xmlns:a16="http://schemas.microsoft.com/office/drawing/2014/main" id="{7FD40E17-F566-467A-A04A-36E262364086}"/>
                </a:ext>
              </a:extLst>
            </p:cNvPr>
            <p:cNvCxnSpPr>
              <a:stCxn id="50" idx="6"/>
              <a:endCxn id="54"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C41B0BE-5EED-41AF-8015-3BBA1A3ACA12}"/>
                </a:ext>
              </a:extLst>
            </p:cNvPr>
            <p:cNvCxnSpPr>
              <a:cxnSpLocks/>
              <a:stCxn id="50" idx="5"/>
              <a:endCxn id="89" idx="1"/>
            </p:cNvCxnSpPr>
            <p:nvPr/>
          </p:nvCxnSpPr>
          <p:spPr>
            <a:xfrm>
              <a:off x="1542097" y="3500011"/>
              <a:ext cx="1034830" cy="99884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9AE478E-4506-4075-B318-451027134C16}"/>
                </a:ext>
              </a:extLst>
            </p:cNvPr>
            <p:cNvCxnSpPr>
              <a:stCxn id="89" idx="7"/>
              <a:endCxn id="54"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6DF44B4-735D-4446-93AA-4E0CCD726E25}"/>
                </a:ext>
              </a:extLst>
            </p:cNvPr>
            <p:cNvCxnSpPr>
              <a:stCxn id="54" idx="6"/>
              <a:endCxn id="92"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DA16CE1-062A-4CCD-A9EC-CFC15B6BBBD6}"/>
                </a:ext>
              </a:extLst>
            </p:cNvPr>
            <p:cNvCxnSpPr>
              <a:stCxn id="91" idx="7"/>
              <a:endCxn id="92"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F7CB30F-B2F6-4EE8-B62E-AD369F71DC82}"/>
                </a:ext>
              </a:extLst>
            </p:cNvPr>
            <p:cNvCxnSpPr>
              <a:stCxn id="91" idx="5"/>
              <a:endCxn id="93"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8539C67-0806-4CE6-8554-08BA77B125CE}"/>
                </a:ext>
              </a:extLst>
            </p:cNvPr>
            <p:cNvCxnSpPr>
              <a:stCxn id="92" idx="4"/>
              <a:endCxn id="93"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1A314-43DD-435B-88E8-591D757CA284}"/>
                </a:ext>
              </a:extLst>
            </p:cNvPr>
            <p:cNvCxnSpPr>
              <a:stCxn id="54" idx="5"/>
              <a:endCxn id="91"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7B29236-3422-45A7-8FF2-98E8E262CEEF}"/>
                </a:ext>
              </a:extLst>
            </p:cNvPr>
            <p:cNvCxnSpPr>
              <a:stCxn id="89" idx="6"/>
              <a:endCxn id="91"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9BFC0E4-64FE-498A-B50A-20C079AC6DD5}"/>
                </a:ext>
              </a:extLst>
            </p:cNvPr>
            <p:cNvCxnSpPr>
              <a:stCxn id="50" idx="4"/>
              <a:endCxn id="52" idx="0"/>
            </p:cNvCxnSpPr>
            <p:nvPr/>
          </p:nvCxnSpPr>
          <p:spPr>
            <a:xfrm>
              <a:off x="1299629" y="3600445"/>
              <a:ext cx="1" cy="211667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6094CB0-F086-4E0A-B802-6072B7D4559D}"/>
                </a:ext>
              </a:extLst>
            </p:cNvPr>
            <p:cNvCxnSpPr>
              <a:cxnSpLocks/>
              <a:stCxn id="52" idx="7"/>
              <a:endCxn id="89" idx="3"/>
            </p:cNvCxnSpPr>
            <p:nvPr/>
          </p:nvCxnSpPr>
          <p:spPr>
            <a:xfrm flipV="1">
              <a:off x="1542098" y="4983792"/>
              <a:ext cx="1034829" cy="83376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5889C32-D592-4C3C-90B0-C16FC1D0DC20}"/>
                </a:ext>
              </a:extLst>
            </p:cNvPr>
            <p:cNvCxnSpPr>
              <a:stCxn id="52" idx="6"/>
              <a:endCxn id="90" idx="2"/>
            </p:cNvCxnSpPr>
            <p:nvPr/>
          </p:nvCxnSpPr>
          <p:spPr>
            <a:xfrm flipV="1">
              <a:off x="1642532" y="5817555"/>
              <a:ext cx="3005441" cy="24246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E4AF632-E2C0-4C71-BECE-FECB7CEBB768}"/>
                </a:ext>
              </a:extLst>
            </p:cNvPr>
            <p:cNvCxnSpPr>
              <a:stCxn id="89" idx="5"/>
              <a:endCxn id="90"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B65754D-9E38-433B-B638-62DAD299C21E}"/>
                </a:ext>
              </a:extLst>
            </p:cNvPr>
            <p:cNvCxnSpPr>
              <a:stCxn id="90" idx="6"/>
              <a:endCxn id="93"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192A571-92E5-40F2-BBF5-9B43579DFAAE}"/>
                </a:ext>
              </a:extLst>
            </p:cNvPr>
            <p:cNvCxnSpPr>
              <a:stCxn id="90" idx="7"/>
              <a:endCxn id="91"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BD2F9191-F2AA-4F7A-B5AE-C12A7E96B413}"/>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111" name="TextBox 110">
              <a:extLst>
                <a:ext uri="{FF2B5EF4-FFF2-40B4-BE49-F238E27FC236}">
                  <a16:creationId xmlns:a16="http://schemas.microsoft.com/office/drawing/2014/main" id="{F2B1F482-56C0-4B35-8D47-66B5205156F4}"/>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112" name="TextBox 111">
              <a:extLst>
                <a:ext uri="{FF2B5EF4-FFF2-40B4-BE49-F238E27FC236}">
                  <a16:creationId xmlns:a16="http://schemas.microsoft.com/office/drawing/2014/main" id="{7C9859C7-012F-45CB-8DA3-07A1012E4F71}"/>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113" name="TextBox 112">
              <a:extLst>
                <a:ext uri="{FF2B5EF4-FFF2-40B4-BE49-F238E27FC236}">
                  <a16:creationId xmlns:a16="http://schemas.microsoft.com/office/drawing/2014/main" id="{5664C0B7-FFE5-45C3-9C50-929F144EB4E4}"/>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rgbClr val="92D050"/>
                  </a:solidFill>
                </a:rPr>
                <a:t>6</a:t>
              </a:r>
            </a:p>
          </p:txBody>
        </p:sp>
        <p:sp>
          <p:nvSpPr>
            <p:cNvPr id="114" name="TextBox 113">
              <a:extLst>
                <a:ext uri="{FF2B5EF4-FFF2-40B4-BE49-F238E27FC236}">
                  <a16:creationId xmlns:a16="http://schemas.microsoft.com/office/drawing/2014/main" id="{A23B7827-7D08-4F39-8C69-B869E5491956}"/>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chemeClr val="bg1"/>
                  </a:solidFill>
                </a:rPr>
                <a:t>4</a:t>
              </a:r>
            </a:p>
          </p:txBody>
        </p:sp>
        <p:sp>
          <p:nvSpPr>
            <p:cNvPr id="115" name="TextBox 114">
              <a:extLst>
                <a:ext uri="{FF2B5EF4-FFF2-40B4-BE49-F238E27FC236}">
                  <a16:creationId xmlns:a16="http://schemas.microsoft.com/office/drawing/2014/main" id="{8A7E688D-86AB-45F6-81BC-A461A136ACEA}"/>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116" name="TextBox 115">
              <a:extLst>
                <a:ext uri="{FF2B5EF4-FFF2-40B4-BE49-F238E27FC236}">
                  <a16:creationId xmlns:a16="http://schemas.microsoft.com/office/drawing/2014/main" id="{A00EB68B-5C67-417D-90AB-C9B7374EC972}"/>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117" name="TextBox 116">
              <a:extLst>
                <a:ext uri="{FF2B5EF4-FFF2-40B4-BE49-F238E27FC236}">
                  <a16:creationId xmlns:a16="http://schemas.microsoft.com/office/drawing/2014/main" id="{B3F53D03-FE29-4212-AAA8-10FE540BE3A6}"/>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118" name="TextBox 117">
              <a:extLst>
                <a:ext uri="{FF2B5EF4-FFF2-40B4-BE49-F238E27FC236}">
                  <a16:creationId xmlns:a16="http://schemas.microsoft.com/office/drawing/2014/main" id="{BFABD9E7-361F-4E42-9D0F-70BE95E20775}"/>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119" name="TextBox 118">
              <a:extLst>
                <a:ext uri="{FF2B5EF4-FFF2-40B4-BE49-F238E27FC236}">
                  <a16:creationId xmlns:a16="http://schemas.microsoft.com/office/drawing/2014/main" id="{66A29014-EDEA-46EE-A3DD-642682FCF205}"/>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120" name="TextBox 119">
              <a:extLst>
                <a:ext uri="{FF2B5EF4-FFF2-40B4-BE49-F238E27FC236}">
                  <a16:creationId xmlns:a16="http://schemas.microsoft.com/office/drawing/2014/main" id="{F20103F1-5466-46DC-8874-D0EBB8449A0E}"/>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121" name="TextBox 120">
              <a:extLst>
                <a:ext uri="{FF2B5EF4-FFF2-40B4-BE49-F238E27FC236}">
                  <a16:creationId xmlns:a16="http://schemas.microsoft.com/office/drawing/2014/main" id="{ED47775E-008C-417A-8CF4-814BE6CC23CD}"/>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122" name="TextBox 121">
              <a:extLst>
                <a:ext uri="{FF2B5EF4-FFF2-40B4-BE49-F238E27FC236}">
                  <a16:creationId xmlns:a16="http://schemas.microsoft.com/office/drawing/2014/main" id="{4987AB0A-B2C3-4D93-93F6-F72707C45BB4}"/>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123" name="TextBox 122">
              <a:extLst>
                <a:ext uri="{FF2B5EF4-FFF2-40B4-BE49-F238E27FC236}">
                  <a16:creationId xmlns:a16="http://schemas.microsoft.com/office/drawing/2014/main" id="{ED6BEBFF-6B1E-416E-A2B5-1C2463357E9F}"/>
                </a:ext>
              </a:extLst>
            </p:cNvPr>
            <p:cNvSpPr txBox="1"/>
            <p:nvPr/>
          </p:nvSpPr>
          <p:spPr>
            <a:xfrm>
              <a:off x="2945399" y="5415569"/>
              <a:ext cx="367408" cy="523220"/>
            </a:xfrm>
            <a:prstGeom prst="rect">
              <a:avLst/>
            </a:prstGeom>
            <a:noFill/>
          </p:spPr>
          <p:txBody>
            <a:bodyPr wrap="none" rtlCol="0">
              <a:spAutoFit/>
            </a:bodyPr>
            <a:lstStyle/>
            <a:p>
              <a:r>
                <a:rPr lang="en-AU" sz="2800" dirty="0">
                  <a:solidFill>
                    <a:srgbClr val="92D050"/>
                  </a:solidFill>
                </a:rPr>
                <a:t>6</a:t>
              </a:r>
            </a:p>
          </p:txBody>
        </p:sp>
        <p:sp>
          <p:nvSpPr>
            <p:cNvPr id="124" name="TextBox 123">
              <a:extLst>
                <a:ext uri="{FF2B5EF4-FFF2-40B4-BE49-F238E27FC236}">
                  <a16:creationId xmlns:a16="http://schemas.microsoft.com/office/drawing/2014/main" id="{721A6926-F8FE-4C30-B836-2E8F9118464F}"/>
                </a:ext>
              </a:extLst>
            </p:cNvPr>
            <p:cNvSpPr txBox="1"/>
            <p:nvPr/>
          </p:nvSpPr>
          <p:spPr>
            <a:xfrm>
              <a:off x="1776668" y="4892349"/>
              <a:ext cx="367408" cy="523220"/>
            </a:xfrm>
            <a:prstGeom prst="rect">
              <a:avLst/>
            </a:prstGeom>
            <a:noFill/>
          </p:spPr>
          <p:txBody>
            <a:bodyPr wrap="none" rtlCol="0">
              <a:spAutoFit/>
            </a:bodyPr>
            <a:lstStyle/>
            <a:p>
              <a:r>
                <a:rPr lang="en-AU" sz="2800" dirty="0">
                  <a:solidFill>
                    <a:srgbClr val="92D050"/>
                  </a:solidFill>
                </a:rPr>
                <a:t>1</a:t>
              </a:r>
            </a:p>
          </p:txBody>
        </p:sp>
      </p:grpSp>
      <p:graphicFrame>
        <p:nvGraphicFramePr>
          <p:cNvPr id="125" name="Table 9">
            <a:extLst>
              <a:ext uri="{FF2B5EF4-FFF2-40B4-BE49-F238E27FC236}">
                <a16:creationId xmlns:a16="http://schemas.microsoft.com/office/drawing/2014/main" id="{2A2BFEA2-58F8-4AA5-B775-C9A9F2A1D02A}"/>
              </a:ext>
            </a:extLst>
          </p:cNvPr>
          <p:cNvGraphicFramePr>
            <a:graphicFrameLocks noGrp="1"/>
          </p:cNvGraphicFramePr>
          <p:nvPr>
            <p:extLst>
              <p:ext uri="{D42A27DB-BD31-4B8C-83A1-F6EECF244321}">
                <p14:modId xmlns:p14="http://schemas.microsoft.com/office/powerpoint/2010/main" val="1330654870"/>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chemeClr val="accent4"/>
                          </a:solidFill>
                        </a:rPr>
                        <a:t>3</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6</a:t>
                      </a:r>
                    </a:p>
                  </a:txBody>
                  <a:tcPr anchor="ctr">
                    <a:noFill/>
                  </a:tcPr>
                </a:tc>
                <a:tc>
                  <a:txBody>
                    <a:bodyPr/>
                    <a:lstStyle/>
                    <a:p>
                      <a:pPr algn="ctr"/>
                      <a:r>
                        <a:rPr lang="en-AU" sz="3200" dirty="0">
                          <a:solidFill>
                            <a:schemeClr val="bg1"/>
                          </a:solidFill>
                        </a:rPr>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rgbClr val="92D050"/>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chemeClr val="bg1"/>
                          </a:solidFill>
                        </a:rPr>
                        <a:t>5</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chemeClr val="accent4"/>
                          </a:solidFill>
                        </a:rPr>
                        <a:t>5</a:t>
                      </a:r>
                    </a:p>
                  </a:txBody>
                  <a:tcPr anchor="ctr">
                    <a:noFill/>
                  </a:tcPr>
                </a:tc>
                <a:tc>
                  <a:txBody>
                    <a:bodyPr/>
                    <a:lstStyle/>
                    <a:p>
                      <a:pPr algn="ctr"/>
                      <a:r>
                        <a:rPr lang="en-AU" sz="3200" dirty="0">
                          <a:solidFill>
                            <a:srgbClr val="92D050"/>
                          </a:solidFill>
                        </a:rPr>
                        <a:t>7</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12</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accent4"/>
                          </a:solidFill>
                        </a:rPr>
                        <a:t>2</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sp>
        <p:nvSpPr>
          <p:cNvPr id="127" name="TextBox 126">
            <a:extLst>
              <a:ext uri="{FF2B5EF4-FFF2-40B4-BE49-F238E27FC236}">
                <a16:creationId xmlns:a16="http://schemas.microsoft.com/office/drawing/2014/main" id="{24FF33FE-51CC-43A3-A7AF-F73C829BEDB8}"/>
              </a:ext>
            </a:extLst>
          </p:cNvPr>
          <p:cNvSpPr txBox="1"/>
          <p:nvPr/>
        </p:nvSpPr>
        <p:spPr>
          <a:xfrm>
            <a:off x="5156163" y="1946616"/>
            <a:ext cx="2970108" cy="584775"/>
          </a:xfrm>
          <a:prstGeom prst="rect">
            <a:avLst/>
          </a:prstGeom>
          <a:noFill/>
        </p:spPr>
        <p:txBody>
          <a:bodyPr wrap="none" rtlCol="0">
            <a:spAutoFit/>
          </a:bodyPr>
          <a:lstStyle/>
          <a:p>
            <a:r>
              <a:rPr lang="en-AU" sz="3200" dirty="0">
                <a:solidFill>
                  <a:schemeClr val="bg1"/>
                </a:solidFill>
              </a:rPr>
              <a:t>vSet = {4, 5, 6, 7}</a:t>
            </a:r>
          </a:p>
        </p:txBody>
      </p:sp>
    </p:spTree>
    <p:extLst>
      <p:ext uri="{BB962C8B-B14F-4D97-AF65-F5344CB8AC3E}">
        <p14:creationId xmlns:p14="http://schemas.microsoft.com/office/powerpoint/2010/main" val="8345666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2" name="TextBox 1">
            <a:extLst>
              <a:ext uri="{FF2B5EF4-FFF2-40B4-BE49-F238E27FC236}">
                <a16:creationId xmlns:a16="http://schemas.microsoft.com/office/drawing/2014/main" id="{388B42E8-A6D8-41EA-B761-1B395B643B5E}"/>
              </a:ext>
            </a:extLst>
          </p:cNvPr>
          <p:cNvSpPr txBox="1"/>
          <p:nvPr/>
        </p:nvSpPr>
        <p:spPr>
          <a:xfrm>
            <a:off x="331371" y="478506"/>
            <a:ext cx="4436534" cy="1938992"/>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It’s your turn! For each neighbour of vertex 3, make any updates to the dist and pred arrays as necessary.</a:t>
            </a:r>
          </a:p>
        </p:txBody>
      </p:sp>
      <p:grpSp>
        <p:nvGrpSpPr>
          <p:cNvPr id="48" name="Group 47">
            <a:extLst>
              <a:ext uri="{FF2B5EF4-FFF2-40B4-BE49-F238E27FC236}">
                <a16:creationId xmlns:a16="http://schemas.microsoft.com/office/drawing/2014/main" id="{3F99D313-2E42-46BB-A407-9E020FDB1140}"/>
              </a:ext>
            </a:extLst>
          </p:cNvPr>
          <p:cNvGrpSpPr/>
          <p:nvPr/>
        </p:nvGrpSpPr>
        <p:grpSpPr>
          <a:xfrm>
            <a:off x="1903135" y="2700836"/>
            <a:ext cx="8385709" cy="3943348"/>
            <a:chOff x="919157" y="2459578"/>
            <a:chExt cx="8385709" cy="3943348"/>
          </a:xfrm>
        </p:grpSpPr>
        <p:sp>
          <p:nvSpPr>
            <p:cNvPr id="50" name="Oval 49">
              <a:extLst>
                <a:ext uri="{FF2B5EF4-FFF2-40B4-BE49-F238E27FC236}">
                  <a16:creationId xmlns:a16="http://schemas.microsoft.com/office/drawing/2014/main" id="{AC6A7444-A790-4276-9E3B-5710D827E2B2}"/>
                </a:ext>
              </a:extLst>
            </p:cNvPr>
            <p:cNvSpPr/>
            <p:nvPr/>
          </p:nvSpPr>
          <p:spPr>
            <a:xfrm>
              <a:off x="956726" y="291464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0</a:t>
              </a:r>
            </a:p>
          </p:txBody>
        </p:sp>
        <p:sp>
          <p:nvSpPr>
            <p:cNvPr id="52" name="Oval 51">
              <a:extLst>
                <a:ext uri="{FF2B5EF4-FFF2-40B4-BE49-F238E27FC236}">
                  <a16:creationId xmlns:a16="http://schemas.microsoft.com/office/drawing/2014/main" id="{C91B3B52-8223-4043-83F9-060419E941CB}"/>
                </a:ext>
              </a:extLst>
            </p:cNvPr>
            <p:cNvSpPr/>
            <p:nvPr/>
          </p:nvSpPr>
          <p:spPr>
            <a:xfrm>
              <a:off x="956727" y="5717121"/>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3</a:t>
              </a:r>
            </a:p>
          </p:txBody>
        </p:sp>
        <p:sp>
          <p:nvSpPr>
            <p:cNvPr id="54" name="Oval 53">
              <a:extLst>
                <a:ext uri="{FF2B5EF4-FFF2-40B4-BE49-F238E27FC236}">
                  <a16:creationId xmlns:a16="http://schemas.microsoft.com/office/drawing/2014/main" id="{DFEC78D5-F039-4D7A-80CD-B054F7478F1F}"/>
                </a:ext>
              </a:extLst>
            </p:cNvPr>
            <p:cNvSpPr/>
            <p:nvPr/>
          </p:nvSpPr>
          <p:spPr>
            <a:xfrm>
              <a:off x="4596227" y="2459578"/>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1</a:t>
              </a:r>
            </a:p>
          </p:txBody>
        </p:sp>
        <p:sp>
          <p:nvSpPr>
            <p:cNvPr id="89" name="Oval 88">
              <a:extLst>
                <a:ext uri="{FF2B5EF4-FFF2-40B4-BE49-F238E27FC236}">
                  <a16:creationId xmlns:a16="http://schemas.microsoft.com/office/drawing/2014/main" id="{F7B023F2-47BB-4F16-89EB-E99D55B19C40}"/>
                </a:ext>
              </a:extLst>
            </p:cNvPr>
            <p:cNvSpPr/>
            <p:nvPr/>
          </p:nvSpPr>
          <p:spPr>
            <a:xfrm>
              <a:off x="2476493" y="43984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2</a:t>
              </a:r>
            </a:p>
          </p:txBody>
        </p:sp>
        <p:sp>
          <p:nvSpPr>
            <p:cNvPr id="90" name="Oval 89">
              <a:extLst>
                <a:ext uri="{FF2B5EF4-FFF2-40B4-BE49-F238E27FC236}">
                  <a16:creationId xmlns:a16="http://schemas.microsoft.com/office/drawing/2014/main" id="{8E129324-9486-40FE-BDBA-C56B33514714}"/>
                </a:ext>
              </a:extLst>
            </p:cNvPr>
            <p:cNvSpPr/>
            <p:nvPr/>
          </p:nvSpPr>
          <p:spPr>
            <a:xfrm>
              <a:off x="4647973" y="5474652"/>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4</a:t>
              </a:r>
            </a:p>
          </p:txBody>
        </p:sp>
        <p:sp>
          <p:nvSpPr>
            <p:cNvPr id="91" name="Oval 90">
              <a:extLst>
                <a:ext uri="{FF2B5EF4-FFF2-40B4-BE49-F238E27FC236}">
                  <a16:creationId xmlns:a16="http://schemas.microsoft.com/office/drawing/2014/main" id="{49678707-B84D-44BA-9DEE-A71FCA749BB9}"/>
                </a:ext>
              </a:extLst>
            </p:cNvPr>
            <p:cNvSpPr/>
            <p:nvPr/>
          </p:nvSpPr>
          <p:spPr>
            <a:xfrm>
              <a:off x="6093173" y="381305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5</a:t>
              </a:r>
            </a:p>
          </p:txBody>
        </p:sp>
        <p:sp>
          <p:nvSpPr>
            <p:cNvPr id="92" name="Oval 91">
              <a:extLst>
                <a:ext uri="{FF2B5EF4-FFF2-40B4-BE49-F238E27FC236}">
                  <a16:creationId xmlns:a16="http://schemas.microsoft.com/office/drawing/2014/main" id="{8D053B20-AE5D-4040-9D09-2F803DE9F139}"/>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93" name="Oval 92">
              <a:extLst>
                <a:ext uri="{FF2B5EF4-FFF2-40B4-BE49-F238E27FC236}">
                  <a16:creationId xmlns:a16="http://schemas.microsoft.com/office/drawing/2014/main" id="{B3377F82-B86B-4C97-8E8A-CE1E30613793}"/>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94" name="Straight Connector 93">
              <a:extLst>
                <a:ext uri="{FF2B5EF4-FFF2-40B4-BE49-F238E27FC236}">
                  <a16:creationId xmlns:a16="http://schemas.microsoft.com/office/drawing/2014/main" id="{E9D12A40-E844-44B6-815D-E18CFC2212F4}"/>
                </a:ext>
              </a:extLst>
            </p:cNvPr>
            <p:cNvCxnSpPr>
              <a:stCxn id="50" idx="6"/>
              <a:endCxn id="54"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7829D2-99E1-4E8D-982C-90DB4D7A0225}"/>
                </a:ext>
              </a:extLst>
            </p:cNvPr>
            <p:cNvCxnSpPr>
              <a:cxnSpLocks/>
              <a:stCxn id="50" idx="5"/>
              <a:endCxn id="89" idx="1"/>
            </p:cNvCxnSpPr>
            <p:nvPr/>
          </p:nvCxnSpPr>
          <p:spPr>
            <a:xfrm>
              <a:off x="1542097" y="3500011"/>
              <a:ext cx="1034830" cy="99884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0212349-3D71-43E0-B7FD-DDB1CD72E93C}"/>
                </a:ext>
              </a:extLst>
            </p:cNvPr>
            <p:cNvCxnSpPr>
              <a:stCxn id="89" idx="7"/>
              <a:endCxn id="54"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E935B24-8043-4F85-9438-574836B11710}"/>
                </a:ext>
              </a:extLst>
            </p:cNvPr>
            <p:cNvCxnSpPr>
              <a:stCxn id="54" idx="6"/>
              <a:endCxn id="92"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CED233D-4CB0-4A3A-863C-4F152E85B476}"/>
                </a:ext>
              </a:extLst>
            </p:cNvPr>
            <p:cNvCxnSpPr>
              <a:stCxn id="91" idx="7"/>
              <a:endCxn id="92"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4F588C7-9C8C-4E9E-8166-E770D8C184EE}"/>
                </a:ext>
              </a:extLst>
            </p:cNvPr>
            <p:cNvCxnSpPr>
              <a:stCxn id="91" idx="5"/>
              <a:endCxn id="93"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04A617B-1063-4FD4-A7A2-EDE2454D8C99}"/>
                </a:ext>
              </a:extLst>
            </p:cNvPr>
            <p:cNvCxnSpPr>
              <a:stCxn id="92" idx="4"/>
              <a:endCxn id="93"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05B9285-CE2B-4999-8F7D-0A8AA99D05F7}"/>
                </a:ext>
              </a:extLst>
            </p:cNvPr>
            <p:cNvCxnSpPr>
              <a:stCxn id="54" idx="5"/>
              <a:endCxn id="91"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278891F-20CF-4B23-A938-41D547EBDAC1}"/>
                </a:ext>
              </a:extLst>
            </p:cNvPr>
            <p:cNvCxnSpPr>
              <a:stCxn id="89" idx="6"/>
              <a:endCxn id="91"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998B5D8-847F-4744-9D61-197FCCE34D2C}"/>
                </a:ext>
              </a:extLst>
            </p:cNvPr>
            <p:cNvCxnSpPr>
              <a:stCxn id="50" idx="4"/>
              <a:endCxn id="52" idx="0"/>
            </p:cNvCxnSpPr>
            <p:nvPr/>
          </p:nvCxnSpPr>
          <p:spPr>
            <a:xfrm>
              <a:off x="1299629" y="3600445"/>
              <a:ext cx="1" cy="211667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B7A3CB4-BF45-46B3-992C-57732DC4E016}"/>
                </a:ext>
              </a:extLst>
            </p:cNvPr>
            <p:cNvCxnSpPr>
              <a:cxnSpLocks/>
              <a:stCxn id="52" idx="7"/>
              <a:endCxn id="89" idx="3"/>
            </p:cNvCxnSpPr>
            <p:nvPr/>
          </p:nvCxnSpPr>
          <p:spPr>
            <a:xfrm flipV="1">
              <a:off x="1542098" y="4983792"/>
              <a:ext cx="1034829" cy="83376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5A30B6B-E420-48BB-BF30-FDA9BF1ED0E4}"/>
                </a:ext>
              </a:extLst>
            </p:cNvPr>
            <p:cNvCxnSpPr>
              <a:stCxn id="52" idx="6"/>
              <a:endCxn id="90" idx="2"/>
            </p:cNvCxnSpPr>
            <p:nvPr/>
          </p:nvCxnSpPr>
          <p:spPr>
            <a:xfrm flipV="1">
              <a:off x="1642532" y="5817555"/>
              <a:ext cx="3005441" cy="24246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21C91FB-7F93-479B-9656-D5DE635D5B71}"/>
                </a:ext>
              </a:extLst>
            </p:cNvPr>
            <p:cNvCxnSpPr>
              <a:stCxn id="89" idx="5"/>
              <a:endCxn id="90"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C9DF837-3BCB-43C2-8CEC-9AD37A291BEA}"/>
                </a:ext>
              </a:extLst>
            </p:cNvPr>
            <p:cNvCxnSpPr>
              <a:stCxn id="90" idx="6"/>
              <a:endCxn id="93"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0D05B74-04C3-4797-A3F8-13D7CF398A58}"/>
                </a:ext>
              </a:extLst>
            </p:cNvPr>
            <p:cNvCxnSpPr>
              <a:stCxn id="90" idx="7"/>
              <a:endCxn id="91"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A71AF478-D8E3-4CEF-A158-ACC7E22DE686}"/>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111" name="TextBox 110">
              <a:extLst>
                <a:ext uri="{FF2B5EF4-FFF2-40B4-BE49-F238E27FC236}">
                  <a16:creationId xmlns:a16="http://schemas.microsoft.com/office/drawing/2014/main" id="{9BFE080B-C15B-4ADC-B793-6F3B371E2AB2}"/>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112" name="TextBox 111">
              <a:extLst>
                <a:ext uri="{FF2B5EF4-FFF2-40B4-BE49-F238E27FC236}">
                  <a16:creationId xmlns:a16="http://schemas.microsoft.com/office/drawing/2014/main" id="{C50D7CB6-6445-4FA6-AC26-03192AAF82F8}"/>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113" name="TextBox 112">
              <a:extLst>
                <a:ext uri="{FF2B5EF4-FFF2-40B4-BE49-F238E27FC236}">
                  <a16:creationId xmlns:a16="http://schemas.microsoft.com/office/drawing/2014/main" id="{39972BC5-568E-428B-98FC-4ACCE7F234C9}"/>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rgbClr val="92D050"/>
                  </a:solidFill>
                </a:rPr>
                <a:t>6</a:t>
              </a:r>
            </a:p>
          </p:txBody>
        </p:sp>
        <p:sp>
          <p:nvSpPr>
            <p:cNvPr id="114" name="TextBox 113">
              <a:extLst>
                <a:ext uri="{FF2B5EF4-FFF2-40B4-BE49-F238E27FC236}">
                  <a16:creationId xmlns:a16="http://schemas.microsoft.com/office/drawing/2014/main" id="{221A4339-44D2-4F5C-898C-52841BADCB60}"/>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chemeClr val="bg1"/>
                  </a:solidFill>
                </a:rPr>
                <a:t>4</a:t>
              </a:r>
            </a:p>
          </p:txBody>
        </p:sp>
        <p:sp>
          <p:nvSpPr>
            <p:cNvPr id="115" name="TextBox 114">
              <a:extLst>
                <a:ext uri="{FF2B5EF4-FFF2-40B4-BE49-F238E27FC236}">
                  <a16:creationId xmlns:a16="http://schemas.microsoft.com/office/drawing/2014/main" id="{8E4FCA92-7329-4658-8F5D-3AF0FE3AFFD7}"/>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116" name="TextBox 115">
              <a:extLst>
                <a:ext uri="{FF2B5EF4-FFF2-40B4-BE49-F238E27FC236}">
                  <a16:creationId xmlns:a16="http://schemas.microsoft.com/office/drawing/2014/main" id="{7756EBC8-5A8B-4B72-A43E-83796DC7948F}"/>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117" name="TextBox 116">
              <a:extLst>
                <a:ext uri="{FF2B5EF4-FFF2-40B4-BE49-F238E27FC236}">
                  <a16:creationId xmlns:a16="http://schemas.microsoft.com/office/drawing/2014/main" id="{5394FC3F-1DBE-4A12-A1BC-D047F41961F4}"/>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118" name="TextBox 117">
              <a:extLst>
                <a:ext uri="{FF2B5EF4-FFF2-40B4-BE49-F238E27FC236}">
                  <a16:creationId xmlns:a16="http://schemas.microsoft.com/office/drawing/2014/main" id="{5DF9E8B8-CD04-453F-8877-8E1F8DED2325}"/>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119" name="TextBox 118">
              <a:extLst>
                <a:ext uri="{FF2B5EF4-FFF2-40B4-BE49-F238E27FC236}">
                  <a16:creationId xmlns:a16="http://schemas.microsoft.com/office/drawing/2014/main" id="{91ACD4BF-7AAE-46A8-A848-7E72AB68BA02}"/>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120" name="TextBox 119">
              <a:extLst>
                <a:ext uri="{FF2B5EF4-FFF2-40B4-BE49-F238E27FC236}">
                  <a16:creationId xmlns:a16="http://schemas.microsoft.com/office/drawing/2014/main" id="{17BA5DD1-66BD-4C9B-84A6-0925A15E67E5}"/>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121" name="TextBox 120">
              <a:extLst>
                <a:ext uri="{FF2B5EF4-FFF2-40B4-BE49-F238E27FC236}">
                  <a16:creationId xmlns:a16="http://schemas.microsoft.com/office/drawing/2014/main" id="{F7A283A8-3605-4036-A30F-5A74F619DB03}"/>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122" name="TextBox 121">
              <a:extLst>
                <a:ext uri="{FF2B5EF4-FFF2-40B4-BE49-F238E27FC236}">
                  <a16:creationId xmlns:a16="http://schemas.microsoft.com/office/drawing/2014/main" id="{C5B24771-F485-4A74-A5D0-1FB971188447}"/>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123" name="TextBox 122">
              <a:extLst>
                <a:ext uri="{FF2B5EF4-FFF2-40B4-BE49-F238E27FC236}">
                  <a16:creationId xmlns:a16="http://schemas.microsoft.com/office/drawing/2014/main" id="{73961656-AFE9-4FA1-9F99-3927E31D9638}"/>
                </a:ext>
              </a:extLst>
            </p:cNvPr>
            <p:cNvSpPr txBox="1"/>
            <p:nvPr/>
          </p:nvSpPr>
          <p:spPr>
            <a:xfrm>
              <a:off x="2945399" y="5415569"/>
              <a:ext cx="367408" cy="523220"/>
            </a:xfrm>
            <a:prstGeom prst="rect">
              <a:avLst/>
            </a:prstGeom>
            <a:noFill/>
          </p:spPr>
          <p:txBody>
            <a:bodyPr wrap="none" rtlCol="0">
              <a:spAutoFit/>
            </a:bodyPr>
            <a:lstStyle/>
            <a:p>
              <a:r>
                <a:rPr lang="en-AU" sz="2800" dirty="0">
                  <a:solidFill>
                    <a:srgbClr val="92D050"/>
                  </a:solidFill>
                </a:rPr>
                <a:t>6</a:t>
              </a:r>
            </a:p>
          </p:txBody>
        </p:sp>
        <p:sp>
          <p:nvSpPr>
            <p:cNvPr id="124" name="TextBox 123">
              <a:extLst>
                <a:ext uri="{FF2B5EF4-FFF2-40B4-BE49-F238E27FC236}">
                  <a16:creationId xmlns:a16="http://schemas.microsoft.com/office/drawing/2014/main" id="{FB2867CC-F4B9-43FE-9BFC-49A142781FF6}"/>
                </a:ext>
              </a:extLst>
            </p:cNvPr>
            <p:cNvSpPr txBox="1"/>
            <p:nvPr/>
          </p:nvSpPr>
          <p:spPr>
            <a:xfrm>
              <a:off x="1776668" y="4892349"/>
              <a:ext cx="367408" cy="523220"/>
            </a:xfrm>
            <a:prstGeom prst="rect">
              <a:avLst/>
            </a:prstGeom>
            <a:noFill/>
          </p:spPr>
          <p:txBody>
            <a:bodyPr wrap="none" rtlCol="0">
              <a:spAutoFit/>
            </a:bodyPr>
            <a:lstStyle/>
            <a:p>
              <a:r>
                <a:rPr lang="en-AU" sz="2800" dirty="0">
                  <a:solidFill>
                    <a:srgbClr val="92D050"/>
                  </a:solidFill>
                </a:rPr>
                <a:t>1</a:t>
              </a:r>
            </a:p>
          </p:txBody>
        </p:sp>
      </p:grpSp>
      <p:graphicFrame>
        <p:nvGraphicFramePr>
          <p:cNvPr id="125" name="Table 9">
            <a:extLst>
              <a:ext uri="{FF2B5EF4-FFF2-40B4-BE49-F238E27FC236}">
                <a16:creationId xmlns:a16="http://schemas.microsoft.com/office/drawing/2014/main" id="{F26ED60E-C0AD-4F35-8774-5647C77E486B}"/>
              </a:ext>
            </a:extLst>
          </p:cNvPr>
          <p:cNvGraphicFramePr>
            <a:graphicFrameLocks noGrp="1"/>
          </p:cNvGraphicFramePr>
          <p:nvPr>
            <p:extLst>
              <p:ext uri="{D42A27DB-BD31-4B8C-83A1-F6EECF244321}">
                <p14:modId xmlns:p14="http://schemas.microsoft.com/office/powerpoint/2010/main" val="2705856058"/>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chemeClr val="accent4"/>
                          </a:solidFill>
                        </a:rPr>
                        <a:t>3</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6</a:t>
                      </a:r>
                    </a:p>
                  </a:txBody>
                  <a:tcPr anchor="ctr">
                    <a:noFill/>
                  </a:tcPr>
                </a:tc>
                <a:tc>
                  <a:txBody>
                    <a:bodyPr/>
                    <a:lstStyle/>
                    <a:p>
                      <a:pPr algn="ctr"/>
                      <a:r>
                        <a:rPr lang="en-AU" sz="3200" dirty="0">
                          <a:solidFill>
                            <a:schemeClr val="bg1"/>
                          </a:solidFill>
                        </a:rPr>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rgbClr val="92D050"/>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chemeClr val="bg1"/>
                          </a:solidFill>
                        </a:rPr>
                        <a:t>5</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chemeClr val="accent4"/>
                          </a:solidFill>
                        </a:rPr>
                        <a:t>5</a:t>
                      </a:r>
                    </a:p>
                  </a:txBody>
                  <a:tcPr anchor="ctr">
                    <a:noFill/>
                  </a:tcPr>
                </a:tc>
                <a:tc>
                  <a:txBody>
                    <a:bodyPr/>
                    <a:lstStyle/>
                    <a:p>
                      <a:pPr algn="ctr"/>
                      <a:r>
                        <a:rPr lang="en-AU" sz="3200" dirty="0">
                          <a:solidFill>
                            <a:srgbClr val="92D050"/>
                          </a:solidFill>
                        </a:rPr>
                        <a:t>7</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12</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accent4"/>
                          </a:solidFill>
                        </a:rPr>
                        <a:t>2</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sp>
        <p:nvSpPr>
          <p:cNvPr id="126" name="TextBox 125">
            <a:extLst>
              <a:ext uri="{FF2B5EF4-FFF2-40B4-BE49-F238E27FC236}">
                <a16:creationId xmlns:a16="http://schemas.microsoft.com/office/drawing/2014/main" id="{C0924E08-26E7-4BE6-8E16-07141C4ED9D7}"/>
              </a:ext>
            </a:extLst>
          </p:cNvPr>
          <p:cNvSpPr txBox="1"/>
          <p:nvPr/>
        </p:nvSpPr>
        <p:spPr>
          <a:xfrm>
            <a:off x="5156163" y="1946616"/>
            <a:ext cx="2970108" cy="584775"/>
          </a:xfrm>
          <a:prstGeom prst="rect">
            <a:avLst/>
          </a:prstGeom>
          <a:noFill/>
        </p:spPr>
        <p:txBody>
          <a:bodyPr wrap="none" rtlCol="0">
            <a:spAutoFit/>
          </a:bodyPr>
          <a:lstStyle/>
          <a:p>
            <a:r>
              <a:rPr lang="en-AU" sz="3200" dirty="0">
                <a:solidFill>
                  <a:schemeClr val="bg1"/>
                </a:solidFill>
              </a:rPr>
              <a:t>vSet = {4, 5, 6, 7}</a:t>
            </a:r>
          </a:p>
        </p:txBody>
      </p:sp>
    </p:spTree>
    <p:extLst>
      <p:ext uri="{BB962C8B-B14F-4D97-AF65-F5344CB8AC3E}">
        <p14:creationId xmlns:p14="http://schemas.microsoft.com/office/powerpoint/2010/main" val="4286327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3" name="TextBox 2">
            <a:extLst>
              <a:ext uri="{FF2B5EF4-FFF2-40B4-BE49-F238E27FC236}">
                <a16:creationId xmlns:a16="http://schemas.microsoft.com/office/drawing/2014/main" id="{CFC8662A-84AB-4CA4-8207-1F45D991E1F1}"/>
              </a:ext>
            </a:extLst>
          </p:cNvPr>
          <p:cNvSpPr txBox="1"/>
          <p:nvPr/>
        </p:nvSpPr>
        <p:spPr>
          <a:xfrm>
            <a:off x="2768590" y="3136607"/>
            <a:ext cx="6654800" cy="584775"/>
          </a:xfrm>
          <a:prstGeom prst="rect">
            <a:avLst/>
          </a:prstGeom>
          <a:noFill/>
        </p:spPr>
        <p:txBody>
          <a:bodyPr wrap="square" rtlCol="0">
            <a:spAutoFit/>
          </a:bodyPr>
          <a:lstStyle/>
          <a:p>
            <a:r>
              <a:rPr lang="en-AU" sz="3200" dirty="0">
                <a:solidFill>
                  <a:schemeClr val="bg1"/>
                </a:solidFill>
              </a:rPr>
              <a:t>Check your answer on the next slide…</a:t>
            </a:r>
          </a:p>
        </p:txBody>
      </p:sp>
    </p:spTree>
    <p:extLst>
      <p:ext uri="{BB962C8B-B14F-4D97-AF65-F5344CB8AC3E}">
        <p14:creationId xmlns:p14="http://schemas.microsoft.com/office/powerpoint/2010/main" val="38955658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2" name="TextBox 1">
            <a:extLst>
              <a:ext uri="{FF2B5EF4-FFF2-40B4-BE49-F238E27FC236}">
                <a16:creationId xmlns:a16="http://schemas.microsoft.com/office/drawing/2014/main" id="{388B42E8-A6D8-41EA-B761-1B395B643B5E}"/>
              </a:ext>
            </a:extLst>
          </p:cNvPr>
          <p:cNvSpPr txBox="1"/>
          <p:nvPr/>
        </p:nvSpPr>
        <p:spPr>
          <a:xfrm>
            <a:off x="331371" y="478506"/>
            <a:ext cx="4436534" cy="1569660"/>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After making all necessary updates to the dist and pred arrays (NO updates were made!)</a:t>
            </a:r>
          </a:p>
        </p:txBody>
      </p:sp>
      <p:graphicFrame>
        <p:nvGraphicFramePr>
          <p:cNvPr id="48" name="Table 9">
            <a:extLst>
              <a:ext uri="{FF2B5EF4-FFF2-40B4-BE49-F238E27FC236}">
                <a16:creationId xmlns:a16="http://schemas.microsoft.com/office/drawing/2014/main" id="{A559E284-CD88-4BE8-9329-908379582360}"/>
              </a:ext>
            </a:extLst>
          </p:cNvPr>
          <p:cNvGraphicFramePr>
            <a:graphicFrameLocks noGrp="1"/>
          </p:cNvGraphicFramePr>
          <p:nvPr>
            <p:extLst>
              <p:ext uri="{D42A27DB-BD31-4B8C-83A1-F6EECF244321}">
                <p14:modId xmlns:p14="http://schemas.microsoft.com/office/powerpoint/2010/main" val="2139770160"/>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chemeClr val="accent4"/>
                          </a:solidFill>
                        </a:rPr>
                        <a:t>3</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6</a:t>
                      </a:r>
                    </a:p>
                  </a:txBody>
                  <a:tcPr anchor="ctr">
                    <a:noFill/>
                  </a:tcPr>
                </a:tc>
                <a:tc>
                  <a:txBody>
                    <a:bodyPr/>
                    <a:lstStyle/>
                    <a:p>
                      <a:pPr algn="ctr"/>
                      <a:r>
                        <a:rPr lang="en-AU" sz="3200" dirty="0">
                          <a:solidFill>
                            <a:schemeClr val="bg1"/>
                          </a:solidFill>
                        </a:rPr>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rgbClr val="92D050"/>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chemeClr val="bg1"/>
                          </a:solidFill>
                        </a:rPr>
                        <a:t>5</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chemeClr val="accent4"/>
                          </a:solidFill>
                        </a:rPr>
                        <a:t>5</a:t>
                      </a:r>
                    </a:p>
                  </a:txBody>
                  <a:tcPr anchor="ctr">
                    <a:noFill/>
                  </a:tcPr>
                </a:tc>
                <a:tc>
                  <a:txBody>
                    <a:bodyPr/>
                    <a:lstStyle/>
                    <a:p>
                      <a:pPr algn="ctr"/>
                      <a:r>
                        <a:rPr lang="en-AU" sz="3200" dirty="0">
                          <a:solidFill>
                            <a:srgbClr val="92D050"/>
                          </a:solidFill>
                        </a:rPr>
                        <a:t>7</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12</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accent4"/>
                          </a:solidFill>
                        </a:rPr>
                        <a:t>2</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sp>
        <p:nvSpPr>
          <p:cNvPr id="50" name="TextBox 49">
            <a:extLst>
              <a:ext uri="{FF2B5EF4-FFF2-40B4-BE49-F238E27FC236}">
                <a16:creationId xmlns:a16="http://schemas.microsoft.com/office/drawing/2014/main" id="{A45CF280-4CB0-448F-98BC-1BDC3B015A73}"/>
              </a:ext>
            </a:extLst>
          </p:cNvPr>
          <p:cNvSpPr txBox="1"/>
          <p:nvPr/>
        </p:nvSpPr>
        <p:spPr>
          <a:xfrm>
            <a:off x="5156163" y="1946616"/>
            <a:ext cx="2970108" cy="584775"/>
          </a:xfrm>
          <a:prstGeom prst="rect">
            <a:avLst/>
          </a:prstGeom>
          <a:noFill/>
        </p:spPr>
        <p:txBody>
          <a:bodyPr wrap="none" rtlCol="0">
            <a:spAutoFit/>
          </a:bodyPr>
          <a:lstStyle/>
          <a:p>
            <a:r>
              <a:rPr lang="en-AU" sz="3200" dirty="0">
                <a:solidFill>
                  <a:schemeClr val="bg1"/>
                </a:solidFill>
              </a:rPr>
              <a:t>vSet = {4, 5, 6, 7}</a:t>
            </a:r>
          </a:p>
        </p:txBody>
      </p:sp>
      <p:grpSp>
        <p:nvGrpSpPr>
          <p:cNvPr id="52" name="Group 51">
            <a:extLst>
              <a:ext uri="{FF2B5EF4-FFF2-40B4-BE49-F238E27FC236}">
                <a16:creationId xmlns:a16="http://schemas.microsoft.com/office/drawing/2014/main" id="{EF47EC55-56EF-4DC3-ACFE-05D186DD18C1}"/>
              </a:ext>
            </a:extLst>
          </p:cNvPr>
          <p:cNvGrpSpPr/>
          <p:nvPr/>
        </p:nvGrpSpPr>
        <p:grpSpPr>
          <a:xfrm>
            <a:off x="1903135" y="2700836"/>
            <a:ext cx="8385709" cy="3943348"/>
            <a:chOff x="919157" y="2459578"/>
            <a:chExt cx="8385709" cy="3943348"/>
          </a:xfrm>
        </p:grpSpPr>
        <p:sp>
          <p:nvSpPr>
            <p:cNvPr id="54" name="Oval 53">
              <a:extLst>
                <a:ext uri="{FF2B5EF4-FFF2-40B4-BE49-F238E27FC236}">
                  <a16:creationId xmlns:a16="http://schemas.microsoft.com/office/drawing/2014/main" id="{FDE346D2-F6A4-49E4-B76F-2A0E609B48E4}"/>
                </a:ext>
              </a:extLst>
            </p:cNvPr>
            <p:cNvSpPr/>
            <p:nvPr/>
          </p:nvSpPr>
          <p:spPr>
            <a:xfrm>
              <a:off x="956726" y="291464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0</a:t>
              </a:r>
            </a:p>
          </p:txBody>
        </p:sp>
        <p:sp>
          <p:nvSpPr>
            <p:cNvPr id="89" name="Oval 88">
              <a:extLst>
                <a:ext uri="{FF2B5EF4-FFF2-40B4-BE49-F238E27FC236}">
                  <a16:creationId xmlns:a16="http://schemas.microsoft.com/office/drawing/2014/main" id="{0F5AFC75-88E9-401D-8945-0DE31909106B}"/>
                </a:ext>
              </a:extLst>
            </p:cNvPr>
            <p:cNvSpPr/>
            <p:nvPr/>
          </p:nvSpPr>
          <p:spPr>
            <a:xfrm>
              <a:off x="956727" y="5717121"/>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3</a:t>
              </a:r>
            </a:p>
          </p:txBody>
        </p:sp>
        <p:sp>
          <p:nvSpPr>
            <p:cNvPr id="90" name="Oval 89">
              <a:extLst>
                <a:ext uri="{FF2B5EF4-FFF2-40B4-BE49-F238E27FC236}">
                  <a16:creationId xmlns:a16="http://schemas.microsoft.com/office/drawing/2014/main" id="{B0E7F943-D27B-4DBA-85B7-584D56AEE630}"/>
                </a:ext>
              </a:extLst>
            </p:cNvPr>
            <p:cNvSpPr/>
            <p:nvPr/>
          </p:nvSpPr>
          <p:spPr>
            <a:xfrm>
              <a:off x="4596227" y="2459578"/>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1</a:t>
              </a:r>
            </a:p>
          </p:txBody>
        </p:sp>
        <p:sp>
          <p:nvSpPr>
            <p:cNvPr id="91" name="Oval 90">
              <a:extLst>
                <a:ext uri="{FF2B5EF4-FFF2-40B4-BE49-F238E27FC236}">
                  <a16:creationId xmlns:a16="http://schemas.microsoft.com/office/drawing/2014/main" id="{BFB65C62-ADE0-4140-AD2A-FCEA0F95A501}"/>
                </a:ext>
              </a:extLst>
            </p:cNvPr>
            <p:cNvSpPr/>
            <p:nvPr/>
          </p:nvSpPr>
          <p:spPr>
            <a:xfrm>
              <a:off x="2476493" y="43984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2</a:t>
              </a:r>
            </a:p>
          </p:txBody>
        </p:sp>
        <p:sp>
          <p:nvSpPr>
            <p:cNvPr id="92" name="Oval 91">
              <a:extLst>
                <a:ext uri="{FF2B5EF4-FFF2-40B4-BE49-F238E27FC236}">
                  <a16:creationId xmlns:a16="http://schemas.microsoft.com/office/drawing/2014/main" id="{94FAED24-4025-46E5-BBF1-43B1E3B9922C}"/>
                </a:ext>
              </a:extLst>
            </p:cNvPr>
            <p:cNvSpPr/>
            <p:nvPr/>
          </p:nvSpPr>
          <p:spPr>
            <a:xfrm>
              <a:off x="4647973" y="5474652"/>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4</a:t>
              </a:r>
            </a:p>
          </p:txBody>
        </p:sp>
        <p:sp>
          <p:nvSpPr>
            <p:cNvPr id="93" name="Oval 92">
              <a:extLst>
                <a:ext uri="{FF2B5EF4-FFF2-40B4-BE49-F238E27FC236}">
                  <a16:creationId xmlns:a16="http://schemas.microsoft.com/office/drawing/2014/main" id="{FEED45F7-ECED-4F13-BA64-D07D74D777E7}"/>
                </a:ext>
              </a:extLst>
            </p:cNvPr>
            <p:cNvSpPr/>
            <p:nvPr/>
          </p:nvSpPr>
          <p:spPr>
            <a:xfrm>
              <a:off x="6093173" y="381305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5</a:t>
              </a:r>
            </a:p>
          </p:txBody>
        </p:sp>
        <p:sp>
          <p:nvSpPr>
            <p:cNvPr id="94" name="Oval 93">
              <a:extLst>
                <a:ext uri="{FF2B5EF4-FFF2-40B4-BE49-F238E27FC236}">
                  <a16:creationId xmlns:a16="http://schemas.microsoft.com/office/drawing/2014/main" id="{FFC809C1-0050-4C2F-BD37-37FD3FBC4F27}"/>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95" name="Oval 94">
              <a:extLst>
                <a:ext uri="{FF2B5EF4-FFF2-40B4-BE49-F238E27FC236}">
                  <a16:creationId xmlns:a16="http://schemas.microsoft.com/office/drawing/2014/main" id="{F9BBDEA5-2479-47D8-A4FD-071445CB84CA}"/>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96" name="Straight Connector 95">
              <a:extLst>
                <a:ext uri="{FF2B5EF4-FFF2-40B4-BE49-F238E27FC236}">
                  <a16:creationId xmlns:a16="http://schemas.microsoft.com/office/drawing/2014/main" id="{A232B4A5-C9A8-4FEE-AE2D-97EC4DB7260A}"/>
                </a:ext>
              </a:extLst>
            </p:cNvPr>
            <p:cNvCxnSpPr>
              <a:stCxn id="54" idx="6"/>
              <a:endCxn id="90"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411E06-7AFE-4230-A603-BAA5B8D9261D}"/>
                </a:ext>
              </a:extLst>
            </p:cNvPr>
            <p:cNvCxnSpPr>
              <a:cxnSpLocks/>
              <a:stCxn id="54" idx="5"/>
              <a:endCxn id="91" idx="1"/>
            </p:cNvCxnSpPr>
            <p:nvPr/>
          </p:nvCxnSpPr>
          <p:spPr>
            <a:xfrm>
              <a:off x="1542097" y="3500011"/>
              <a:ext cx="1034830" cy="99884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0D2B085-B889-46E8-948E-B1E6A2EFFF74}"/>
                </a:ext>
              </a:extLst>
            </p:cNvPr>
            <p:cNvCxnSpPr>
              <a:stCxn id="91" idx="7"/>
              <a:endCxn id="90"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BA07AA8-CDD9-40AE-839E-69BEF2473CED}"/>
                </a:ext>
              </a:extLst>
            </p:cNvPr>
            <p:cNvCxnSpPr>
              <a:stCxn id="90" idx="6"/>
              <a:endCxn id="94"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485D054-CBDF-4C4D-8F8A-6650EF30E6D1}"/>
                </a:ext>
              </a:extLst>
            </p:cNvPr>
            <p:cNvCxnSpPr>
              <a:stCxn id="93" idx="7"/>
              <a:endCxn id="94"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92912F-1BA7-4806-A8D2-BBF1D83896A4}"/>
                </a:ext>
              </a:extLst>
            </p:cNvPr>
            <p:cNvCxnSpPr>
              <a:stCxn id="93" idx="5"/>
              <a:endCxn id="95"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E71712B-0F10-4DFB-91F8-CE5C6B2B5679}"/>
                </a:ext>
              </a:extLst>
            </p:cNvPr>
            <p:cNvCxnSpPr>
              <a:stCxn id="94" idx="4"/>
              <a:endCxn id="95"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75CC0CC-38C4-48D5-86FA-07C303196EB7}"/>
                </a:ext>
              </a:extLst>
            </p:cNvPr>
            <p:cNvCxnSpPr>
              <a:stCxn id="90" idx="5"/>
              <a:endCxn id="93"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A04996F-046C-4A75-B22D-170FD07400FE}"/>
                </a:ext>
              </a:extLst>
            </p:cNvPr>
            <p:cNvCxnSpPr>
              <a:stCxn id="91" idx="6"/>
              <a:endCxn id="93"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E43FB1D-F156-49AD-8E6B-A46A5EA5FD01}"/>
                </a:ext>
              </a:extLst>
            </p:cNvPr>
            <p:cNvCxnSpPr>
              <a:stCxn id="54" idx="4"/>
              <a:endCxn id="89" idx="0"/>
            </p:cNvCxnSpPr>
            <p:nvPr/>
          </p:nvCxnSpPr>
          <p:spPr>
            <a:xfrm>
              <a:off x="1299629" y="3600445"/>
              <a:ext cx="1" cy="211667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FE24E0B-1188-4882-B0FF-AA2FACD0DF99}"/>
                </a:ext>
              </a:extLst>
            </p:cNvPr>
            <p:cNvCxnSpPr>
              <a:cxnSpLocks/>
              <a:stCxn id="89" idx="7"/>
              <a:endCxn id="91" idx="3"/>
            </p:cNvCxnSpPr>
            <p:nvPr/>
          </p:nvCxnSpPr>
          <p:spPr>
            <a:xfrm flipV="1">
              <a:off x="1542098" y="4983792"/>
              <a:ext cx="1034829" cy="83376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25F3028-4D61-447A-BAEF-810DCBE236D1}"/>
                </a:ext>
              </a:extLst>
            </p:cNvPr>
            <p:cNvCxnSpPr>
              <a:stCxn id="89" idx="6"/>
              <a:endCxn id="92" idx="2"/>
            </p:cNvCxnSpPr>
            <p:nvPr/>
          </p:nvCxnSpPr>
          <p:spPr>
            <a:xfrm flipV="1">
              <a:off x="1642532" y="5817555"/>
              <a:ext cx="3005441" cy="24246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B3DD483-626F-4F3D-AD98-53EE81DACA7F}"/>
                </a:ext>
              </a:extLst>
            </p:cNvPr>
            <p:cNvCxnSpPr>
              <a:stCxn id="91" idx="5"/>
              <a:endCxn id="92"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587B5D7-BFC5-40F1-84A3-B4942008771B}"/>
                </a:ext>
              </a:extLst>
            </p:cNvPr>
            <p:cNvCxnSpPr>
              <a:stCxn id="92" idx="6"/>
              <a:endCxn id="95"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3C3DFFB-6F9D-4FD1-B665-23BEFAF9C00D}"/>
                </a:ext>
              </a:extLst>
            </p:cNvPr>
            <p:cNvCxnSpPr>
              <a:stCxn id="92" idx="7"/>
              <a:endCxn id="93"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35064B3C-05EB-49DF-A276-0593086B6017}"/>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113" name="TextBox 112">
              <a:extLst>
                <a:ext uri="{FF2B5EF4-FFF2-40B4-BE49-F238E27FC236}">
                  <a16:creationId xmlns:a16="http://schemas.microsoft.com/office/drawing/2014/main" id="{1D16479D-8EB4-49F0-A7AE-F49C60808DF5}"/>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114" name="TextBox 113">
              <a:extLst>
                <a:ext uri="{FF2B5EF4-FFF2-40B4-BE49-F238E27FC236}">
                  <a16:creationId xmlns:a16="http://schemas.microsoft.com/office/drawing/2014/main" id="{9260DA2C-5316-4239-ABAD-4D72F0A48353}"/>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115" name="TextBox 114">
              <a:extLst>
                <a:ext uri="{FF2B5EF4-FFF2-40B4-BE49-F238E27FC236}">
                  <a16:creationId xmlns:a16="http://schemas.microsoft.com/office/drawing/2014/main" id="{E8EF3B6B-A6E3-4C61-A509-378442E59935}"/>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rgbClr val="92D050"/>
                  </a:solidFill>
                </a:rPr>
                <a:t>6</a:t>
              </a:r>
            </a:p>
          </p:txBody>
        </p:sp>
        <p:sp>
          <p:nvSpPr>
            <p:cNvPr id="116" name="TextBox 115">
              <a:extLst>
                <a:ext uri="{FF2B5EF4-FFF2-40B4-BE49-F238E27FC236}">
                  <a16:creationId xmlns:a16="http://schemas.microsoft.com/office/drawing/2014/main" id="{228CFC54-77B0-4718-8BD1-AC70BEF570C4}"/>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chemeClr val="bg1"/>
                  </a:solidFill>
                </a:rPr>
                <a:t>4</a:t>
              </a:r>
            </a:p>
          </p:txBody>
        </p:sp>
        <p:sp>
          <p:nvSpPr>
            <p:cNvPr id="117" name="TextBox 116">
              <a:extLst>
                <a:ext uri="{FF2B5EF4-FFF2-40B4-BE49-F238E27FC236}">
                  <a16:creationId xmlns:a16="http://schemas.microsoft.com/office/drawing/2014/main" id="{F881E7D3-CC0B-4769-A642-17A39304B981}"/>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118" name="TextBox 117">
              <a:extLst>
                <a:ext uri="{FF2B5EF4-FFF2-40B4-BE49-F238E27FC236}">
                  <a16:creationId xmlns:a16="http://schemas.microsoft.com/office/drawing/2014/main" id="{331ABB9F-BB13-4AC7-AD3C-7EA405C86BD2}"/>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119" name="TextBox 118">
              <a:extLst>
                <a:ext uri="{FF2B5EF4-FFF2-40B4-BE49-F238E27FC236}">
                  <a16:creationId xmlns:a16="http://schemas.microsoft.com/office/drawing/2014/main" id="{24293ED3-937A-4F9D-88E8-C520EDBF43C8}"/>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120" name="TextBox 119">
              <a:extLst>
                <a:ext uri="{FF2B5EF4-FFF2-40B4-BE49-F238E27FC236}">
                  <a16:creationId xmlns:a16="http://schemas.microsoft.com/office/drawing/2014/main" id="{A09BD7A7-4941-41D1-92F9-9E54F8374912}"/>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121" name="TextBox 120">
              <a:extLst>
                <a:ext uri="{FF2B5EF4-FFF2-40B4-BE49-F238E27FC236}">
                  <a16:creationId xmlns:a16="http://schemas.microsoft.com/office/drawing/2014/main" id="{CB47FBAE-6881-419E-8851-091F59EF3163}"/>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122" name="TextBox 121">
              <a:extLst>
                <a:ext uri="{FF2B5EF4-FFF2-40B4-BE49-F238E27FC236}">
                  <a16:creationId xmlns:a16="http://schemas.microsoft.com/office/drawing/2014/main" id="{DCE22323-C81B-4FC2-B82B-449C492CC6B5}"/>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123" name="TextBox 122">
              <a:extLst>
                <a:ext uri="{FF2B5EF4-FFF2-40B4-BE49-F238E27FC236}">
                  <a16:creationId xmlns:a16="http://schemas.microsoft.com/office/drawing/2014/main" id="{98534818-A037-4972-8CC5-92B57A278DAB}"/>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124" name="TextBox 123">
              <a:extLst>
                <a:ext uri="{FF2B5EF4-FFF2-40B4-BE49-F238E27FC236}">
                  <a16:creationId xmlns:a16="http://schemas.microsoft.com/office/drawing/2014/main" id="{95E3F31C-6A99-4BD5-AF22-8B6CC6C0D095}"/>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125" name="TextBox 124">
              <a:extLst>
                <a:ext uri="{FF2B5EF4-FFF2-40B4-BE49-F238E27FC236}">
                  <a16:creationId xmlns:a16="http://schemas.microsoft.com/office/drawing/2014/main" id="{AA115E99-80DB-4E52-88DE-5577D12C43E7}"/>
                </a:ext>
              </a:extLst>
            </p:cNvPr>
            <p:cNvSpPr txBox="1"/>
            <p:nvPr/>
          </p:nvSpPr>
          <p:spPr>
            <a:xfrm>
              <a:off x="2945399" y="5415569"/>
              <a:ext cx="367408" cy="523220"/>
            </a:xfrm>
            <a:prstGeom prst="rect">
              <a:avLst/>
            </a:prstGeom>
            <a:noFill/>
          </p:spPr>
          <p:txBody>
            <a:bodyPr wrap="none" rtlCol="0">
              <a:spAutoFit/>
            </a:bodyPr>
            <a:lstStyle/>
            <a:p>
              <a:r>
                <a:rPr lang="en-AU" sz="2800" dirty="0">
                  <a:solidFill>
                    <a:srgbClr val="92D050"/>
                  </a:solidFill>
                </a:rPr>
                <a:t>6</a:t>
              </a:r>
            </a:p>
          </p:txBody>
        </p:sp>
        <p:sp>
          <p:nvSpPr>
            <p:cNvPr id="126" name="TextBox 125">
              <a:extLst>
                <a:ext uri="{FF2B5EF4-FFF2-40B4-BE49-F238E27FC236}">
                  <a16:creationId xmlns:a16="http://schemas.microsoft.com/office/drawing/2014/main" id="{2883A451-5D7C-4A4C-9CF1-75058E206646}"/>
                </a:ext>
              </a:extLst>
            </p:cNvPr>
            <p:cNvSpPr txBox="1"/>
            <p:nvPr/>
          </p:nvSpPr>
          <p:spPr>
            <a:xfrm>
              <a:off x="1776668" y="4892349"/>
              <a:ext cx="367408" cy="523220"/>
            </a:xfrm>
            <a:prstGeom prst="rect">
              <a:avLst/>
            </a:prstGeom>
            <a:noFill/>
          </p:spPr>
          <p:txBody>
            <a:bodyPr wrap="none" rtlCol="0">
              <a:spAutoFit/>
            </a:bodyPr>
            <a:lstStyle/>
            <a:p>
              <a:r>
                <a:rPr lang="en-AU" sz="2800" dirty="0">
                  <a:solidFill>
                    <a:srgbClr val="92D050"/>
                  </a:solidFill>
                </a:rPr>
                <a:t>1</a:t>
              </a:r>
            </a:p>
          </p:txBody>
        </p:sp>
      </p:grpSp>
    </p:spTree>
    <p:extLst>
      <p:ext uri="{BB962C8B-B14F-4D97-AF65-F5344CB8AC3E}">
        <p14:creationId xmlns:p14="http://schemas.microsoft.com/office/powerpoint/2010/main" val="2058240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6" name="TextBox 45">
            <a:extLst>
              <a:ext uri="{FF2B5EF4-FFF2-40B4-BE49-F238E27FC236}">
                <a16:creationId xmlns:a16="http://schemas.microsoft.com/office/drawing/2014/main" id="{0F069F5F-A9ED-4B23-B748-EB1BB4482C92}"/>
              </a:ext>
            </a:extLst>
          </p:cNvPr>
          <p:cNvSpPr txBox="1"/>
          <p:nvPr/>
        </p:nvSpPr>
        <p:spPr>
          <a:xfrm>
            <a:off x="331371" y="478506"/>
            <a:ext cx="4436534" cy="2308324"/>
          </a:xfrm>
          <a:prstGeom prst="rect">
            <a:avLst/>
          </a:prstGeom>
          <a:noFill/>
        </p:spPr>
        <p:txBody>
          <a:bodyPr wrap="square" rtlCol="0">
            <a:spAutoFit/>
          </a:bodyPr>
          <a:lstStyle/>
          <a:p>
            <a:r>
              <a:rPr lang="en-AU" sz="2400" dirty="0">
                <a:solidFill>
                  <a:schemeClr val="bg1"/>
                </a:solidFill>
              </a:rPr>
              <a:t>Step 3:</a:t>
            </a:r>
          </a:p>
          <a:p>
            <a:r>
              <a:rPr lang="en-AU" sz="2400" dirty="0">
                <a:solidFill>
                  <a:schemeClr val="bg1"/>
                </a:solidFill>
              </a:rPr>
              <a:t>Repeat steps 1 and 2 until vSet is empty.</a:t>
            </a:r>
          </a:p>
          <a:p>
            <a:r>
              <a:rPr lang="en-AU" sz="2400" dirty="0">
                <a:solidFill>
                  <a:srgbClr val="FFFF00"/>
                </a:solidFill>
              </a:rPr>
              <a:t>yellow</a:t>
            </a:r>
            <a:r>
              <a:rPr lang="en-AU" sz="2400" dirty="0">
                <a:solidFill>
                  <a:schemeClr val="bg1"/>
                </a:solidFill>
              </a:rPr>
              <a:t> shows the shortest paths from 0 to all other vertices so far, built from the predecessor array.</a:t>
            </a:r>
            <a:endParaRPr lang="en-AU" sz="2400" dirty="0">
              <a:solidFill>
                <a:srgbClr val="FFFF00"/>
              </a:solidFill>
            </a:endParaRPr>
          </a:p>
        </p:txBody>
      </p:sp>
      <p:sp>
        <p:nvSpPr>
          <p:cNvPr id="48" name="TextBox 47">
            <a:extLst>
              <a:ext uri="{FF2B5EF4-FFF2-40B4-BE49-F238E27FC236}">
                <a16:creationId xmlns:a16="http://schemas.microsoft.com/office/drawing/2014/main" id="{BBE0F3D1-0F16-4D34-AF82-B1F8F12A1A4F}"/>
              </a:ext>
            </a:extLst>
          </p:cNvPr>
          <p:cNvSpPr txBox="1"/>
          <p:nvPr/>
        </p:nvSpPr>
        <p:spPr>
          <a:xfrm>
            <a:off x="5156163" y="1946616"/>
            <a:ext cx="2970108" cy="584775"/>
          </a:xfrm>
          <a:prstGeom prst="rect">
            <a:avLst/>
          </a:prstGeom>
          <a:noFill/>
        </p:spPr>
        <p:txBody>
          <a:bodyPr wrap="none" rtlCol="0">
            <a:spAutoFit/>
          </a:bodyPr>
          <a:lstStyle/>
          <a:p>
            <a:r>
              <a:rPr lang="en-AU" sz="3200" dirty="0">
                <a:solidFill>
                  <a:schemeClr val="bg1"/>
                </a:solidFill>
              </a:rPr>
              <a:t>vSet = {4, 5, 6, 7}</a:t>
            </a:r>
          </a:p>
        </p:txBody>
      </p:sp>
      <p:graphicFrame>
        <p:nvGraphicFramePr>
          <p:cNvPr id="50" name="Table 9">
            <a:extLst>
              <a:ext uri="{FF2B5EF4-FFF2-40B4-BE49-F238E27FC236}">
                <a16:creationId xmlns:a16="http://schemas.microsoft.com/office/drawing/2014/main" id="{103DF502-B3D3-453C-9E62-54DD5D012B31}"/>
              </a:ext>
            </a:extLst>
          </p:cNvPr>
          <p:cNvGraphicFramePr>
            <a:graphicFrameLocks noGrp="1"/>
          </p:cNvGraphicFramePr>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3</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6</a:t>
                      </a:r>
                    </a:p>
                  </a:txBody>
                  <a:tcPr anchor="ctr">
                    <a:noFill/>
                  </a:tcPr>
                </a:tc>
                <a:tc>
                  <a:txBody>
                    <a:bodyPr/>
                    <a:lstStyle/>
                    <a:p>
                      <a:pPr algn="ctr"/>
                      <a:r>
                        <a:rPr lang="en-AU" sz="3200" dirty="0">
                          <a:solidFill>
                            <a:schemeClr val="bg1"/>
                          </a:solidFill>
                        </a:rPr>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bg1"/>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chemeClr val="bg1"/>
                          </a:solidFill>
                        </a:rPr>
                        <a:t>5</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12</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grpSp>
        <p:nvGrpSpPr>
          <p:cNvPr id="52" name="Group 51">
            <a:extLst>
              <a:ext uri="{FF2B5EF4-FFF2-40B4-BE49-F238E27FC236}">
                <a16:creationId xmlns:a16="http://schemas.microsoft.com/office/drawing/2014/main" id="{7754CFE7-EFDF-42A8-A7DE-D3BE8139F644}"/>
              </a:ext>
            </a:extLst>
          </p:cNvPr>
          <p:cNvGrpSpPr/>
          <p:nvPr/>
        </p:nvGrpSpPr>
        <p:grpSpPr>
          <a:xfrm>
            <a:off x="1903135" y="2700836"/>
            <a:ext cx="8385709" cy="3943348"/>
            <a:chOff x="919157" y="2459578"/>
            <a:chExt cx="8385709" cy="3943348"/>
          </a:xfrm>
        </p:grpSpPr>
        <p:sp>
          <p:nvSpPr>
            <p:cNvPr id="54" name="Oval 53">
              <a:extLst>
                <a:ext uri="{FF2B5EF4-FFF2-40B4-BE49-F238E27FC236}">
                  <a16:creationId xmlns:a16="http://schemas.microsoft.com/office/drawing/2014/main" id="{C10AFDF4-9A90-42ED-8772-621F17F52988}"/>
                </a:ext>
              </a:extLst>
            </p:cNvPr>
            <p:cNvSpPr/>
            <p:nvPr/>
          </p:nvSpPr>
          <p:spPr>
            <a:xfrm>
              <a:off x="956726" y="2914640"/>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0</a:t>
              </a:r>
            </a:p>
          </p:txBody>
        </p:sp>
        <p:sp>
          <p:nvSpPr>
            <p:cNvPr id="90" name="Oval 89">
              <a:extLst>
                <a:ext uri="{FF2B5EF4-FFF2-40B4-BE49-F238E27FC236}">
                  <a16:creationId xmlns:a16="http://schemas.microsoft.com/office/drawing/2014/main" id="{A876EF66-0FDF-469F-91C5-499D2A5230A2}"/>
                </a:ext>
              </a:extLst>
            </p:cNvPr>
            <p:cNvSpPr/>
            <p:nvPr/>
          </p:nvSpPr>
          <p:spPr>
            <a:xfrm>
              <a:off x="956727" y="5717121"/>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3</a:t>
              </a:r>
            </a:p>
          </p:txBody>
        </p:sp>
        <p:sp>
          <p:nvSpPr>
            <p:cNvPr id="91" name="Oval 90">
              <a:extLst>
                <a:ext uri="{FF2B5EF4-FFF2-40B4-BE49-F238E27FC236}">
                  <a16:creationId xmlns:a16="http://schemas.microsoft.com/office/drawing/2014/main" id="{1BCE5347-2008-4F0D-AFF7-EB4AFEBF5E56}"/>
                </a:ext>
              </a:extLst>
            </p:cNvPr>
            <p:cNvSpPr/>
            <p:nvPr/>
          </p:nvSpPr>
          <p:spPr>
            <a:xfrm>
              <a:off x="4596227" y="2459578"/>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1</a:t>
              </a:r>
            </a:p>
          </p:txBody>
        </p:sp>
        <p:sp>
          <p:nvSpPr>
            <p:cNvPr id="92" name="Oval 91">
              <a:extLst>
                <a:ext uri="{FF2B5EF4-FFF2-40B4-BE49-F238E27FC236}">
                  <a16:creationId xmlns:a16="http://schemas.microsoft.com/office/drawing/2014/main" id="{138B602D-522B-467F-B33F-33ADCE89B2C1}"/>
                </a:ext>
              </a:extLst>
            </p:cNvPr>
            <p:cNvSpPr/>
            <p:nvPr/>
          </p:nvSpPr>
          <p:spPr>
            <a:xfrm>
              <a:off x="2476493" y="4398421"/>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2</a:t>
              </a:r>
            </a:p>
          </p:txBody>
        </p:sp>
        <p:sp>
          <p:nvSpPr>
            <p:cNvPr id="93" name="Oval 92">
              <a:extLst>
                <a:ext uri="{FF2B5EF4-FFF2-40B4-BE49-F238E27FC236}">
                  <a16:creationId xmlns:a16="http://schemas.microsoft.com/office/drawing/2014/main" id="{30B76FDC-18F2-485D-91C8-624A4D24D50E}"/>
                </a:ext>
              </a:extLst>
            </p:cNvPr>
            <p:cNvSpPr/>
            <p:nvPr/>
          </p:nvSpPr>
          <p:spPr>
            <a:xfrm>
              <a:off x="4647973" y="5474652"/>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4</a:t>
              </a:r>
            </a:p>
          </p:txBody>
        </p:sp>
        <p:sp>
          <p:nvSpPr>
            <p:cNvPr id="94" name="Oval 93">
              <a:extLst>
                <a:ext uri="{FF2B5EF4-FFF2-40B4-BE49-F238E27FC236}">
                  <a16:creationId xmlns:a16="http://schemas.microsoft.com/office/drawing/2014/main" id="{3BFBCFFA-6EE2-40B4-B0A9-2D0378FA90EC}"/>
                </a:ext>
              </a:extLst>
            </p:cNvPr>
            <p:cNvSpPr/>
            <p:nvPr/>
          </p:nvSpPr>
          <p:spPr>
            <a:xfrm>
              <a:off x="6093173" y="3813050"/>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5</a:t>
              </a:r>
            </a:p>
          </p:txBody>
        </p:sp>
        <p:sp>
          <p:nvSpPr>
            <p:cNvPr id="95" name="Oval 94">
              <a:extLst>
                <a:ext uri="{FF2B5EF4-FFF2-40B4-BE49-F238E27FC236}">
                  <a16:creationId xmlns:a16="http://schemas.microsoft.com/office/drawing/2014/main" id="{F9384A7E-7A1C-45E5-A208-5823EBC4FD77}"/>
                </a:ext>
              </a:extLst>
            </p:cNvPr>
            <p:cNvSpPr/>
            <p:nvPr/>
          </p:nvSpPr>
          <p:spPr>
            <a:xfrm>
              <a:off x="8211374" y="2914640"/>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6</a:t>
              </a:r>
            </a:p>
          </p:txBody>
        </p:sp>
        <p:sp>
          <p:nvSpPr>
            <p:cNvPr id="96" name="Oval 95">
              <a:extLst>
                <a:ext uri="{FF2B5EF4-FFF2-40B4-BE49-F238E27FC236}">
                  <a16:creationId xmlns:a16="http://schemas.microsoft.com/office/drawing/2014/main" id="{DE840685-40E6-4E4D-BC78-5B7C24D56017}"/>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97" name="Straight Connector 96">
              <a:extLst>
                <a:ext uri="{FF2B5EF4-FFF2-40B4-BE49-F238E27FC236}">
                  <a16:creationId xmlns:a16="http://schemas.microsoft.com/office/drawing/2014/main" id="{59E5013D-AA42-4E5F-9182-958D222E5E36}"/>
                </a:ext>
              </a:extLst>
            </p:cNvPr>
            <p:cNvCxnSpPr>
              <a:stCxn id="54" idx="6"/>
              <a:endCxn id="91" idx="2"/>
            </p:cNvCxnSpPr>
            <p:nvPr/>
          </p:nvCxnSpPr>
          <p:spPr>
            <a:xfrm flipV="1">
              <a:off x="1642531" y="2802481"/>
              <a:ext cx="2953696" cy="45506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2A6A40B-D34C-452D-BADA-DAD626AC41EA}"/>
                </a:ext>
              </a:extLst>
            </p:cNvPr>
            <p:cNvCxnSpPr>
              <a:cxnSpLocks/>
              <a:stCxn id="54" idx="5"/>
              <a:endCxn id="92" idx="1"/>
            </p:cNvCxnSpPr>
            <p:nvPr/>
          </p:nvCxnSpPr>
          <p:spPr>
            <a:xfrm>
              <a:off x="1542097" y="3500011"/>
              <a:ext cx="1034830" cy="99884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0D29DA9-BD5A-4DAF-8340-E8415DEF21EE}"/>
                </a:ext>
              </a:extLst>
            </p:cNvPr>
            <p:cNvCxnSpPr>
              <a:stCxn id="92" idx="7"/>
              <a:endCxn id="91"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69FD111-052B-49A0-A25C-3F1BBFFDE309}"/>
                </a:ext>
              </a:extLst>
            </p:cNvPr>
            <p:cNvCxnSpPr>
              <a:stCxn id="91" idx="6"/>
              <a:endCxn id="95" idx="2"/>
            </p:cNvCxnSpPr>
            <p:nvPr/>
          </p:nvCxnSpPr>
          <p:spPr>
            <a:xfrm>
              <a:off x="5282032" y="2802481"/>
              <a:ext cx="2929342" cy="45506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801936-8278-4CBD-8789-1590EFC5A2BC}"/>
                </a:ext>
              </a:extLst>
            </p:cNvPr>
            <p:cNvCxnSpPr>
              <a:stCxn id="94" idx="7"/>
              <a:endCxn id="95"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C696785-DBFB-4BF5-9E1D-0F5368DC1FA0}"/>
                </a:ext>
              </a:extLst>
            </p:cNvPr>
            <p:cNvCxnSpPr>
              <a:stCxn id="94" idx="5"/>
              <a:endCxn id="96"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B1CCB5A-7D53-4349-BEEA-6BB7FDDFC7DC}"/>
                </a:ext>
              </a:extLst>
            </p:cNvPr>
            <p:cNvCxnSpPr>
              <a:stCxn id="95" idx="4"/>
              <a:endCxn id="96"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1ECEDF0-7FA1-4B7C-8522-74E49375E6CB}"/>
                </a:ext>
              </a:extLst>
            </p:cNvPr>
            <p:cNvCxnSpPr>
              <a:stCxn id="91" idx="5"/>
              <a:endCxn id="94" idx="1"/>
            </p:cNvCxnSpPr>
            <p:nvPr/>
          </p:nvCxnSpPr>
          <p:spPr>
            <a:xfrm>
              <a:off x="5181598" y="3044949"/>
              <a:ext cx="1012009" cy="868535"/>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004E508-F756-496C-BD9B-5966FA29F487}"/>
                </a:ext>
              </a:extLst>
            </p:cNvPr>
            <p:cNvCxnSpPr>
              <a:stCxn id="92" idx="6"/>
              <a:endCxn id="94"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F73D8F9-F0DE-4CCA-836D-05C648764251}"/>
                </a:ext>
              </a:extLst>
            </p:cNvPr>
            <p:cNvCxnSpPr>
              <a:stCxn id="54" idx="4"/>
              <a:endCxn id="90"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F275942-E8A7-4F44-BC7A-455568BD62F5}"/>
                </a:ext>
              </a:extLst>
            </p:cNvPr>
            <p:cNvCxnSpPr>
              <a:cxnSpLocks/>
              <a:stCxn id="90" idx="7"/>
              <a:endCxn id="92" idx="3"/>
            </p:cNvCxnSpPr>
            <p:nvPr/>
          </p:nvCxnSpPr>
          <p:spPr>
            <a:xfrm flipV="1">
              <a:off x="1542098" y="4983792"/>
              <a:ext cx="1034829" cy="83376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FFBA5A2-FA16-4016-97FE-C0FD039CE6A0}"/>
                </a:ext>
              </a:extLst>
            </p:cNvPr>
            <p:cNvCxnSpPr>
              <a:stCxn id="90" idx="6"/>
              <a:endCxn id="93"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53BD405-1E4E-4D79-9B53-F9D4683716FD}"/>
                </a:ext>
              </a:extLst>
            </p:cNvPr>
            <p:cNvCxnSpPr>
              <a:stCxn id="92" idx="5"/>
              <a:endCxn id="93" idx="1"/>
            </p:cNvCxnSpPr>
            <p:nvPr/>
          </p:nvCxnSpPr>
          <p:spPr>
            <a:xfrm>
              <a:off x="3061864" y="4983792"/>
              <a:ext cx="1686543" cy="59129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00F4184-2803-43A1-A039-42FE178B23E6}"/>
                </a:ext>
              </a:extLst>
            </p:cNvPr>
            <p:cNvCxnSpPr>
              <a:stCxn id="93" idx="6"/>
              <a:endCxn id="96"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7B66056-0106-475B-B17E-6BDAF9887598}"/>
                </a:ext>
              </a:extLst>
            </p:cNvPr>
            <p:cNvCxnSpPr>
              <a:stCxn id="93" idx="7"/>
              <a:endCxn id="94"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66F3AAB9-2976-4853-98FF-21CDBF52D96E}"/>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rgbClr val="FFFF00"/>
                  </a:solidFill>
                </a:rPr>
                <a:t>5</a:t>
              </a:r>
            </a:p>
          </p:txBody>
        </p:sp>
        <p:sp>
          <p:nvSpPr>
            <p:cNvPr id="113" name="TextBox 112">
              <a:extLst>
                <a:ext uri="{FF2B5EF4-FFF2-40B4-BE49-F238E27FC236}">
                  <a16:creationId xmlns:a16="http://schemas.microsoft.com/office/drawing/2014/main" id="{1318AA50-D42F-4629-AF09-78A4F3D302AB}"/>
                </a:ext>
              </a:extLst>
            </p:cNvPr>
            <p:cNvSpPr txBox="1"/>
            <p:nvPr/>
          </p:nvSpPr>
          <p:spPr>
            <a:xfrm>
              <a:off x="6691129" y="2539120"/>
              <a:ext cx="367408" cy="523220"/>
            </a:xfrm>
            <a:prstGeom prst="rect">
              <a:avLst/>
            </a:prstGeom>
            <a:noFill/>
          </p:spPr>
          <p:txBody>
            <a:bodyPr wrap="none" rtlCol="0">
              <a:spAutoFit/>
            </a:bodyPr>
            <a:lstStyle/>
            <a:p>
              <a:r>
                <a:rPr lang="en-AU" sz="2800" dirty="0">
                  <a:solidFill>
                    <a:srgbClr val="FFFF00"/>
                  </a:solidFill>
                </a:rPr>
                <a:t>7</a:t>
              </a:r>
            </a:p>
          </p:txBody>
        </p:sp>
        <p:sp>
          <p:nvSpPr>
            <p:cNvPr id="114" name="TextBox 113">
              <a:extLst>
                <a:ext uri="{FF2B5EF4-FFF2-40B4-BE49-F238E27FC236}">
                  <a16:creationId xmlns:a16="http://schemas.microsoft.com/office/drawing/2014/main" id="{6EBA0567-C3AF-4154-8DED-70F7524FE609}"/>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115" name="TextBox 114">
              <a:extLst>
                <a:ext uri="{FF2B5EF4-FFF2-40B4-BE49-F238E27FC236}">
                  <a16:creationId xmlns:a16="http://schemas.microsoft.com/office/drawing/2014/main" id="{4C6D4EBF-7E7E-4F79-84BB-8CB678E87216}"/>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116" name="TextBox 115">
              <a:extLst>
                <a:ext uri="{FF2B5EF4-FFF2-40B4-BE49-F238E27FC236}">
                  <a16:creationId xmlns:a16="http://schemas.microsoft.com/office/drawing/2014/main" id="{B8B2DEDD-8EF1-4777-A52E-28955748834C}"/>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FFFF00"/>
                  </a:solidFill>
                </a:rPr>
                <a:t>4</a:t>
              </a:r>
            </a:p>
          </p:txBody>
        </p:sp>
        <p:sp>
          <p:nvSpPr>
            <p:cNvPr id="117" name="TextBox 116">
              <a:extLst>
                <a:ext uri="{FF2B5EF4-FFF2-40B4-BE49-F238E27FC236}">
                  <a16:creationId xmlns:a16="http://schemas.microsoft.com/office/drawing/2014/main" id="{3B302DDD-5F02-4CED-B63C-4447DFFE0804}"/>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118" name="TextBox 117">
              <a:extLst>
                <a:ext uri="{FF2B5EF4-FFF2-40B4-BE49-F238E27FC236}">
                  <a16:creationId xmlns:a16="http://schemas.microsoft.com/office/drawing/2014/main" id="{3E616B27-3031-4407-813A-4BD1F35A635D}"/>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119" name="TextBox 118">
              <a:extLst>
                <a:ext uri="{FF2B5EF4-FFF2-40B4-BE49-F238E27FC236}">
                  <a16:creationId xmlns:a16="http://schemas.microsoft.com/office/drawing/2014/main" id="{E0E6B184-636D-4B2F-97F4-6AE09E08293E}"/>
                </a:ext>
              </a:extLst>
            </p:cNvPr>
            <p:cNvSpPr txBox="1"/>
            <p:nvPr/>
          </p:nvSpPr>
          <p:spPr>
            <a:xfrm>
              <a:off x="5723179" y="3062669"/>
              <a:ext cx="367408" cy="523220"/>
            </a:xfrm>
            <a:prstGeom prst="rect">
              <a:avLst/>
            </a:prstGeom>
            <a:noFill/>
          </p:spPr>
          <p:txBody>
            <a:bodyPr wrap="none" rtlCol="0">
              <a:spAutoFit/>
            </a:bodyPr>
            <a:lstStyle/>
            <a:p>
              <a:r>
                <a:rPr lang="en-AU" sz="2800" dirty="0">
                  <a:solidFill>
                    <a:srgbClr val="FFFF00"/>
                  </a:solidFill>
                </a:rPr>
                <a:t>2</a:t>
              </a:r>
            </a:p>
          </p:txBody>
        </p:sp>
        <p:sp>
          <p:nvSpPr>
            <p:cNvPr id="120" name="TextBox 119">
              <a:extLst>
                <a:ext uri="{FF2B5EF4-FFF2-40B4-BE49-F238E27FC236}">
                  <a16:creationId xmlns:a16="http://schemas.microsoft.com/office/drawing/2014/main" id="{717F74C4-555B-4D7B-B5B8-35516A676125}"/>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121" name="TextBox 120">
              <a:extLst>
                <a:ext uri="{FF2B5EF4-FFF2-40B4-BE49-F238E27FC236}">
                  <a16:creationId xmlns:a16="http://schemas.microsoft.com/office/drawing/2014/main" id="{9A90D663-184E-498F-8614-DAE1A567E71A}"/>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122" name="TextBox 121">
              <a:extLst>
                <a:ext uri="{FF2B5EF4-FFF2-40B4-BE49-F238E27FC236}">
                  <a16:creationId xmlns:a16="http://schemas.microsoft.com/office/drawing/2014/main" id="{E1A727BB-5AA6-4B0C-874B-F76215289DE5}"/>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123" name="TextBox 122">
              <a:extLst>
                <a:ext uri="{FF2B5EF4-FFF2-40B4-BE49-F238E27FC236}">
                  <a16:creationId xmlns:a16="http://schemas.microsoft.com/office/drawing/2014/main" id="{296FDD02-DF66-49F3-8216-83E68240DA8D}"/>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124" name="TextBox 123">
              <a:extLst>
                <a:ext uri="{FF2B5EF4-FFF2-40B4-BE49-F238E27FC236}">
                  <a16:creationId xmlns:a16="http://schemas.microsoft.com/office/drawing/2014/main" id="{01466F5F-0297-48DA-9719-57D50C7A7052}"/>
                </a:ext>
              </a:extLst>
            </p:cNvPr>
            <p:cNvSpPr txBox="1"/>
            <p:nvPr/>
          </p:nvSpPr>
          <p:spPr>
            <a:xfrm>
              <a:off x="3856587" y="4772399"/>
              <a:ext cx="367408" cy="523220"/>
            </a:xfrm>
            <a:prstGeom prst="rect">
              <a:avLst/>
            </a:prstGeom>
            <a:noFill/>
          </p:spPr>
          <p:txBody>
            <a:bodyPr wrap="none" rtlCol="0">
              <a:spAutoFit/>
            </a:bodyPr>
            <a:lstStyle/>
            <a:p>
              <a:r>
                <a:rPr lang="en-AU" sz="2800" dirty="0">
                  <a:solidFill>
                    <a:srgbClr val="FFFF00"/>
                  </a:solidFill>
                </a:rPr>
                <a:t>3</a:t>
              </a:r>
            </a:p>
          </p:txBody>
        </p:sp>
        <p:sp>
          <p:nvSpPr>
            <p:cNvPr id="125" name="TextBox 124">
              <a:extLst>
                <a:ext uri="{FF2B5EF4-FFF2-40B4-BE49-F238E27FC236}">
                  <a16:creationId xmlns:a16="http://schemas.microsoft.com/office/drawing/2014/main" id="{80408B22-BEEC-4372-8683-4EB1DB62F3E7}"/>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126" name="TextBox 125">
              <a:extLst>
                <a:ext uri="{FF2B5EF4-FFF2-40B4-BE49-F238E27FC236}">
                  <a16:creationId xmlns:a16="http://schemas.microsoft.com/office/drawing/2014/main" id="{27DF3D26-E354-4944-A0E2-A0F4F05897C4}"/>
                </a:ext>
              </a:extLst>
            </p:cNvPr>
            <p:cNvSpPr txBox="1"/>
            <p:nvPr/>
          </p:nvSpPr>
          <p:spPr>
            <a:xfrm>
              <a:off x="1776668" y="4892349"/>
              <a:ext cx="367408" cy="523220"/>
            </a:xfrm>
            <a:prstGeom prst="rect">
              <a:avLst/>
            </a:prstGeom>
            <a:noFill/>
          </p:spPr>
          <p:txBody>
            <a:bodyPr wrap="none" rtlCol="0">
              <a:spAutoFit/>
            </a:bodyPr>
            <a:lstStyle/>
            <a:p>
              <a:r>
                <a:rPr lang="en-AU" sz="2800" dirty="0">
                  <a:solidFill>
                    <a:srgbClr val="FFFF00"/>
                  </a:solidFill>
                </a:rPr>
                <a:t>1</a:t>
              </a:r>
            </a:p>
          </p:txBody>
        </p:sp>
      </p:grpSp>
    </p:spTree>
    <p:extLst>
      <p:ext uri="{BB962C8B-B14F-4D97-AF65-F5344CB8AC3E}">
        <p14:creationId xmlns:p14="http://schemas.microsoft.com/office/powerpoint/2010/main" val="22768838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6" name="TextBox 45">
            <a:extLst>
              <a:ext uri="{FF2B5EF4-FFF2-40B4-BE49-F238E27FC236}">
                <a16:creationId xmlns:a16="http://schemas.microsoft.com/office/drawing/2014/main" id="{0F069F5F-A9ED-4B23-B748-EB1BB4482C92}"/>
              </a:ext>
            </a:extLst>
          </p:cNvPr>
          <p:cNvSpPr txBox="1"/>
          <p:nvPr/>
        </p:nvSpPr>
        <p:spPr>
          <a:xfrm>
            <a:off x="331371" y="478506"/>
            <a:ext cx="4436534" cy="830997"/>
          </a:xfrm>
          <a:prstGeom prst="rect">
            <a:avLst/>
          </a:prstGeom>
          <a:noFill/>
        </p:spPr>
        <p:txBody>
          <a:bodyPr wrap="square" rtlCol="0">
            <a:spAutoFit/>
          </a:bodyPr>
          <a:lstStyle/>
          <a:p>
            <a:r>
              <a:rPr lang="en-AU" sz="2400" dirty="0">
                <a:solidFill>
                  <a:schemeClr val="bg1"/>
                </a:solidFill>
              </a:rPr>
              <a:t>It’s your turn to perform one more iteration of the algorithm.</a:t>
            </a:r>
          </a:p>
        </p:txBody>
      </p:sp>
      <p:sp>
        <p:nvSpPr>
          <p:cNvPr id="48" name="TextBox 47">
            <a:extLst>
              <a:ext uri="{FF2B5EF4-FFF2-40B4-BE49-F238E27FC236}">
                <a16:creationId xmlns:a16="http://schemas.microsoft.com/office/drawing/2014/main" id="{BBE0F3D1-0F16-4D34-AF82-B1F8F12A1A4F}"/>
              </a:ext>
            </a:extLst>
          </p:cNvPr>
          <p:cNvSpPr txBox="1"/>
          <p:nvPr/>
        </p:nvSpPr>
        <p:spPr>
          <a:xfrm>
            <a:off x="5156163" y="1946616"/>
            <a:ext cx="2970108" cy="584775"/>
          </a:xfrm>
          <a:prstGeom prst="rect">
            <a:avLst/>
          </a:prstGeom>
          <a:noFill/>
        </p:spPr>
        <p:txBody>
          <a:bodyPr wrap="none" rtlCol="0">
            <a:spAutoFit/>
          </a:bodyPr>
          <a:lstStyle/>
          <a:p>
            <a:r>
              <a:rPr lang="en-AU" sz="3200" dirty="0">
                <a:solidFill>
                  <a:schemeClr val="bg1"/>
                </a:solidFill>
              </a:rPr>
              <a:t>vSet = {4, 5, 6, 7}</a:t>
            </a:r>
          </a:p>
        </p:txBody>
      </p:sp>
      <p:graphicFrame>
        <p:nvGraphicFramePr>
          <p:cNvPr id="50" name="Table 9">
            <a:extLst>
              <a:ext uri="{FF2B5EF4-FFF2-40B4-BE49-F238E27FC236}">
                <a16:creationId xmlns:a16="http://schemas.microsoft.com/office/drawing/2014/main" id="{103DF502-B3D3-453C-9E62-54DD5D012B31}"/>
              </a:ext>
            </a:extLst>
          </p:cNvPr>
          <p:cNvGraphicFramePr>
            <a:graphicFrameLocks noGrp="1"/>
          </p:cNvGraphicFramePr>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3</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6</a:t>
                      </a:r>
                    </a:p>
                  </a:txBody>
                  <a:tcPr anchor="ctr">
                    <a:noFill/>
                  </a:tcPr>
                </a:tc>
                <a:tc>
                  <a:txBody>
                    <a:bodyPr/>
                    <a:lstStyle/>
                    <a:p>
                      <a:pPr algn="ctr"/>
                      <a:r>
                        <a:rPr lang="en-AU" sz="3200" dirty="0">
                          <a:solidFill>
                            <a:schemeClr val="bg1"/>
                          </a:solidFill>
                        </a:rPr>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bg1"/>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chemeClr val="bg1"/>
                          </a:solidFill>
                        </a:rPr>
                        <a:t>5</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12</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grpSp>
        <p:nvGrpSpPr>
          <p:cNvPr id="45" name="Group 44">
            <a:extLst>
              <a:ext uri="{FF2B5EF4-FFF2-40B4-BE49-F238E27FC236}">
                <a16:creationId xmlns:a16="http://schemas.microsoft.com/office/drawing/2014/main" id="{E6346F50-274E-4718-A466-FF4F1F1017AC}"/>
              </a:ext>
            </a:extLst>
          </p:cNvPr>
          <p:cNvGrpSpPr/>
          <p:nvPr/>
        </p:nvGrpSpPr>
        <p:grpSpPr>
          <a:xfrm>
            <a:off x="1903135" y="2700836"/>
            <a:ext cx="8385709" cy="3943348"/>
            <a:chOff x="919157" y="2459578"/>
            <a:chExt cx="8385709" cy="3943348"/>
          </a:xfrm>
        </p:grpSpPr>
        <p:sp>
          <p:nvSpPr>
            <p:cNvPr id="47" name="Oval 46">
              <a:extLst>
                <a:ext uri="{FF2B5EF4-FFF2-40B4-BE49-F238E27FC236}">
                  <a16:creationId xmlns:a16="http://schemas.microsoft.com/office/drawing/2014/main" id="{AFB06C0C-CB7E-414A-9956-B109AF02CA9E}"/>
                </a:ext>
              </a:extLst>
            </p:cNvPr>
            <p:cNvSpPr/>
            <p:nvPr/>
          </p:nvSpPr>
          <p:spPr>
            <a:xfrm>
              <a:off x="956726"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0</a:t>
              </a:r>
            </a:p>
          </p:txBody>
        </p:sp>
        <p:sp>
          <p:nvSpPr>
            <p:cNvPr id="49" name="Oval 48">
              <a:extLst>
                <a:ext uri="{FF2B5EF4-FFF2-40B4-BE49-F238E27FC236}">
                  <a16:creationId xmlns:a16="http://schemas.microsoft.com/office/drawing/2014/main" id="{33917851-D15C-44FD-BB13-B0BD186ABC99}"/>
                </a:ext>
              </a:extLst>
            </p:cNvPr>
            <p:cNvSpPr/>
            <p:nvPr/>
          </p:nvSpPr>
          <p:spPr>
            <a:xfrm>
              <a:off x="956727" y="57171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3</a:t>
              </a:r>
            </a:p>
          </p:txBody>
        </p:sp>
        <p:sp>
          <p:nvSpPr>
            <p:cNvPr id="51" name="Oval 50">
              <a:extLst>
                <a:ext uri="{FF2B5EF4-FFF2-40B4-BE49-F238E27FC236}">
                  <a16:creationId xmlns:a16="http://schemas.microsoft.com/office/drawing/2014/main" id="{75EF9229-7C69-4F6F-8239-AD2FE7AEDE4B}"/>
                </a:ext>
              </a:extLst>
            </p:cNvPr>
            <p:cNvSpPr/>
            <p:nvPr/>
          </p:nvSpPr>
          <p:spPr>
            <a:xfrm>
              <a:off x="4596227" y="2459578"/>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1</a:t>
              </a:r>
            </a:p>
          </p:txBody>
        </p:sp>
        <p:sp>
          <p:nvSpPr>
            <p:cNvPr id="53" name="Oval 52">
              <a:extLst>
                <a:ext uri="{FF2B5EF4-FFF2-40B4-BE49-F238E27FC236}">
                  <a16:creationId xmlns:a16="http://schemas.microsoft.com/office/drawing/2014/main" id="{9A9E03BF-9E12-4C6A-BD20-7124A25E5709}"/>
                </a:ext>
              </a:extLst>
            </p:cNvPr>
            <p:cNvSpPr/>
            <p:nvPr/>
          </p:nvSpPr>
          <p:spPr>
            <a:xfrm>
              <a:off x="2476493" y="43984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2</a:t>
              </a:r>
            </a:p>
          </p:txBody>
        </p:sp>
        <p:sp>
          <p:nvSpPr>
            <p:cNvPr id="55" name="Oval 54">
              <a:extLst>
                <a:ext uri="{FF2B5EF4-FFF2-40B4-BE49-F238E27FC236}">
                  <a16:creationId xmlns:a16="http://schemas.microsoft.com/office/drawing/2014/main" id="{EF9F51BA-AE75-408F-8CD8-569B2F54ED3B}"/>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56" name="Oval 55">
              <a:extLst>
                <a:ext uri="{FF2B5EF4-FFF2-40B4-BE49-F238E27FC236}">
                  <a16:creationId xmlns:a16="http://schemas.microsoft.com/office/drawing/2014/main" id="{1B0EF3DB-3042-4F52-B1EB-6F402AA80BD8}"/>
                </a:ext>
              </a:extLst>
            </p:cNvPr>
            <p:cNvSpPr/>
            <p:nvPr/>
          </p:nvSpPr>
          <p:spPr>
            <a:xfrm>
              <a:off x="6093173" y="381305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5</a:t>
              </a:r>
            </a:p>
          </p:txBody>
        </p:sp>
        <p:sp>
          <p:nvSpPr>
            <p:cNvPr id="57" name="Oval 56">
              <a:extLst>
                <a:ext uri="{FF2B5EF4-FFF2-40B4-BE49-F238E27FC236}">
                  <a16:creationId xmlns:a16="http://schemas.microsoft.com/office/drawing/2014/main" id="{E81F7EAD-C3BF-4646-8214-225C5C65D155}"/>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58" name="Oval 57">
              <a:extLst>
                <a:ext uri="{FF2B5EF4-FFF2-40B4-BE49-F238E27FC236}">
                  <a16:creationId xmlns:a16="http://schemas.microsoft.com/office/drawing/2014/main" id="{9C39673B-385E-465F-895F-A185272B1489}"/>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59" name="Straight Connector 58">
              <a:extLst>
                <a:ext uri="{FF2B5EF4-FFF2-40B4-BE49-F238E27FC236}">
                  <a16:creationId xmlns:a16="http://schemas.microsoft.com/office/drawing/2014/main" id="{0CB8DDB6-5014-4501-AAA6-CC9A4A28F5AE}"/>
                </a:ext>
              </a:extLst>
            </p:cNvPr>
            <p:cNvCxnSpPr>
              <a:stCxn id="47" idx="6"/>
              <a:endCxn id="51"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9949B2-79F8-4592-9713-EAC35FF7D194}"/>
                </a:ext>
              </a:extLst>
            </p:cNvPr>
            <p:cNvCxnSpPr>
              <a:cxnSpLocks/>
              <a:stCxn id="47" idx="5"/>
              <a:endCxn id="53" idx="1"/>
            </p:cNvCxnSpPr>
            <p:nvPr/>
          </p:nvCxnSpPr>
          <p:spPr>
            <a:xfrm>
              <a:off x="1542097" y="3500011"/>
              <a:ext cx="1034830" cy="99884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B90CA69-0ED3-4938-B6CC-7A5A4134AAA5}"/>
                </a:ext>
              </a:extLst>
            </p:cNvPr>
            <p:cNvCxnSpPr>
              <a:stCxn id="53" idx="7"/>
              <a:endCxn id="51"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ACFDF31-A4DA-4480-9F35-4073C8DFF8A1}"/>
                </a:ext>
              </a:extLst>
            </p:cNvPr>
            <p:cNvCxnSpPr>
              <a:stCxn id="51" idx="6"/>
              <a:endCxn id="57"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3B12FDD-00F4-42E2-B447-E403360EC25F}"/>
                </a:ext>
              </a:extLst>
            </p:cNvPr>
            <p:cNvCxnSpPr>
              <a:stCxn id="56" idx="7"/>
              <a:endCxn id="57"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601D21A-6605-46A4-B7F8-35B5973C1168}"/>
                </a:ext>
              </a:extLst>
            </p:cNvPr>
            <p:cNvCxnSpPr>
              <a:stCxn id="56" idx="5"/>
              <a:endCxn id="58"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92EAB1-34EA-4184-81F7-7DAE6BAE161D}"/>
                </a:ext>
              </a:extLst>
            </p:cNvPr>
            <p:cNvCxnSpPr>
              <a:stCxn id="57" idx="4"/>
              <a:endCxn id="58"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98B2143-D17C-480D-A12F-55100C80D2CA}"/>
                </a:ext>
              </a:extLst>
            </p:cNvPr>
            <p:cNvCxnSpPr>
              <a:stCxn id="51" idx="5"/>
              <a:endCxn id="56"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52386DB-CEDD-47E3-BF8C-D2FF9B8C09FF}"/>
                </a:ext>
              </a:extLst>
            </p:cNvPr>
            <p:cNvCxnSpPr>
              <a:stCxn id="53" idx="6"/>
              <a:endCxn id="56"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8BA1087-D01E-42F9-9F18-5404CE1B33A7}"/>
                </a:ext>
              </a:extLst>
            </p:cNvPr>
            <p:cNvCxnSpPr>
              <a:stCxn id="47" idx="4"/>
              <a:endCxn id="49"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42CF50A-D692-40DD-B508-3E22BE6F48EF}"/>
                </a:ext>
              </a:extLst>
            </p:cNvPr>
            <p:cNvCxnSpPr>
              <a:cxnSpLocks/>
              <a:stCxn id="49" idx="7"/>
              <a:endCxn id="53"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7359C0A-27F4-4929-B7F4-1D2C8AECD1A4}"/>
                </a:ext>
              </a:extLst>
            </p:cNvPr>
            <p:cNvCxnSpPr>
              <a:stCxn id="49" idx="6"/>
              <a:endCxn id="55"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8570A35-85A8-4608-9E4A-AEF2B1C128D5}"/>
                </a:ext>
              </a:extLst>
            </p:cNvPr>
            <p:cNvCxnSpPr>
              <a:stCxn id="53" idx="5"/>
              <a:endCxn id="55"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63D70A8-2114-49F3-B578-77D9E15919A8}"/>
                </a:ext>
              </a:extLst>
            </p:cNvPr>
            <p:cNvCxnSpPr>
              <a:stCxn id="55" idx="6"/>
              <a:endCxn id="58"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2DC3A8C-81F0-4E01-80C4-8E22961F6FF1}"/>
                </a:ext>
              </a:extLst>
            </p:cNvPr>
            <p:cNvCxnSpPr>
              <a:stCxn id="55" idx="7"/>
              <a:endCxn id="56"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A7902E1A-93F0-4841-BB0B-8D33A97CDF8D}"/>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75" name="TextBox 74">
              <a:extLst>
                <a:ext uri="{FF2B5EF4-FFF2-40B4-BE49-F238E27FC236}">
                  <a16:creationId xmlns:a16="http://schemas.microsoft.com/office/drawing/2014/main" id="{9657228C-0EC8-41E7-9169-26000BF01A94}"/>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6" name="TextBox 75">
              <a:extLst>
                <a:ext uri="{FF2B5EF4-FFF2-40B4-BE49-F238E27FC236}">
                  <a16:creationId xmlns:a16="http://schemas.microsoft.com/office/drawing/2014/main" id="{0744374E-2029-4FA0-B1CA-B00926F0FD35}"/>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7" name="TextBox 76">
              <a:extLst>
                <a:ext uri="{FF2B5EF4-FFF2-40B4-BE49-F238E27FC236}">
                  <a16:creationId xmlns:a16="http://schemas.microsoft.com/office/drawing/2014/main" id="{651BF5C3-0347-4629-AAA7-EDC33971DAE7}"/>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78" name="TextBox 77">
              <a:extLst>
                <a:ext uri="{FF2B5EF4-FFF2-40B4-BE49-F238E27FC236}">
                  <a16:creationId xmlns:a16="http://schemas.microsoft.com/office/drawing/2014/main" id="{A24D90B0-A6EE-4F67-8C0D-278A4AF3D6A8}"/>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chemeClr val="bg1"/>
                  </a:solidFill>
                </a:rPr>
                <a:t>4</a:t>
              </a:r>
            </a:p>
          </p:txBody>
        </p:sp>
        <p:sp>
          <p:nvSpPr>
            <p:cNvPr id="79" name="TextBox 78">
              <a:extLst>
                <a:ext uri="{FF2B5EF4-FFF2-40B4-BE49-F238E27FC236}">
                  <a16:creationId xmlns:a16="http://schemas.microsoft.com/office/drawing/2014/main" id="{3F19787F-8663-42B6-A020-AD10A693FF98}"/>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80" name="TextBox 79">
              <a:extLst>
                <a:ext uri="{FF2B5EF4-FFF2-40B4-BE49-F238E27FC236}">
                  <a16:creationId xmlns:a16="http://schemas.microsoft.com/office/drawing/2014/main" id="{DE9D0C3B-7BFA-467E-B14D-5631487CF60A}"/>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81" name="TextBox 80">
              <a:extLst>
                <a:ext uri="{FF2B5EF4-FFF2-40B4-BE49-F238E27FC236}">
                  <a16:creationId xmlns:a16="http://schemas.microsoft.com/office/drawing/2014/main" id="{EA3BE0A4-98AC-4A7E-B01B-90732D745CEA}"/>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2" name="TextBox 81">
              <a:extLst>
                <a:ext uri="{FF2B5EF4-FFF2-40B4-BE49-F238E27FC236}">
                  <a16:creationId xmlns:a16="http://schemas.microsoft.com/office/drawing/2014/main" id="{806A632A-363A-4280-A889-44118153E8B8}"/>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3" name="TextBox 82">
              <a:extLst>
                <a:ext uri="{FF2B5EF4-FFF2-40B4-BE49-F238E27FC236}">
                  <a16:creationId xmlns:a16="http://schemas.microsoft.com/office/drawing/2014/main" id="{0C1E9C8A-C15E-4B78-B61B-9C06CA686161}"/>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4" name="TextBox 83">
              <a:extLst>
                <a:ext uri="{FF2B5EF4-FFF2-40B4-BE49-F238E27FC236}">
                  <a16:creationId xmlns:a16="http://schemas.microsoft.com/office/drawing/2014/main" id="{F5236F01-04BE-4B08-9E62-B916AC89F979}"/>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5" name="TextBox 84">
              <a:extLst>
                <a:ext uri="{FF2B5EF4-FFF2-40B4-BE49-F238E27FC236}">
                  <a16:creationId xmlns:a16="http://schemas.microsoft.com/office/drawing/2014/main" id="{810966B6-971E-4087-8259-A8FCAFE0ADB6}"/>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6" name="TextBox 85">
              <a:extLst>
                <a:ext uri="{FF2B5EF4-FFF2-40B4-BE49-F238E27FC236}">
                  <a16:creationId xmlns:a16="http://schemas.microsoft.com/office/drawing/2014/main" id="{68F4B254-F247-4859-84A4-A21F4A50B862}"/>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87" name="TextBox 86">
              <a:extLst>
                <a:ext uri="{FF2B5EF4-FFF2-40B4-BE49-F238E27FC236}">
                  <a16:creationId xmlns:a16="http://schemas.microsoft.com/office/drawing/2014/main" id="{2BAEABB7-A210-4706-815E-E30EB8617F8F}"/>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8" name="TextBox 87">
              <a:extLst>
                <a:ext uri="{FF2B5EF4-FFF2-40B4-BE49-F238E27FC236}">
                  <a16:creationId xmlns:a16="http://schemas.microsoft.com/office/drawing/2014/main" id="{59117DB9-8052-443B-80B1-828717FEC8E1}"/>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Tree>
    <p:extLst>
      <p:ext uri="{BB962C8B-B14F-4D97-AF65-F5344CB8AC3E}">
        <p14:creationId xmlns:p14="http://schemas.microsoft.com/office/powerpoint/2010/main" val="30976111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3" name="TextBox 2">
            <a:extLst>
              <a:ext uri="{FF2B5EF4-FFF2-40B4-BE49-F238E27FC236}">
                <a16:creationId xmlns:a16="http://schemas.microsoft.com/office/drawing/2014/main" id="{CFC8662A-84AB-4CA4-8207-1F45D991E1F1}"/>
              </a:ext>
            </a:extLst>
          </p:cNvPr>
          <p:cNvSpPr txBox="1"/>
          <p:nvPr/>
        </p:nvSpPr>
        <p:spPr>
          <a:xfrm>
            <a:off x="2768590" y="3136607"/>
            <a:ext cx="6654800" cy="584775"/>
          </a:xfrm>
          <a:prstGeom prst="rect">
            <a:avLst/>
          </a:prstGeom>
          <a:noFill/>
        </p:spPr>
        <p:txBody>
          <a:bodyPr wrap="square" rtlCol="0">
            <a:spAutoFit/>
          </a:bodyPr>
          <a:lstStyle/>
          <a:p>
            <a:r>
              <a:rPr lang="en-AU" sz="3200" dirty="0">
                <a:solidFill>
                  <a:schemeClr val="bg1"/>
                </a:solidFill>
              </a:rPr>
              <a:t>Check your answer on the next slide…</a:t>
            </a:r>
          </a:p>
        </p:txBody>
      </p:sp>
    </p:spTree>
    <p:extLst>
      <p:ext uri="{BB962C8B-B14F-4D97-AF65-F5344CB8AC3E}">
        <p14:creationId xmlns:p14="http://schemas.microsoft.com/office/powerpoint/2010/main" val="1452824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graphicFrame>
        <p:nvGraphicFramePr>
          <p:cNvPr id="9" name="Table 9">
            <a:extLst>
              <a:ext uri="{FF2B5EF4-FFF2-40B4-BE49-F238E27FC236}">
                <a16:creationId xmlns:a16="http://schemas.microsoft.com/office/drawing/2014/main" id="{CFA5D3D8-79F6-4286-A185-9036E8AE6218}"/>
              </a:ext>
            </a:extLst>
          </p:cNvPr>
          <p:cNvGraphicFramePr>
            <a:graphicFrameLocks noGrp="1"/>
          </p:cNvGraphicFramePr>
          <p:nvPr>
            <p:extLst>
              <p:ext uri="{D42A27DB-BD31-4B8C-83A1-F6EECF244321}">
                <p14:modId xmlns:p14="http://schemas.microsoft.com/office/powerpoint/2010/main" val="1332972991"/>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rgbClr val="92D050"/>
                          </a:solidFill>
                        </a:rPr>
                        <a:t>3</a:t>
                      </a:r>
                    </a:p>
                  </a:txBody>
                  <a:tcPr anchor="ctr">
                    <a:noFill/>
                  </a:tcPr>
                </a:tc>
                <a:tc>
                  <a:txBody>
                    <a:bodyPr/>
                    <a:lstStyle/>
                    <a:p>
                      <a:pPr algn="ctr"/>
                      <a:r>
                        <a:rPr lang="en-AU" sz="3200" dirty="0"/>
                        <a:t>4</a:t>
                      </a:r>
                    </a:p>
                  </a:txBody>
                  <a:tcPr anchor="ctr">
                    <a:noFill/>
                  </a:tcPr>
                </a:tc>
                <a:tc>
                  <a:txBody>
                    <a:bodyPr/>
                    <a:lstStyle/>
                    <a:p>
                      <a:pPr algn="ctr"/>
                      <a:r>
                        <a:rPr lang="en-AU" sz="3200" dirty="0"/>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accent4"/>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92D050"/>
                          </a:solidFill>
                        </a:rPr>
                        <a:t>∞</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accent4"/>
                          </a:solidFill>
                        </a:rPr>
                        <a:t>-1</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grpSp>
        <p:nvGrpSpPr>
          <p:cNvPr id="106" name="Group 105">
            <a:extLst>
              <a:ext uri="{FF2B5EF4-FFF2-40B4-BE49-F238E27FC236}">
                <a16:creationId xmlns:a16="http://schemas.microsoft.com/office/drawing/2014/main" id="{B691D268-A064-4770-94E6-B71EE127FE9F}"/>
              </a:ext>
            </a:extLst>
          </p:cNvPr>
          <p:cNvGrpSpPr/>
          <p:nvPr/>
        </p:nvGrpSpPr>
        <p:grpSpPr>
          <a:xfrm>
            <a:off x="1903135" y="2700836"/>
            <a:ext cx="8385709" cy="3943348"/>
            <a:chOff x="919157" y="2459578"/>
            <a:chExt cx="8385709" cy="3943348"/>
          </a:xfrm>
        </p:grpSpPr>
        <p:sp>
          <p:nvSpPr>
            <p:cNvPr id="11" name="Oval 10">
              <a:extLst>
                <a:ext uri="{FF2B5EF4-FFF2-40B4-BE49-F238E27FC236}">
                  <a16:creationId xmlns:a16="http://schemas.microsoft.com/office/drawing/2014/main" id="{0F215BF1-0F49-4675-B998-DA131C0ECC82}"/>
                </a:ext>
              </a:extLst>
            </p:cNvPr>
            <p:cNvSpPr/>
            <p:nvPr/>
          </p:nvSpPr>
          <p:spPr>
            <a:xfrm>
              <a:off x="956726" y="2914640"/>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0</a:t>
              </a:r>
            </a:p>
          </p:txBody>
        </p:sp>
        <p:sp>
          <p:nvSpPr>
            <p:cNvPr id="12" name="Oval 11">
              <a:extLst>
                <a:ext uri="{FF2B5EF4-FFF2-40B4-BE49-F238E27FC236}">
                  <a16:creationId xmlns:a16="http://schemas.microsoft.com/office/drawing/2014/main" id="{6CC37509-1574-4701-BAF9-C35CDE69EDF0}"/>
                </a:ext>
              </a:extLst>
            </p:cNvPr>
            <p:cNvSpPr/>
            <p:nvPr/>
          </p:nvSpPr>
          <p:spPr>
            <a:xfrm>
              <a:off x="956727" y="57171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3</a:t>
              </a:r>
            </a:p>
          </p:txBody>
        </p:sp>
        <p:sp>
          <p:nvSpPr>
            <p:cNvPr id="13" name="Oval 12">
              <a:extLst>
                <a:ext uri="{FF2B5EF4-FFF2-40B4-BE49-F238E27FC236}">
                  <a16:creationId xmlns:a16="http://schemas.microsoft.com/office/drawing/2014/main" id="{328FFF4E-F5AE-4061-8EAA-9B16D0166EE1}"/>
                </a:ext>
              </a:extLst>
            </p:cNvPr>
            <p:cNvSpPr/>
            <p:nvPr/>
          </p:nvSpPr>
          <p:spPr>
            <a:xfrm>
              <a:off x="4596227" y="2459578"/>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1</a:t>
              </a:r>
            </a:p>
          </p:txBody>
        </p:sp>
        <p:sp>
          <p:nvSpPr>
            <p:cNvPr id="14" name="Oval 13">
              <a:extLst>
                <a:ext uri="{FF2B5EF4-FFF2-40B4-BE49-F238E27FC236}">
                  <a16:creationId xmlns:a16="http://schemas.microsoft.com/office/drawing/2014/main" id="{4B7BDB9E-9220-4D6E-ACAF-15D4D9FD8347}"/>
                </a:ext>
              </a:extLst>
            </p:cNvPr>
            <p:cNvSpPr/>
            <p:nvPr/>
          </p:nvSpPr>
          <p:spPr>
            <a:xfrm>
              <a:off x="2476493" y="43984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2</a:t>
              </a:r>
            </a:p>
          </p:txBody>
        </p:sp>
        <p:sp>
          <p:nvSpPr>
            <p:cNvPr id="15" name="Oval 14">
              <a:extLst>
                <a:ext uri="{FF2B5EF4-FFF2-40B4-BE49-F238E27FC236}">
                  <a16:creationId xmlns:a16="http://schemas.microsoft.com/office/drawing/2014/main" id="{7A76132E-CF4D-4BA5-9965-760171E7E3DA}"/>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16" name="Oval 15">
              <a:extLst>
                <a:ext uri="{FF2B5EF4-FFF2-40B4-BE49-F238E27FC236}">
                  <a16:creationId xmlns:a16="http://schemas.microsoft.com/office/drawing/2014/main" id="{AD4CC4E5-18FC-4236-8D69-4A65B4C97042}"/>
                </a:ext>
              </a:extLst>
            </p:cNvPr>
            <p:cNvSpPr/>
            <p:nvPr/>
          </p:nvSpPr>
          <p:spPr>
            <a:xfrm>
              <a:off x="6093173" y="381305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5</a:t>
              </a:r>
            </a:p>
          </p:txBody>
        </p:sp>
        <p:sp>
          <p:nvSpPr>
            <p:cNvPr id="17" name="Oval 16">
              <a:extLst>
                <a:ext uri="{FF2B5EF4-FFF2-40B4-BE49-F238E27FC236}">
                  <a16:creationId xmlns:a16="http://schemas.microsoft.com/office/drawing/2014/main" id="{7F108035-E213-494B-9A5E-BABED1E2470F}"/>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18" name="Oval 17">
              <a:extLst>
                <a:ext uri="{FF2B5EF4-FFF2-40B4-BE49-F238E27FC236}">
                  <a16:creationId xmlns:a16="http://schemas.microsoft.com/office/drawing/2014/main" id="{95FBE411-78EE-4257-850F-EF01CBBC5858}"/>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20" name="Straight Connector 19">
              <a:extLst>
                <a:ext uri="{FF2B5EF4-FFF2-40B4-BE49-F238E27FC236}">
                  <a16:creationId xmlns:a16="http://schemas.microsoft.com/office/drawing/2014/main" id="{F4B6DA0C-E9E4-4A78-B3E8-7D07C410C818}"/>
                </a:ext>
              </a:extLst>
            </p:cNvPr>
            <p:cNvCxnSpPr>
              <a:stCxn id="11" idx="6"/>
              <a:endCxn id="13" idx="2"/>
            </p:cNvCxnSpPr>
            <p:nvPr/>
          </p:nvCxnSpPr>
          <p:spPr>
            <a:xfrm flipV="1">
              <a:off x="1642531" y="2802481"/>
              <a:ext cx="2953696" cy="45506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6ED826C-53D3-42E3-8F83-111D694D05DD}"/>
                </a:ext>
              </a:extLst>
            </p:cNvPr>
            <p:cNvCxnSpPr>
              <a:cxnSpLocks/>
              <a:stCxn id="11" idx="5"/>
              <a:endCxn id="14" idx="1"/>
            </p:cNvCxnSpPr>
            <p:nvPr/>
          </p:nvCxnSpPr>
          <p:spPr>
            <a:xfrm>
              <a:off x="1542097" y="3500011"/>
              <a:ext cx="1034830" cy="99884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5AA6217-4256-4B36-B1C2-4D098E19CD20}"/>
                </a:ext>
              </a:extLst>
            </p:cNvPr>
            <p:cNvCxnSpPr>
              <a:stCxn id="14" idx="7"/>
              <a:endCxn id="13"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07DBB05-6CA9-46B9-949D-642BDC8B1C66}"/>
                </a:ext>
              </a:extLst>
            </p:cNvPr>
            <p:cNvCxnSpPr>
              <a:stCxn id="13" idx="6"/>
              <a:endCxn id="17"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A287906-2853-4D02-A296-C24E69E50925}"/>
                </a:ext>
              </a:extLst>
            </p:cNvPr>
            <p:cNvCxnSpPr>
              <a:stCxn id="16" idx="7"/>
              <a:endCxn id="17"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AB8BE7F-08FA-4D7A-ACEB-F18E87FED4A3}"/>
                </a:ext>
              </a:extLst>
            </p:cNvPr>
            <p:cNvCxnSpPr>
              <a:stCxn id="16" idx="5"/>
              <a:endCxn id="18"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3653EF2-1087-41CE-A3E8-1FB2F5E2B201}"/>
                </a:ext>
              </a:extLst>
            </p:cNvPr>
            <p:cNvCxnSpPr>
              <a:stCxn id="17" idx="4"/>
              <a:endCxn id="18"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71941C-6D7F-41CF-AA43-28226E94F914}"/>
                </a:ext>
              </a:extLst>
            </p:cNvPr>
            <p:cNvCxnSpPr>
              <a:stCxn id="13" idx="5"/>
              <a:endCxn id="16"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90759F6-212E-4B25-9C04-3CFC251342CE}"/>
                </a:ext>
              </a:extLst>
            </p:cNvPr>
            <p:cNvCxnSpPr>
              <a:stCxn id="14" idx="6"/>
              <a:endCxn id="16"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DAD9AB8-DA22-4669-8A3E-40E00ABCB627}"/>
                </a:ext>
              </a:extLst>
            </p:cNvPr>
            <p:cNvCxnSpPr>
              <a:stCxn id="11" idx="4"/>
              <a:endCxn id="12" idx="0"/>
            </p:cNvCxnSpPr>
            <p:nvPr/>
          </p:nvCxnSpPr>
          <p:spPr>
            <a:xfrm>
              <a:off x="1299629" y="3600445"/>
              <a:ext cx="1" cy="211667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19B092C-E20D-4F7A-A50B-A5ECAA5C107F}"/>
                </a:ext>
              </a:extLst>
            </p:cNvPr>
            <p:cNvCxnSpPr>
              <a:cxnSpLocks/>
              <a:stCxn id="12" idx="7"/>
              <a:endCxn id="14"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ECB81B4-D836-423D-8DB8-FA25C568B380}"/>
                </a:ext>
              </a:extLst>
            </p:cNvPr>
            <p:cNvCxnSpPr>
              <a:stCxn id="12" idx="6"/>
              <a:endCxn id="15"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FB6F28F-6732-4316-AC48-A740A6F697A0}"/>
                </a:ext>
              </a:extLst>
            </p:cNvPr>
            <p:cNvCxnSpPr>
              <a:stCxn id="14" idx="5"/>
              <a:endCxn id="15"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A936BF0-3A01-4785-9E78-7C5343A61D85}"/>
                </a:ext>
              </a:extLst>
            </p:cNvPr>
            <p:cNvCxnSpPr>
              <a:stCxn id="15" idx="6"/>
              <a:endCxn id="18"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0321784-C728-4FF3-8A5C-6B8D5F32ABDA}"/>
                </a:ext>
              </a:extLst>
            </p:cNvPr>
            <p:cNvCxnSpPr>
              <a:stCxn id="15" idx="7"/>
              <a:endCxn id="16"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137E02C4-61F1-4D32-A17A-E646EB1A7B71}"/>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rgbClr val="92D050"/>
                  </a:solidFill>
                </a:rPr>
                <a:t>5</a:t>
              </a:r>
            </a:p>
          </p:txBody>
        </p:sp>
        <p:sp>
          <p:nvSpPr>
            <p:cNvPr id="92" name="TextBox 91">
              <a:extLst>
                <a:ext uri="{FF2B5EF4-FFF2-40B4-BE49-F238E27FC236}">
                  <a16:creationId xmlns:a16="http://schemas.microsoft.com/office/drawing/2014/main" id="{CB755CAC-2623-4550-AD87-042F22481328}"/>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93" name="TextBox 92">
              <a:extLst>
                <a:ext uri="{FF2B5EF4-FFF2-40B4-BE49-F238E27FC236}">
                  <a16:creationId xmlns:a16="http://schemas.microsoft.com/office/drawing/2014/main" id="{9720EB9E-549D-4D33-8330-D56B6009E022}"/>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94" name="TextBox 93">
              <a:extLst>
                <a:ext uri="{FF2B5EF4-FFF2-40B4-BE49-F238E27FC236}">
                  <a16:creationId xmlns:a16="http://schemas.microsoft.com/office/drawing/2014/main" id="{9F65D27F-64AC-4503-A12E-3C3A1D5E159A}"/>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rgbClr val="92D050"/>
                  </a:solidFill>
                </a:rPr>
                <a:t>6</a:t>
              </a:r>
            </a:p>
          </p:txBody>
        </p:sp>
        <p:sp>
          <p:nvSpPr>
            <p:cNvPr id="95" name="TextBox 94">
              <a:extLst>
                <a:ext uri="{FF2B5EF4-FFF2-40B4-BE49-F238E27FC236}">
                  <a16:creationId xmlns:a16="http://schemas.microsoft.com/office/drawing/2014/main" id="{BD9557B1-012B-461D-996E-4B1D1BC421E7}"/>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92D050"/>
                  </a:solidFill>
                </a:rPr>
                <a:t>4</a:t>
              </a:r>
            </a:p>
          </p:txBody>
        </p:sp>
        <p:sp>
          <p:nvSpPr>
            <p:cNvPr id="96" name="TextBox 95">
              <a:extLst>
                <a:ext uri="{FF2B5EF4-FFF2-40B4-BE49-F238E27FC236}">
                  <a16:creationId xmlns:a16="http://schemas.microsoft.com/office/drawing/2014/main" id="{99ED3502-3FD5-4495-9CA0-673FE1B8D9AA}"/>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97" name="TextBox 96">
              <a:extLst>
                <a:ext uri="{FF2B5EF4-FFF2-40B4-BE49-F238E27FC236}">
                  <a16:creationId xmlns:a16="http://schemas.microsoft.com/office/drawing/2014/main" id="{EAEBFF35-24B1-40CA-86AA-722B76A97CA4}"/>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98" name="TextBox 97">
              <a:extLst>
                <a:ext uri="{FF2B5EF4-FFF2-40B4-BE49-F238E27FC236}">
                  <a16:creationId xmlns:a16="http://schemas.microsoft.com/office/drawing/2014/main" id="{9990106E-2BDC-4D39-A329-A805AEDC5EF7}"/>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99" name="TextBox 98">
              <a:extLst>
                <a:ext uri="{FF2B5EF4-FFF2-40B4-BE49-F238E27FC236}">
                  <a16:creationId xmlns:a16="http://schemas.microsoft.com/office/drawing/2014/main" id="{55DAAB12-818E-44CA-87C6-0E5FD2934749}"/>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100" name="TextBox 99">
              <a:extLst>
                <a:ext uri="{FF2B5EF4-FFF2-40B4-BE49-F238E27FC236}">
                  <a16:creationId xmlns:a16="http://schemas.microsoft.com/office/drawing/2014/main" id="{92222F62-5EC7-48B8-B0A9-24725C2984E5}"/>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101" name="TextBox 100">
              <a:extLst>
                <a:ext uri="{FF2B5EF4-FFF2-40B4-BE49-F238E27FC236}">
                  <a16:creationId xmlns:a16="http://schemas.microsoft.com/office/drawing/2014/main" id="{E71BE75A-65B3-45A3-A0B5-BF2BD0CD8841}"/>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102" name="TextBox 101">
              <a:extLst>
                <a:ext uri="{FF2B5EF4-FFF2-40B4-BE49-F238E27FC236}">
                  <a16:creationId xmlns:a16="http://schemas.microsoft.com/office/drawing/2014/main" id="{0A1BDC85-F403-4426-B8E8-7175B5F33DC2}"/>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103" name="TextBox 102">
              <a:extLst>
                <a:ext uri="{FF2B5EF4-FFF2-40B4-BE49-F238E27FC236}">
                  <a16:creationId xmlns:a16="http://schemas.microsoft.com/office/drawing/2014/main" id="{A6BCD1A1-0DA8-4D67-879C-B8D17D863FED}"/>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104" name="TextBox 103">
              <a:extLst>
                <a:ext uri="{FF2B5EF4-FFF2-40B4-BE49-F238E27FC236}">
                  <a16:creationId xmlns:a16="http://schemas.microsoft.com/office/drawing/2014/main" id="{04AD97D5-128D-42DB-A089-DEFAAE0E9F79}"/>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105" name="TextBox 104">
              <a:extLst>
                <a:ext uri="{FF2B5EF4-FFF2-40B4-BE49-F238E27FC236}">
                  <a16:creationId xmlns:a16="http://schemas.microsoft.com/office/drawing/2014/main" id="{55DF222A-62C5-4D2F-9132-7B0B039D7B9C}"/>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
        <p:nvSpPr>
          <p:cNvPr id="107" name="TextBox 106">
            <a:extLst>
              <a:ext uri="{FF2B5EF4-FFF2-40B4-BE49-F238E27FC236}">
                <a16:creationId xmlns:a16="http://schemas.microsoft.com/office/drawing/2014/main" id="{3DFF8C03-B44A-4B99-84EB-195E7B3A579E}"/>
              </a:ext>
            </a:extLst>
          </p:cNvPr>
          <p:cNvSpPr txBox="1"/>
          <p:nvPr/>
        </p:nvSpPr>
        <p:spPr>
          <a:xfrm>
            <a:off x="5156163" y="1946616"/>
            <a:ext cx="4181979" cy="584775"/>
          </a:xfrm>
          <a:prstGeom prst="rect">
            <a:avLst/>
          </a:prstGeom>
          <a:noFill/>
        </p:spPr>
        <p:txBody>
          <a:bodyPr wrap="none" rtlCol="0">
            <a:spAutoFit/>
          </a:bodyPr>
          <a:lstStyle/>
          <a:p>
            <a:r>
              <a:rPr lang="en-AU" sz="3200" dirty="0">
                <a:solidFill>
                  <a:schemeClr val="bg1"/>
                </a:solidFill>
              </a:rPr>
              <a:t>vSet = {1, 2, 3, 4, 5, 6, 7}</a:t>
            </a:r>
          </a:p>
        </p:txBody>
      </p:sp>
      <p:sp>
        <p:nvSpPr>
          <p:cNvPr id="2" name="TextBox 1">
            <a:extLst>
              <a:ext uri="{FF2B5EF4-FFF2-40B4-BE49-F238E27FC236}">
                <a16:creationId xmlns:a16="http://schemas.microsoft.com/office/drawing/2014/main" id="{388B42E8-A6D8-41EA-B761-1B395B643B5E}"/>
              </a:ext>
            </a:extLst>
          </p:cNvPr>
          <p:cNvSpPr txBox="1"/>
          <p:nvPr/>
        </p:nvSpPr>
        <p:spPr>
          <a:xfrm>
            <a:off x="331371" y="478506"/>
            <a:ext cx="4436534" cy="1569660"/>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For each neighbour of vertex 0, we check if there is a shorter path to the neighbour </a:t>
            </a:r>
            <a:r>
              <a:rPr lang="en-AU" sz="2400" b="1" dirty="0">
                <a:solidFill>
                  <a:schemeClr val="bg1"/>
                </a:solidFill>
              </a:rPr>
              <a:t>via 0</a:t>
            </a:r>
            <a:r>
              <a:rPr lang="en-AU" sz="2400" dirty="0">
                <a:solidFill>
                  <a:schemeClr val="bg1"/>
                </a:solidFill>
              </a:rPr>
              <a:t>.</a:t>
            </a:r>
          </a:p>
        </p:txBody>
      </p:sp>
    </p:spTree>
    <p:extLst>
      <p:ext uri="{BB962C8B-B14F-4D97-AF65-F5344CB8AC3E}">
        <p14:creationId xmlns:p14="http://schemas.microsoft.com/office/powerpoint/2010/main" val="23599702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2" name="TextBox 1">
            <a:extLst>
              <a:ext uri="{FF2B5EF4-FFF2-40B4-BE49-F238E27FC236}">
                <a16:creationId xmlns:a16="http://schemas.microsoft.com/office/drawing/2014/main" id="{388B42E8-A6D8-41EA-B761-1B395B643B5E}"/>
              </a:ext>
            </a:extLst>
          </p:cNvPr>
          <p:cNvSpPr txBox="1"/>
          <p:nvPr/>
        </p:nvSpPr>
        <p:spPr>
          <a:xfrm>
            <a:off x="331371" y="478506"/>
            <a:ext cx="4436534" cy="1938992"/>
          </a:xfrm>
          <a:prstGeom prst="rect">
            <a:avLst/>
          </a:prstGeom>
          <a:noFill/>
        </p:spPr>
        <p:txBody>
          <a:bodyPr wrap="square" rtlCol="0">
            <a:spAutoFit/>
          </a:bodyPr>
          <a:lstStyle/>
          <a:p>
            <a:r>
              <a:rPr lang="en-AU" sz="2400" dirty="0">
                <a:solidFill>
                  <a:schemeClr val="bg1"/>
                </a:solidFill>
              </a:rPr>
              <a:t>Step 1: We chose vertex 4.</a:t>
            </a:r>
          </a:p>
          <a:p>
            <a:r>
              <a:rPr lang="en-AU" sz="2400" dirty="0">
                <a:solidFill>
                  <a:schemeClr val="bg1"/>
                </a:solidFill>
              </a:rPr>
              <a:t>Step 2: We made all necessary updates to the dist and pred arrays (only one update</a:t>
            </a:r>
          </a:p>
          <a:p>
            <a:r>
              <a:rPr lang="en-AU" sz="2400" dirty="0">
                <a:solidFill>
                  <a:schemeClr val="bg1"/>
                </a:solidFill>
              </a:rPr>
              <a:t>was made)</a:t>
            </a:r>
          </a:p>
        </p:txBody>
      </p:sp>
      <p:sp>
        <p:nvSpPr>
          <p:cNvPr id="50" name="TextBox 49">
            <a:extLst>
              <a:ext uri="{FF2B5EF4-FFF2-40B4-BE49-F238E27FC236}">
                <a16:creationId xmlns:a16="http://schemas.microsoft.com/office/drawing/2014/main" id="{A45CF280-4CB0-448F-98BC-1BDC3B015A73}"/>
              </a:ext>
            </a:extLst>
          </p:cNvPr>
          <p:cNvSpPr txBox="1"/>
          <p:nvPr/>
        </p:nvSpPr>
        <p:spPr>
          <a:xfrm>
            <a:off x="5156163" y="1946616"/>
            <a:ext cx="2566152" cy="584775"/>
          </a:xfrm>
          <a:prstGeom prst="rect">
            <a:avLst/>
          </a:prstGeom>
          <a:noFill/>
        </p:spPr>
        <p:txBody>
          <a:bodyPr wrap="none" rtlCol="0">
            <a:spAutoFit/>
          </a:bodyPr>
          <a:lstStyle/>
          <a:p>
            <a:r>
              <a:rPr lang="en-AU" sz="3200" dirty="0">
                <a:solidFill>
                  <a:schemeClr val="bg1"/>
                </a:solidFill>
              </a:rPr>
              <a:t>vSet = {5, 6, 7}</a:t>
            </a:r>
          </a:p>
        </p:txBody>
      </p:sp>
      <p:graphicFrame>
        <p:nvGraphicFramePr>
          <p:cNvPr id="45" name="Table 9">
            <a:extLst>
              <a:ext uri="{FF2B5EF4-FFF2-40B4-BE49-F238E27FC236}">
                <a16:creationId xmlns:a16="http://schemas.microsoft.com/office/drawing/2014/main" id="{27C41DE9-0582-4635-8F64-F95C79A4AABB}"/>
              </a:ext>
            </a:extLst>
          </p:cNvPr>
          <p:cNvGraphicFramePr>
            <a:graphicFrameLocks noGrp="1"/>
          </p:cNvGraphicFramePr>
          <p:nvPr>
            <p:extLst>
              <p:ext uri="{D42A27DB-BD31-4B8C-83A1-F6EECF244321}">
                <p14:modId xmlns:p14="http://schemas.microsoft.com/office/powerpoint/2010/main" val="1049554813"/>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rgbClr val="92D050"/>
                          </a:solidFill>
                        </a:rPr>
                        <a:t>3</a:t>
                      </a:r>
                    </a:p>
                  </a:txBody>
                  <a:tcPr anchor="ctr">
                    <a:noFill/>
                  </a:tcPr>
                </a:tc>
                <a:tc>
                  <a:txBody>
                    <a:bodyPr/>
                    <a:lstStyle/>
                    <a:p>
                      <a:pPr algn="ctr"/>
                      <a:r>
                        <a:rPr lang="en-AU" sz="3200" dirty="0">
                          <a:solidFill>
                            <a:schemeClr val="accent4"/>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solidFill>
                            <a:schemeClr val="bg1"/>
                          </a:solidFill>
                        </a:rPr>
                        <a:t>6</a:t>
                      </a:r>
                    </a:p>
                  </a:txBody>
                  <a:tcPr anchor="ctr">
                    <a:noFill/>
                  </a:tcPr>
                </a:tc>
                <a:tc>
                  <a:txBody>
                    <a:bodyPr/>
                    <a:lstStyle/>
                    <a:p>
                      <a:pPr algn="ctr"/>
                      <a:r>
                        <a:rPr lang="en-AU" sz="3200" dirty="0">
                          <a:solidFill>
                            <a:srgbClr val="92D050"/>
                          </a:solidFill>
                        </a:rPr>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bg1"/>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chemeClr val="bg1"/>
                          </a:solidFill>
                        </a:rPr>
                        <a:t>5</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solidFill>
                            <a:schemeClr val="accent4"/>
                          </a:solidFill>
                        </a:rPr>
                        <a:t>7</a:t>
                      </a:r>
                    </a:p>
                  </a:txBody>
                  <a:tcPr anchor="ctr">
                    <a:noFill/>
                  </a:tcPr>
                </a:tc>
                <a:tc>
                  <a:txBody>
                    <a:bodyPr/>
                    <a:lstStyle/>
                    <a:p>
                      <a:pPr algn="ctr"/>
                      <a:r>
                        <a:rPr lang="en-AU" sz="3200" dirty="0">
                          <a:solidFill>
                            <a:srgbClr val="92D050"/>
                          </a:solidFill>
                        </a:rPr>
                        <a:t>7</a:t>
                      </a:r>
                    </a:p>
                  </a:txBody>
                  <a:tcPr anchor="ctr">
                    <a:noFill/>
                  </a:tcPr>
                </a:tc>
                <a:tc>
                  <a:txBody>
                    <a:bodyPr/>
                    <a:lstStyle/>
                    <a:p>
                      <a:pPr algn="ctr"/>
                      <a:r>
                        <a:rPr lang="en-AU" sz="3200" dirty="0">
                          <a:solidFill>
                            <a:schemeClr val="bg1"/>
                          </a:solidFill>
                        </a:rPr>
                        <a:t>12</a:t>
                      </a:r>
                    </a:p>
                  </a:txBody>
                  <a:tcPr anchor="ctr">
                    <a:noFill/>
                  </a:tcPr>
                </a:tc>
                <a:tc>
                  <a:txBody>
                    <a:bodyPr/>
                    <a:lstStyle/>
                    <a:p>
                      <a:pPr algn="ctr"/>
                      <a:r>
                        <a:rPr lang="en-AU" sz="3200" dirty="0">
                          <a:solidFill>
                            <a:srgbClr val="92D050"/>
                          </a:solidFill>
                        </a:rPr>
                        <a:t>15</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chemeClr val="accent4"/>
                          </a:solidFill>
                        </a:rPr>
                        <a:t>2</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rgbClr val="92D050"/>
                          </a:solidFill>
                        </a:rPr>
                        <a:t>4</a:t>
                      </a:r>
                    </a:p>
                  </a:txBody>
                  <a:tcPr anchor="ctr">
                    <a:noFill/>
                  </a:tcPr>
                </a:tc>
                <a:extLst>
                  <a:ext uri="{0D108BD9-81ED-4DB2-BD59-A6C34878D82A}">
                    <a16:rowId xmlns:a16="http://schemas.microsoft.com/office/drawing/2014/main" val="2577147370"/>
                  </a:ext>
                </a:extLst>
              </a:tr>
            </a:tbl>
          </a:graphicData>
        </a:graphic>
      </p:graphicFrame>
      <p:grpSp>
        <p:nvGrpSpPr>
          <p:cNvPr id="46" name="Group 45">
            <a:extLst>
              <a:ext uri="{FF2B5EF4-FFF2-40B4-BE49-F238E27FC236}">
                <a16:creationId xmlns:a16="http://schemas.microsoft.com/office/drawing/2014/main" id="{3FC8CFED-2968-46BD-B2BA-FF3F04413C7D}"/>
              </a:ext>
            </a:extLst>
          </p:cNvPr>
          <p:cNvGrpSpPr/>
          <p:nvPr/>
        </p:nvGrpSpPr>
        <p:grpSpPr>
          <a:xfrm>
            <a:off x="1903135" y="2700836"/>
            <a:ext cx="8385709" cy="3943348"/>
            <a:chOff x="919157" y="2459578"/>
            <a:chExt cx="8385709" cy="3943348"/>
          </a:xfrm>
        </p:grpSpPr>
        <p:sp>
          <p:nvSpPr>
            <p:cNvPr id="47" name="Oval 46">
              <a:extLst>
                <a:ext uri="{FF2B5EF4-FFF2-40B4-BE49-F238E27FC236}">
                  <a16:creationId xmlns:a16="http://schemas.microsoft.com/office/drawing/2014/main" id="{DA42A380-B586-4625-A844-28A3C4D85FDF}"/>
                </a:ext>
              </a:extLst>
            </p:cNvPr>
            <p:cNvSpPr/>
            <p:nvPr/>
          </p:nvSpPr>
          <p:spPr>
            <a:xfrm>
              <a:off x="956726"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0</a:t>
              </a:r>
            </a:p>
          </p:txBody>
        </p:sp>
        <p:sp>
          <p:nvSpPr>
            <p:cNvPr id="49" name="Oval 48">
              <a:extLst>
                <a:ext uri="{FF2B5EF4-FFF2-40B4-BE49-F238E27FC236}">
                  <a16:creationId xmlns:a16="http://schemas.microsoft.com/office/drawing/2014/main" id="{0DFD9607-386A-4EBF-99FA-7606BFD150C3}"/>
                </a:ext>
              </a:extLst>
            </p:cNvPr>
            <p:cNvSpPr/>
            <p:nvPr/>
          </p:nvSpPr>
          <p:spPr>
            <a:xfrm>
              <a:off x="956727" y="57171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3</a:t>
              </a:r>
            </a:p>
          </p:txBody>
        </p:sp>
        <p:sp>
          <p:nvSpPr>
            <p:cNvPr id="51" name="Oval 50">
              <a:extLst>
                <a:ext uri="{FF2B5EF4-FFF2-40B4-BE49-F238E27FC236}">
                  <a16:creationId xmlns:a16="http://schemas.microsoft.com/office/drawing/2014/main" id="{64D5D7FD-EB3E-4FF6-B0AF-3361A5478723}"/>
                </a:ext>
              </a:extLst>
            </p:cNvPr>
            <p:cNvSpPr/>
            <p:nvPr/>
          </p:nvSpPr>
          <p:spPr>
            <a:xfrm>
              <a:off x="4596227" y="2459578"/>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1</a:t>
              </a:r>
            </a:p>
          </p:txBody>
        </p:sp>
        <p:sp>
          <p:nvSpPr>
            <p:cNvPr id="53" name="Oval 52">
              <a:extLst>
                <a:ext uri="{FF2B5EF4-FFF2-40B4-BE49-F238E27FC236}">
                  <a16:creationId xmlns:a16="http://schemas.microsoft.com/office/drawing/2014/main" id="{B83FBD4A-D595-42FA-9A3A-C061B3B05ED3}"/>
                </a:ext>
              </a:extLst>
            </p:cNvPr>
            <p:cNvSpPr/>
            <p:nvPr/>
          </p:nvSpPr>
          <p:spPr>
            <a:xfrm>
              <a:off x="2476493" y="43984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2</a:t>
              </a:r>
            </a:p>
          </p:txBody>
        </p:sp>
        <p:sp>
          <p:nvSpPr>
            <p:cNvPr id="55" name="Oval 54">
              <a:extLst>
                <a:ext uri="{FF2B5EF4-FFF2-40B4-BE49-F238E27FC236}">
                  <a16:creationId xmlns:a16="http://schemas.microsoft.com/office/drawing/2014/main" id="{58D8BF67-9145-4C79-8082-FC4EC84EEC80}"/>
                </a:ext>
              </a:extLst>
            </p:cNvPr>
            <p:cNvSpPr/>
            <p:nvPr/>
          </p:nvSpPr>
          <p:spPr>
            <a:xfrm>
              <a:off x="4647973" y="5474652"/>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4</a:t>
              </a:r>
            </a:p>
          </p:txBody>
        </p:sp>
        <p:sp>
          <p:nvSpPr>
            <p:cNvPr id="56" name="Oval 55">
              <a:extLst>
                <a:ext uri="{FF2B5EF4-FFF2-40B4-BE49-F238E27FC236}">
                  <a16:creationId xmlns:a16="http://schemas.microsoft.com/office/drawing/2014/main" id="{3004F712-2AFC-4DB7-9C77-DEEF88D55D18}"/>
                </a:ext>
              </a:extLst>
            </p:cNvPr>
            <p:cNvSpPr/>
            <p:nvPr/>
          </p:nvSpPr>
          <p:spPr>
            <a:xfrm>
              <a:off x="6093173" y="381305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5</a:t>
              </a:r>
            </a:p>
          </p:txBody>
        </p:sp>
        <p:sp>
          <p:nvSpPr>
            <p:cNvPr id="57" name="Oval 56">
              <a:extLst>
                <a:ext uri="{FF2B5EF4-FFF2-40B4-BE49-F238E27FC236}">
                  <a16:creationId xmlns:a16="http://schemas.microsoft.com/office/drawing/2014/main" id="{EAB7446F-0E89-49B0-8098-F1978905EA20}"/>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58" name="Oval 57">
              <a:extLst>
                <a:ext uri="{FF2B5EF4-FFF2-40B4-BE49-F238E27FC236}">
                  <a16:creationId xmlns:a16="http://schemas.microsoft.com/office/drawing/2014/main" id="{14661C40-7B2E-40C0-84AA-4272C0238607}"/>
                </a:ext>
              </a:extLst>
            </p:cNvPr>
            <p:cNvSpPr/>
            <p:nvPr/>
          </p:nvSpPr>
          <p:spPr>
            <a:xfrm>
              <a:off x="8619061" y="5287907"/>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7</a:t>
              </a:r>
            </a:p>
          </p:txBody>
        </p:sp>
        <p:cxnSp>
          <p:nvCxnSpPr>
            <p:cNvPr id="59" name="Straight Connector 58">
              <a:extLst>
                <a:ext uri="{FF2B5EF4-FFF2-40B4-BE49-F238E27FC236}">
                  <a16:creationId xmlns:a16="http://schemas.microsoft.com/office/drawing/2014/main" id="{EA84A7CA-259A-4275-9875-F33AE7617A79}"/>
                </a:ext>
              </a:extLst>
            </p:cNvPr>
            <p:cNvCxnSpPr>
              <a:stCxn id="47" idx="6"/>
              <a:endCxn id="51"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39284A5-5A4A-469C-AE27-CC5D61CA6990}"/>
                </a:ext>
              </a:extLst>
            </p:cNvPr>
            <p:cNvCxnSpPr>
              <a:cxnSpLocks/>
              <a:stCxn id="47" idx="5"/>
              <a:endCxn id="53" idx="1"/>
            </p:cNvCxnSpPr>
            <p:nvPr/>
          </p:nvCxnSpPr>
          <p:spPr>
            <a:xfrm>
              <a:off x="1542097" y="3500011"/>
              <a:ext cx="1034830" cy="99884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40424A4-2E02-4102-9ABF-E4AE3BC820D4}"/>
                </a:ext>
              </a:extLst>
            </p:cNvPr>
            <p:cNvCxnSpPr>
              <a:stCxn id="53" idx="7"/>
              <a:endCxn id="51"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D687740-9B28-4ACF-A4F9-722E6C6804E8}"/>
                </a:ext>
              </a:extLst>
            </p:cNvPr>
            <p:cNvCxnSpPr>
              <a:stCxn id="51" idx="6"/>
              <a:endCxn id="57"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3605CFC-DF0C-42F3-9623-EA3286F75DE1}"/>
                </a:ext>
              </a:extLst>
            </p:cNvPr>
            <p:cNvCxnSpPr>
              <a:stCxn id="56" idx="7"/>
              <a:endCxn id="57"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2A1290F-CCC6-4B6D-9683-9B8F262BFDE3}"/>
                </a:ext>
              </a:extLst>
            </p:cNvPr>
            <p:cNvCxnSpPr>
              <a:stCxn id="56" idx="5"/>
              <a:endCxn id="58"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F2E835E-2A85-4C22-A1ED-694E40AC18FA}"/>
                </a:ext>
              </a:extLst>
            </p:cNvPr>
            <p:cNvCxnSpPr>
              <a:stCxn id="57" idx="4"/>
              <a:endCxn id="58"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9FB327A-C522-4354-8757-C7635047BDF9}"/>
                </a:ext>
              </a:extLst>
            </p:cNvPr>
            <p:cNvCxnSpPr>
              <a:stCxn id="51" idx="5"/>
              <a:endCxn id="56"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52099C8-21CD-4ACF-A10D-DBFCB953F804}"/>
                </a:ext>
              </a:extLst>
            </p:cNvPr>
            <p:cNvCxnSpPr>
              <a:stCxn id="53" idx="6"/>
              <a:endCxn id="56"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82A78A7-1ADB-44CC-BB7E-06BA4A96011D}"/>
                </a:ext>
              </a:extLst>
            </p:cNvPr>
            <p:cNvCxnSpPr>
              <a:stCxn id="47" idx="4"/>
              <a:endCxn id="49"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0D723D1-6FE6-4517-AE59-C6AD93FEE253}"/>
                </a:ext>
              </a:extLst>
            </p:cNvPr>
            <p:cNvCxnSpPr>
              <a:cxnSpLocks/>
              <a:stCxn id="49" idx="7"/>
              <a:endCxn id="53"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E8302DA-321C-4650-9EDC-024EE98F4CE0}"/>
                </a:ext>
              </a:extLst>
            </p:cNvPr>
            <p:cNvCxnSpPr>
              <a:stCxn id="49" idx="6"/>
              <a:endCxn id="55" idx="2"/>
            </p:cNvCxnSpPr>
            <p:nvPr/>
          </p:nvCxnSpPr>
          <p:spPr>
            <a:xfrm flipV="1">
              <a:off x="1642532" y="5817555"/>
              <a:ext cx="3005441" cy="24246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3213AEF-92F3-412A-8712-BBB29EE7AF13}"/>
                </a:ext>
              </a:extLst>
            </p:cNvPr>
            <p:cNvCxnSpPr>
              <a:stCxn id="53" idx="5"/>
              <a:endCxn id="55" idx="1"/>
            </p:cNvCxnSpPr>
            <p:nvPr/>
          </p:nvCxnSpPr>
          <p:spPr>
            <a:xfrm>
              <a:off x="3061864" y="4983792"/>
              <a:ext cx="1686543" cy="59129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6709604-C95E-4FD9-B8F0-1B3E2E81CA2E}"/>
                </a:ext>
              </a:extLst>
            </p:cNvPr>
            <p:cNvCxnSpPr>
              <a:stCxn id="55" idx="6"/>
              <a:endCxn id="58" idx="2"/>
            </p:cNvCxnSpPr>
            <p:nvPr/>
          </p:nvCxnSpPr>
          <p:spPr>
            <a:xfrm flipV="1">
              <a:off x="5333778" y="5630810"/>
              <a:ext cx="3285283" cy="186745"/>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7B524E1-02EE-441D-9774-C081E0E4117E}"/>
                </a:ext>
              </a:extLst>
            </p:cNvPr>
            <p:cNvCxnSpPr>
              <a:stCxn id="55" idx="7"/>
              <a:endCxn id="56" idx="3"/>
            </p:cNvCxnSpPr>
            <p:nvPr/>
          </p:nvCxnSpPr>
          <p:spPr>
            <a:xfrm flipV="1">
              <a:off x="5233344" y="4398421"/>
              <a:ext cx="960263" cy="1176665"/>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EFDA1131-F463-4045-A245-E0E56F7DD81F}"/>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75" name="TextBox 74">
              <a:extLst>
                <a:ext uri="{FF2B5EF4-FFF2-40B4-BE49-F238E27FC236}">
                  <a16:creationId xmlns:a16="http://schemas.microsoft.com/office/drawing/2014/main" id="{E88BD41F-B8A0-42D2-9D76-544001C6B1C3}"/>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6" name="TextBox 75">
              <a:extLst>
                <a:ext uri="{FF2B5EF4-FFF2-40B4-BE49-F238E27FC236}">
                  <a16:creationId xmlns:a16="http://schemas.microsoft.com/office/drawing/2014/main" id="{5A94794A-E652-449B-9F4A-74FF17CC80A4}"/>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7" name="TextBox 76">
              <a:extLst>
                <a:ext uri="{FF2B5EF4-FFF2-40B4-BE49-F238E27FC236}">
                  <a16:creationId xmlns:a16="http://schemas.microsoft.com/office/drawing/2014/main" id="{3243E7F5-39D1-484E-93AB-63F0697D553F}"/>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78" name="TextBox 77">
              <a:extLst>
                <a:ext uri="{FF2B5EF4-FFF2-40B4-BE49-F238E27FC236}">
                  <a16:creationId xmlns:a16="http://schemas.microsoft.com/office/drawing/2014/main" id="{2AE5DC89-F808-42EF-94F2-DC1E80881C8F}"/>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chemeClr val="bg1"/>
                  </a:solidFill>
                </a:rPr>
                <a:t>4</a:t>
              </a:r>
            </a:p>
          </p:txBody>
        </p:sp>
        <p:sp>
          <p:nvSpPr>
            <p:cNvPr id="79" name="TextBox 78">
              <a:extLst>
                <a:ext uri="{FF2B5EF4-FFF2-40B4-BE49-F238E27FC236}">
                  <a16:creationId xmlns:a16="http://schemas.microsoft.com/office/drawing/2014/main" id="{E7E6EF4D-1A1B-4AFF-A696-47559143F8BD}"/>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80" name="TextBox 79">
              <a:extLst>
                <a:ext uri="{FF2B5EF4-FFF2-40B4-BE49-F238E27FC236}">
                  <a16:creationId xmlns:a16="http://schemas.microsoft.com/office/drawing/2014/main" id="{A7E3E6D7-7474-4C7A-A230-2A8675BFEFEF}"/>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81" name="TextBox 80">
              <a:extLst>
                <a:ext uri="{FF2B5EF4-FFF2-40B4-BE49-F238E27FC236}">
                  <a16:creationId xmlns:a16="http://schemas.microsoft.com/office/drawing/2014/main" id="{ABEBFC59-9794-42F1-8209-A0E6E4F95E55}"/>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2" name="TextBox 81">
              <a:extLst>
                <a:ext uri="{FF2B5EF4-FFF2-40B4-BE49-F238E27FC236}">
                  <a16:creationId xmlns:a16="http://schemas.microsoft.com/office/drawing/2014/main" id="{0679B98E-95C2-49E6-B254-4966259835B7}"/>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3" name="TextBox 82">
              <a:extLst>
                <a:ext uri="{FF2B5EF4-FFF2-40B4-BE49-F238E27FC236}">
                  <a16:creationId xmlns:a16="http://schemas.microsoft.com/office/drawing/2014/main" id="{9A6FCB88-6420-41E8-84DD-D08DE2CFDE29}"/>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4" name="TextBox 83">
              <a:extLst>
                <a:ext uri="{FF2B5EF4-FFF2-40B4-BE49-F238E27FC236}">
                  <a16:creationId xmlns:a16="http://schemas.microsoft.com/office/drawing/2014/main" id="{94EEE113-802A-4D03-A892-2ED4EC2E6F2B}"/>
                </a:ext>
              </a:extLst>
            </p:cNvPr>
            <p:cNvSpPr txBox="1"/>
            <p:nvPr/>
          </p:nvSpPr>
          <p:spPr>
            <a:xfrm>
              <a:off x="6765082" y="5213042"/>
              <a:ext cx="367408" cy="523220"/>
            </a:xfrm>
            <a:prstGeom prst="rect">
              <a:avLst/>
            </a:prstGeom>
            <a:noFill/>
          </p:spPr>
          <p:txBody>
            <a:bodyPr wrap="none" rtlCol="0">
              <a:spAutoFit/>
            </a:bodyPr>
            <a:lstStyle/>
            <a:p>
              <a:r>
                <a:rPr lang="en-AU" sz="2800" dirty="0">
                  <a:solidFill>
                    <a:srgbClr val="92D050"/>
                  </a:solidFill>
                </a:rPr>
                <a:t>8</a:t>
              </a:r>
            </a:p>
          </p:txBody>
        </p:sp>
        <p:sp>
          <p:nvSpPr>
            <p:cNvPr id="85" name="TextBox 84">
              <a:extLst>
                <a:ext uri="{FF2B5EF4-FFF2-40B4-BE49-F238E27FC236}">
                  <a16:creationId xmlns:a16="http://schemas.microsoft.com/office/drawing/2014/main" id="{C8B17956-A079-41DB-BF4C-7A8CC0C962BF}"/>
                </a:ext>
              </a:extLst>
            </p:cNvPr>
            <p:cNvSpPr txBox="1"/>
            <p:nvPr/>
          </p:nvSpPr>
          <p:spPr>
            <a:xfrm>
              <a:off x="5370429" y="4564172"/>
              <a:ext cx="367408" cy="523220"/>
            </a:xfrm>
            <a:prstGeom prst="rect">
              <a:avLst/>
            </a:prstGeom>
            <a:noFill/>
          </p:spPr>
          <p:txBody>
            <a:bodyPr wrap="none" rtlCol="0">
              <a:spAutoFit/>
            </a:bodyPr>
            <a:lstStyle/>
            <a:p>
              <a:r>
                <a:rPr lang="en-AU" sz="2800" dirty="0">
                  <a:solidFill>
                    <a:srgbClr val="92D050"/>
                  </a:solidFill>
                </a:rPr>
                <a:t>3</a:t>
              </a:r>
            </a:p>
          </p:txBody>
        </p:sp>
        <p:sp>
          <p:nvSpPr>
            <p:cNvPr id="86" name="TextBox 85">
              <a:extLst>
                <a:ext uri="{FF2B5EF4-FFF2-40B4-BE49-F238E27FC236}">
                  <a16:creationId xmlns:a16="http://schemas.microsoft.com/office/drawing/2014/main" id="{68CDC3DB-7B1A-48C5-A43A-EF9801290447}"/>
                </a:ext>
              </a:extLst>
            </p:cNvPr>
            <p:cNvSpPr txBox="1"/>
            <p:nvPr/>
          </p:nvSpPr>
          <p:spPr>
            <a:xfrm>
              <a:off x="3856587" y="4772399"/>
              <a:ext cx="367408" cy="523220"/>
            </a:xfrm>
            <a:prstGeom prst="rect">
              <a:avLst/>
            </a:prstGeom>
            <a:noFill/>
          </p:spPr>
          <p:txBody>
            <a:bodyPr wrap="none" rtlCol="0">
              <a:spAutoFit/>
            </a:bodyPr>
            <a:lstStyle/>
            <a:p>
              <a:r>
                <a:rPr lang="en-AU" sz="2800" dirty="0">
                  <a:solidFill>
                    <a:srgbClr val="92D050"/>
                  </a:solidFill>
                </a:rPr>
                <a:t>3</a:t>
              </a:r>
            </a:p>
          </p:txBody>
        </p:sp>
        <p:sp>
          <p:nvSpPr>
            <p:cNvPr id="87" name="TextBox 86">
              <a:extLst>
                <a:ext uri="{FF2B5EF4-FFF2-40B4-BE49-F238E27FC236}">
                  <a16:creationId xmlns:a16="http://schemas.microsoft.com/office/drawing/2014/main" id="{A48FFB93-9B12-4FDE-A323-F71A18106C69}"/>
                </a:ext>
              </a:extLst>
            </p:cNvPr>
            <p:cNvSpPr txBox="1"/>
            <p:nvPr/>
          </p:nvSpPr>
          <p:spPr>
            <a:xfrm>
              <a:off x="2945399" y="5415569"/>
              <a:ext cx="367408" cy="523220"/>
            </a:xfrm>
            <a:prstGeom prst="rect">
              <a:avLst/>
            </a:prstGeom>
            <a:noFill/>
          </p:spPr>
          <p:txBody>
            <a:bodyPr wrap="none" rtlCol="0">
              <a:spAutoFit/>
            </a:bodyPr>
            <a:lstStyle/>
            <a:p>
              <a:r>
                <a:rPr lang="en-AU" sz="2800" dirty="0">
                  <a:solidFill>
                    <a:srgbClr val="92D050"/>
                  </a:solidFill>
                </a:rPr>
                <a:t>6</a:t>
              </a:r>
            </a:p>
          </p:txBody>
        </p:sp>
        <p:sp>
          <p:nvSpPr>
            <p:cNvPr id="88" name="TextBox 87">
              <a:extLst>
                <a:ext uri="{FF2B5EF4-FFF2-40B4-BE49-F238E27FC236}">
                  <a16:creationId xmlns:a16="http://schemas.microsoft.com/office/drawing/2014/main" id="{0252BABD-8B86-4ED3-94FF-0A331C66C0A3}"/>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Tree>
    <p:extLst>
      <p:ext uri="{BB962C8B-B14F-4D97-AF65-F5344CB8AC3E}">
        <p14:creationId xmlns:p14="http://schemas.microsoft.com/office/powerpoint/2010/main" val="3288948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6" name="TextBox 45">
            <a:extLst>
              <a:ext uri="{FF2B5EF4-FFF2-40B4-BE49-F238E27FC236}">
                <a16:creationId xmlns:a16="http://schemas.microsoft.com/office/drawing/2014/main" id="{0F069F5F-A9ED-4B23-B748-EB1BB4482C92}"/>
              </a:ext>
            </a:extLst>
          </p:cNvPr>
          <p:cNvSpPr txBox="1"/>
          <p:nvPr/>
        </p:nvSpPr>
        <p:spPr>
          <a:xfrm>
            <a:off x="331371" y="478506"/>
            <a:ext cx="4436534" cy="2308324"/>
          </a:xfrm>
          <a:prstGeom prst="rect">
            <a:avLst/>
          </a:prstGeom>
          <a:noFill/>
        </p:spPr>
        <p:txBody>
          <a:bodyPr wrap="square" rtlCol="0">
            <a:spAutoFit/>
          </a:bodyPr>
          <a:lstStyle/>
          <a:p>
            <a:r>
              <a:rPr lang="en-AU" sz="2400" dirty="0">
                <a:solidFill>
                  <a:schemeClr val="bg1"/>
                </a:solidFill>
              </a:rPr>
              <a:t>Step 3:</a:t>
            </a:r>
          </a:p>
          <a:p>
            <a:r>
              <a:rPr lang="en-AU" sz="2400" dirty="0">
                <a:solidFill>
                  <a:schemeClr val="bg1"/>
                </a:solidFill>
              </a:rPr>
              <a:t>Repeat steps 1 and 2 until vSet is empty.</a:t>
            </a:r>
          </a:p>
          <a:p>
            <a:r>
              <a:rPr lang="en-AU" sz="2400" dirty="0">
                <a:solidFill>
                  <a:srgbClr val="FFFF00"/>
                </a:solidFill>
              </a:rPr>
              <a:t>yellow</a:t>
            </a:r>
            <a:r>
              <a:rPr lang="en-AU" sz="2400" dirty="0">
                <a:solidFill>
                  <a:schemeClr val="bg1"/>
                </a:solidFill>
              </a:rPr>
              <a:t> shows the shortest paths from 0 to all other vertices so far, built from the predecessor array.</a:t>
            </a:r>
            <a:endParaRPr lang="en-AU" sz="2400" dirty="0">
              <a:solidFill>
                <a:srgbClr val="FFFF00"/>
              </a:solidFill>
            </a:endParaRPr>
          </a:p>
        </p:txBody>
      </p:sp>
      <p:sp>
        <p:nvSpPr>
          <p:cNvPr id="48" name="TextBox 47">
            <a:extLst>
              <a:ext uri="{FF2B5EF4-FFF2-40B4-BE49-F238E27FC236}">
                <a16:creationId xmlns:a16="http://schemas.microsoft.com/office/drawing/2014/main" id="{BBE0F3D1-0F16-4D34-AF82-B1F8F12A1A4F}"/>
              </a:ext>
            </a:extLst>
          </p:cNvPr>
          <p:cNvSpPr txBox="1"/>
          <p:nvPr/>
        </p:nvSpPr>
        <p:spPr>
          <a:xfrm>
            <a:off x="5156163" y="1946616"/>
            <a:ext cx="2566152" cy="584775"/>
          </a:xfrm>
          <a:prstGeom prst="rect">
            <a:avLst/>
          </a:prstGeom>
          <a:noFill/>
        </p:spPr>
        <p:txBody>
          <a:bodyPr wrap="none" rtlCol="0">
            <a:spAutoFit/>
          </a:bodyPr>
          <a:lstStyle/>
          <a:p>
            <a:r>
              <a:rPr lang="en-AU" sz="3200" dirty="0">
                <a:solidFill>
                  <a:schemeClr val="bg1"/>
                </a:solidFill>
              </a:rPr>
              <a:t>vSet = {5, 6, 7}</a:t>
            </a:r>
          </a:p>
        </p:txBody>
      </p:sp>
      <p:grpSp>
        <p:nvGrpSpPr>
          <p:cNvPr id="52" name="Group 51">
            <a:extLst>
              <a:ext uri="{FF2B5EF4-FFF2-40B4-BE49-F238E27FC236}">
                <a16:creationId xmlns:a16="http://schemas.microsoft.com/office/drawing/2014/main" id="{7754CFE7-EFDF-42A8-A7DE-D3BE8139F644}"/>
              </a:ext>
            </a:extLst>
          </p:cNvPr>
          <p:cNvGrpSpPr/>
          <p:nvPr/>
        </p:nvGrpSpPr>
        <p:grpSpPr>
          <a:xfrm>
            <a:off x="1903135" y="2700836"/>
            <a:ext cx="8385709" cy="3943348"/>
            <a:chOff x="919157" y="2459578"/>
            <a:chExt cx="8385709" cy="3943348"/>
          </a:xfrm>
        </p:grpSpPr>
        <p:sp>
          <p:nvSpPr>
            <p:cNvPr id="54" name="Oval 53">
              <a:extLst>
                <a:ext uri="{FF2B5EF4-FFF2-40B4-BE49-F238E27FC236}">
                  <a16:creationId xmlns:a16="http://schemas.microsoft.com/office/drawing/2014/main" id="{C10AFDF4-9A90-42ED-8772-621F17F52988}"/>
                </a:ext>
              </a:extLst>
            </p:cNvPr>
            <p:cNvSpPr/>
            <p:nvPr/>
          </p:nvSpPr>
          <p:spPr>
            <a:xfrm>
              <a:off x="956726" y="2914640"/>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0</a:t>
              </a:r>
            </a:p>
          </p:txBody>
        </p:sp>
        <p:sp>
          <p:nvSpPr>
            <p:cNvPr id="90" name="Oval 89">
              <a:extLst>
                <a:ext uri="{FF2B5EF4-FFF2-40B4-BE49-F238E27FC236}">
                  <a16:creationId xmlns:a16="http://schemas.microsoft.com/office/drawing/2014/main" id="{A876EF66-0FDF-469F-91C5-499D2A5230A2}"/>
                </a:ext>
              </a:extLst>
            </p:cNvPr>
            <p:cNvSpPr/>
            <p:nvPr/>
          </p:nvSpPr>
          <p:spPr>
            <a:xfrm>
              <a:off x="956727" y="5717121"/>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3</a:t>
              </a:r>
            </a:p>
          </p:txBody>
        </p:sp>
        <p:sp>
          <p:nvSpPr>
            <p:cNvPr id="91" name="Oval 90">
              <a:extLst>
                <a:ext uri="{FF2B5EF4-FFF2-40B4-BE49-F238E27FC236}">
                  <a16:creationId xmlns:a16="http://schemas.microsoft.com/office/drawing/2014/main" id="{1BCE5347-2008-4F0D-AFF7-EB4AFEBF5E56}"/>
                </a:ext>
              </a:extLst>
            </p:cNvPr>
            <p:cNvSpPr/>
            <p:nvPr/>
          </p:nvSpPr>
          <p:spPr>
            <a:xfrm>
              <a:off x="4596227" y="2459578"/>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1</a:t>
              </a:r>
            </a:p>
          </p:txBody>
        </p:sp>
        <p:sp>
          <p:nvSpPr>
            <p:cNvPr id="92" name="Oval 91">
              <a:extLst>
                <a:ext uri="{FF2B5EF4-FFF2-40B4-BE49-F238E27FC236}">
                  <a16:creationId xmlns:a16="http://schemas.microsoft.com/office/drawing/2014/main" id="{138B602D-522B-467F-B33F-33ADCE89B2C1}"/>
                </a:ext>
              </a:extLst>
            </p:cNvPr>
            <p:cNvSpPr/>
            <p:nvPr/>
          </p:nvSpPr>
          <p:spPr>
            <a:xfrm>
              <a:off x="2476493" y="4398421"/>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2</a:t>
              </a:r>
            </a:p>
          </p:txBody>
        </p:sp>
        <p:sp>
          <p:nvSpPr>
            <p:cNvPr id="93" name="Oval 92">
              <a:extLst>
                <a:ext uri="{FF2B5EF4-FFF2-40B4-BE49-F238E27FC236}">
                  <a16:creationId xmlns:a16="http://schemas.microsoft.com/office/drawing/2014/main" id="{30B76FDC-18F2-485D-91C8-624A4D24D50E}"/>
                </a:ext>
              </a:extLst>
            </p:cNvPr>
            <p:cNvSpPr/>
            <p:nvPr/>
          </p:nvSpPr>
          <p:spPr>
            <a:xfrm>
              <a:off x="4647973" y="5474652"/>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4</a:t>
              </a:r>
            </a:p>
          </p:txBody>
        </p:sp>
        <p:sp>
          <p:nvSpPr>
            <p:cNvPr id="94" name="Oval 93">
              <a:extLst>
                <a:ext uri="{FF2B5EF4-FFF2-40B4-BE49-F238E27FC236}">
                  <a16:creationId xmlns:a16="http://schemas.microsoft.com/office/drawing/2014/main" id="{3BFBCFFA-6EE2-40B4-B0A9-2D0378FA90EC}"/>
                </a:ext>
              </a:extLst>
            </p:cNvPr>
            <p:cNvSpPr/>
            <p:nvPr/>
          </p:nvSpPr>
          <p:spPr>
            <a:xfrm>
              <a:off x="6093173" y="3813050"/>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5</a:t>
              </a:r>
            </a:p>
          </p:txBody>
        </p:sp>
        <p:sp>
          <p:nvSpPr>
            <p:cNvPr id="95" name="Oval 94">
              <a:extLst>
                <a:ext uri="{FF2B5EF4-FFF2-40B4-BE49-F238E27FC236}">
                  <a16:creationId xmlns:a16="http://schemas.microsoft.com/office/drawing/2014/main" id="{F9384A7E-7A1C-45E5-A208-5823EBC4FD77}"/>
                </a:ext>
              </a:extLst>
            </p:cNvPr>
            <p:cNvSpPr/>
            <p:nvPr/>
          </p:nvSpPr>
          <p:spPr>
            <a:xfrm>
              <a:off x="8211374" y="2914640"/>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6</a:t>
              </a:r>
            </a:p>
          </p:txBody>
        </p:sp>
        <p:sp>
          <p:nvSpPr>
            <p:cNvPr id="96" name="Oval 95">
              <a:extLst>
                <a:ext uri="{FF2B5EF4-FFF2-40B4-BE49-F238E27FC236}">
                  <a16:creationId xmlns:a16="http://schemas.microsoft.com/office/drawing/2014/main" id="{DE840685-40E6-4E4D-BC78-5B7C24D56017}"/>
                </a:ext>
              </a:extLst>
            </p:cNvPr>
            <p:cNvSpPr/>
            <p:nvPr/>
          </p:nvSpPr>
          <p:spPr>
            <a:xfrm>
              <a:off x="8619061" y="5287907"/>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7</a:t>
              </a:r>
            </a:p>
          </p:txBody>
        </p:sp>
        <p:cxnSp>
          <p:nvCxnSpPr>
            <p:cNvPr id="97" name="Straight Connector 96">
              <a:extLst>
                <a:ext uri="{FF2B5EF4-FFF2-40B4-BE49-F238E27FC236}">
                  <a16:creationId xmlns:a16="http://schemas.microsoft.com/office/drawing/2014/main" id="{59E5013D-AA42-4E5F-9182-958D222E5E36}"/>
                </a:ext>
              </a:extLst>
            </p:cNvPr>
            <p:cNvCxnSpPr>
              <a:stCxn id="54" idx="6"/>
              <a:endCxn id="91" idx="2"/>
            </p:cNvCxnSpPr>
            <p:nvPr/>
          </p:nvCxnSpPr>
          <p:spPr>
            <a:xfrm flipV="1">
              <a:off x="1642531" y="2802481"/>
              <a:ext cx="2953696" cy="45506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2A6A40B-D34C-452D-BADA-DAD626AC41EA}"/>
                </a:ext>
              </a:extLst>
            </p:cNvPr>
            <p:cNvCxnSpPr>
              <a:cxnSpLocks/>
              <a:stCxn id="54" idx="5"/>
              <a:endCxn id="92" idx="1"/>
            </p:cNvCxnSpPr>
            <p:nvPr/>
          </p:nvCxnSpPr>
          <p:spPr>
            <a:xfrm>
              <a:off x="1542097" y="3500011"/>
              <a:ext cx="1034830" cy="99884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0D29DA9-BD5A-4DAF-8340-E8415DEF21EE}"/>
                </a:ext>
              </a:extLst>
            </p:cNvPr>
            <p:cNvCxnSpPr>
              <a:stCxn id="92" idx="7"/>
              <a:endCxn id="91"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69FD111-052B-49A0-A25C-3F1BBFFDE309}"/>
                </a:ext>
              </a:extLst>
            </p:cNvPr>
            <p:cNvCxnSpPr>
              <a:stCxn id="91" idx="6"/>
              <a:endCxn id="95" idx="2"/>
            </p:cNvCxnSpPr>
            <p:nvPr/>
          </p:nvCxnSpPr>
          <p:spPr>
            <a:xfrm>
              <a:off x="5282032" y="2802481"/>
              <a:ext cx="2929342" cy="45506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801936-8278-4CBD-8789-1590EFC5A2BC}"/>
                </a:ext>
              </a:extLst>
            </p:cNvPr>
            <p:cNvCxnSpPr>
              <a:stCxn id="94" idx="7"/>
              <a:endCxn id="95"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C696785-DBFB-4BF5-9E1D-0F5368DC1FA0}"/>
                </a:ext>
              </a:extLst>
            </p:cNvPr>
            <p:cNvCxnSpPr>
              <a:stCxn id="94" idx="5"/>
              <a:endCxn id="96"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B1CCB5A-7D53-4349-BEEA-6BB7FDDFC7DC}"/>
                </a:ext>
              </a:extLst>
            </p:cNvPr>
            <p:cNvCxnSpPr>
              <a:stCxn id="95" idx="4"/>
              <a:endCxn id="96"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1ECEDF0-7FA1-4B7C-8522-74E49375E6CB}"/>
                </a:ext>
              </a:extLst>
            </p:cNvPr>
            <p:cNvCxnSpPr>
              <a:stCxn id="91" idx="5"/>
              <a:endCxn id="94" idx="1"/>
            </p:cNvCxnSpPr>
            <p:nvPr/>
          </p:nvCxnSpPr>
          <p:spPr>
            <a:xfrm>
              <a:off x="5181598" y="3044949"/>
              <a:ext cx="1012009" cy="868535"/>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004E508-F756-496C-BD9B-5966FA29F487}"/>
                </a:ext>
              </a:extLst>
            </p:cNvPr>
            <p:cNvCxnSpPr>
              <a:stCxn id="92" idx="6"/>
              <a:endCxn id="94"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F73D8F9-F0DE-4CCA-836D-05C648764251}"/>
                </a:ext>
              </a:extLst>
            </p:cNvPr>
            <p:cNvCxnSpPr>
              <a:stCxn id="54" idx="4"/>
              <a:endCxn id="90"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F275942-E8A7-4F44-BC7A-455568BD62F5}"/>
                </a:ext>
              </a:extLst>
            </p:cNvPr>
            <p:cNvCxnSpPr>
              <a:cxnSpLocks/>
              <a:stCxn id="90" idx="7"/>
              <a:endCxn id="92" idx="3"/>
            </p:cNvCxnSpPr>
            <p:nvPr/>
          </p:nvCxnSpPr>
          <p:spPr>
            <a:xfrm flipV="1">
              <a:off x="1542098" y="4983792"/>
              <a:ext cx="1034829" cy="83376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FFBA5A2-FA16-4016-97FE-C0FD039CE6A0}"/>
                </a:ext>
              </a:extLst>
            </p:cNvPr>
            <p:cNvCxnSpPr>
              <a:stCxn id="90" idx="6"/>
              <a:endCxn id="93"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53BD405-1E4E-4D79-9B53-F9D4683716FD}"/>
                </a:ext>
              </a:extLst>
            </p:cNvPr>
            <p:cNvCxnSpPr>
              <a:stCxn id="92" idx="5"/>
              <a:endCxn id="93" idx="1"/>
            </p:cNvCxnSpPr>
            <p:nvPr/>
          </p:nvCxnSpPr>
          <p:spPr>
            <a:xfrm>
              <a:off x="3061864" y="4983792"/>
              <a:ext cx="1686543" cy="59129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00F4184-2803-43A1-A039-42FE178B23E6}"/>
                </a:ext>
              </a:extLst>
            </p:cNvPr>
            <p:cNvCxnSpPr>
              <a:stCxn id="93" idx="6"/>
              <a:endCxn id="96" idx="2"/>
            </p:cNvCxnSpPr>
            <p:nvPr/>
          </p:nvCxnSpPr>
          <p:spPr>
            <a:xfrm flipV="1">
              <a:off x="5333778" y="5630810"/>
              <a:ext cx="3285283" cy="186745"/>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7B66056-0106-475B-B17E-6BDAF9887598}"/>
                </a:ext>
              </a:extLst>
            </p:cNvPr>
            <p:cNvCxnSpPr>
              <a:stCxn id="93" idx="7"/>
              <a:endCxn id="94"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66F3AAB9-2976-4853-98FF-21CDBF52D96E}"/>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rgbClr val="FFFF00"/>
                  </a:solidFill>
                </a:rPr>
                <a:t>5</a:t>
              </a:r>
            </a:p>
          </p:txBody>
        </p:sp>
        <p:sp>
          <p:nvSpPr>
            <p:cNvPr id="113" name="TextBox 112">
              <a:extLst>
                <a:ext uri="{FF2B5EF4-FFF2-40B4-BE49-F238E27FC236}">
                  <a16:creationId xmlns:a16="http://schemas.microsoft.com/office/drawing/2014/main" id="{1318AA50-D42F-4629-AF09-78A4F3D302AB}"/>
                </a:ext>
              </a:extLst>
            </p:cNvPr>
            <p:cNvSpPr txBox="1"/>
            <p:nvPr/>
          </p:nvSpPr>
          <p:spPr>
            <a:xfrm>
              <a:off x="6691129" y="2539120"/>
              <a:ext cx="367408" cy="523220"/>
            </a:xfrm>
            <a:prstGeom prst="rect">
              <a:avLst/>
            </a:prstGeom>
            <a:noFill/>
          </p:spPr>
          <p:txBody>
            <a:bodyPr wrap="none" rtlCol="0">
              <a:spAutoFit/>
            </a:bodyPr>
            <a:lstStyle/>
            <a:p>
              <a:r>
                <a:rPr lang="en-AU" sz="2800" dirty="0">
                  <a:solidFill>
                    <a:srgbClr val="FFFF00"/>
                  </a:solidFill>
                </a:rPr>
                <a:t>7</a:t>
              </a:r>
            </a:p>
          </p:txBody>
        </p:sp>
        <p:sp>
          <p:nvSpPr>
            <p:cNvPr id="114" name="TextBox 113">
              <a:extLst>
                <a:ext uri="{FF2B5EF4-FFF2-40B4-BE49-F238E27FC236}">
                  <a16:creationId xmlns:a16="http://schemas.microsoft.com/office/drawing/2014/main" id="{6EBA0567-C3AF-4154-8DED-70F7524FE609}"/>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115" name="TextBox 114">
              <a:extLst>
                <a:ext uri="{FF2B5EF4-FFF2-40B4-BE49-F238E27FC236}">
                  <a16:creationId xmlns:a16="http://schemas.microsoft.com/office/drawing/2014/main" id="{4C6D4EBF-7E7E-4F79-84BB-8CB678E87216}"/>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116" name="TextBox 115">
              <a:extLst>
                <a:ext uri="{FF2B5EF4-FFF2-40B4-BE49-F238E27FC236}">
                  <a16:creationId xmlns:a16="http://schemas.microsoft.com/office/drawing/2014/main" id="{B8B2DEDD-8EF1-4777-A52E-28955748834C}"/>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FFFF00"/>
                  </a:solidFill>
                </a:rPr>
                <a:t>4</a:t>
              </a:r>
            </a:p>
          </p:txBody>
        </p:sp>
        <p:sp>
          <p:nvSpPr>
            <p:cNvPr id="117" name="TextBox 116">
              <a:extLst>
                <a:ext uri="{FF2B5EF4-FFF2-40B4-BE49-F238E27FC236}">
                  <a16:creationId xmlns:a16="http://schemas.microsoft.com/office/drawing/2014/main" id="{3B302DDD-5F02-4CED-B63C-4447DFFE0804}"/>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118" name="TextBox 117">
              <a:extLst>
                <a:ext uri="{FF2B5EF4-FFF2-40B4-BE49-F238E27FC236}">
                  <a16:creationId xmlns:a16="http://schemas.microsoft.com/office/drawing/2014/main" id="{3E616B27-3031-4407-813A-4BD1F35A635D}"/>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119" name="TextBox 118">
              <a:extLst>
                <a:ext uri="{FF2B5EF4-FFF2-40B4-BE49-F238E27FC236}">
                  <a16:creationId xmlns:a16="http://schemas.microsoft.com/office/drawing/2014/main" id="{E0E6B184-636D-4B2F-97F4-6AE09E08293E}"/>
                </a:ext>
              </a:extLst>
            </p:cNvPr>
            <p:cNvSpPr txBox="1"/>
            <p:nvPr/>
          </p:nvSpPr>
          <p:spPr>
            <a:xfrm>
              <a:off x="5723179" y="3062669"/>
              <a:ext cx="367408" cy="523220"/>
            </a:xfrm>
            <a:prstGeom prst="rect">
              <a:avLst/>
            </a:prstGeom>
            <a:noFill/>
          </p:spPr>
          <p:txBody>
            <a:bodyPr wrap="none" rtlCol="0">
              <a:spAutoFit/>
            </a:bodyPr>
            <a:lstStyle/>
            <a:p>
              <a:r>
                <a:rPr lang="en-AU" sz="2800" dirty="0">
                  <a:solidFill>
                    <a:srgbClr val="FFFF00"/>
                  </a:solidFill>
                </a:rPr>
                <a:t>2</a:t>
              </a:r>
            </a:p>
          </p:txBody>
        </p:sp>
        <p:sp>
          <p:nvSpPr>
            <p:cNvPr id="120" name="TextBox 119">
              <a:extLst>
                <a:ext uri="{FF2B5EF4-FFF2-40B4-BE49-F238E27FC236}">
                  <a16:creationId xmlns:a16="http://schemas.microsoft.com/office/drawing/2014/main" id="{717F74C4-555B-4D7B-B5B8-35516A676125}"/>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121" name="TextBox 120">
              <a:extLst>
                <a:ext uri="{FF2B5EF4-FFF2-40B4-BE49-F238E27FC236}">
                  <a16:creationId xmlns:a16="http://schemas.microsoft.com/office/drawing/2014/main" id="{9A90D663-184E-498F-8614-DAE1A567E71A}"/>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122" name="TextBox 121">
              <a:extLst>
                <a:ext uri="{FF2B5EF4-FFF2-40B4-BE49-F238E27FC236}">
                  <a16:creationId xmlns:a16="http://schemas.microsoft.com/office/drawing/2014/main" id="{E1A727BB-5AA6-4B0C-874B-F76215289DE5}"/>
                </a:ext>
              </a:extLst>
            </p:cNvPr>
            <p:cNvSpPr txBox="1"/>
            <p:nvPr/>
          </p:nvSpPr>
          <p:spPr>
            <a:xfrm>
              <a:off x="6765082" y="5213042"/>
              <a:ext cx="367408" cy="523220"/>
            </a:xfrm>
            <a:prstGeom prst="rect">
              <a:avLst/>
            </a:prstGeom>
            <a:noFill/>
          </p:spPr>
          <p:txBody>
            <a:bodyPr wrap="none" rtlCol="0">
              <a:spAutoFit/>
            </a:bodyPr>
            <a:lstStyle/>
            <a:p>
              <a:r>
                <a:rPr lang="en-AU" sz="2800" dirty="0">
                  <a:solidFill>
                    <a:srgbClr val="FFFF00"/>
                  </a:solidFill>
                </a:rPr>
                <a:t>8</a:t>
              </a:r>
            </a:p>
          </p:txBody>
        </p:sp>
        <p:sp>
          <p:nvSpPr>
            <p:cNvPr id="123" name="TextBox 122">
              <a:extLst>
                <a:ext uri="{FF2B5EF4-FFF2-40B4-BE49-F238E27FC236}">
                  <a16:creationId xmlns:a16="http://schemas.microsoft.com/office/drawing/2014/main" id="{296FDD02-DF66-49F3-8216-83E68240DA8D}"/>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124" name="TextBox 123">
              <a:extLst>
                <a:ext uri="{FF2B5EF4-FFF2-40B4-BE49-F238E27FC236}">
                  <a16:creationId xmlns:a16="http://schemas.microsoft.com/office/drawing/2014/main" id="{01466F5F-0297-48DA-9719-57D50C7A7052}"/>
                </a:ext>
              </a:extLst>
            </p:cNvPr>
            <p:cNvSpPr txBox="1"/>
            <p:nvPr/>
          </p:nvSpPr>
          <p:spPr>
            <a:xfrm>
              <a:off x="3856587" y="4772399"/>
              <a:ext cx="367408" cy="523220"/>
            </a:xfrm>
            <a:prstGeom prst="rect">
              <a:avLst/>
            </a:prstGeom>
            <a:noFill/>
          </p:spPr>
          <p:txBody>
            <a:bodyPr wrap="none" rtlCol="0">
              <a:spAutoFit/>
            </a:bodyPr>
            <a:lstStyle/>
            <a:p>
              <a:r>
                <a:rPr lang="en-AU" sz="2800" dirty="0">
                  <a:solidFill>
                    <a:srgbClr val="FFFF00"/>
                  </a:solidFill>
                </a:rPr>
                <a:t>3</a:t>
              </a:r>
            </a:p>
          </p:txBody>
        </p:sp>
        <p:sp>
          <p:nvSpPr>
            <p:cNvPr id="125" name="TextBox 124">
              <a:extLst>
                <a:ext uri="{FF2B5EF4-FFF2-40B4-BE49-F238E27FC236}">
                  <a16:creationId xmlns:a16="http://schemas.microsoft.com/office/drawing/2014/main" id="{80408B22-BEEC-4372-8683-4EB1DB62F3E7}"/>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126" name="TextBox 125">
              <a:extLst>
                <a:ext uri="{FF2B5EF4-FFF2-40B4-BE49-F238E27FC236}">
                  <a16:creationId xmlns:a16="http://schemas.microsoft.com/office/drawing/2014/main" id="{27DF3D26-E354-4944-A0E2-A0F4F05897C4}"/>
                </a:ext>
              </a:extLst>
            </p:cNvPr>
            <p:cNvSpPr txBox="1"/>
            <p:nvPr/>
          </p:nvSpPr>
          <p:spPr>
            <a:xfrm>
              <a:off x="1776668" y="4892349"/>
              <a:ext cx="367408" cy="523220"/>
            </a:xfrm>
            <a:prstGeom prst="rect">
              <a:avLst/>
            </a:prstGeom>
            <a:noFill/>
          </p:spPr>
          <p:txBody>
            <a:bodyPr wrap="none" rtlCol="0">
              <a:spAutoFit/>
            </a:bodyPr>
            <a:lstStyle/>
            <a:p>
              <a:r>
                <a:rPr lang="en-AU" sz="2800" dirty="0">
                  <a:solidFill>
                    <a:srgbClr val="FFFF00"/>
                  </a:solidFill>
                </a:rPr>
                <a:t>1</a:t>
              </a:r>
            </a:p>
          </p:txBody>
        </p:sp>
      </p:grpSp>
      <p:graphicFrame>
        <p:nvGraphicFramePr>
          <p:cNvPr id="45" name="Table 9">
            <a:extLst>
              <a:ext uri="{FF2B5EF4-FFF2-40B4-BE49-F238E27FC236}">
                <a16:creationId xmlns:a16="http://schemas.microsoft.com/office/drawing/2014/main" id="{EEA29813-690F-4EA5-B942-BACE5A00925E}"/>
              </a:ext>
            </a:extLst>
          </p:cNvPr>
          <p:cNvGraphicFramePr>
            <a:graphicFrameLocks noGrp="1"/>
          </p:cNvGraphicFramePr>
          <p:nvPr>
            <p:extLst>
              <p:ext uri="{D42A27DB-BD31-4B8C-83A1-F6EECF244321}">
                <p14:modId xmlns:p14="http://schemas.microsoft.com/office/powerpoint/2010/main" val="2254085503"/>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3</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6</a:t>
                      </a:r>
                    </a:p>
                  </a:txBody>
                  <a:tcPr anchor="ctr">
                    <a:noFill/>
                  </a:tcPr>
                </a:tc>
                <a:tc>
                  <a:txBody>
                    <a:bodyPr/>
                    <a:lstStyle/>
                    <a:p>
                      <a:pPr algn="ctr"/>
                      <a:r>
                        <a:rPr lang="en-AU" sz="3200" dirty="0">
                          <a:solidFill>
                            <a:schemeClr val="bg1"/>
                          </a:solidFill>
                        </a:rPr>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bg1"/>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chemeClr val="bg1"/>
                          </a:solidFill>
                        </a:rPr>
                        <a:t>5</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12</a:t>
                      </a:r>
                    </a:p>
                  </a:txBody>
                  <a:tcPr anchor="ctr">
                    <a:noFill/>
                  </a:tcPr>
                </a:tc>
                <a:tc>
                  <a:txBody>
                    <a:bodyPr/>
                    <a:lstStyle/>
                    <a:p>
                      <a:pPr algn="ctr"/>
                      <a:r>
                        <a:rPr lang="en-AU" sz="3200" dirty="0">
                          <a:solidFill>
                            <a:schemeClr val="bg1"/>
                          </a:solidFill>
                        </a:rPr>
                        <a:t>15</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4</a:t>
                      </a:r>
                    </a:p>
                  </a:txBody>
                  <a:tcPr anchor="ctr">
                    <a:noFill/>
                  </a:tcPr>
                </a:tc>
                <a:extLst>
                  <a:ext uri="{0D108BD9-81ED-4DB2-BD59-A6C34878D82A}">
                    <a16:rowId xmlns:a16="http://schemas.microsoft.com/office/drawing/2014/main" val="2577147370"/>
                  </a:ext>
                </a:extLst>
              </a:tr>
            </a:tbl>
          </a:graphicData>
        </a:graphic>
      </p:graphicFrame>
    </p:spTree>
    <p:extLst>
      <p:ext uri="{BB962C8B-B14F-4D97-AF65-F5344CB8AC3E}">
        <p14:creationId xmlns:p14="http://schemas.microsoft.com/office/powerpoint/2010/main" val="9947335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6" name="TextBox 45">
            <a:extLst>
              <a:ext uri="{FF2B5EF4-FFF2-40B4-BE49-F238E27FC236}">
                <a16:creationId xmlns:a16="http://schemas.microsoft.com/office/drawing/2014/main" id="{0F069F5F-A9ED-4B23-B748-EB1BB4482C92}"/>
              </a:ext>
            </a:extLst>
          </p:cNvPr>
          <p:cNvSpPr txBox="1"/>
          <p:nvPr/>
        </p:nvSpPr>
        <p:spPr>
          <a:xfrm>
            <a:off x="331371" y="478506"/>
            <a:ext cx="4436534" cy="830997"/>
          </a:xfrm>
          <a:prstGeom prst="rect">
            <a:avLst/>
          </a:prstGeom>
          <a:noFill/>
        </p:spPr>
        <p:txBody>
          <a:bodyPr wrap="square" rtlCol="0">
            <a:spAutoFit/>
          </a:bodyPr>
          <a:lstStyle/>
          <a:p>
            <a:r>
              <a:rPr lang="en-AU" sz="2400" dirty="0">
                <a:solidFill>
                  <a:schemeClr val="bg1"/>
                </a:solidFill>
              </a:rPr>
              <a:t>It’s your turn to perform one more iteration of the algorithm.</a:t>
            </a:r>
          </a:p>
        </p:txBody>
      </p:sp>
      <p:grpSp>
        <p:nvGrpSpPr>
          <p:cNvPr id="45" name="Group 44">
            <a:extLst>
              <a:ext uri="{FF2B5EF4-FFF2-40B4-BE49-F238E27FC236}">
                <a16:creationId xmlns:a16="http://schemas.microsoft.com/office/drawing/2014/main" id="{E6346F50-274E-4718-A466-FF4F1F1017AC}"/>
              </a:ext>
            </a:extLst>
          </p:cNvPr>
          <p:cNvGrpSpPr/>
          <p:nvPr/>
        </p:nvGrpSpPr>
        <p:grpSpPr>
          <a:xfrm>
            <a:off x="1903135" y="2700836"/>
            <a:ext cx="8385709" cy="3943348"/>
            <a:chOff x="919157" y="2459578"/>
            <a:chExt cx="8385709" cy="3943348"/>
          </a:xfrm>
        </p:grpSpPr>
        <p:sp>
          <p:nvSpPr>
            <p:cNvPr id="47" name="Oval 46">
              <a:extLst>
                <a:ext uri="{FF2B5EF4-FFF2-40B4-BE49-F238E27FC236}">
                  <a16:creationId xmlns:a16="http://schemas.microsoft.com/office/drawing/2014/main" id="{AFB06C0C-CB7E-414A-9956-B109AF02CA9E}"/>
                </a:ext>
              </a:extLst>
            </p:cNvPr>
            <p:cNvSpPr/>
            <p:nvPr/>
          </p:nvSpPr>
          <p:spPr>
            <a:xfrm>
              <a:off x="956726"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0</a:t>
              </a:r>
            </a:p>
          </p:txBody>
        </p:sp>
        <p:sp>
          <p:nvSpPr>
            <p:cNvPr id="49" name="Oval 48">
              <a:extLst>
                <a:ext uri="{FF2B5EF4-FFF2-40B4-BE49-F238E27FC236}">
                  <a16:creationId xmlns:a16="http://schemas.microsoft.com/office/drawing/2014/main" id="{33917851-D15C-44FD-BB13-B0BD186ABC99}"/>
                </a:ext>
              </a:extLst>
            </p:cNvPr>
            <p:cNvSpPr/>
            <p:nvPr/>
          </p:nvSpPr>
          <p:spPr>
            <a:xfrm>
              <a:off x="956727" y="57171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3</a:t>
              </a:r>
            </a:p>
          </p:txBody>
        </p:sp>
        <p:sp>
          <p:nvSpPr>
            <p:cNvPr id="51" name="Oval 50">
              <a:extLst>
                <a:ext uri="{FF2B5EF4-FFF2-40B4-BE49-F238E27FC236}">
                  <a16:creationId xmlns:a16="http://schemas.microsoft.com/office/drawing/2014/main" id="{75EF9229-7C69-4F6F-8239-AD2FE7AEDE4B}"/>
                </a:ext>
              </a:extLst>
            </p:cNvPr>
            <p:cNvSpPr/>
            <p:nvPr/>
          </p:nvSpPr>
          <p:spPr>
            <a:xfrm>
              <a:off x="4596227" y="2459578"/>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1</a:t>
              </a:r>
            </a:p>
          </p:txBody>
        </p:sp>
        <p:sp>
          <p:nvSpPr>
            <p:cNvPr id="53" name="Oval 52">
              <a:extLst>
                <a:ext uri="{FF2B5EF4-FFF2-40B4-BE49-F238E27FC236}">
                  <a16:creationId xmlns:a16="http://schemas.microsoft.com/office/drawing/2014/main" id="{9A9E03BF-9E12-4C6A-BD20-7124A25E5709}"/>
                </a:ext>
              </a:extLst>
            </p:cNvPr>
            <p:cNvSpPr/>
            <p:nvPr/>
          </p:nvSpPr>
          <p:spPr>
            <a:xfrm>
              <a:off x="2476493" y="43984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2</a:t>
              </a:r>
            </a:p>
          </p:txBody>
        </p:sp>
        <p:sp>
          <p:nvSpPr>
            <p:cNvPr id="55" name="Oval 54">
              <a:extLst>
                <a:ext uri="{FF2B5EF4-FFF2-40B4-BE49-F238E27FC236}">
                  <a16:creationId xmlns:a16="http://schemas.microsoft.com/office/drawing/2014/main" id="{EF9F51BA-AE75-408F-8CD8-569B2F54ED3B}"/>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56" name="Oval 55">
              <a:extLst>
                <a:ext uri="{FF2B5EF4-FFF2-40B4-BE49-F238E27FC236}">
                  <a16:creationId xmlns:a16="http://schemas.microsoft.com/office/drawing/2014/main" id="{1B0EF3DB-3042-4F52-B1EB-6F402AA80BD8}"/>
                </a:ext>
              </a:extLst>
            </p:cNvPr>
            <p:cNvSpPr/>
            <p:nvPr/>
          </p:nvSpPr>
          <p:spPr>
            <a:xfrm>
              <a:off x="6093173" y="381305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5</a:t>
              </a:r>
            </a:p>
          </p:txBody>
        </p:sp>
        <p:sp>
          <p:nvSpPr>
            <p:cNvPr id="57" name="Oval 56">
              <a:extLst>
                <a:ext uri="{FF2B5EF4-FFF2-40B4-BE49-F238E27FC236}">
                  <a16:creationId xmlns:a16="http://schemas.microsoft.com/office/drawing/2014/main" id="{E81F7EAD-C3BF-4646-8214-225C5C65D155}"/>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58" name="Oval 57">
              <a:extLst>
                <a:ext uri="{FF2B5EF4-FFF2-40B4-BE49-F238E27FC236}">
                  <a16:creationId xmlns:a16="http://schemas.microsoft.com/office/drawing/2014/main" id="{9C39673B-385E-465F-895F-A185272B1489}"/>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59" name="Straight Connector 58">
              <a:extLst>
                <a:ext uri="{FF2B5EF4-FFF2-40B4-BE49-F238E27FC236}">
                  <a16:creationId xmlns:a16="http://schemas.microsoft.com/office/drawing/2014/main" id="{0CB8DDB6-5014-4501-AAA6-CC9A4A28F5AE}"/>
                </a:ext>
              </a:extLst>
            </p:cNvPr>
            <p:cNvCxnSpPr>
              <a:stCxn id="47" idx="6"/>
              <a:endCxn id="51"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9949B2-79F8-4592-9713-EAC35FF7D194}"/>
                </a:ext>
              </a:extLst>
            </p:cNvPr>
            <p:cNvCxnSpPr>
              <a:cxnSpLocks/>
              <a:stCxn id="47" idx="5"/>
              <a:endCxn id="53" idx="1"/>
            </p:cNvCxnSpPr>
            <p:nvPr/>
          </p:nvCxnSpPr>
          <p:spPr>
            <a:xfrm>
              <a:off x="1542097" y="3500011"/>
              <a:ext cx="1034830" cy="99884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B90CA69-0ED3-4938-B6CC-7A5A4134AAA5}"/>
                </a:ext>
              </a:extLst>
            </p:cNvPr>
            <p:cNvCxnSpPr>
              <a:stCxn id="53" idx="7"/>
              <a:endCxn id="51"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ACFDF31-A4DA-4480-9F35-4073C8DFF8A1}"/>
                </a:ext>
              </a:extLst>
            </p:cNvPr>
            <p:cNvCxnSpPr>
              <a:stCxn id="51" idx="6"/>
              <a:endCxn id="57"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3B12FDD-00F4-42E2-B447-E403360EC25F}"/>
                </a:ext>
              </a:extLst>
            </p:cNvPr>
            <p:cNvCxnSpPr>
              <a:stCxn id="56" idx="7"/>
              <a:endCxn id="57"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601D21A-6605-46A4-B7F8-35B5973C1168}"/>
                </a:ext>
              </a:extLst>
            </p:cNvPr>
            <p:cNvCxnSpPr>
              <a:stCxn id="56" idx="5"/>
              <a:endCxn id="58"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92EAB1-34EA-4184-81F7-7DAE6BAE161D}"/>
                </a:ext>
              </a:extLst>
            </p:cNvPr>
            <p:cNvCxnSpPr>
              <a:stCxn id="57" idx="4"/>
              <a:endCxn id="58"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98B2143-D17C-480D-A12F-55100C80D2CA}"/>
                </a:ext>
              </a:extLst>
            </p:cNvPr>
            <p:cNvCxnSpPr>
              <a:stCxn id="51" idx="5"/>
              <a:endCxn id="56"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52386DB-CEDD-47E3-BF8C-D2FF9B8C09FF}"/>
                </a:ext>
              </a:extLst>
            </p:cNvPr>
            <p:cNvCxnSpPr>
              <a:stCxn id="53" idx="6"/>
              <a:endCxn id="56"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8BA1087-D01E-42F9-9F18-5404CE1B33A7}"/>
                </a:ext>
              </a:extLst>
            </p:cNvPr>
            <p:cNvCxnSpPr>
              <a:stCxn id="47" idx="4"/>
              <a:endCxn id="49"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42CF50A-D692-40DD-B508-3E22BE6F48EF}"/>
                </a:ext>
              </a:extLst>
            </p:cNvPr>
            <p:cNvCxnSpPr>
              <a:cxnSpLocks/>
              <a:stCxn id="49" idx="7"/>
              <a:endCxn id="53"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7359C0A-27F4-4929-B7F4-1D2C8AECD1A4}"/>
                </a:ext>
              </a:extLst>
            </p:cNvPr>
            <p:cNvCxnSpPr>
              <a:stCxn id="49" idx="6"/>
              <a:endCxn id="55"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8570A35-85A8-4608-9E4A-AEF2B1C128D5}"/>
                </a:ext>
              </a:extLst>
            </p:cNvPr>
            <p:cNvCxnSpPr>
              <a:stCxn id="53" idx="5"/>
              <a:endCxn id="55"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63D70A8-2114-49F3-B578-77D9E15919A8}"/>
                </a:ext>
              </a:extLst>
            </p:cNvPr>
            <p:cNvCxnSpPr>
              <a:stCxn id="55" idx="6"/>
              <a:endCxn id="58"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2DC3A8C-81F0-4E01-80C4-8E22961F6FF1}"/>
                </a:ext>
              </a:extLst>
            </p:cNvPr>
            <p:cNvCxnSpPr>
              <a:stCxn id="55" idx="7"/>
              <a:endCxn id="56"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A7902E1A-93F0-4841-BB0B-8D33A97CDF8D}"/>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75" name="TextBox 74">
              <a:extLst>
                <a:ext uri="{FF2B5EF4-FFF2-40B4-BE49-F238E27FC236}">
                  <a16:creationId xmlns:a16="http://schemas.microsoft.com/office/drawing/2014/main" id="{9657228C-0EC8-41E7-9169-26000BF01A94}"/>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6" name="TextBox 75">
              <a:extLst>
                <a:ext uri="{FF2B5EF4-FFF2-40B4-BE49-F238E27FC236}">
                  <a16:creationId xmlns:a16="http://schemas.microsoft.com/office/drawing/2014/main" id="{0744374E-2029-4FA0-B1CA-B00926F0FD35}"/>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7" name="TextBox 76">
              <a:extLst>
                <a:ext uri="{FF2B5EF4-FFF2-40B4-BE49-F238E27FC236}">
                  <a16:creationId xmlns:a16="http://schemas.microsoft.com/office/drawing/2014/main" id="{651BF5C3-0347-4629-AAA7-EDC33971DAE7}"/>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78" name="TextBox 77">
              <a:extLst>
                <a:ext uri="{FF2B5EF4-FFF2-40B4-BE49-F238E27FC236}">
                  <a16:creationId xmlns:a16="http://schemas.microsoft.com/office/drawing/2014/main" id="{A24D90B0-A6EE-4F67-8C0D-278A4AF3D6A8}"/>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chemeClr val="bg1"/>
                  </a:solidFill>
                </a:rPr>
                <a:t>4</a:t>
              </a:r>
            </a:p>
          </p:txBody>
        </p:sp>
        <p:sp>
          <p:nvSpPr>
            <p:cNvPr id="79" name="TextBox 78">
              <a:extLst>
                <a:ext uri="{FF2B5EF4-FFF2-40B4-BE49-F238E27FC236}">
                  <a16:creationId xmlns:a16="http://schemas.microsoft.com/office/drawing/2014/main" id="{3F19787F-8663-42B6-A020-AD10A693FF98}"/>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80" name="TextBox 79">
              <a:extLst>
                <a:ext uri="{FF2B5EF4-FFF2-40B4-BE49-F238E27FC236}">
                  <a16:creationId xmlns:a16="http://schemas.microsoft.com/office/drawing/2014/main" id="{DE9D0C3B-7BFA-467E-B14D-5631487CF60A}"/>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81" name="TextBox 80">
              <a:extLst>
                <a:ext uri="{FF2B5EF4-FFF2-40B4-BE49-F238E27FC236}">
                  <a16:creationId xmlns:a16="http://schemas.microsoft.com/office/drawing/2014/main" id="{EA3BE0A4-98AC-4A7E-B01B-90732D745CEA}"/>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2" name="TextBox 81">
              <a:extLst>
                <a:ext uri="{FF2B5EF4-FFF2-40B4-BE49-F238E27FC236}">
                  <a16:creationId xmlns:a16="http://schemas.microsoft.com/office/drawing/2014/main" id="{806A632A-363A-4280-A889-44118153E8B8}"/>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3" name="TextBox 82">
              <a:extLst>
                <a:ext uri="{FF2B5EF4-FFF2-40B4-BE49-F238E27FC236}">
                  <a16:creationId xmlns:a16="http://schemas.microsoft.com/office/drawing/2014/main" id="{0C1E9C8A-C15E-4B78-B61B-9C06CA686161}"/>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4" name="TextBox 83">
              <a:extLst>
                <a:ext uri="{FF2B5EF4-FFF2-40B4-BE49-F238E27FC236}">
                  <a16:creationId xmlns:a16="http://schemas.microsoft.com/office/drawing/2014/main" id="{F5236F01-04BE-4B08-9E62-B916AC89F979}"/>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5" name="TextBox 84">
              <a:extLst>
                <a:ext uri="{FF2B5EF4-FFF2-40B4-BE49-F238E27FC236}">
                  <a16:creationId xmlns:a16="http://schemas.microsoft.com/office/drawing/2014/main" id="{810966B6-971E-4087-8259-A8FCAFE0ADB6}"/>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6" name="TextBox 85">
              <a:extLst>
                <a:ext uri="{FF2B5EF4-FFF2-40B4-BE49-F238E27FC236}">
                  <a16:creationId xmlns:a16="http://schemas.microsoft.com/office/drawing/2014/main" id="{68F4B254-F247-4859-84A4-A21F4A50B862}"/>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87" name="TextBox 86">
              <a:extLst>
                <a:ext uri="{FF2B5EF4-FFF2-40B4-BE49-F238E27FC236}">
                  <a16:creationId xmlns:a16="http://schemas.microsoft.com/office/drawing/2014/main" id="{2BAEABB7-A210-4706-815E-E30EB8617F8F}"/>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8" name="TextBox 87">
              <a:extLst>
                <a:ext uri="{FF2B5EF4-FFF2-40B4-BE49-F238E27FC236}">
                  <a16:creationId xmlns:a16="http://schemas.microsoft.com/office/drawing/2014/main" id="{59117DB9-8052-443B-80B1-828717FEC8E1}"/>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
        <p:nvSpPr>
          <p:cNvPr id="52" name="TextBox 51">
            <a:extLst>
              <a:ext uri="{FF2B5EF4-FFF2-40B4-BE49-F238E27FC236}">
                <a16:creationId xmlns:a16="http://schemas.microsoft.com/office/drawing/2014/main" id="{152293FB-7C39-4455-8F05-374378B9B59C}"/>
              </a:ext>
            </a:extLst>
          </p:cNvPr>
          <p:cNvSpPr txBox="1"/>
          <p:nvPr/>
        </p:nvSpPr>
        <p:spPr>
          <a:xfrm>
            <a:off x="5156163" y="1946616"/>
            <a:ext cx="2566152" cy="584775"/>
          </a:xfrm>
          <a:prstGeom prst="rect">
            <a:avLst/>
          </a:prstGeom>
          <a:noFill/>
        </p:spPr>
        <p:txBody>
          <a:bodyPr wrap="none" rtlCol="0">
            <a:spAutoFit/>
          </a:bodyPr>
          <a:lstStyle/>
          <a:p>
            <a:r>
              <a:rPr lang="en-AU" sz="3200" dirty="0">
                <a:solidFill>
                  <a:schemeClr val="bg1"/>
                </a:solidFill>
              </a:rPr>
              <a:t>vSet = {5, 6, 7}</a:t>
            </a:r>
          </a:p>
        </p:txBody>
      </p:sp>
      <p:graphicFrame>
        <p:nvGraphicFramePr>
          <p:cNvPr id="90" name="Table 9">
            <a:extLst>
              <a:ext uri="{FF2B5EF4-FFF2-40B4-BE49-F238E27FC236}">
                <a16:creationId xmlns:a16="http://schemas.microsoft.com/office/drawing/2014/main" id="{69D62BD8-7CCA-4915-B95B-2DA57E3F4BA5}"/>
              </a:ext>
            </a:extLst>
          </p:cNvPr>
          <p:cNvGraphicFramePr>
            <a:graphicFrameLocks noGrp="1"/>
          </p:cNvGraphicFramePr>
          <p:nvPr>
            <p:extLst>
              <p:ext uri="{D42A27DB-BD31-4B8C-83A1-F6EECF244321}">
                <p14:modId xmlns:p14="http://schemas.microsoft.com/office/powerpoint/2010/main" val="3939207261"/>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3</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6</a:t>
                      </a:r>
                    </a:p>
                  </a:txBody>
                  <a:tcPr anchor="ctr">
                    <a:noFill/>
                  </a:tcPr>
                </a:tc>
                <a:tc>
                  <a:txBody>
                    <a:bodyPr/>
                    <a:lstStyle/>
                    <a:p>
                      <a:pPr algn="ctr"/>
                      <a:r>
                        <a:rPr lang="en-AU" sz="3200" dirty="0">
                          <a:solidFill>
                            <a:schemeClr val="bg1"/>
                          </a:solidFill>
                        </a:rPr>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bg1"/>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chemeClr val="bg1"/>
                          </a:solidFill>
                        </a:rPr>
                        <a:t>5</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12</a:t>
                      </a:r>
                    </a:p>
                  </a:txBody>
                  <a:tcPr anchor="ctr">
                    <a:noFill/>
                  </a:tcPr>
                </a:tc>
                <a:tc>
                  <a:txBody>
                    <a:bodyPr/>
                    <a:lstStyle/>
                    <a:p>
                      <a:pPr algn="ctr"/>
                      <a:r>
                        <a:rPr lang="en-AU" sz="3200" dirty="0">
                          <a:solidFill>
                            <a:schemeClr val="bg1"/>
                          </a:solidFill>
                        </a:rPr>
                        <a:t>15</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4</a:t>
                      </a:r>
                    </a:p>
                  </a:txBody>
                  <a:tcPr anchor="ctr">
                    <a:noFill/>
                  </a:tcPr>
                </a:tc>
                <a:extLst>
                  <a:ext uri="{0D108BD9-81ED-4DB2-BD59-A6C34878D82A}">
                    <a16:rowId xmlns:a16="http://schemas.microsoft.com/office/drawing/2014/main" val="2577147370"/>
                  </a:ext>
                </a:extLst>
              </a:tr>
            </a:tbl>
          </a:graphicData>
        </a:graphic>
      </p:graphicFrame>
    </p:spTree>
    <p:extLst>
      <p:ext uri="{BB962C8B-B14F-4D97-AF65-F5344CB8AC3E}">
        <p14:creationId xmlns:p14="http://schemas.microsoft.com/office/powerpoint/2010/main" val="33351676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3" name="TextBox 2">
            <a:extLst>
              <a:ext uri="{FF2B5EF4-FFF2-40B4-BE49-F238E27FC236}">
                <a16:creationId xmlns:a16="http://schemas.microsoft.com/office/drawing/2014/main" id="{CFC8662A-84AB-4CA4-8207-1F45D991E1F1}"/>
              </a:ext>
            </a:extLst>
          </p:cNvPr>
          <p:cNvSpPr txBox="1"/>
          <p:nvPr/>
        </p:nvSpPr>
        <p:spPr>
          <a:xfrm>
            <a:off x="2768590" y="3136607"/>
            <a:ext cx="6654800" cy="584775"/>
          </a:xfrm>
          <a:prstGeom prst="rect">
            <a:avLst/>
          </a:prstGeom>
          <a:noFill/>
        </p:spPr>
        <p:txBody>
          <a:bodyPr wrap="square" rtlCol="0">
            <a:spAutoFit/>
          </a:bodyPr>
          <a:lstStyle/>
          <a:p>
            <a:r>
              <a:rPr lang="en-AU" sz="3200" dirty="0">
                <a:solidFill>
                  <a:schemeClr val="bg1"/>
                </a:solidFill>
              </a:rPr>
              <a:t>Check your answer on the next slide…</a:t>
            </a:r>
          </a:p>
        </p:txBody>
      </p:sp>
    </p:spTree>
    <p:extLst>
      <p:ext uri="{BB962C8B-B14F-4D97-AF65-F5344CB8AC3E}">
        <p14:creationId xmlns:p14="http://schemas.microsoft.com/office/powerpoint/2010/main" val="27671707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2" name="TextBox 1">
            <a:extLst>
              <a:ext uri="{FF2B5EF4-FFF2-40B4-BE49-F238E27FC236}">
                <a16:creationId xmlns:a16="http://schemas.microsoft.com/office/drawing/2014/main" id="{388B42E8-A6D8-41EA-B761-1B395B643B5E}"/>
              </a:ext>
            </a:extLst>
          </p:cNvPr>
          <p:cNvSpPr txBox="1"/>
          <p:nvPr/>
        </p:nvSpPr>
        <p:spPr>
          <a:xfrm>
            <a:off x="331371" y="478506"/>
            <a:ext cx="4436534" cy="1569660"/>
          </a:xfrm>
          <a:prstGeom prst="rect">
            <a:avLst/>
          </a:prstGeom>
          <a:noFill/>
        </p:spPr>
        <p:txBody>
          <a:bodyPr wrap="square" rtlCol="0">
            <a:spAutoFit/>
          </a:bodyPr>
          <a:lstStyle/>
          <a:p>
            <a:r>
              <a:rPr lang="en-AU" sz="2400" dirty="0">
                <a:solidFill>
                  <a:schemeClr val="bg1"/>
                </a:solidFill>
              </a:rPr>
              <a:t>Step 1: We chose vertex 5.</a:t>
            </a:r>
          </a:p>
          <a:p>
            <a:r>
              <a:rPr lang="en-AU" sz="2400" dirty="0">
                <a:solidFill>
                  <a:schemeClr val="bg1"/>
                </a:solidFill>
              </a:rPr>
              <a:t>Step 2: We made all necessary updates to the dist and pred array (two updates were made)</a:t>
            </a:r>
          </a:p>
        </p:txBody>
      </p:sp>
      <p:sp>
        <p:nvSpPr>
          <p:cNvPr id="50" name="TextBox 49">
            <a:extLst>
              <a:ext uri="{FF2B5EF4-FFF2-40B4-BE49-F238E27FC236}">
                <a16:creationId xmlns:a16="http://schemas.microsoft.com/office/drawing/2014/main" id="{A45CF280-4CB0-448F-98BC-1BDC3B015A73}"/>
              </a:ext>
            </a:extLst>
          </p:cNvPr>
          <p:cNvSpPr txBox="1"/>
          <p:nvPr/>
        </p:nvSpPr>
        <p:spPr>
          <a:xfrm>
            <a:off x="5156163" y="1946616"/>
            <a:ext cx="2162195" cy="584775"/>
          </a:xfrm>
          <a:prstGeom prst="rect">
            <a:avLst/>
          </a:prstGeom>
          <a:noFill/>
        </p:spPr>
        <p:txBody>
          <a:bodyPr wrap="none" rtlCol="0">
            <a:spAutoFit/>
          </a:bodyPr>
          <a:lstStyle/>
          <a:p>
            <a:r>
              <a:rPr lang="en-AU" sz="3200" dirty="0">
                <a:solidFill>
                  <a:schemeClr val="bg1"/>
                </a:solidFill>
              </a:rPr>
              <a:t>vSet = {6, 7}</a:t>
            </a:r>
          </a:p>
        </p:txBody>
      </p:sp>
      <p:graphicFrame>
        <p:nvGraphicFramePr>
          <p:cNvPr id="45" name="Table 9">
            <a:extLst>
              <a:ext uri="{FF2B5EF4-FFF2-40B4-BE49-F238E27FC236}">
                <a16:creationId xmlns:a16="http://schemas.microsoft.com/office/drawing/2014/main" id="{27C41DE9-0582-4635-8F64-F95C79A4AABB}"/>
              </a:ext>
            </a:extLst>
          </p:cNvPr>
          <p:cNvGraphicFramePr>
            <a:graphicFrameLocks noGrp="1"/>
          </p:cNvGraphicFramePr>
          <p:nvPr>
            <p:extLst>
              <p:ext uri="{D42A27DB-BD31-4B8C-83A1-F6EECF244321}">
                <p14:modId xmlns:p14="http://schemas.microsoft.com/office/powerpoint/2010/main" val="3357650287"/>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chemeClr val="bg1"/>
                          </a:solidFill>
                        </a:rPr>
                        <a:t>3</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chemeClr val="accent4"/>
                          </a:solidFill>
                        </a:rPr>
                        <a:t>5</a:t>
                      </a:r>
                    </a:p>
                  </a:txBody>
                  <a:tcPr anchor="ctr">
                    <a:noFill/>
                  </a:tcPr>
                </a:tc>
                <a:tc>
                  <a:txBody>
                    <a:bodyPr/>
                    <a:lstStyle/>
                    <a:p>
                      <a:pPr algn="ctr"/>
                      <a:r>
                        <a:rPr lang="en-AU" sz="3200" dirty="0">
                          <a:solidFill>
                            <a:srgbClr val="92D050"/>
                          </a:solidFill>
                        </a:rPr>
                        <a:t>6</a:t>
                      </a:r>
                    </a:p>
                  </a:txBody>
                  <a:tcPr anchor="ctr">
                    <a:noFill/>
                  </a:tcPr>
                </a:tc>
                <a:tc>
                  <a:txBody>
                    <a:bodyPr/>
                    <a:lstStyle/>
                    <a:p>
                      <a:pPr algn="ctr"/>
                      <a:r>
                        <a:rPr lang="en-AU" sz="3200" dirty="0">
                          <a:solidFill>
                            <a:srgbClr val="92D050"/>
                          </a:solidFill>
                        </a:rPr>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bg1"/>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92D050"/>
                          </a:solidFill>
                        </a:rPr>
                        <a:t>5</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rgbClr val="92D050"/>
                          </a:solidFill>
                        </a:rPr>
                        <a:t>7</a:t>
                      </a:r>
                    </a:p>
                  </a:txBody>
                  <a:tcPr anchor="ctr">
                    <a:noFill/>
                  </a:tcPr>
                </a:tc>
                <a:tc>
                  <a:txBody>
                    <a:bodyPr/>
                    <a:lstStyle/>
                    <a:p>
                      <a:pPr algn="ctr"/>
                      <a:r>
                        <a:rPr lang="en-AU" sz="3200" dirty="0">
                          <a:solidFill>
                            <a:schemeClr val="accent4"/>
                          </a:solidFill>
                        </a:rPr>
                        <a:t>7</a:t>
                      </a:r>
                    </a:p>
                  </a:txBody>
                  <a:tcPr anchor="ctr">
                    <a:noFill/>
                  </a:tcPr>
                </a:tc>
                <a:tc>
                  <a:txBody>
                    <a:bodyPr/>
                    <a:lstStyle/>
                    <a:p>
                      <a:pPr algn="ctr"/>
                      <a:r>
                        <a:rPr lang="en-AU" sz="3200" dirty="0">
                          <a:solidFill>
                            <a:srgbClr val="92D050"/>
                          </a:solidFill>
                        </a:rPr>
                        <a:t>10</a:t>
                      </a:r>
                    </a:p>
                  </a:txBody>
                  <a:tcPr anchor="ctr">
                    <a:noFill/>
                  </a:tcPr>
                </a:tc>
                <a:tc>
                  <a:txBody>
                    <a:bodyPr/>
                    <a:lstStyle/>
                    <a:p>
                      <a:pPr algn="ctr"/>
                      <a:r>
                        <a:rPr lang="en-AU" sz="3200" dirty="0">
                          <a:solidFill>
                            <a:srgbClr val="92D050"/>
                          </a:solidFill>
                        </a:rPr>
                        <a:t>13</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chemeClr val="accent4"/>
                          </a:solidFill>
                        </a:rPr>
                        <a:t>1</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solidFill>
                            <a:srgbClr val="92D050"/>
                          </a:solidFill>
                        </a:rPr>
                        <a:t>5</a:t>
                      </a:r>
                    </a:p>
                  </a:txBody>
                  <a:tcPr anchor="ctr">
                    <a:noFill/>
                  </a:tcPr>
                </a:tc>
                <a:extLst>
                  <a:ext uri="{0D108BD9-81ED-4DB2-BD59-A6C34878D82A}">
                    <a16:rowId xmlns:a16="http://schemas.microsoft.com/office/drawing/2014/main" val="2577147370"/>
                  </a:ext>
                </a:extLst>
              </a:tr>
            </a:tbl>
          </a:graphicData>
        </a:graphic>
      </p:graphicFrame>
      <p:grpSp>
        <p:nvGrpSpPr>
          <p:cNvPr id="48" name="Group 47">
            <a:extLst>
              <a:ext uri="{FF2B5EF4-FFF2-40B4-BE49-F238E27FC236}">
                <a16:creationId xmlns:a16="http://schemas.microsoft.com/office/drawing/2014/main" id="{C747212E-4A38-4417-AF47-1C1A7C088C50}"/>
              </a:ext>
            </a:extLst>
          </p:cNvPr>
          <p:cNvGrpSpPr/>
          <p:nvPr/>
        </p:nvGrpSpPr>
        <p:grpSpPr>
          <a:xfrm>
            <a:off x="1903135" y="2700836"/>
            <a:ext cx="8385709" cy="3943348"/>
            <a:chOff x="919157" y="2459578"/>
            <a:chExt cx="8385709" cy="3943348"/>
          </a:xfrm>
        </p:grpSpPr>
        <p:sp>
          <p:nvSpPr>
            <p:cNvPr id="52" name="Oval 51">
              <a:extLst>
                <a:ext uri="{FF2B5EF4-FFF2-40B4-BE49-F238E27FC236}">
                  <a16:creationId xmlns:a16="http://schemas.microsoft.com/office/drawing/2014/main" id="{C869A632-D92B-4AED-A593-C69177A09728}"/>
                </a:ext>
              </a:extLst>
            </p:cNvPr>
            <p:cNvSpPr/>
            <p:nvPr/>
          </p:nvSpPr>
          <p:spPr>
            <a:xfrm>
              <a:off x="956726"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0</a:t>
              </a:r>
            </a:p>
          </p:txBody>
        </p:sp>
        <p:sp>
          <p:nvSpPr>
            <p:cNvPr id="54" name="Oval 53">
              <a:extLst>
                <a:ext uri="{FF2B5EF4-FFF2-40B4-BE49-F238E27FC236}">
                  <a16:creationId xmlns:a16="http://schemas.microsoft.com/office/drawing/2014/main" id="{169847F1-723C-4564-BF5E-D9436A66FD2E}"/>
                </a:ext>
              </a:extLst>
            </p:cNvPr>
            <p:cNvSpPr/>
            <p:nvPr/>
          </p:nvSpPr>
          <p:spPr>
            <a:xfrm>
              <a:off x="956727" y="57171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3</a:t>
              </a:r>
            </a:p>
          </p:txBody>
        </p:sp>
        <p:sp>
          <p:nvSpPr>
            <p:cNvPr id="89" name="Oval 88">
              <a:extLst>
                <a:ext uri="{FF2B5EF4-FFF2-40B4-BE49-F238E27FC236}">
                  <a16:creationId xmlns:a16="http://schemas.microsoft.com/office/drawing/2014/main" id="{23F4EF65-4240-4C1C-A3D6-74B9773FABC1}"/>
                </a:ext>
              </a:extLst>
            </p:cNvPr>
            <p:cNvSpPr/>
            <p:nvPr/>
          </p:nvSpPr>
          <p:spPr>
            <a:xfrm>
              <a:off x="4596227" y="2459578"/>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1</a:t>
              </a:r>
            </a:p>
          </p:txBody>
        </p:sp>
        <p:sp>
          <p:nvSpPr>
            <p:cNvPr id="90" name="Oval 89">
              <a:extLst>
                <a:ext uri="{FF2B5EF4-FFF2-40B4-BE49-F238E27FC236}">
                  <a16:creationId xmlns:a16="http://schemas.microsoft.com/office/drawing/2014/main" id="{B4FB1085-52A4-4DE1-A471-8518BC726204}"/>
                </a:ext>
              </a:extLst>
            </p:cNvPr>
            <p:cNvSpPr/>
            <p:nvPr/>
          </p:nvSpPr>
          <p:spPr>
            <a:xfrm>
              <a:off x="2476493" y="43984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2</a:t>
              </a:r>
            </a:p>
          </p:txBody>
        </p:sp>
        <p:sp>
          <p:nvSpPr>
            <p:cNvPr id="91" name="Oval 90">
              <a:extLst>
                <a:ext uri="{FF2B5EF4-FFF2-40B4-BE49-F238E27FC236}">
                  <a16:creationId xmlns:a16="http://schemas.microsoft.com/office/drawing/2014/main" id="{6067D432-937F-4B57-A37F-50483B8C4170}"/>
                </a:ext>
              </a:extLst>
            </p:cNvPr>
            <p:cNvSpPr/>
            <p:nvPr/>
          </p:nvSpPr>
          <p:spPr>
            <a:xfrm>
              <a:off x="4647973" y="5474652"/>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4</a:t>
              </a:r>
            </a:p>
          </p:txBody>
        </p:sp>
        <p:sp>
          <p:nvSpPr>
            <p:cNvPr id="92" name="Oval 91">
              <a:extLst>
                <a:ext uri="{FF2B5EF4-FFF2-40B4-BE49-F238E27FC236}">
                  <a16:creationId xmlns:a16="http://schemas.microsoft.com/office/drawing/2014/main" id="{19B31096-F130-468E-BF30-00E55EF164AE}"/>
                </a:ext>
              </a:extLst>
            </p:cNvPr>
            <p:cNvSpPr/>
            <p:nvPr/>
          </p:nvSpPr>
          <p:spPr>
            <a:xfrm>
              <a:off x="6093173" y="3813050"/>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5</a:t>
              </a:r>
            </a:p>
          </p:txBody>
        </p:sp>
        <p:sp>
          <p:nvSpPr>
            <p:cNvPr id="93" name="Oval 92">
              <a:extLst>
                <a:ext uri="{FF2B5EF4-FFF2-40B4-BE49-F238E27FC236}">
                  <a16:creationId xmlns:a16="http://schemas.microsoft.com/office/drawing/2014/main" id="{54086C91-7A82-46A2-B938-79B5F9756524}"/>
                </a:ext>
              </a:extLst>
            </p:cNvPr>
            <p:cNvSpPr/>
            <p:nvPr/>
          </p:nvSpPr>
          <p:spPr>
            <a:xfrm>
              <a:off x="8211374" y="291464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6</a:t>
              </a:r>
            </a:p>
          </p:txBody>
        </p:sp>
        <p:sp>
          <p:nvSpPr>
            <p:cNvPr id="94" name="Oval 93">
              <a:extLst>
                <a:ext uri="{FF2B5EF4-FFF2-40B4-BE49-F238E27FC236}">
                  <a16:creationId xmlns:a16="http://schemas.microsoft.com/office/drawing/2014/main" id="{38D5D1B9-EA2B-47D4-8183-28A7DDD96797}"/>
                </a:ext>
              </a:extLst>
            </p:cNvPr>
            <p:cNvSpPr/>
            <p:nvPr/>
          </p:nvSpPr>
          <p:spPr>
            <a:xfrm>
              <a:off x="8619061" y="5287907"/>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7</a:t>
              </a:r>
            </a:p>
          </p:txBody>
        </p:sp>
        <p:cxnSp>
          <p:nvCxnSpPr>
            <p:cNvPr id="95" name="Straight Connector 94">
              <a:extLst>
                <a:ext uri="{FF2B5EF4-FFF2-40B4-BE49-F238E27FC236}">
                  <a16:creationId xmlns:a16="http://schemas.microsoft.com/office/drawing/2014/main" id="{6A42A915-DF6D-46FA-9E60-108BB6A47524}"/>
                </a:ext>
              </a:extLst>
            </p:cNvPr>
            <p:cNvCxnSpPr>
              <a:stCxn id="52" idx="6"/>
              <a:endCxn id="89"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CE57894-A993-4714-9435-B88C3AEE090C}"/>
                </a:ext>
              </a:extLst>
            </p:cNvPr>
            <p:cNvCxnSpPr>
              <a:cxnSpLocks/>
              <a:stCxn id="52" idx="5"/>
              <a:endCxn id="90" idx="1"/>
            </p:cNvCxnSpPr>
            <p:nvPr/>
          </p:nvCxnSpPr>
          <p:spPr>
            <a:xfrm>
              <a:off x="1542097" y="3500011"/>
              <a:ext cx="1034830" cy="99884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507CBA5-7BA1-447D-89F7-62F671A4100C}"/>
                </a:ext>
              </a:extLst>
            </p:cNvPr>
            <p:cNvCxnSpPr>
              <a:stCxn id="90" idx="7"/>
              <a:endCxn id="89"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42F8F4B-E3F1-4477-9BA9-CAB4D1B10A8F}"/>
                </a:ext>
              </a:extLst>
            </p:cNvPr>
            <p:cNvCxnSpPr>
              <a:stCxn id="89" idx="6"/>
              <a:endCxn id="93"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123EBAF-A6ED-4209-8E9C-D6979733F613}"/>
                </a:ext>
              </a:extLst>
            </p:cNvPr>
            <p:cNvCxnSpPr>
              <a:stCxn id="92" idx="7"/>
              <a:endCxn id="93" idx="3"/>
            </p:cNvCxnSpPr>
            <p:nvPr/>
          </p:nvCxnSpPr>
          <p:spPr>
            <a:xfrm flipV="1">
              <a:off x="6678544" y="3500011"/>
              <a:ext cx="1633264" cy="41347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885B1BB-4F2C-4A9F-86CC-B376DC86A46B}"/>
                </a:ext>
              </a:extLst>
            </p:cNvPr>
            <p:cNvCxnSpPr>
              <a:stCxn id="92" idx="5"/>
              <a:endCxn id="94" idx="1"/>
            </p:cNvCxnSpPr>
            <p:nvPr/>
          </p:nvCxnSpPr>
          <p:spPr>
            <a:xfrm>
              <a:off x="6678544" y="4398421"/>
              <a:ext cx="2040951" cy="98992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D18E987-421C-4209-8EFA-41D486D35103}"/>
                </a:ext>
              </a:extLst>
            </p:cNvPr>
            <p:cNvCxnSpPr>
              <a:stCxn id="93" idx="4"/>
              <a:endCxn id="94"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0EB2E84-DB39-47DD-9AFB-61857BEBE58E}"/>
                </a:ext>
              </a:extLst>
            </p:cNvPr>
            <p:cNvCxnSpPr>
              <a:stCxn id="89" idx="5"/>
              <a:endCxn id="92" idx="1"/>
            </p:cNvCxnSpPr>
            <p:nvPr/>
          </p:nvCxnSpPr>
          <p:spPr>
            <a:xfrm>
              <a:off x="5181598" y="3044949"/>
              <a:ext cx="1012009" cy="868535"/>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CFB3863-A8F8-40D1-970D-5F6B30E9A96D}"/>
                </a:ext>
              </a:extLst>
            </p:cNvPr>
            <p:cNvCxnSpPr>
              <a:stCxn id="90" idx="6"/>
              <a:endCxn id="92" idx="2"/>
            </p:cNvCxnSpPr>
            <p:nvPr/>
          </p:nvCxnSpPr>
          <p:spPr>
            <a:xfrm flipV="1">
              <a:off x="3162298" y="4155953"/>
              <a:ext cx="2930875" cy="58537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D9BD0FF-F5F7-4F12-AB14-5CFE5F3AE37E}"/>
                </a:ext>
              </a:extLst>
            </p:cNvPr>
            <p:cNvCxnSpPr>
              <a:stCxn id="52" idx="4"/>
              <a:endCxn id="54"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A909717-ACEC-4674-ABFF-0F6C91691516}"/>
                </a:ext>
              </a:extLst>
            </p:cNvPr>
            <p:cNvCxnSpPr>
              <a:cxnSpLocks/>
              <a:stCxn id="54" idx="7"/>
              <a:endCxn id="90"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5129007-0A69-4A60-8599-38B99C41CF6E}"/>
                </a:ext>
              </a:extLst>
            </p:cNvPr>
            <p:cNvCxnSpPr>
              <a:stCxn id="54" idx="6"/>
              <a:endCxn id="91"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49081A3-9AC4-4BCC-9BD1-6F3E8053D19C}"/>
                </a:ext>
              </a:extLst>
            </p:cNvPr>
            <p:cNvCxnSpPr>
              <a:stCxn id="90" idx="5"/>
              <a:endCxn id="91"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F7C7B34-3D63-4BF1-A499-E4730EA7F45C}"/>
                </a:ext>
              </a:extLst>
            </p:cNvPr>
            <p:cNvCxnSpPr>
              <a:stCxn id="91" idx="6"/>
              <a:endCxn id="94"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4CF613D-6089-49AD-A560-8F1A80621FD3}"/>
                </a:ext>
              </a:extLst>
            </p:cNvPr>
            <p:cNvCxnSpPr>
              <a:stCxn id="91" idx="7"/>
              <a:endCxn id="92" idx="3"/>
            </p:cNvCxnSpPr>
            <p:nvPr/>
          </p:nvCxnSpPr>
          <p:spPr>
            <a:xfrm flipV="1">
              <a:off x="5233344" y="4398421"/>
              <a:ext cx="960263" cy="1176665"/>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8589E75-73C7-4FA0-B5BA-65D33D50923E}"/>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111" name="TextBox 110">
              <a:extLst>
                <a:ext uri="{FF2B5EF4-FFF2-40B4-BE49-F238E27FC236}">
                  <a16:creationId xmlns:a16="http://schemas.microsoft.com/office/drawing/2014/main" id="{A8C37F30-B327-42EB-AEB8-2EFF066FE0DD}"/>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112" name="TextBox 111">
              <a:extLst>
                <a:ext uri="{FF2B5EF4-FFF2-40B4-BE49-F238E27FC236}">
                  <a16:creationId xmlns:a16="http://schemas.microsoft.com/office/drawing/2014/main" id="{FA491738-6D95-43B1-A785-CB0D31606A62}"/>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113" name="TextBox 112">
              <a:extLst>
                <a:ext uri="{FF2B5EF4-FFF2-40B4-BE49-F238E27FC236}">
                  <a16:creationId xmlns:a16="http://schemas.microsoft.com/office/drawing/2014/main" id="{385A55E3-1965-4D46-BF79-6F052F7E2D41}"/>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114" name="TextBox 113">
              <a:extLst>
                <a:ext uri="{FF2B5EF4-FFF2-40B4-BE49-F238E27FC236}">
                  <a16:creationId xmlns:a16="http://schemas.microsoft.com/office/drawing/2014/main" id="{D6C7556E-CE9E-404F-B365-56AC54D05ECD}"/>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chemeClr val="bg1"/>
                  </a:solidFill>
                </a:rPr>
                <a:t>4</a:t>
              </a:r>
            </a:p>
          </p:txBody>
        </p:sp>
        <p:sp>
          <p:nvSpPr>
            <p:cNvPr id="115" name="TextBox 114">
              <a:extLst>
                <a:ext uri="{FF2B5EF4-FFF2-40B4-BE49-F238E27FC236}">
                  <a16:creationId xmlns:a16="http://schemas.microsoft.com/office/drawing/2014/main" id="{251936C6-BFCB-4E29-B9D4-B4CEDA438BEB}"/>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116" name="TextBox 115">
              <a:extLst>
                <a:ext uri="{FF2B5EF4-FFF2-40B4-BE49-F238E27FC236}">
                  <a16:creationId xmlns:a16="http://schemas.microsoft.com/office/drawing/2014/main" id="{8753067A-AAF7-4CF1-8A9B-84AAC2D01966}"/>
                </a:ext>
              </a:extLst>
            </p:cNvPr>
            <p:cNvSpPr txBox="1"/>
            <p:nvPr/>
          </p:nvSpPr>
          <p:spPr>
            <a:xfrm>
              <a:off x="4426475" y="3894342"/>
              <a:ext cx="367408" cy="523220"/>
            </a:xfrm>
            <a:prstGeom prst="rect">
              <a:avLst/>
            </a:prstGeom>
            <a:noFill/>
          </p:spPr>
          <p:txBody>
            <a:bodyPr wrap="none" rtlCol="0">
              <a:spAutoFit/>
            </a:bodyPr>
            <a:lstStyle/>
            <a:p>
              <a:r>
                <a:rPr lang="en-AU" sz="2800" dirty="0">
                  <a:solidFill>
                    <a:srgbClr val="92D050"/>
                  </a:solidFill>
                </a:rPr>
                <a:t>7</a:t>
              </a:r>
            </a:p>
          </p:txBody>
        </p:sp>
        <p:sp>
          <p:nvSpPr>
            <p:cNvPr id="117" name="TextBox 116">
              <a:extLst>
                <a:ext uri="{FF2B5EF4-FFF2-40B4-BE49-F238E27FC236}">
                  <a16:creationId xmlns:a16="http://schemas.microsoft.com/office/drawing/2014/main" id="{0FEC43C0-DC75-46A1-87C6-448514FD0314}"/>
                </a:ext>
              </a:extLst>
            </p:cNvPr>
            <p:cNvSpPr txBox="1"/>
            <p:nvPr/>
          </p:nvSpPr>
          <p:spPr>
            <a:xfrm>
              <a:off x="5723179" y="3062669"/>
              <a:ext cx="367408" cy="523220"/>
            </a:xfrm>
            <a:prstGeom prst="rect">
              <a:avLst/>
            </a:prstGeom>
            <a:noFill/>
          </p:spPr>
          <p:txBody>
            <a:bodyPr wrap="none" rtlCol="0">
              <a:spAutoFit/>
            </a:bodyPr>
            <a:lstStyle/>
            <a:p>
              <a:r>
                <a:rPr lang="en-AU" sz="2800" dirty="0">
                  <a:solidFill>
                    <a:srgbClr val="92D050"/>
                  </a:solidFill>
                </a:rPr>
                <a:t>2</a:t>
              </a:r>
            </a:p>
          </p:txBody>
        </p:sp>
        <p:sp>
          <p:nvSpPr>
            <p:cNvPr id="118" name="TextBox 117">
              <a:extLst>
                <a:ext uri="{FF2B5EF4-FFF2-40B4-BE49-F238E27FC236}">
                  <a16:creationId xmlns:a16="http://schemas.microsoft.com/office/drawing/2014/main" id="{6D90A815-C76D-4B57-AD99-8F277B1DB9E6}"/>
                </a:ext>
              </a:extLst>
            </p:cNvPr>
            <p:cNvSpPr txBox="1"/>
            <p:nvPr/>
          </p:nvSpPr>
          <p:spPr>
            <a:xfrm>
              <a:off x="7186875" y="3214603"/>
              <a:ext cx="367408" cy="523220"/>
            </a:xfrm>
            <a:prstGeom prst="rect">
              <a:avLst/>
            </a:prstGeom>
            <a:noFill/>
          </p:spPr>
          <p:txBody>
            <a:bodyPr wrap="none" rtlCol="0">
              <a:spAutoFit/>
            </a:bodyPr>
            <a:lstStyle/>
            <a:p>
              <a:r>
                <a:rPr lang="en-AU" sz="2800" dirty="0">
                  <a:solidFill>
                    <a:srgbClr val="92D050"/>
                  </a:solidFill>
                </a:rPr>
                <a:t>3</a:t>
              </a:r>
            </a:p>
          </p:txBody>
        </p:sp>
        <p:sp>
          <p:nvSpPr>
            <p:cNvPr id="119" name="TextBox 118">
              <a:extLst>
                <a:ext uri="{FF2B5EF4-FFF2-40B4-BE49-F238E27FC236}">
                  <a16:creationId xmlns:a16="http://schemas.microsoft.com/office/drawing/2014/main" id="{BF433792-BF8D-4AA0-8DFC-7DE97197CC41}"/>
                </a:ext>
              </a:extLst>
            </p:cNvPr>
            <p:cNvSpPr txBox="1"/>
            <p:nvPr/>
          </p:nvSpPr>
          <p:spPr>
            <a:xfrm>
              <a:off x="7638807" y="4389173"/>
              <a:ext cx="367408" cy="523220"/>
            </a:xfrm>
            <a:prstGeom prst="rect">
              <a:avLst/>
            </a:prstGeom>
            <a:noFill/>
          </p:spPr>
          <p:txBody>
            <a:bodyPr wrap="none" rtlCol="0">
              <a:spAutoFit/>
            </a:bodyPr>
            <a:lstStyle/>
            <a:p>
              <a:r>
                <a:rPr lang="en-AU" sz="2800" dirty="0">
                  <a:solidFill>
                    <a:srgbClr val="92D050"/>
                  </a:solidFill>
                </a:rPr>
                <a:t>6</a:t>
              </a:r>
            </a:p>
          </p:txBody>
        </p:sp>
        <p:sp>
          <p:nvSpPr>
            <p:cNvPr id="120" name="TextBox 119">
              <a:extLst>
                <a:ext uri="{FF2B5EF4-FFF2-40B4-BE49-F238E27FC236}">
                  <a16:creationId xmlns:a16="http://schemas.microsoft.com/office/drawing/2014/main" id="{71A22DD3-5BAE-441B-B5F5-A644ADB34F90}"/>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121" name="TextBox 120">
              <a:extLst>
                <a:ext uri="{FF2B5EF4-FFF2-40B4-BE49-F238E27FC236}">
                  <a16:creationId xmlns:a16="http://schemas.microsoft.com/office/drawing/2014/main" id="{CE7CF649-80F6-4A67-B321-CEE8BD22C1BA}"/>
                </a:ext>
              </a:extLst>
            </p:cNvPr>
            <p:cNvSpPr txBox="1"/>
            <p:nvPr/>
          </p:nvSpPr>
          <p:spPr>
            <a:xfrm>
              <a:off x="5370429" y="4564172"/>
              <a:ext cx="367408" cy="523220"/>
            </a:xfrm>
            <a:prstGeom prst="rect">
              <a:avLst/>
            </a:prstGeom>
            <a:noFill/>
          </p:spPr>
          <p:txBody>
            <a:bodyPr wrap="none" rtlCol="0">
              <a:spAutoFit/>
            </a:bodyPr>
            <a:lstStyle/>
            <a:p>
              <a:r>
                <a:rPr lang="en-AU" sz="2800" dirty="0">
                  <a:solidFill>
                    <a:srgbClr val="92D050"/>
                  </a:solidFill>
                </a:rPr>
                <a:t>3</a:t>
              </a:r>
            </a:p>
          </p:txBody>
        </p:sp>
        <p:sp>
          <p:nvSpPr>
            <p:cNvPr id="122" name="TextBox 121">
              <a:extLst>
                <a:ext uri="{FF2B5EF4-FFF2-40B4-BE49-F238E27FC236}">
                  <a16:creationId xmlns:a16="http://schemas.microsoft.com/office/drawing/2014/main" id="{B2B49359-D0AE-4555-9008-FDB7F607FB2E}"/>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123" name="TextBox 122">
              <a:extLst>
                <a:ext uri="{FF2B5EF4-FFF2-40B4-BE49-F238E27FC236}">
                  <a16:creationId xmlns:a16="http://schemas.microsoft.com/office/drawing/2014/main" id="{5D19CC9E-732A-4838-9ADA-9CD7F49C4C56}"/>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124" name="TextBox 123">
              <a:extLst>
                <a:ext uri="{FF2B5EF4-FFF2-40B4-BE49-F238E27FC236}">
                  <a16:creationId xmlns:a16="http://schemas.microsoft.com/office/drawing/2014/main" id="{871B9571-DA63-425B-B051-C39407AF80AD}"/>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Tree>
    <p:extLst>
      <p:ext uri="{BB962C8B-B14F-4D97-AF65-F5344CB8AC3E}">
        <p14:creationId xmlns:p14="http://schemas.microsoft.com/office/powerpoint/2010/main" val="11748744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6" name="TextBox 45">
            <a:extLst>
              <a:ext uri="{FF2B5EF4-FFF2-40B4-BE49-F238E27FC236}">
                <a16:creationId xmlns:a16="http://schemas.microsoft.com/office/drawing/2014/main" id="{0F069F5F-A9ED-4B23-B748-EB1BB4482C92}"/>
              </a:ext>
            </a:extLst>
          </p:cNvPr>
          <p:cNvSpPr txBox="1"/>
          <p:nvPr/>
        </p:nvSpPr>
        <p:spPr>
          <a:xfrm>
            <a:off x="331371" y="478506"/>
            <a:ext cx="4436534" cy="2308324"/>
          </a:xfrm>
          <a:prstGeom prst="rect">
            <a:avLst/>
          </a:prstGeom>
          <a:noFill/>
        </p:spPr>
        <p:txBody>
          <a:bodyPr wrap="square" rtlCol="0">
            <a:spAutoFit/>
          </a:bodyPr>
          <a:lstStyle/>
          <a:p>
            <a:r>
              <a:rPr lang="en-AU" sz="2400" dirty="0">
                <a:solidFill>
                  <a:schemeClr val="bg1"/>
                </a:solidFill>
              </a:rPr>
              <a:t>Step 3:</a:t>
            </a:r>
          </a:p>
          <a:p>
            <a:r>
              <a:rPr lang="en-AU" sz="2400" dirty="0">
                <a:solidFill>
                  <a:schemeClr val="bg1"/>
                </a:solidFill>
              </a:rPr>
              <a:t>Repeat steps 1 and 2 until vSet is empty.</a:t>
            </a:r>
          </a:p>
          <a:p>
            <a:r>
              <a:rPr lang="en-AU" sz="2400" dirty="0">
                <a:solidFill>
                  <a:srgbClr val="FFFF00"/>
                </a:solidFill>
              </a:rPr>
              <a:t>yellow</a:t>
            </a:r>
            <a:r>
              <a:rPr lang="en-AU" sz="2400" dirty="0">
                <a:solidFill>
                  <a:schemeClr val="bg1"/>
                </a:solidFill>
              </a:rPr>
              <a:t> shows the shortest paths from 0 to all other vertices so far, built from the predecessor array.</a:t>
            </a:r>
            <a:endParaRPr lang="en-AU" sz="2400" dirty="0">
              <a:solidFill>
                <a:srgbClr val="FFFF00"/>
              </a:solidFill>
            </a:endParaRPr>
          </a:p>
        </p:txBody>
      </p:sp>
      <p:grpSp>
        <p:nvGrpSpPr>
          <p:cNvPr id="52" name="Group 51">
            <a:extLst>
              <a:ext uri="{FF2B5EF4-FFF2-40B4-BE49-F238E27FC236}">
                <a16:creationId xmlns:a16="http://schemas.microsoft.com/office/drawing/2014/main" id="{7754CFE7-EFDF-42A8-A7DE-D3BE8139F644}"/>
              </a:ext>
            </a:extLst>
          </p:cNvPr>
          <p:cNvGrpSpPr/>
          <p:nvPr/>
        </p:nvGrpSpPr>
        <p:grpSpPr>
          <a:xfrm>
            <a:off x="1903135" y="2700836"/>
            <a:ext cx="8385709" cy="3943348"/>
            <a:chOff x="919157" y="2459578"/>
            <a:chExt cx="8385709" cy="3943348"/>
          </a:xfrm>
        </p:grpSpPr>
        <p:sp>
          <p:nvSpPr>
            <p:cNvPr id="54" name="Oval 53">
              <a:extLst>
                <a:ext uri="{FF2B5EF4-FFF2-40B4-BE49-F238E27FC236}">
                  <a16:creationId xmlns:a16="http://schemas.microsoft.com/office/drawing/2014/main" id="{C10AFDF4-9A90-42ED-8772-621F17F52988}"/>
                </a:ext>
              </a:extLst>
            </p:cNvPr>
            <p:cNvSpPr/>
            <p:nvPr/>
          </p:nvSpPr>
          <p:spPr>
            <a:xfrm>
              <a:off x="956726" y="2914640"/>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0</a:t>
              </a:r>
            </a:p>
          </p:txBody>
        </p:sp>
        <p:sp>
          <p:nvSpPr>
            <p:cNvPr id="90" name="Oval 89">
              <a:extLst>
                <a:ext uri="{FF2B5EF4-FFF2-40B4-BE49-F238E27FC236}">
                  <a16:creationId xmlns:a16="http://schemas.microsoft.com/office/drawing/2014/main" id="{A876EF66-0FDF-469F-91C5-499D2A5230A2}"/>
                </a:ext>
              </a:extLst>
            </p:cNvPr>
            <p:cNvSpPr/>
            <p:nvPr/>
          </p:nvSpPr>
          <p:spPr>
            <a:xfrm>
              <a:off x="956727" y="5717121"/>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3</a:t>
              </a:r>
            </a:p>
          </p:txBody>
        </p:sp>
        <p:sp>
          <p:nvSpPr>
            <p:cNvPr id="91" name="Oval 90">
              <a:extLst>
                <a:ext uri="{FF2B5EF4-FFF2-40B4-BE49-F238E27FC236}">
                  <a16:creationId xmlns:a16="http://schemas.microsoft.com/office/drawing/2014/main" id="{1BCE5347-2008-4F0D-AFF7-EB4AFEBF5E56}"/>
                </a:ext>
              </a:extLst>
            </p:cNvPr>
            <p:cNvSpPr/>
            <p:nvPr/>
          </p:nvSpPr>
          <p:spPr>
            <a:xfrm>
              <a:off x="4596227" y="2459578"/>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1</a:t>
              </a:r>
            </a:p>
          </p:txBody>
        </p:sp>
        <p:sp>
          <p:nvSpPr>
            <p:cNvPr id="92" name="Oval 91">
              <a:extLst>
                <a:ext uri="{FF2B5EF4-FFF2-40B4-BE49-F238E27FC236}">
                  <a16:creationId xmlns:a16="http://schemas.microsoft.com/office/drawing/2014/main" id="{138B602D-522B-467F-B33F-33ADCE89B2C1}"/>
                </a:ext>
              </a:extLst>
            </p:cNvPr>
            <p:cNvSpPr/>
            <p:nvPr/>
          </p:nvSpPr>
          <p:spPr>
            <a:xfrm>
              <a:off x="2476493" y="4398421"/>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2</a:t>
              </a:r>
            </a:p>
          </p:txBody>
        </p:sp>
        <p:sp>
          <p:nvSpPr>
            <p:cNvPr id="93" name="Oval 92">
              <a:extLst>
                <a:ext uri="{FF2B5EF4-FFF2-40B4-BE49-F238E27FC236}">
                  <a16:creationId xmlns:a16="http://schemas.microsoft.com/office/drawing/2014/main" id="{30B76FDC-18F2-485D-91C8-624A4D24D50E}"/>
                </a:ext>
              </a:extLst>
            </p:cNvPr>
            <p:cNvSpPr/>
            <p:nvPr/>
          </p:nvSpPr>
          <p:spPr>
            <a:xfrm>
              <a:off x="4647973" y="5474652"/>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4</a:t>
              </a:r>
            </a:p>
          </p:txBody>
        </p:sp>
        <p:sp>
          <p:nvSpPr>
            <p:cNvPr id="94" name="Oval 93">
              <a:extLst>
                <a:ext uri="{FF2B5EF4-FFF2-40B4-BE49-F238E27FC236}">
                  <a16:creationId xmlns:a16="http://schemas.microsoft.com/office/drawing/2014/main" id="{3BFBCFFA-6EE2-40B4-B0A9-2D0378FA90EC}"/>
                </a:ext>
              </a:extLst>
            </p:cNvPr>
            <p:cNvSpPr/>
            <p:nvPr/>
          </p:nvSpPr>
          <p:spPr>
            <a:xfrm>
              <a:off x="6093173" y="3813050"/>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5</a:t>
              </a:r>
            </a:p>
          </p:txBody>
        </p:sp>
        <p:sp>
          <p:nvSpPr>
            <p:cNvPr id="95" name="Oval 94">
              <a:extLst>
                <a:ext uri="{FF2B5EF4-FFF2-40B4-BE49-F238E27FC236}">
                  <a16:creationId xmlns:a16="http://schemas.microsoft.com/office/drawing/2014/main" id="{F9384A7E-7A1C-45E5-A208-5823EBC4FD77}"/>
                </a:ext>
              </a:extLst>
            </p:cNvPr>
            <p:cNvSpPr/>
            <p:nvPr/>
          </p:nvSpPr>
          <p:spPr>
            <a:xfrm>
              <a:off x="8211374" y="2914640"/>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6</a:t>
              </a:r>
            </a:p>
          </p:txBody>
        </p:sp>
        <p:sp>
          <p:nvSpPr>
            <p:cNvPr id="96" name="Oval 95">
              <a:extLst>
                <a:ext uri="{FF2B5EF4-FFF2-40B4-BE49-F238E27FC236}">
                  <a16:creationId xmlns:a16="http://schemas.microsoft.com/office/drawing/2014/main" id="{DE840685-40E6-4E4D-BC78-5B7C24D56017}"/>
                </a:ext>
              </a:extLst>
            </p:cNvPr>
            <p:cNvSpPr/>
            <p:nvPr/>
          </p:nvSpPr>
          <p:spPr>
            <a:xfrm>
              <a:off x="8619061" y="5287907"/>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7</a:t>
              </a:r>
            </a:p>
          </p:txBody>
        </p:sp>
        <p:cxnSp>
          <p:nvCxnSpPr>
            <p:cNvPr id="97" name="Straight Connector 96">
              <a:extLst>
                <a:ext uri="{FF2B5EF4-FFF2-40B4-BE49-F238E27FC236}">
                  <a16:creationId xmlns:a16="http://schemas.microsoft.com/office/drawing/2014/main" id="{59E5013D-AA42-4E5F-9182-958D222E5E36}"/>
                </a:ext>
              </a:extLst>
            </p:cNvPr>
            <p:cNvCxnSpPr>
              <a:stCxn id="54" idx="6"/>
              <a:endCxn id="91" idx="2"/>
            </p:cNvCxnSpPr>
            <p:nvPr/>
          </p:nvCxnSpPr>
          <p:spPr>
            <a:xfrm flipV="1">
              <a:off x="1642531" y="2802481"/>
              <a:ext cx="2953696" cy="45506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2A6A40B-D34C-452D-BADA-DAD626AC41EA}"/>
                </a:ext>
              </a:extLst>
            </p:cNvPr>
            <p:cNvCxnSpPr>
              <a:cxnSpLocks/>
              <a:stCxn id="54" idx="5"/>
              <a:endCxn id="92" idx="1"/>
            </p:cNvCxnSpPr>
            <p:nvPr/>
          </p:nvCxnSpPr>
          <p:spPr>
            <a:xfrm>
              <a:off x="1542097" y="3500011"/>
              <a:ext cx="1034830" cy="99884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0D29DA9-BD5A-4DAF-8340-E8415DEF21EE}"/>
                </a:ext>
              </a:extLst>
            </p:cNvPr>
            <p:cNvCxnSpPr>
              <a:stCxn id="92" idx="7"/>
              <a:endCxn id="91"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69FD111-052B-49A0-A25C-3F1BBFFDE309}"/>
                </a:ext>
              </a:extLst>
            </p:cNvPr>
            <p:cNvCxnSpPr>
              <a:stCxn id="91" idx="6"/>
              <a:endCxn id="95"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801936-8278-4CBD-8789-1590EFC5A2BC}"/>
                </a:ext>
              </a:extLst>
            </p:cNvPr>
            <p:cNvCxnSpPr>
              <a:stCxn id="94" idx="7"/>
              <a:endCxn id="95" idx="3"/>
            </p:cNvCxnSpPr>
            <p:nvPr/>
          </p:nvCxnSpPr>
          <p:spPr>
            <a:xfrm flipV="1">
              <a:off x="6678544" y="3500011"/>
              <a:ext cx="1633264" cy="41347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C696785-DBFB-4BF5-9E1D-0F5368DC1FA0}"/>
                </a:ext>
              </a:extLst>
            </p:cNvPr>
            <p:cNvCxnSpPr>
              <a:stCxn id="94" idx="5"/>
              <a:endCxn id="96" idx="1"/>
            </p:cNvCxnSpPr>
            <p:nvPr/>
          </p:nvCxnSpPr>
          <p:spPr>
            <a:xfrm>
              <a:off x="6678544" y="4398421"/>
              <a:ext cx="2040951" cy="98992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B1CCB5A-7D53-4349-BEEA-6BB7FDDFC7DC}"/>
                </a:ext>
              </a:extLst>
            </p:cNvPr>
            <p:cNvCxnSpPr>
              <a:stCxn id="95" idx="4"/>
              <a:endCxn id="96"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1ECEDF0-7FA1-4B7C-8522-74E49375E6CB}"/>
                </a:ext>
              </a:extLst>
            </p:cNvPr>
            <p:cNvCxnSpPr>
              <a:stCxn id="91" idx="5"/>
              <a:endCxn id="94" idx="1"/>
            </p:cNvCxnSpPr>
            <p:nvPr/>
          </p:nvCxnSpPr>
          <p:spPr>
            <a:xfrm>
              <a:off x="5181598" y="3044949"/>
              <a:ext cx="1012009" cy="868535"/>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004E508-F756-496C-BD9B-5966FA29F487}"/>
                </a:ext>
              </a:extLst>
            </p:cNvPr>
            <p:cNvCxnSpPr>
              <a:stCxn id="92" idx="6"/>
              <a:endCxn id="94"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F73D8F9-F0DE-4CCA-836D-05C648764251}"/>
                </a:ext>
              </a:extLst>
            </p:cNvPr>
            <p:cNvCxnSpPr>
              <a:stCxn id="54" idx="4"/>
              <a:endCxn id="90"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F275942-E8A7-4F44-BC7A-455568BD62F5}"/>
                </a:ext>
              </a:extLst>
            </p:cNvPr>
            <p:cNvCxnSpPr>
              <a:cxnSpLocks/>
              <a:stCxn id="90" idx="7"/>
              <a:endCxn id="92" idx="3"/>
            </p:cNvCxnSpPr>
            <p:nvPr/>
          </p:nvCxnSpPr>
          <p:spPr>
            <a:xfrm flipV="1">
              <a:off x="1542098" y="4983792"/>
              <a:ext cx="1034829" cy="83376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FFBA5A2-FA16-4016-97FE-C0FD039CE6A0}"/>
                </a:ext>
              </a:extLst>
            </p:cNvPr>
            <p:cNvCxnSpPr>
              <a:stCxn id="90" idx="6"/>
              <a:endCxn id="93"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53BD405-1E4E-4D79-9B53-F9D4683716FD}"/>
                </a:ext>
              </a:extLst>
            </p:cNvPr>
            <p:cNvCxnSpPr>
              <a:stCxn id="92" idx="5"/>
              <a:endCxn id="93" idx="1"/>
            </p:cNvCxnSpPr>
            <p:nvPr/>
          </p:nvCxnSpPr>
          <p:spPr>
            <a:xfrm>
              <a:off x="3061864" y="4983792"/>
              <a:ext cx="1686543" cy="59129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00F4184-2803-43A1-A039-42FE178B23E6}"/>
                </a:ext>
              </a:extLst>
            </p:cNvPr>
            <p:cNvCxnSpPr>
              <a:stCxn id="93" idx="6"/>
              <a:endCxn id="96"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7B66056-0106-475B-B17E-6BDAF9887598}"/>
                </a:ext>
              </a:extLst>
            </p:cNvPr>
            <p:cNvCxnSpPr>
              <a:stCxn id="93" idx="7"/>
              <a:endCxn id="94"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66F3AAB9-2976-4853-98FF-21CDBF52D96E}"/>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rgbClr val="FFFF00"/>
                  </a:solidFill>
                </a:rPr>
                <a:t>5</a:t>
              </a:r>
            </a:p>
          </p:txBody>
        </p:sp>
        <p:sp>
          <p:nvSpPr>
            <p:cNvPr id="113" name="TextBox 112">
              <a:extLst>
                <a:ext uri="{FF2B5EF4-FFF2-40B4-BE49-F238E27FC236}">
                  <a16:creationId xmlns:a16="http://schemas.microsoft.com/office/drawing/2014/main" id="{1318AA50-D42F-4629-AF09-78A4F3D302AB}"/>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114" name="TextBox 113">
              <a:extLst>
                <a:ext uri="{FF2B5EF4-FFF2-40B4-BE49-F238E27FC236}">
                  <a16:creationId xmlns:a16="http://schemas.microsoft.com/office/drawing/2014/main" id="{6EBA0567-C3AF-4154-8DED-70F7524FE609}"/>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115" name="TextBox 114">
              <a:extLst>
                <a:ext uri="{FF2B5EF4-FFF2-40B4-BE49-F238E27FC236}">
                  <a16:creationId xmlns:a16="http://schemas.microsoft.com/office/drawing/2014/main" id="{4C6D4EBF-7E7E-4F79-84BB-8CB678E87216}"/>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116" name="TextBox 115">
              <a:extLst>
                <a:ext uri="{FF2B5EF4-FFF2-40B4-BE49-F238E27FC236}">
                  <a16:creationId xmlns:a16="http://schemas.microsoft.com/office/drawing/2014/main" id="{B8B2DEDD-8EF1-4777-A52E-28955748834C}"/>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FFFF00"/>
                  </a:solidFill>
                </a:rPr>
                <a:t>4</a:t>
              </a:r>
            </a:p>
          </p:txBody>
        </p:sp>
        <p:sp>
          <p:nvSpPr>
            <p:cNvPr id="117" name="TextBox 116">
              <a:extLst>
                <a:ext uri="{FF2B5EF4-FFF2-40B4-BE49-F238E27FC236}">
                  <a16:creationId xmlns:a16="http://schemas.microsoft.com/office/drawing/2014/main" id="{3B302DDD-5F02-4CED-B63C-4447DFFE0804}"/>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118" name="TextBox 117">
              <a:extLst>
                <a:ext uri="{FF2B5EF4-FFF2-40B4-BE49-F238E27FC236}">
                  <a16:creationId xmlns:a16="http://schemas.microsoft.com/office/drawing/2014/main" id="{3E616B27-3031-4407-813A-4BD1F35A635D}"/>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119" name="TextBox 118">
              <a:extLst>
                <a:ext uri="{FF2B5EF4-FFF2-40B4-BE49-F238E27FC236}">
                  <a16:creationId xmlns:a16="http://schemas.microsoft.com/office/drawing/2014/main" id="{E0E6B184-636D-4B2F-97F4-6AE09E08293E}"/>
                </a:ext>
              </a:extLst>
            </p:cNvPr>
            <p:cNvSpPr txBox="1"/>
            <p:nvPr/>
          </p:nvSpPr>
          <p:spPr>
            <a:xfrm>
              <a:off x="5723179" y="3062669"/>
              <a:ext cx="367408" cy="523220"/>
            </a:xfrm>
            <a:prstGeom prst="rect">
              <a:avLst/>
            </a:prstGeom>
            <a:noFill/>
          </p:spPr>
          <p:txBody>
            <a:bodyPr wrap="none" rtlCol="0">
              <a:spAutoFit/>
            </a:bodyPr>
            <a:lstStyle/>
            <a:p>
              <a:r>
                <a:rPr lang="en-AU" sz="2800" dirty="0">
                  <a:solidFill>
                    <a:srgbClr val="FFFF00"/>
                  </a:solidFill>
                </a:rPr>
                <a:t>2</a:t>
              </a:r>
            </a:p>
          </p:txBody>
        </p:sp>
        <p:sp>
          <p:nvSpPr>
            <p:cNvPr id="120" name="TextBox 119">
              <a:extLst>
                <a:ext uri="{FF2B5EF4-FFF2-40B4-BE49-F238E27FC236}">
                  <a16:creationId xmlns:a16="http://schemas.microsoft.com/office/drawing/2014/main" id="{717F74C4-555B-4D7B-B5B8-35516A676125}"/>
                </a:ext>
              </a:extLst>
            </p:cNvPr>
            <p:cNvSpPr txBox="1"/>
            <p:nvPr/>
          </p:nvSpPr>
          <p:spPr>
            <a:xfrm>
              <a:off x="7186875" y="3214603"/>
              <a:ext cx="367408" cy="523220"/>
            </a:xfrm>
            <a:prstGeom prst="rect">
              <a:avLst/>
            </a:prstGeom>
            <a:noFill/>
          </p:spPr>
          <p:txBody>
            <a:bodyPr wrap="none" rtlCol="0">
              <a:spAutoFit/>
            </a:bodyPr>
            <a:lstStyle/>
            <a:p>
              <a:r>
                <a:rPr lang="en-AU" sz="2800" dirty="0">
                  <a:solidFill>
                    <a:srgbClr val="FFFF00"/>
                  </a:solidFill>
                </a:rPr>
                <a:t>3</a:t>
              </a:r>
            </a:p>
          </p:txBody>
        </p:sp>
        <p:sp>
          <p:nvSpPr>
            <p:cNvPr id="121" name="TextBox 120">
              <a:extLst>
                <a:ext uri="{FF2B5EF4-FFF2-40B4-BE49-F238E27FC236}">
                  <a16:creationId xmlns:a16="http://schemas.microsoft.com/office/drawing/2014/main" id="{9A90D663-184E-498F-8614-DAE1A567E71A}"/>
                </a:ext>
              </a:extLst>
            </p:cNvPr>
            <p:cNvSpPr txBox="1"/>
            <p:nvPr/>
          </p:nvSpPr>
          <p:spPr>
            <a:xfrm>
              <a:off x="7638807" y="4389173"/>
              <a:ext cx="367408" cy="523220"/>
            </a:xfrm>
            <a:prstGeom prst="rect">
              <a:avLst/>
            </a:prstGeom>
            <a:noFill/>
          </p:spPr>
          <p:txBody>
            <a:bodyPr wrap="none" rtlCol="0">
              <a:spAutoFit/>
            </a:bodyPr>
            <a:lstStyle/>
            <a:p>
              <a:r>
                <a:rPr lang="en-AU" sz="2800" dirty="0">
                  <a:solidFill>
                    <a:srgbClr val="FFFF00"/>
                  </a:solidFill>
                </a:rPr>
                <a:t>6</a:t>
              </a:r>
            </a:p>
          </p:txBody>
        </p:sp>
        <p:sp>
          <p:nvSpPr>
            <p:cNvPr id="122" name="TextBox 121">
              <a:extLst>
                <a:ext uri="{FF2B5EF4-FFF2-40B4-BE49-F238E27FC236}">
                  <a16:creationId xmlns:a16="http://schemas.microsoft.com/office/drawing/2014/main" id="{E1A727BB-5AA6-4B0C-874B-F76215289DE5}"/>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123" name="TextBox 122">
              <a:extLst>
                <a:ext uri="{FF2B5EF4-FFF2-40B4-BE49-F238E27FC236}">
                  <a16:creationId xmlns:a16="http://schemas.microsoft.com/office/drawing/2014/main" id="{296FDD02-DF66-49F3-8216-83E68240DA8D}"/>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124" name="TextBox 123">
              <a:extLst>
                <a:ext uri="{FF2B5EF4-FFF2-40B4-BE49-F238E27FC236}">
                  <a16:creationId xmlns:a16="http://schemas.microsoft.com/office/drawing/2014/main" id="{01466F5F-0297-48DA-9719-57D50C7A7052}"/>
                </a:ext>
              </a:extLst>
            </p:cNvPr>
            <p:cNvSpPr txBox="1"/>
            <p:nvPr/>
          </p:nvSpPr>
          <p:spPr>
            <a:xfrm>
              <a:off x="3856587" y="4772399"/>
              <a:ext cx="367408" cy="523220"/>
            </a:xfrm>
            <a:prstGeom prst="rect">
              <a:avLst/>
            </a:prstGeom>
            <a:noFill/>
          </p:spPr>
          <p:txBody>
            <a:bodyPr wrap="none" rtlCol="0">
              <a:spAutoFit/>
            </a:bodyPr>
            <a:lstStyle/>
            <a:p>
              <a:r>
                <a:rPr lang="en-AU" sz="2800" dirty="0">
                  <a:solidFill>
                    <a:srgbClr val="FFFF00"/>
                  </a:solidFill>
                </a:rPr>
                <a:t>3</a:t>
              </a:r>
            </a:p>
          </p:txBody>
        </p:sp>
        <p:sp>
          <p:nvSpPr>
            <p:cNvPr id="125" name="TextBox 124">
              <a:extLst>
                <a:ext uri="{FF2B5EF4-FFF2-40B4-BE49-F238E27FC236}">
                  <a16:creationId xmlns:a16="http://schemas.microsoft.com/office/drawing/2014/main" id="{80408B22-BEEC-4372-8683-4EB1DB62F3E7}"/>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126" name="TextBox 125">
              <a:extLst>
                <a:ext uri="{FF2B5EF4-FFF2-40B4-BE49-F238E27FC236}">
                  <a16:creationId xmlns:a16="http://schemas.microsoft.com/office/drawing/2014/main" id="{27DF3D26-E354-4944-A0E2-A0F4F05897C4}"/>
                </a:ext>
              </a:extLst>
            </p:cNvPr>
            <p:cNvSpPr txBox="1"/>
            <p:nvPr/>
          </p:nvSpPr>
          <p:spPr>
            <a:xfrm>
              <a:off x="1776668" y="4892349"/>
              <a:ext cx="367408" cy="523220"/>
            </a:xfrm>
            <a:prstGeom prst="rect">
              <a:avLst/>
            </a:prstGeom>
            <a:noFill/>
          </p:spPr>
          <p:txBody>
            <a:bodyPr wrap="none" rtlCol="0">
              <a:spAutoFit/>
            </a:bodyPr>
            <a:lstStyle/>
            <a:p>
              <a:r>
                <a:rPr lang="en-AU" sz="2800" dirty="0">
                  <a:solidFill>
                    <a:srgbClr val="FFFF00"/>
                  </a:solidFill>
                </a:rPr>
                <a:t>1</a:t>
              </a:r>
            </a:p>
          </p:txBody>
        </p:sp>
      </p:grpSp>
      <p:sp>
        <p:nvSpPr>
          <p:cNvPr id="47" name="TextBox 46">
            <a:extLst>
              <a:ext uri="{FF2B5EF4-FFF2-40B4-BE49-F238E27FC236}">
                <a16:creationId xmlns:a16="http://schemas.microsoft.com/office/drawing/2014/main" id="{20FA3CE2-9C01-4821-A124-9C6507436E7E}"/>
              </a:ext>
            </a:extLst>
          </p:cNvPr>
          <p:cNvSpPr txBox="1"/>
          <p:nvPr/>
        </p:nvSpPr>
        <p:spPr>
          <a:xfrm>
            <a:off x="5156163" y="1946616"/>
            <a:ext cx="2162195" cy="584775"/>
          </a:xfrm>
          <a:prstGeom prst="rect">
            <a:avLst/>
          </a:prstGeom>
          <a:noFill/>
        </p:spPr>
        <p:txBody>
          <a:bodyPr wrap="none" rtlCol="0">
            <a:spAutoFit/>
          </a:bodyPr>
          <a:lstStyle/>
          <a:p>
            <a:r>
              <a:rPr lang="en-AU" sz="3200" dirty="0">
                <a:solidFill>
                  <a:schemeClr val="bg1"/>
                </a:solidFill>
              </a:rPr>
              <a:t>vSet = {6, 7}</a:t>
            </a:r>
          </a:p>
        </p:txBody>
      </p:sp>
      <p:graphicFrame>
        <p:nvGraphicFramePr>
          <p:cNvPr id="49" name="Table 9">
            <a:extLst>
              <a:ext uri="{FF2B5EF4-FFF2-40B4-BE49-F238E27FC236}">
                <a16:creationId xmlns:a16="http://schemas.microsoft.com/office/drawing/2014/main" id="{0238C152-D0B6-42EF-A5BC-A757AF40C509}"/>
              </a:ext>
            </a:extLst>
          </p:cNvPr>
          <p:cNvGraphicFramePr>
            <a:graphicFrameLocks noGrp="1"/>
          </p:cNvGraphicFramePr>
          <p:nvPr>
            <p:extLst>
              <p:ext uri="{D42A27DB-BD31-4B8C-83A1-F6EECF244321}">
                <p14:modId xmlns:p14="http://schemas.microsoft.com/office/powerpoint/2010/main" val="1324491132"/>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solidFill>
                          <a:schemeClr val="bg1"/>
                        </a:solidFill>
                      </a:endParaRP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3</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6</a:t>
                      </a:r>
                    </a:p>
                  </a:txBody>
                  <a:tcPr anchor="ctr">
                    <a:noFill/>
                  </a:tcPr>
                </a:tc>
                <a:tc>
                  <a:txBody>
                    <a:bodyPr/>
                    <a:lstStyle/>
                    <a:p>
                      <a:pPr algn="ctr"/>
                      <a:r>
                        <a:rPr lang="en-AU" sz="3200" dirty="0">
                          <a:solidFill>
                            <a:schemeClr val="bg1"/>
                          </a:solidFill>
                        </a:rPr>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bg1"/>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chemeClr val="bg1"/>
                          </a:solidFill>
                        </a:rPr>
                        <a:t>5</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10</a:t>
                      </a:r>
                    </a:p>
                  </a:txBody>
                  <a:tcPr anchor="ctr">
                    <a:noFill/>
                  </a:tcPr>
                </a:tc>
                <a:tc>
                  <a:txBody>
                    <a:bodyPr/>
                    <a:lstStyle/>
                    <a:p>
                      <a:pPr algn="ctr"/>
                      <a:r>
                        <a:rPr lang="en-AU" sz="3200" dirty="0">
                          <a:solidFill>
                            <a:schemeClr val="bg1"/>
                          </a:solidFill>
                        </a:rPr>
                        <a:t>13</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5</a:t>
                      </a:r>
                    </a:p>
                  </a:txBody>
                  <a:tcPr anchor="ctr">
                    <a:noFill/>
                  </a:tcPr>
                </a:tc>
                <a:extLst>
                  <a:ext uri="{0D108BD9-81ED-4DB2-BD59-A6C34878D82A}">
                    <a16:rowId xmlns:a16="http://schemas.microsoft.com/office/drawing/2014/main" val="2577147370"/>
                  </a:ext>
                </a:extLst>
              </a:tr>
            </a:tbl>
          </a:graphicData>
        </a:graphic>
      </p:graphicFrame>
    </p:spTree>
    <p:extLst>
      <p:ext uri="{BB962C8B-B14F-4D97-AF65-F5344CB8AC3E}">
        <p14:creationId xmlns:p14="http://schemas.microsoft.com/office/powerpoint/2010/main" val="7780430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6" name="TextBox 45">
            <a:extLst>
              <a:ext uri="{FF2B5EF4-FFF2-40B4-BE49-F238E27FC236}">
                <a16:creationId xmlns:a16="http://schemas.microsoft.com/office/drawing/2014/main" id="{0F069F5F-A9ED-4B23-B748-EB1BB4482C92}"/>
              </a:ext>
            </a:extLst>
          </p:cNvPr>
          <p:cNvSpPr txBox="1"/>
          <p:nvPr/>
        </p:nvSpPr>
        <p:spPr>
          <a:xfrm>
            <a:off x="331371" y="478506"/>
            <a:ext cx="4436534" cy="830997"/>
          </a:xfrm>
          <a:prstGeom prst="rect">
            <a:avLst/>
          </a:prstGeom>
          <a:noFill/>
        </p:spPr>
        <p:txBody>
          <a:bodyPr wrap="square" rtlCol="0">
            <a:spAutoFit/>
          </a:bodyPr>
          <a:lstStyle/>
          <a:p>
            <a:r>
              <a:rPr lang="en-AU" sz="2400" dirty="0">
                <a:solidFill>
                  <a:schemeClr val="bg1"/>
                </a:solidFill>
              </a:rPr>
              <a:t>It’s your turn to perform one more iteration of the algorithm.</a:t>
            </a:r>
          </a:p>
        </p:txBody>
      </p:sp>
      <p:grpSp>
        <p:nvGrpSpPr>
          <p:cNvPr id="45" name="Group 44">
            <a:extLst>
              <a:ext uri="{FF2B5EF4-FFF2-40B4-BE49-F238E27FC236}">
                <a16:creationId xmlns:a16="http://schemas.microsoft.com/office/drawing/2014/main" id="{E6346F50-274E-4718-A466-FF4F1F1017AC}"/>
              </a:ext>
            </a:extLst>
          </p:cNvPr>
          <p:cNvGrpSpPr/>
          <p:nvPr/>
        </p:nvGrpSpPr>
        <p:grpSpPr>
          <a:xfrm>
            <a:off x="1903135" y="2700836"/>
            <a:ext cx="8385709" cy="3943348"/>
            <a:chOff x="919157" y="2459578"/>
            <a:chExt cx="8385709" cy="3943348"/>
          </a:xfrm>
        </p:grpSpPr>
        <p:sp>
          <p:nvSpPr>
            <p:cNvPr id="47" name="Oval 46">
              <a:extLst>
                <a:ext uri="{FF2B5EF4-FFF2-40B4-BE49-F238E27FC236}">
                  <a16:creationId xmlns:a16="http://schemas.microsoft.com/office/drawing/2014/main" id="{AFB06C0C-CB7E-414A-9956-B109AF02CA9E}"/>
                </a:ext>
              </a:extLst>
            </p:cNvPr>
            <p:cNvSpPr/>
            <p:nvPr/>
          </p:nvSpPr>
          <p:spPr>
            <a:xfrm>
              <a:off x="956726"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0</a:t>
              </a:r>
            </a:p>
          </p:txBody>
        </p:sp>
        <p:sp>
          <p:nvSpPr>
            <p:cNvPr id="49" name="Oval 48">
              <a:extLst>
                <a:ext uri="{FF2B5EF4-FFF2-40B4-BE49-F238E27FC236}">
                  <a16:creationId xmlns:a16="http://schemas.microsoft.com/office/drawing/2014/main" id="{33917851-D15C-44FD-BB13-B0BD186ABC99}"/>
                </a:ext>
              </a:extLst>
            </p:cNvPr>
            <p:cNvSpPr/>
            <p:nvPr/>
          </p:nvSpPr>
          <p:spPr>
            <a:xfrm>
              <a:off x="956727" y="57171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3</a:t>
              </a:r>
            </a:p>
          </p:txBody>
        </p:sp>
        <p:sp>
          <p:nvSpPr>
            <p:cNvPr id="51" name="Oval 50">
              <a:extLst>
                <a:ext uri="{FF2B5EF4-FFF2-40B4-BE49-F238E27FC236}">
                  <a16:creationId xmlns:a16="http://schemas.microsoft.com/office/drawing/2014/main" id="{75EF9229-7C69-4F6F-8239-AD2FE7AEDE4B}"/>
                </a:ext>
              </a:extLst>
            </p:cNvPr>
            <p:cNvSpPr/>
            <p:nvPr/>
          </p:nvSpPr>
          <p:spPr>
            <a:xfrm>
              <a:off x="4596227" y="2459578"/>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1</a:t>
              </a:r>
            </a:p>
          </p:txBody>
        </p:sp>
        <p:sp>
          <p:nvSpPr>
            <p:cNvPr id="53" name="Oval 52">
              <a:extLst>
                <a:ext uri="{FF2B5EF4-FFF2-40B4-BE49-F238E27FC236}">
                  <a16:creationId xmlns:a16="http://schemas.microsoft.com/office/drawing/2014/main" id="{9A9E03BF-9E12-4C6A-BD20-7124A25E5709}"/>
                </a:ext>
              </a:extLst>
            </p:cNvPr>
            <p:cNvSpPr/>
            <p:nvPr/>
          </p:nvSpPr>
          <p:spPr>
            <a:xfrm>
              <a:off x="2476493" y="43984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2</a:t>
              </a:r>
            </a:p>
          </p:txBody>
        </p:sp>
        <p:sp>
          <p:nvSpPr>
            <p:cNvPr id="55" name="Oval 54">
              <a:extLst>
                <a:ext uri="{FF2B5EF4-FFF2-40B4-BE49-F238E27FC236}">
                  <a16:creationId xmlns:a16="http://schemas.microsoft.com/office/drawing/2014/main" id="{EF9F51BA-AE75-408F-8CD8-569B2F54ED3B}"/>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56" name="Oval 55">
              <a:extLst>
                <a:ext uri="{FF2B5EF4-FFF2-40B4-BE49-F238E27FC236}">
                  <a16:creationId xmlns:a16="http://schemas.microsoft.com/office/drawing/2014/main" id="{1B0EF3DB-3042-4F52-B1EB-6F402AA80BD8}"/>
                </a:ext>
              </a:extLst>
            </p:cNvPr>
            <p:cNvSpPr/>
            <p:nvPr/>
          </p:nvSpPr>
          <p:spPr>
            <a:xfrm>
              <a:off x="6093173" y="381305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5</a:t>
              </a:r>
            </a:p>
          </p:txBody>
        </p:sp>
        <p:sp>
          <p:nvSpPr>
            <p:cNvPr id="57" name="Oval 56">
              <a:extLst>
                <a:ext uri="{FF2B5EF4-FFF2-40B4-BE49-F238E27FC236}">
                  <a16:creationId xmlns:a16="http://schemas.microsoft.com/office/drawing/2014/main" id="{E81F7EAD-C3BF-4646-8214-225C5C65D155}"/>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58" name="Oval 57">
              <a:extLst>
                <a:ext uri="{FF2B5EF4-FFF2-40B4-BE49-F238E27FC236}">
                  <a16:creationId xmlns:a16="http://schemas.microsoft.com/office/drawing/2014/main" id="{9C39673B-385E-465F-895F-A185272B1489}"/>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59" name="Straight Connector 58">
              <a:extLst>
                <a:ext uri="{FF2B5EF4-FFF2-40B4-BE49-F238E27FC236}">
                  <a16:creationId xmlns:a16="http://schemas.microsoft.com/office/drawing/2014/main" id="{0CB8DDB6-5014-4501-AAA6-CC9A4A28F5AE}"/>
                </a:ext>
              </a:extLst>
            </p:cNvPr>
            <p:cNvCxnSpPr>
              <a:stCxn id="47" idx="6"/>
              <a:endCxn id="51"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9949B2-79F8-4592-9713-EAC35FF7D194}"/>
                </a:ext>
              </a:extLst>
            </p:cNvPr>
            <p:cNvCxnSpPr>
              <a:cxnSpLocks/>
              <a:stCxn id="47" idx="5"/>
              <a:endCxn id="53" idx="1"/>
            </p:cNvCxnSpPr>
            <p:nvPr/>
          </p:nvCxnSpPr>
          <p:spPr>
            <a:xfrm>
              <a:off x="1542097" y="3500011"/>
              <a:ext cx="1034830" cy="99884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B90CA69-0ED3-4938-B6CC-7A5A4134AAA5}"/>
                </a:ext>
              </a:extLst>
            </p:cNvPr>
            <p:cNvCxnSpPr>
              <a:stCxn id="53" idx="7"/>
              <a:endCxn id="51"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ACFDF31-A4DA-4480-9F35-4073C8DFF8A1}"/>
                </a:ext>
              </a:extLst>
            </p:cNvPr>
            <p:cNvCxnSpPr>
              <a:stCxn id="51" idx="6"/>
              <a:endCxn id="57"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3B12FDD-00F4-42E2-B447-E403360EC25F}"/>
                </a:ext>
              </a:extLst>
            </p:cNvPr>
            <p:cNvCxnSpPr>
              <a:stCxn id="56" idx="7"/>
              <a:endCxn id="57"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601D21A-6605-46A4-B7F8-35B5973C1168}"/>
                </a:ext>
              </a:extLst>
            </p:cNvPr>
            <p:cNvCxnSpPr>
              <a:stCxn id="56" idx="5"/>
              <a:endCxn id="58"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92EAB1-34EA-4184-81F7-7DAE6BAE161D}"/>
                </a:ext>
              </a:extLst>
            </p:cNvPr>
            <p:cNvCxnSpPr>
              <a:stCxn id="57" idx="4"/>
              <a:endCxn id="58"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98B2143-D17C-480D-A12F-55100C80D2CA}"/>
                </a:ext>
              </a:extLst>
            </p:cNvPr>
            <p:cNvCxnSpPr>
              <a:stCxn id="51" idx="5"/>
              <a:endCxn id="56"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52386DB-CEDD-47E3-BF8C-D2FF9B8C09FF}"/>
                </a:ext>
              </a:extLst>
            </p:cNvPr>
            <p:cNvCxnSpPr>
              <a:stCxn id="53" idx="6"/>
              <a:endCxn id="56"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8BA1087-D01E-42F9-9F18-5404CE1B33A7}"/>
                </a:ext>
              </a:extLst>
            </p:cNvPr>
            <p:cNvCxnSpPr>
              <a:stCxn id="47" idx="4"/>
              <a:endCxn id="49"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42CF50A-D692-40DD-B508-3E22BE6F48EF}"/>
                </a:ext>
              </a:extLst>
            </p:cNvPr>
            <p:cNvCxnSpPr>
              <a:cxnSpLocks/>
              <a:stCxn id="49" idx="7"/>
              <a:endCxn id="53"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7359C0A-27F4-4929-B7F4-1D2C8AECD1A4}"/>
                </a:ext>
              </a:extLst>
            </p:cNvPr>
            <p:cNvCxnSpPr>
              <a:stCxn id="49" idx="6"/>
              <a:endCxn id="55"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8570A35-85A8-4608-9E4A-AEF2B1C128D5}"/>
                </a:ext>
              </a:extLst>
            </p:cNvPr>
            <p:cNvCxnSpPr>
              <a:stCxn id="53" idx="5"/>
              <a:endCxn id="55"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63D70A8-2114-49F3-B578-77D9E15919A8}"/>
                </a:ext>
              </a:extLst>
            </p:cNvPr>
            <p:cNvCxnSpPr>
              <a:stCxn id="55" idx="6"/>
              <a:endCxn id="58"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2DC3A8C-81F0-4E01-80C4-8E22961F6FF1}"/>
                </a:ext>
              </a:extLst>
            </p:cNvPr>
            <p:cNvCxnSpPr>
              <a:stCxn id="55" idx="7"/>
              <a:endCxn id="56"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A7902E1A-93F0-4841-BB0B-8D33A97CDF8D}"/>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75" name="TextBox 74">
              <a:extLst>
                <a:ext uri="{FF2B5EF4-FFF2-40B4-BE49-F238E27FC236}">
                  <a16:creationId xmlns:a16="http://schemas.microsoft.com/office/drawing/2014/main" id="{9657228C-0EC8-41E7-9169-26000BF01A94}"/>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6" name="TextBox 75">
              <a:extLst>
                <a:ext uri="{FF2B5EF4-FFF2-40B4-BE49-F238E27FC236}">
                  <a16:creationId xmlns:a16="http://schemas.microsoft.com/office/drawing/2014/main" id="{0744374E-2029-4FA0-B1CA-B00926F0FD35}"/>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7" name="TextBox 76">
              <a:extLst>
                <a:ext uri="{FF2B5EF4-FFF2-40B4-BE49-F238E27FC236}">
                  <a16:creationId xmlns:a16="http://schemas.microsoft.com/office/drawing/2014/main" id="{651BF5C3-0347-4629-AAA7-EDC33971DAE7}"/>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78" name="TextBox 77">
              <a:extLst>
                <a:ext uri="{FF2B5EF4-FFF2-40B4-BE49-F238E27FC236}">
                  <a16:creationId xmlns:a16="http://schemas.microsoft.com/office/drawing/2014/main" id="{A24D90B0-A6EE-4F67-8C0D-278A4AF3D6A8}"/>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chemeClr val="bg1"/>
                  </a:solidFill>
                </a:rPr>
                <a:t>4</a:t>
              </a:r>
            </a:p>
          </p:txBody>
        </p:sp>
        <p:sp>
          <p:nvSpPr>
            <p:cNvPr id="79" name="TextBox 78">
              <a:extLst>
                <a:ext uri="{FF2B5EF4-FFF2-40B4-BE49-F238E27FC236}">
                  <a16:creationId xmlns:a16="http://schemas.microsoft.com/office/drawing/2014/main" id="{3F19787F-8663-42B6-A020-AD10A693FF98}"/>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80" name="TextBox 79">
              <a:extLst>
                <a:ext uri="{FF2B5EF4-FFF2-40B4-BE49-F238E27FC236}">
                  <a16:creationId xmlns:a16="http://schemas.microsoft.com/office/drawing/2014/main" id="{DE9D0C3B-7BFA-467E-B14D-5631487CF60A}"/>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81" name="TextBox 80">
              <a:extLst>
                <a:ext uri="{FF2B5EF4-FFF2-40B4-BE49-F238E27FC236}">
                  <a16:creationId xmlns:a16="http://schemas.microsoft.com/office/drawing/2014/main" id="{EA3BE0A4-98AC-4A7E-B01B-90732D745CEA}"/>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2" name="TextBox 81">
              <a:extLst>
                <a:ext uri="{FF2B5EF4-FFF2-40B4-BE49-F238E27FC236}">
                  <a16:creationId xmlns:a16="http://schemas.microsoft.com/office/drawing/2014/main" id="{806A632A-363A-4280-A889-44118153E8B8}"/>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3" name="TextBox 82">
              <a:extLst>
                <a:ext uri="{FF2B5EF4-FFF2-40B4-BE49-F238E27FC236}">
                  <a16:creationId xmlns:a16="http://schemas.microsoft.com/office/drawing/2014/main" id="{0C1E9C8A-C15E-4B78-B61B-9C06CA686161}"/>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4" name="TextBox 83">
              <a:extLst>
                <a:ext uri="{FF2B5EF4-FFF2-40B4-BE49-F238E27FC236}">
                  <a16:creationId xmlns:a16="http://schemas.microsoft.com/office/drawing/2014/main" id="{F5236F01-04BE-4B08-9E62-B916AC89F979}"/>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5" name="TextBox 84">
              <a:extLst>
                <a:ext uri="{FF2B5EF4-FFF2-40B4-BE49-F238E27FC236}">
                  <a16:creationId xmlns:a16="http://schemas.microsoft.com/office/drawing/2014/main" id="{810966B6-971E-4087-8259-A8FCAFE0ADB6}"/>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6" name="TextBox 85">
              <a:extLst>
                <a:ext uri="{FF2B5EF4-FFF2-40B4-BE49-F238E27FC236}">
                  <a16:creationId xmlns:a16="http://schemas.microsoft.com/office/drawing/2014/main" id="{68F4B254-F247-4859-84A4-A21F4A50B862}"/>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87" name="TextBox 86">
              <a:extLst>
                <a:ext uri="{FF2B5EF4-FFF2-40B4-BE49-F238E27FC236}">
                  <a16:creationId xmlns:a16="http://schemas.microsoft.com/office/drawing/2014/main" id="{2BAEABB7-A210-4706-815E-E30EB8617F8F}"/>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8" name="TextBox 87">
              <a:extLst>
                <a:ext uri="{FF2B5EF4-FFF2-40B4-BE49-F238E27FC236}">
                  <a16:creationId xmlns:a16="http://schemas.microsoft.com/office/drawing/2014/main" id="{59117DB9-8052-443B-80B1-828717FEC8E1}"/>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
        <p:nvSpPr>
          <p:cNvPr id="48" name="TextBox 47">
            <a:extLst>
              <a:ext uri="{FF2B5EF4-FFF2-40B4-BE49-F238E27FC236}">
                <a16:creationId xmlns:a16="http://schemas.microsoft.com/office/drawing/2014/main" id="{BFF0C40D-2EC9-4C0E-AE51-FEC042CB0733}"/>
              </a:ext>
            </a:extLst>
          </p:cNvPr>
          <p:cNvSpPr txBox="1"/>
          <p:nvPr/>
        </p:nvSpPr>
        <p:spPr>
          <a:xfrm>
            <a:off x="5156163" y="1946616"/>
            <a:ext cx="2162195" cy="584775"/>
          </a:xfrm>
          <a:prstGeom prst="rect">
            <a:avLst/>
          </a:prstGeom>
          <a:noFill/>
        </p:spPr>
        <p:txBody>
          <a:bodyPr wrap="none" rtlCol="0">
            <a:spAutoFit/>
          </a:bodyPr>
          <a:lstStyle/>
          <a:p>
            <a:r>
              <a:rPr lang="en-AU" sz="3200" dirty="0">
                <a:solidFill>
                  <a:schemeClr val="bg1"/>
                </a:solidFill>
              </a:rPr>
              <a:t>vSet = {6, 7}</a:t>
            </a:r>
          </a:p>
        </p:txBody>
      </p:sp>
      <p:graphicFrame>
        <p:nvGraphicFramePr>
          <p:cNvPr id="50" name="Table 9">
            <a:extLst>
              <a:ext uri="{FF2B5EF4-FFF2-40B4-BE49-F238E27FC236}">
                <a16:creationId xmlns:a16="http://schemas.microsoft.com/office/drawing/2014/main" id="{D0A4873F-DBE9-46EB-AEF5-AA81B1195B94}"/>
              </a:ext>
            </a:extLst>
          </p:cNvPr>
          <p:cNvGraphicFramePr>
            <a:graphicFrameLocks noGrp="1"/>
          </p:cNvGraphicFramePr>
          <p:nvPr>
            <p:extLst>
              <p:ext uri="{D42A27DB-BD31-4B8C-83A1-F6EECF244321}">
                <p14:modId xmlns:p14="http://schemas.microsoft.com/office/powerpoint/2010/main" val="1840288943"/>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solidFill>
                          <a:schemeClr val="bg1"/>
                        </a:solidFill>
                      </a:endParaRP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3</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6</a:t>
                      </a:r>
                    </a:p>
                  </a:txBody>
                  <a:tcPr anchor="ctr">
                    <a:noFill/>
                  </a:tcPr>
                </a:tc>
                <a:tc>
                  <a:txBody>
                    <a:bodyPr/>
                    <a:lstStyle/>
                    <a:p>
                      <a:pPr algn="ctr"/>
                      <a:r>
                        <a:rPr lang="en-AU" sz="3200" dirty="0">
                          <a:solidFill>
                            <a:schemeClr val="bg1"/>
                          </a:solidFill>
                        </a:rPr>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bg1"/>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chemeClr val="bg1"/>
                          </a:solidFill>
                        </a:rPr>
                        <a:t>5</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10</a:t>
                      </a:r>
                    </a:p>
                  </a:txBody>
                  <a:tcPr anchor="ctr">
                    <a:noFill/>
                  </a:tcPr>
                </a:tc>
                <a:tc>
                  <a:txBody>
                    <a:bodyPr/>
                    <a:lstStyle/>
                    <a:p>
                      <a:pPr algn="ctr"/>
                      <a:r>
                        <a:rPr lang="en-AU" sz="3200" dirty="0">
                          <a:solidFill>
                            <a:schemeClr val="bg1"/>
                          </a:solidFill>
                        </a:rPr>
                        <a:t>13</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5</a:t>
                      </a:r>
                    </a:p>
                  </a:txBody>
                  <a:tcPr anchor="ctr">
                    <a:noFill/>
                  </a:tcPr>
                </a:tc>
                <a:extLst>
                  <a:ext uri="{0D108BD9-81ED-4DB2-BD59-A6C34878D82A}">
                    <a16:rowId xmlns:a16="http://schemas.microsoft.com/office/drawing/2014/main" val="2577147370"/>
                  </a:ext>
                </a:extLst>
              </a:tr>
            </a:tbl>
          </a:graphicData>
        </a:graphic>
      </p:graphicFrame>
    </p:spTree>
    <p:extLst>
      <p:ext uri="{BB962C8B-B14F-4D97-AF65-F5344CB8AC3E}">
        <p14:creationId xmlns:p14="http://schemas.microsoft.com/office/powerpoint/2010/main" val="40189323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3" name="TextBox 2">
            <a:extLst>
              <a:ext uri="{FF2B5EF4-FFF2-40B4-BE49-F238E27FC236}">
                <a16:creationId xmlns:a16="http://schemas.microsoft.com/office/drawing/2014/main" id="{CFC8662A-84AB-4CA4-8207-1F45D991E1F1}"/>
              </a:ext>
            </a:extLst>
          </p:cNvPr>
          <p:cNvSpPr txBox="1"/>
          <p:nvPr/>
        </p:nvSpPr>
        <p:spPr>
          <a:xfrm>
            <a:off x="2768590" y="3136607"/>
            <a:ext cx="6654800" cy="584775"/>
          </a:xfrm>
          <a:prstGeom prst="rect">
            <a:avLst/>
          </a:prstGeom>
          <a:noFill/>
        </p:spPr>
        <p:txBody>
          <a:bodyPr wrap="square" rtlCol="0">
            <a:spAutoFit/>
          </a:bodyPr>
          <a:lstStyle/>
          <a:p>
            <a:r>
              <a:rPr lang="en-AU" sz="3200" dirty="0">
                <a:solidFill>
                  <a:schemeClr val="bg1"/>
                </a:solidFill>
              </a:rPr>
              <a:t>Check your answer on the next slide…</a:t>
            </a:r>
          </a:p>
        </p:txBody>
      </p:sp>
    </p:spTree>
    <p:extLst>
      <p:ext uri="{BB962C8B-B14F-4D97-AF65-F5344CB8AC3E}">
        <p14:creationId xmlns:p14="http://schemas.microsoft.com/office/powerpoint/2010/main" val="38569640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2" name="TextBox 1">
            <a:extLst>
              <a:ext uri="{FF2B5EF4-FFF2-40B4-BE49-F238E27FC236}">
                <a16:creationId xmlns:a16="http://schemas.microsoft.com/office/drawing/2014/main" id="{388B42E8-A6D8-41EA-B761-1B395B643B5E}"/>
              </a:ext>
            </a:extLst>
          </p:cNvPr>
          <p:cNvSpPr txBox="1"/>
          <p:nvPr/>
        </p:nvSpPr>
        <p:spPr>
          <a:xfrm>
            <a:off x="331371" y="478506"/>
            <a:ext cx="4436534" cy="1569660"/>
          </a:xfrm>
          <a:prstGeom prst="rect">
            <a:avLst/>
          </a:prstGeom>
          <a:noFill/>
        </p:spPr>
        <p:txBody>
          <a:bodyPr wrap="square" rtlCol="0">
            <a:spAutoFit/>
          </a:bodyPr>
          <a:lstStyle/>
          <a:p>
            <a:r>
              <a:rPr lang="en-AU" sz="2400" dirty="0">
                <a:solidFill>
                  <a:schemeClr val="bg1"/>
                </a:solidFill>
              </a:rPr>
              <a:t>Step 1: We chose vertex 6.</a:t>
            </a:r>
          </a:p>
          <a:p>
            <a:r>
              <a:rPr lang="en-AU" sz="2400" dirty="0">
                <a:solidFill>
                  <a:schemeClr val="bg1"/>
                </a:solidFill>
              </a:rPr>
              <a:t>Step 2: We made all necessary updates to the dist and pred array (NO updates were made!)</a:t>
            </a:r>
          </a:p>
        </p:txBody>
      </p:sp>
      <p:sp>
        <p:nvSpPr>
          <p:cNvPr id="50" name="TextBox 49">
            <a:extLst>
              <a:ext uri="{FF2B5EF4-FFF2-40B4-BE49-F238E27FC236}">
                <a16:creationId xmlns:a16="http://schemas.microsoft.com/office/drawing/2014/main" id="{A45CF280-4CB0-448F-98BC-1BDC3B015A73}"/>
              </a:ext>
            </a:extLst>
          </p:cNvPr>
          <p:cNvSpPr txBox="1"/>
          <p:nvPr/>
        </p:nvSpPr>
        <p:spPr>
          <a:xfrm>
            <a:off x="5156163" y="1946616"/>
            <a:ext cx="1758238" cy="584775"/>
          </a:xfrm>
          <a:prstGeom prst="rect">
            <a:avLst/>
          </a:prstGeom>
          <a:noFill/>
        </p:spPr>
        <p:txBody>
          <a:bodyPr wrap="none" rtlCol="0">
            <a:spAutoFit/>
          </a:bodyPr>
          <a:lstStyle/>
          <a:p>
            <a:r>
              <a:rPr lang="en-AU" sz="3200" dirty="0">
                <a:solidFill>
                  <a:schemeClr val="bg1"/>
                </a:solidFill>
              </a:rPr>
              <a:t>vSet = {7}</a:t>
            </a:r>
          </a:p>
        </p:txBody>
      </p:sp>
      <p:graphicFrame>
        <p:nvGraphicFramePr>
          <p:cNvPr id="45" name="Table 9">
            <a:extLst>
              <a:ext uri="{FF2B5EF4-FFF2-40B4-BE49-F238E27FC236}">
                <a16:creationId xmlns:a16="http://schemas.microsoft.com/office/drawing/2014/main" id="{27C41DE9-0582-4635-8F64-F95C79A4AABB}"/>
              </a:ext>
            </a:extLst>
          </p:cNvPr>
          <p:cNvGraphicFramePr>
            <a:graphicFrameLocks noGrp="1"/>
          </p:cNvGraphicFramePr>
          <p:nvPr>
            <p:extLst>
              <p:ext uri="{D42A27DB-BD31-4B8C-83A1-F6EECF244321}">
                <p14:modId xmlns:p14="http://schemas.microsoft.com/office/powerpoint/2010/main" val="2312457908"/>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3</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solidFill>
                            <a:schemeClr val="accent4"/>
                          </a:solidFill>
                        </a:rPr>
                        <a:t>6</a:t>
                      </a:r>
                    </a:p>
                  </a:txBody>
                  <a:tcPr anchor="ctr">
                    <a:noFill/>
                  </a:tcPr>
                </a:tc>
                <a:tc>
                  <a:txBody>
                    <a:bodyPr/>
                    <a:lstStyle/>
                    <a:p>
                      <a:pPr algn="ctr"/>
                      <a:r>
                        <a:rPr lang="en-AU" sz="3200" dirty="0">
                          <a:solidFill>
                            <a:srgbClr val="92D050"/>
                          </a:solidFill>
                        </a:rPr>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bg1"/>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92D050"/>
                          </a:solidFill>
                        </a:rPr>
                        <a:t>5</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rgbClr val="92D050"/>
                          </a:solidFill>
                        </a:rPr>
                        <a:t>7</a:t>
                      </a:r>
                    </a:p>
                  </a:txBody>
                  <a:tcPr anchor="ctr">
                    <a:noFill/>
                  </a:tcPr>
                </a:tc>
                <a:tc>
                  <a:txBody>
                    <a:bodyPr/>
                    <a:lstStyle/>
                    <a:p>
                      <a:pPr algn="ctr"/>
                      <a:r>
                        <a:rPr lang="en-AU" sz="3200" dirty="0">
                          <a:solidFill>
                            <a:schemeClr val="accent4"/>
                          </a:solidFill>
                        </a:rPr>
                        <a:t>10</a:t>
                      </a:r>
                    </a:p>
                  </a:txBody>
                  <a:tcPr anchor="ctr">
                    <a:noFill/>
                  </a:tcPr>
                </a:tc>
                <a:tc>
                  <a:txBody>
                    <a:bodyPr/>
                    <a:lstStyle/>
                    <a:p>
                      <a:pPr algn="ctr"/>
                      <a:r>
                        <a:rPr lang="en-AU" sz="3200" dirty="0">
                          <a:solidFill>
                            <a:srgbClr val="92D050"/>
                          </a:solidFill>
                        </a:rPr>
                        <a:t>13</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accent4"/>
                          </a:solidFill>
                        </a:rPr>
                        <a:t>5</a:t>
                      </a:r>
                    </a:p>
                  </a:txBody>
                  <a:tcPr anchor="ctr">
                    <a:noFill/>
                  </a:tcPr>
                </a:tc>
                <a:tc>
                  <a:txBody>
                    <a:bodyPr/>
                    <a:lstStyle/>
                    <a:p>
                      <a:pPr algn="ctr"/>
                      <a:r>
                        <a:rPr lang="en-AU" sz="3200" dirty="0">
                          <a:solidFill>
                            <a:srgbClr val="92D050"/>
                          </a:solidFill>
                        </a:rPr>
                        <a:t>5</a:t>
                      </a:r>
                    </a:p>
                  </a:txBody>
                  <a:tcPr anchor="ctr">
                    <a:noFill/>
                  </a:tcPr>
                </a:tc>
                <a:extLst>
                  <a:ext uri="{0D108BD9-81ED-4DB2-BD59-A6C34878D82A}">
                    <a16:rowId xmlns:a16="http://schemas.microsoft.com/office/drawing/2014/main" val="2577147370"/>
                  </a:ext>
                </a:extLst>
              </a:tr>
            </a:tbl>
          </a:graphicData>
        </a:graphic>
      </p:graphicFrame>
      <p:grpSp>
        <p:nvGrpSpPr>
          <p:cNvPr id="46" name="Group 45">
            <a:extLst>
              <a:ext uri="{FF2B5EF4-FFF2-40B4-BE49-F238E27FC236}">
                <a16:creationId xmlns:a16="http://schemas.microsoft.com/office/drawing/2014/main" id="{76C11184-0CDE-45A2-A023-234B67D658D7}"/>
              </a:ext>
            </a:extLst>
          </p:cNvPr>
          <p:cNvGrpSpPr/>
          <p:nvPr/>
        </p:nvGrpSpPr>
        <p:grpSpPr>
          <a:xfrm>
            <a:off x="1903135" y="2700836"/>
            <a:ext cx="8385709" cy="3943348"/>
            <a:chOff x="919157" y="2459578"/>
            <a:chExt cx="8385709" cy="3943348"/>
          </a:xfrm>
        </p:grpSpPr>
        <p:sp>
          <p:nvSpPr>
            <p:cNvPr id="47" name="Oval 46">
              <a:extLst>
                <a:ext uri="{FF2B5EF4-FFF2-40B4-BE49-F238E27FC236}">
                  <a16:creationId xmlns:a16="http://schemas.microsoft.com/office/drawing/2014/main" id="{99813044-0378-4A83-A9FA-56DC247D437F}"/>
                </a:ext>
              </a:extLst>
            </p:cNvPr>
            <p:cNvSpPr/>
            <p:nvPr/>
          </p:nvSpPr>
          <p:spPr>
            <a:xfrm>
              <a:off x="956726"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0</a:t>
              </a:r>
            </a:p>
          </p:txBody>
        </p:sp>
        <p:sp>
          <p:nvSpPr>
            <p:cNvPr id="49" name="Oval 48">
              <a:extLst>
                <a:ext uri="{FF2B5EF4-FFF2-40B4-BE49-F238E27FC236}">
                  <a16:creationId xmlns:a16="http://schemas.microsoft.com/office/drawing/2014/main" id="{C73CF76F-E4E1-446A-B64D-7EB26F75F92C}"/>
                </a:ext>
              </a:extLst>
            </p:cNvPr>
            <p:cNvSpPr/>
            <p:nvPr/>
          </p:nvSpPr>
          <p:spPr>
            <a:xfrm>
              <a:off x="956727" y="57171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3</a:t>
              </a:r>
            </a:p>
          </p:txBody>
        </p:sp>
        <p:sp>
          <p:nvSpPr>
            <p:cNvPr id="51" name="Oval 50">
              <a:extLst>
                <a:ext uri="{FF2B5EF4-FFF2-40B4-BE49-F238E27FC236}">
                  <a16:creationId xmlns:a16="http://schemas.microsoft.com/office/drawing/2014/main" id="{5F9427E0-E695-41E1-8C2A-9A20A2901C22}"/>
                </a:ext>
              </a:extLst>
            </p:cNvPr>
            <p:cNvSpPr/>
            <p:nvPr/>
          </p:nvSpPr>
          <p:spPr>
            <a:xfrm>
              <a:off x="4596227" y="2459578"/>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1</a:t>
              </a:r>
            </a:p>
          </p:txBody>
        </p:sp>
        <p:sp>
          <p:nvSpPr>
            <p:cNvPr id="53" name="Oval 52">
              <a:extLst>
                <a:ext uri="{FF2B5EF4-FFF2-40B4-BE49-F238E27FC236}">
                  <a16:creationId xmlns:a16="http://schemas.microsoft.com/office/drawing/2014/main" id="{2F54679D-E611-48FB-82AA-7C4F24C8E21D}"/>
                </a:ext>
              </a:extLst>
            </p:cNvPr>
            <p:cNvSpPr/>
            <p:nvPr/>
          </p:nvSpPr>
          <p:spPr>
            <a:xfrm>
              <a:off x="2476493" y="43984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2</a:t>
              </a:r>
            </a:p>
          </p:txBody>
        </p:sp>
        <p:sp>
          <p:nvSpPr>
            <p:cNvPr id="55" name="Oval 54">
              <a:extLst>
                <a:ext uri="{FF2B5EF4-FFF2-40B4-BE49-F238E27FC236}">
                  <a16:creationId xmlns:a16="http://schemas.microsoft.com/office/drawing/2014/main" id="{EC873BAA-4498-4E1D-BE6A-D7D2A7FA844E}"/>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56" name="Oval 55">
              <a:extLst>
                <a:ext uri="{FF2B5EF4-FFF2-40B4-BE49-F238E27FC236}">
                  <a16:creationId xmlns:a16="http://schemas.microsoft.com/office/drawing/2014/main" id="{601B7F87-CF1E-4B1D-90DE-CFEC33FCB94C}"/>
                </a:ext>
              </a:extLst>
            </p:cNvPr>
            <p:cNvSpPr/>
            <p:nvPr/>
          </p:nvSpPr>
          <p:spPr>
            <a:xfrm>
              <a:off x="6093173" y="381305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5</a:t>
              </a:r>
            </a:p>
          </p:txBody>
        </p:sp>
        <p:sp>
          <p:nvSpPr>
            <p:cNvPr id="57" name="Oval 56">
              <a:extLst>
                <a:ext uri="{FF2B5EF4-FFF2-40B4-BE49-F238E27FC236}">
                  <a16:creationId xmlns:a16="http://schemas.microsoft.com/office/drawing/2014/main" id="{EBE71F5A-675D-4521-9616-6D5EA528FA46}"/>
                </a:ext>
              </a:extLst>
            </p:cNvPr>
            <p:cNvSpPr/>
            <p:nvPr/>
          </p:nvSpPr>
          <p:spPr>
            <a:xfrm>
              <a:off x="8211374" y="2914640"/>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6</a:t>
              </a:r>
            </a:p>
          </p:txBody>
        </p:sp>
        <p:sp>
          <p:nvSpPr>
            <p:cNvPr id="58" name="Oval 57">
              <a:extLst>
                <a:ext uri="{FF2B5EF4-FFF2-40B4-BE49-F238E27FC236}">
                  <a16:creationId xmlns:a16="http://schemas.microsoft.com/office/drawing/2014/main" id="{E3AB8B4F-E0A2-4514-BAEF-1CDE27A6CE8A}"/>
                </a:ext>
              </a:extLst>
            </p:cNvPr>
            <p:cNvSpPr/>
            <p:nvPr/>
          </p:nvSpPr>
          <p:spPr>
            <a:xfrm>
              <a:off x="8619061" y="5287907"/>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7</a:t>
              </a:r>
            </a:p>
          </p:txBody>
        </p:sp>
        <p:cxnSp>
          <p:nvCxnSpPr>
            <p:cNvPr id="59" name="Straight Connector 58">
              <a:extLst>
                <a:ext uri="{FF2B5EF4-FFF2-40B4-BE49-F238E27FC236}">
                  <a16:creationId xmlns:a16="http://schemas.microsoft.com/office/drawing/2014/main" id="{634472F8-09EC-4608-A9CB-AB55080C4838}"/>
                </a:ext>
              </a:extLst>
            </p:cNvPr>
            <p:cNvCxnSpPr>
              <a:stCxn id="47" idx="6"/>
              <a:endCxn id="51"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B1050C4-D2AC-4E11-BD79-1DF037889512}"/>
                </a:ext>
              </a:extLst>
            </p:cNvPr>
            <p:cNvCxnSpPr>
              <a:cxnSpLocks/>
              <a:stCxn id="47" idx="5"/>
              <a:endCxn id="53" idx="1"/>
            </p:cNvCxnSpPr>
            <p:nvPr/>
          </p:nvCxnSpPr>
          <p:spPr>
            <a:xfrm>
              <a:off x="1542097" y="3500011"/>
              <a:ext cx="1034830" cy="99884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CF31ED-694C-4A5F-85BA-113E420E210C}"/>
                </a:ext>
              </a:extLst>
            </p:cNvPr>
            <p:cNvCxnSpPr>
              <a:stCxn id="53" idx="7"/>
              <a:endCxn id="51"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A9237CF-A0C9-49B9-8AA0-0FD33AD47852}"/>
                </a:ext>
              </a:extLst>
            </p:cNvPr>
            <p:cNvCxnSpPr>
              <a:stCxn id="51" idx="6"/>
              <a:endCxn id="57" idx="2"/>
            </p:cNvCxnSpPr>
            <p:nvPr/>
          </p:nvCxnSpPr>
          <p:spPr>
            <a:xfrm>
              <a:off x="5282032" y="2802481"/>
              <a:ext cx="2929342" cy="45506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E42F237-5348-4E0A-ABE2-12FF0A99B884}"/>
                </a:ext>
              </a:extLst>
            </p:cNvPr>
            <p:cNvCxnSpPr>
              <a:stCxn id="56" idx="7"/>
              <a:endCxn id="57" idx="3"/>
            </p:cNvCxnSpPr>
            <p:nvPr/>
          </p:nvCxnSpPr>
          <p:spPr>
            <a:xfrm flipV="1">
              <a:off x="6678544" y="3500011"/>
              <a:ext cx="1633264" cy="41347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F3F7FDA-32FC-4CB0-BAE8-F76C7953E3A7}"/>
                </a:ext>
              </a:extLst>
            </p:cNvPr>
            <p:cNvCxnSpPr>
              <a:stCxn id="56" idx="5"/>
              <a:endCxn id="58"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7FFC75B-7C0A-4635-A765-812DAE1EB514}"/>
                </a:ext>
              </a:extLst>
            </p:cNvPr>
            <p:cNvCxnSpPr>
              <a:stCxn id="57" idx="4"/>
              <a:endCxn id="58" idx="0"/>
            </p:cNvCxnSpPr>
            <p:nvPr/>
          </p:nvCxnSpPr>
          <p:spPr>
            <a:xfrm>
              <a:off x="8554277" y="3600445"/>
              <a:ext cx="407687" cy="168746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8DB839-160D-4806-9FC2-2628ED045D3C}"/>
                </a:ext>
              </a:extLst>
            </p:cNvPr>
            <p:cNvCxnSpPr>
              <a:stCxn id="51" idx="5"/>
              <a:endCxn id="56"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3E5C4B3-CD1D-43D8-BEA4-ADD4999257E6}"/>
                </a:ext>
              </a:extLst>
            </p:cNvPr>
            <p:cNvCxnSpPr>
              <a:stCxn id="53" idx="6"/>
              <a:endCxn id="56"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D26222-78E8-4DA3-AADC-E317B9B5E177}"/>
                </a:ext>
              </a:extLst>
            </p:cNvPr>
            <p:cNvCxnSpPr>
              <a:stCxn id="47" idx="4"/>
              <a:endCxn id="49"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85D2F3D-DD81-4AFE-B8E5-C0275AE104C0}"/>
                </a:ext>
              </a:extLst>
            </p:cNvPr>
            <p:cNvCxnSpPr>
              <a:cxnSpLocks/>
              <a:stCxn id="49" idx="7"/>
              <a:endCxn id="53"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85FCA6F-3D59-4783-8FAC-216ACD95D7C2}"/>
                </a:ext>
              </a:extLst>
            </p:cNvPr>
            <p:cNvCxnSpPr>
              <a:stCxn id="49" idx="6"/>
              <a:endCxn id="55"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E4AD660-E4F5-4FEA-95C8-3CC51ACA70E8}"/>
                </a:ext>
              </a:extLst>
            </p:cNvPr>
            <p:cNvCxnSpPr>
              <a:stCxn id="53" idx="5"/>
              <a:endCxn id="55"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CF081B8-D9E5-4731-B2C7-32178D88ECA5}"/>
                </a:ext>
              </a:extLst>
            </p:cNvPr>
            <p:cNvCxnSpPr>
              <a:stCxn id="55" idx="6"/>
              <a:endCxn id="58"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D808CAE-B2EA-4DCB-90B4-0D626D74B416}"/>
                </a:ext>
              </a:extLst>
            </p:cNvPr>
            <p:cNvCxnSpPr>
              <a:stCxn id="55" idx="7"/>
              <a:endCxn id="56"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C859294E-6FE5-4A8D-98CE-7E4289583ED0}"/>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75" name="TextBox 74">
              <a:extLst>
                <a:ext uri="{FF2B5EF4-FFF2-40B4-BE49-F238E27FC236}">
                  <a16:creationId xmlns:a16="http://schemas.microsoft.com/office/drawing/2014/main" id="{E774BFC6-D181-4ED7-B897-BA0E20CF9C46}"/>
                </a:ext>
              </a:extLst>
            </p:cNvPr>
            <p:cNvSpPr txBox="1"/>
            <p:nvPr/>
          </p:nvSpPr>
          <p:spPr>
            <a:xfrm>
              <a:off x="6691129" y="2539120"/>
              <a:ext cx="367408" cy="523220"/>
            </a:xfrm>
            <a:prstGeom prst="rect">
              <a:avLst/>
            </a:prstGeom>
            <a:noFill/>
          </p:spPr>
          <p:txBody>
            <a:bodyPr wrap="none" rtlCol="0">
              <a:spAutoFit/>
            </a:bodyPr>
            <a:lstStyle/>
            <a:p>
              <a:r>
                <a:rPr lang="en-AU" sz="2800" dirty="0">
                  <a:solidFill>
                    <a:srgbClr val="92D050"/>
                  </a:solidFill>
                </a:rPr>
                <a:t>7</a:t>
              </a:r>
            </a:p>
          </p:txBody>
        </p:sp>
        <p:sp>
          <p:nvSpPr>
            <p:cNvPr id="76" name="TextBox 75">
              <a:extLst>
                <a:ext uri="{FF2B5EF4-FFF2-40B4-BE49-F238E27FC236}">
                  <a16:creationId xmlns:a16="http://schemas.microsoft.com/office/drawing/2014/main" id="{6727BE9D-FC67-44F1-A6FF-68E8ED6E64B3}"/>
                </a:ext>
              </a:extLst>
            </p:cNvPr>
            <p:cNvSpPr txBox="1"/>
            <p:nvPr/>
          </p:nvSpPr>
          <p:spPr>
            <a:xfrm>
              <a:off x="8827791" y="4058334"/>
              <a:ext cx="367408" cy="523220"/>
            </a:xfrm>
            <a:prstGeom prst="rect">
              <a:avLst/>
            </a:prstGeom>
            <a:noFill/>
          </p:spPr>
          <p:txBody>
            <a:bodyPr wrap="none" rtlCol="0">
              <a:spAutoFit/>
            </a:bodyPr>
            <a:lstStyle/>
            <a:p>
              <a:r>
                <a:rPr lang="en-AU" sz="2800" dirty="0">
                  <a:solidFill>
                    <a:srgbClr val="92D050"/>
                  </a:solidFill>
                </a:rPr>
                <a:t>5</a:t>
              </a:r>
            </a:p>
          </p:txBody>
        </p:sp>
        <p:sp>
          <p:nvSpPr>
            <p:cNvPr id="77" name="TextBox 76">
              <a:extLst>
                <a:ext uri="{FF2B5EF4-FFF2-40B4-BE49-F238E27FC236}">
                  <a16:creationId xmlns:a16="http://schemas.microsoft.com/office/drawing/2014/main" id="{EB97D443-C697-4E20-A542-586E2CE03BA2}"/>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78" name="TextBox 77">
              <a:extLst>
                <a:ext uri="{FF2B5EF4-FFF2-40B4-BE49-F238E27FC236}">
                  <a16:creationId xmlns:a16="http://schemas.microsoft.com/office/drawing/2014/main" id="{CBA37759-0CE8-4112-B03C-BF810BAF456A}"/>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chemeClr val="bg1"/>
                  </a:solidFill>
                </a:rPr>
                <a:t>4</a:t>
              </a:r>
            </a:p>
          </p:txBody>
        </p:sp>
        <p:sp>
          <p:nvSpPr>
            <p:cNvPr id="79" name="TextBox 78">
              <a:extLst>
                <a:ext uri="{FF2B5EF4-FFF2-40B4-BE49-F238E27FC236}">
                  <a16:creationId xmlns:a16="http://schemas.microsoft.com/office/drawing/2014/main" id="{7BAC2889-2D67-4366-AAC8-BE6233DB24FE}"/>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80" name="TextBox 79">
              <a:extLst>
                <a:ext uri="{FF2B5EF4-FFF2-40B4-BE49-F238E27FC236}">
                  <a16:creationId xmlns:a16="http://schemas.microsoft.com/office/drawing/2014/main" id="{15FF7BFD-A403-4B3C-813A-F5F4E3931F37}"/>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81" name="TextBox 80">
              <a:extLst>
                <a:ext uri="{FF2B5EF4-FFF2-40B4-BE49-F238E27FC236}">
                  <a16:creationId xmlns:a16="http://schemas.microsoft.com/office/drawing/2014/main" id="{707A49D0-7843-4C7D-BDC5-63B23858FC7C}"/>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2" name="TextBox 81">
              <a:extLst>
                <a:ext uri="{FF2B5EF4-FFF2-40B4-BE49-F238E27FC236}">
                  <a16:creationId xmlns:a16="http://schemas.microsoft.com/office/drawing/2014/main" id="{F15BE755-7927-44A5-9273-B7BF69EC5274}"/>
                </a:ext>
              </a:extLst>
            </p:cNvPr>
            <p:cNvSpPr txBox="1"/>
            <p:nvPr/>
          </p:nvSpPr>
          <p:spPr>
            <a:xfrm>
              <a:off x="7186875" y="3214603"/>
              <a:ext cx="367408" cy="523220"/>
            </a:xfrm>
            <a:prstGeom prst="rect">
              <a:avLst/>
            </a:prstGeom>
            <a:noFill/>
          </p:spPr>
          <p:txBody>
            <a:bodyPr wrap="none" rtlCol="0">
              <a:spAutoFit/>
            </a:bodyPr>
            <a:lstStyle/>
            <a:p>
              <a:r>
                <a:rPr lang="en-AU" sz="2800" dirty="0">
                  <a:solidFill>
                    <a:srgbClr val="92D050"/>
                  </a:solidFill>
                </a:rPr>
                <a:t>3</a:t>
              </a:r>
            </a:p>
          </p:txBody>
        </p:sp>
        <p:sp>
          <p:nvSpPr>
            <p:cNvPr id="83" name="TextBox 82">
              <a:extLst>
                <a:ext uri="{FF2B5EF4-FFF2-40B4-BE49-F238E27FC236}">
                  <a16:creationId xmlns:a16="http://schemas.microsoft.com/office/drawing/2014/main" id="{0912432E-5E78-4105-83B0-24646CECD393}"/>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4" name="TextBox 83">
              <a:extLst>
                <a:ext uri="{FF2B5EF4-FFF2-40B4-BE49-F238E27FC236}">
                  <a16:creationId xmlns:a16="http://schemas.microsoft.com/office/drawing/2014/main" id="{8876EDDA-4B0B-4DB0-A109-91250BA706E9}"/>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5" name="TextBox 84">
              <a:extLst>
                <a:ext uri="{FF2B5EF4-FFF2-40B4-BE49-F238E27FC236}">
                  <a16:creationId xmlns:a16="http://schemas.microsoft.com/office/drawing/2014/main" id="{45A02CC1-6EE7-462A-8E31-C922F9A37794}"/>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6" name="TextBox 85">
              <a:extLst>
                <a:ext uri="{FF2B5EF4-FFF2-40B4-BE49-F238E27FC236}">
                  <a16:creationId xmlns:a16="http://schemas.microsoft.com/office/drawing/2014/main" id="{4D710614-56B2-4EEE-8259-CCF0BABAEAA9}"/>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87" name="TextBox 86">
              <a:extLst>
                <a:ext uri="{FF2B5EF4-FFF2-40B4-BE49-F238E27FC236}">
                  <a16:creationId xmlns:a16="http://schemas.microsoft.com/office/drawing/2014/main" id="{EE959E06-D903-408C-8393-074E410AE7C2}"/>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8" name="TextBox 87">
              <a:extLst>
                <a:ext uri="{FF2B5EF4-FFF2-40B4-BE49-F238E27FC236}">
                  <a16:creationId xmlns:a16="http://schemas.microsoft.com/office/drawing/2014/main" id="{4BFF73D0-8F4C-4BEA-AF9D-ACEC2C5486FB}"/>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Tree>
    <p:extLst>
      <p:ext uri="{BB962C8B-B14F-4D97-AF65-F5344CB8AC3E}">
        <p14:creationId xmlns:p14="http://schemas.microsoft.com/office/powerpoint/2010/main" val="1301389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6" name="TextBox 45">
            <a:extLst>
              <a:ext uri="{FF2B5EF4-FFF2-40B4-BE49-F238E27FC236}">
                <a16:creationId xmlns:a16="http://schemas.microsoft.com/office/drawing/2014/main" id="{0F069F5F-A9ED-4B23-B748-EB1BB4482C92}"/>
              </a:ext>
            </a:extLst>
          </p:cNvPr>
          <p:cNvSpPr txBox="1"/>
          <p:nvPr/>
        </p:nvSpPr>
        <p:spPr>
          <a:xfrm>
            <a:off x="331371" y="478506"/>
            <a:ext cx="4436534" cy="3046988"/>
          </a:xfrm>
          <a:prstGeom prst="rect">
            <a:avLst/>
          </a:prstGeom>
          <a:noFill/>
        </p:spPr>
        <p:txBody>
          <a:bodyPr wrap="square" rtlCol="0">
            <a:spAutoFit/>
          </a:bodyPr>
          <a:lstStyle/>
          <a:p>
            <a:r>
              <a:rPr lang="en-AU" sz="2400" dirty="0">
                <a:solidFill>
                  <a:schemeClr val="bg1"/>
                </a:solidFill>
              </a:rPr>
              <a:t>Step 3:</a:t>
            </a:r>
          </a:p>
          <a:p>
            <a:r>
              <a:rPr lang="en-AU" sz="2400" dirty="0">
                <a:solidFill>
                  <a:schemeClr val="bg1"/>
                </a:solidFill>
              </a:rPr>
              <a:t>Repeat steps 1 and 2 until vSet is empty.</a:t>
            </a:r>
          </a:p>
          <a:p>
            <a:r>
              <a:rPr lang="en-AU" sz="2400" dirty="0">
                <a:solidFill>
                  <a:srgbClr val="FFFF00"/>
                </a:solidFill>
              </a:rPr>
              <a:t>yellow</a:t>
            </a:r>
            <a:r>
              <a:rPr lang="en-AU" sz="2400" dirty="0">
                <a:solidFill>
                  <a:schemeClr val="bg1"/>
                </a:solidFill>
              </a:rPr>
              <a:t> shows the shortest paths from 0 to all other vertices so far, built from the predecessor array (no change from previous</a:t>
            </a:r>
          </a:p>
          <a:p>
            <a:r>
              <a:rPr lang="en-AU" sz="2400" dirty="0">
                <a:solidFill>
                  <a:schemeClr val="bg1"/>
                </a:solidFill>
              </a:rPr>
              <a:t>iteration)</a:t>
            </a:r>
            <a:endParaRPr lang="en-AU" sz="2400" dirty="0">
              <a:solidFill>
                <a:srgbClr val="FFFF00"/>
              </a:solidFill>
            </a:endParaRPr>
          </a:p>
        </p:txBody>
      </p:sp>
      <p:grpSp>
        <p:nvGrpSpPr>
          <p:cNvPr id="52" name="Group 51">
            <a:extLst>
              <a:ext uri="{FF2B5EF4-FFF2-40B4-BE49-F238E27FC236}">
                <a16:creationId xmlns:a16="http://schemas.microsoft.com/office/drawing/2014/main" id="{7754CFE7-EFDF-42A8-A7DE-D3BE8139F644}"/>
              </a:ext>
            </a:extLst>
          </p:cNvPr>
          <p:cNvGrpSpPr/>
          <p:nvPr/>
        </p:nvGrpSpPr>
        <p:grpSpPr>
          <a:xfrm>
            <a:off x="1903135" y="2700836"/>
            <a:ext cx="8385709" cy="3943348"/>
            <a:chOff x="919157" y="2459578"/>
            <a:chExt cx="8385709" cy="3943348"/>
          </a:xfrm>
        </p:grpSpPr>
        <p:sp>
          <p:nvSpPr>
            <p:cNvPr id="54" name="Oval 53">
              <a:extLst>
                <a:ext uri="{FF2B5EF4-FFF2-40B4-BE49-F238E27FC236}">
                  <a16:creationId xmlns:a16="http://schemas.microsoft.com/office/drawing/2014/main" id="{C10AFDF4-9A90-42ED-8772-621F17F52988}"/>
                </a:ext>
              </a:extLst>
            </p:cNvPr>
            <p:cNvSpPr/>
            <p:nvPr/>
          </p:nvSpPr>
          <p:spPr>
            <a:xfrm>
              <a:off x="956726" y="2914640"/>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0</a:t>
              </a:r>
            </a:p>
          </p:txBody>
        </p:sp>
        <p:sp>
          <p:nvSpPr>
            <p:cNvPr id="90" name="Oval 89">
              <a:extLst>
                <a:ext uri="{FF2B5EF4-FFF2-40B4-BE49-F238E27FC236}">
                  <a16:creationId xmlns:a16="http://schemas.microsoft.com/office/drawing/2014/main" id="{A876EF66-0FDF-469F-91C5-499D2A5230A2}"/>
                </a:ext>
              </a:extLst>
            </p:cNvPr>
            <p:cNvSpPr/>
            <p:nvPr/>
          </p:nvSpPr>
          <p:spPr>
            <a:xfrm>
              <a:off x="956727" y="5717121"/>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3</a:t>
              </a:r>
            </a:p>
          </p:txBody>
        </p:sp>
        <p:sp>
          <p:nvSpPr>
            <p:cNvPr id="91" name="Oval 90">
              <a:extLst>
                <a:ext uri="{FF2B5EF4-FFF2-40B4-BE49-F238E27FC236}">
                  <a16:creationId xmlns:a16="http://schemas.microsoft.com/office/drawing/2014/main" id="{1BCE5347-2008-4F0D-AFF7-EB4AFEBF5E56}"/>
                </a:ext>
              </a:extLst>
            </p:cNvPr>
            <p:cNvSpPr/>
            <p:nvPr/>
          </p:nvSpPr>
          <p:spPr>
            <a:xfrm>
              <a:off x="4596227" y="2459578"/>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1</a:t>
              </a:r>
            </a:p>
          </p:txBody>
        </p:sp>
        <p:sp>
          <p:nvSpPr>
            <p:cNvPr id="92" name="Oval 91">
              <a:extLst>
                <a:ext uri="{FF2B5EF4-FFF2-40B4-BE49-F238E27FC236}">
                  <a16:creationId xmlns:a16="http://schemas.microsoft.com/office/drawing/2014/main" id="{138B602D-522B-467F-B33F-33ADCE89B2C1}"/>
                </a:ext>
              </a:extLst>
            </p:cNvPr>
            <p:cNvSpPr/>
            <p:nvPr/>
          </p:nvSpPr>
          <p:spPr>
            <a:xfrm>
              <a:off x="2476493" y="4398421"/>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2</a:t>
              </a:r>
            </a:p>
          </p:txBody>
        </p:sp>
        <p:sp>
          <p:nvSpPr>
            <p:cNvPr id="93" name="Oval 92">
              <a:extLst>
                <a:ext uri="{FF2B5EF4-FFF2-40B4-BE49-F238E27FC236}">
                  <a16:creationId xmlns:a16="http://schemas.microsoft.com/office/drawing/2014/main" id="{30B76FDC-18F2-485D-91C8-624A4D24D50E}"/>
                </a:ext>
              </a:extLst>
            </p:cNvPr>
            <p:cNvSpPr/>
            <p:nvPr/>
          </p:nvSpPr>
          <p:spPr>
            <a:xfrm>
              <a:off x="4647973" y="5474652"/>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4</a:t>
              </a:r>
            </a:p>
          </p:txBody>
        </p:sp>
        <p:sp>
          <p:nvSpPr>
            <p:cNvPr id="94" name="Oval 93">
              <a:extLst>
                <a:ext uri="{FF2B5EF4-FFF2-40B4-BE49-F238E27FC236}">
                  <a16:creationId xmlns:a16="http://schemas.microsoft.com/office/drawing/2014/main" id="{3BFBCFFA-6EE2-40B4-B0A9-2D0378FA90EC}"/>
                </a:ext>
              </a:extLst>
            </p:cNvPr>
            <p:cNvSpPr/>
            <p:nvPr/>
          </p:nvSpPr>
          <p:spPr>
            <a:xfrm>
              <a:off x="6093173" y="3813050"/>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5</a:t>
              </a:r>
            </a:p>
          </p:txBody>
        </p:sp>
        <p:sp>
          <p:nvSpPr>
            <p:cNvPr id="95" name="Oval 94">
              <a:extLst>
                <a:ext uri="{FF2B5EF4-FFF2-40B4-BE49-F238E27FC236}">
                  <a16:creationId xmlns:a16="http://schemas.microsoft.com/office/drawing/2014/main" id="{F9384A7E-7A1C-45E5-A208-5823EBC4FD77}"/>
                </a:ext>
              </a:extLst>
            </p:cNvPr>
            <p:cNvSpPr/>
            <p:nvPr/>
          </p:nvSpPr>
          <p:spPr>
            <a:xfrm>
              <a:off x="8211374" y="2914640"/>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6</a:t>
              </a:r>
            </a:p>
          </p:txBody>
        </p:sp>
        <p:sp>
          <p:nvSpPr>
            <p:cNvPr id="96" name="Oval 95">
              <a:extLst>
                <a:ext uri="{FF2B5EF4-FFF2-40B4-BE49-F238E27FC236}">
                  <a16:creationId xmlns:a16="http://schemas.microsoft.com/office/drawing/2014/main" id="{DE840685-40E6-4E4D-BC78-5B7C24D56017}"/>
                </a:ext>
              </a:extLst>
            </p:cNvPr>
            <p:cNvSpPr/>
            <p:nvPr/>
          </p:nvSpPr>
          <p:spPr>
            <a:xfrm>
              <a:off x="8619061" y="5287907"/>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7</a:t>
              </a:r>
            </a:p>
          </p:txBody>
        </p:sp>
        <p:cxnSp>
          <p:nvCxnSpPr>
            <p:cNvPr id="97" name="Straight Connector 96">
              <a:extLst>
                <a:ext uri="{FF2B5EF4-FFF2-40B4-BE49-F238E27FC236}">
                  <a16:creationId xmlns:a16="http://schemas.microsoft.com/office/drawing/2014/main" id="{59E5013D-AA42-4E5F-9182-958D222E5E36}"/>
                </a:ext>
              </a:extLst>
            </p:cNvPr>
            <p:cNvCxnSpPr>
              <a:stCxn id="54" idx="6"/>
              <a:endCxn id="91" idx="2"/>
            </p:cNvCxnSpPr>
            <p:nvPr/>
          </p:nvCxnSpPr>
          <p:spPr>
            <a:xfrm flipV="1">
              <a:off x="1642531" y="2802481"/>
              <a:ext cx="2953696" cy="45506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2A6A40B-D34C-452D-BADA-DAD626AC41EA}"/>
                </a:ext>
              </a:extLst>
            </p:cNvPr>
            <p:cNvCxnSpPr>
              <a:cxnSpLocks/>
              <a:stCxn id="54" idx="5"/>
              <a:endCxn id="92" idx="1"/>
            </p:cNvCxnSpPr>
            <p:nvPr/>
          </p:nvCxnSpPr>
          <p:spPr>
            <a:xfrm>
              <a:off x="1542097" y="3500011"/>
              <a:ext cx="1034830" cy="99884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0D29DA9-BD5A-4DAF-8340-E8415DEF21EE}"/>
                </a:ext>
              </a:extLst>
            </p:cNvPr>
            <p:cNvCxnSpPr>
              <a:stCxn id="92" idx="7"/>
              <a:endCxn id="91"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69FD111-052B-49A0-A25C-3F1BBFFDE309}"/>
                </a:ext>
              </a:extLst>
            </p:cNvPr>
            <p:cNvCxnSpPr>
              <a:stCxn id="91" idx="6"/>
              <a:endCxn id="95"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801936-8278-4CBD-8789-1590EFC5A2BC}"/>
                </a:ext>
              </a:extLst>
            </p:cNvPr>
            <p:cNvCxnSpPr>
              <a:stCxn id="94" idx="7"/>
              <a:endCxn id="95" idx="3"/>
            </p:cNvCxnSpPr>
            <p:nvPr/>
          </p:nvCxnSpPr>
          <p:spPr>
            <a:xfrm flipV="1">
              <a:off x="6678544" y="3500011"/>
              <a:ext cx="1633264" cy="41347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C696785-DBFB-4BF5-9E1D-0F5368DC1FA0}"/>
                </a:ext>
              </a:extLst>
            </p:cNvPr>
            <p:cNvCxnSpPr>
              <a:stCxn id="94" idx="5"/>
              <a:endCxn id="96" idx="1"/>
            </p:cNvCxnSpPr>
            <p:nvPr/>
          </p:nvCxnSpPr>
          <p:spPr>
            <a:xfrm>
              <a:off x="6678544" y="4398421"/>
              <a:ext cx="2040951" cy="98992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B1CCB5A-7D53-4349-BEEA-6BB7FDDFC7DC}"/>
                </a:ext>
              </a:extLst>
            </p:cNvPr>
            <p:cNvCxnSpPr>
              <a:stCxn id="95" idx="4"/>
              <a:endCxn id="96"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1ECEDF0-7FA1-4B7C-8522-74E49375E6CB}"/>
                </a:ext>
              </a:extLst>
            </p:cNvPr>
            <p:cNvCxnSpPr>
              <a:stCxn id="91" idx="5"/>
              <a:endCxn id="94" idx="1"/>
            </p:cNvCxnSpPr>
            <p:nvPr/>
          </p:nvCxnSpPr>
          <p:spPr>
            <a:xfrm>
              <a:off x="5181598" y="3044949"/>
              <a:ext cx="1012009" cy="868535"/>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004E508-F756-496C-BD9B-5966FA29F487}"/>
                </a:ext>
              </a:extLst>
            </p:cNvPr>
            <p:cNvCxnSpPr>
              <a:stCxn id="92" idx="6"/>
              <a:endCxn id="94"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F73D8F9-F0DE-4CCA-836D-05C648764251}"/>
                </a:ext>
              </a:extLst>
            </p:cNvPr>
            <p:cNvCxnSpPr>
              <a:stCxn id="54" idx="4"/>
              <a:endCxn id="90"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F275942-E8A7-4F44-BC7A-455568BD62F5}"/>
                </a:ext>
              </a:extLst>
            </p:cNvPr>
            <p:cNvCxnSpPr>
              <a:cxnSpLocks/>
              <a:stCxn id="90" idx="7"/>
              <a:endCxn id="92" idx="3"/>
            </p:cNvCxnSpPr>
            <p:nvPr/>
          </p:nvCxnSpPr>
          <p:spPr>
            <a:xfrm flipV="1">
              <a:off x="1542098" y="4983792"/>
              <a:ext cx="1034829" cy="83376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FFBA5A2-FA16-4016-97FE-C0FD039CE6A0}"/>
                </a:ext>
              </a:extLst>
            </p:cNvPr>
            <p:cNvCxnSpPr>
              <a:stCxn id="90" idx="6"/>
              <a:endCxn id="93"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53BD405-1E4E-4D79-9B53-F9D4683716FD}"/>
                </a:ext>
              </a:extLst>
            </p:cNvPr>
            <p:cNvCxnSpPr>
              <a:stCxn id="92" idx="5"/>
              <a:endCxn id="93" idx="1"/>
            </p:cNvCxnSpPr>
            <p:nvPr/>
          </p:nvCxnSpPr>
          <p:spPr>
            <a:xfrm>
              <a:off x="3061864" y="4983792"/>
              <a:ext cx="1686543" cy="59129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00F4184-2803-43A1-A039-42FE178B23E6}"/>
                </a:ext>
              </a:extLst>
            </p:cNvPr>
            <p:cNvCxnSpPr>
              <a:stCxn id="93" idx="6"/>
              <a:endCxn id="96"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7B66056-0106-475B-B17E-6BDAF9887598}"/>
                </a:ext>
              </a:extLst>
            </p:cNvPr>
            <p:cNvCxnSpPr>
              <a:stCxn id="93" idx="7"/>
              <a:endCxn id="94"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66F3AAB9-2976-4853-98FF-21CDBF52D96E}"/>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rgbClr val="FFFF00"/>
                  </a:solidFill>
                </a:rPr>
                <a:t>5</a:t>
              </a:r>
            </a:p>
          </p:txBody>
        </p:sp>
        <p:sp>
          <p:nvSpPr>
            <p:cNvPr id="113" name="TextBox 112">
              <a:extLst>
                <a:ext uri="{FF2B5EF4-FFF2-40B4-BE49-F238E27FC236}">
                  <a16:creationId xmlns:a16="http://schemas.microsoft.com/office/drawing/2014/main" id="{1318AA50-D42F-4629-AF09-78A4F3D302AB}"/>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114" name="TextBox 113">
              <a:extLst>
                <a:ext uri="{FF2B5EF4-FFF2-40B4-BE49-F238E27FC236}">
                  <a16:creationId xmlns:a16="http://schemas.microsoft.com/office/drawing/2014/main" id="{6EBA0567-C3AF-4154-8DED-70F7524FE609}"/>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115" name="TextBox 114">
              <a:extLst>
                <a:ext uri="{FF2B5EF4-FFF2-40B4-BE49-F238E27FC236}">
                  <a16:creationId xmlns:a16="http://schemas.microsoft.com/office/drawing/2014/main" id="{4C6D4EBF-7E7E-4F79-84BB-8CB678E87216}"/>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116" name="TextBox 115">
              <a:extLst>
                <a:ext uri="{FF2B5EF4-FFF2-40B4-BE49-F238E27FC236}">
                  <a16:creationId xmlns:a16="http://schemas.microsoft.com/office/drawing/2014/main" id="{B8B2DEDD-8EF1-4777-A52E-28955748834C}"/>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FFFF00"/>
                  </a:solidFill>
                </a:rPr>
                <a:t>4</a:t>
              </a:r>
            </a:p>
          </p:txBody>
        </p:sp>
        <p:sp>
          <p:nvSpPr>
            <p:cNvPr id="117" name="TextBox 116">
              <a:extLst>
                <a:ext uri="{FF2B5EF4-FFF2-40B4-BE49-F238E27FC236}">
                  <a16:creationId xmlns:a16="http://schemas.microsoft.com/office/drawing/2014/main" id="{3B302DDD-5F02-4CED-B63C-4447DFFE0804}"/>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118" name="TextBox 117">
              <a:extLst>
                <a:ext uri="{FF2B5EF4-FFF2-40B4-BE49-F238E27FC236}">
                  <a16:creationId xmlns:a16="http://schemas.microsoft.com/office/drawing/2014/main" id="{3E616B27-3031-4407-813A-4BD1F35A635D}"/>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119" name="TextBox 118">
              <a:extLst>
                <a:ext uri="{FF2B5EF4-FFF2-40B4-BE49-F238E27FC236}">
                  <a16:creationId xmlns:a16="http://schemas.microsoft.com/office/drawing/2014/main" id="{E0E6B184-636D-4B2F-97F4-6AE09E08293E}"/>
                </a:ext>
              </a:extLst>
            </p:cNvPr>
            <p:cNvSpPr txBox="1"/>
            <p:nvPr/>
          </p:nvSpPr>
          <p:spPr>
            <a:xfrm>
              <a:off x="5723179" y="3062669"/>
              <a:ext cx="367408" cy="523220"/>
            </a:xfrm>
            <a:prstGeom prst="rect">
              <a:avLst/>
            </a:prstGeom>
            <a:noFill/>
          </p:spPr>
          <p:txBody>
            <a:bodyPr wrap="none" rtlCol="0">
              <a:spAutoFit/>
            </a:bodyPr>
            <a:lstStyle/>
            <a:p>
              <a:r>
                <a:rPr lang="en-AU" sz="2800" dirty="0">
                  <a:solidFill>
                    <a:srgbClr val="FFFF00"/>
                  </a:solidFill>
                </a:rPr>
                <a:t>2</a:t>
              </a:r>
            </a:p>
          </p:txBody>
        </p:sp>
        <p:sp>
          <p:nvSpPr>
            <p:cNvPr id="120" name="TextBox 119">
              <a:extLst>
                <a:ext uri="{FF2B5EF4-FFF2-40B4-BE49-F238E27FC236}">
                  <a16:creationId xmlns:a16="http://schemas.microsoft.com/office/drawing/2014/main" id="{717F74C4-555B-4D7B-B5B8-35516A676125}"/>
                </a:ext>
              </a:extLst>
            </p:cNvPr>
            <p:cNvSpPr txBox="1"/>
            <p:nvPr/>
          </p:nvSpPr>
          <p:spPr>
            <a:xfrm>
              <a:off x="7186875" y="3214603"/>
              <a:ext cx="367408" cy="523220"/>
            </a:xfrm>
            <a:prstGeom prst="rect">
              <a:avLst/>
            </a:prstGeom>
            <a:noFill/>
          </p:spPr>
          <p:txBody>
            <a:bodyPr wrap="none" rtlCol="0">
              <a:spAutoFit/>
            </a:bodyPr>
            <a:lstStyle/>
            <a:p>
              <a:r>
                <a:rPr lang="en-AU" sz="2800" dirty="0">
                  <a:solidFill>
                    <a:srgbClr val="FFFF00"/>
                  </a:solidFill>
                </a:rPr>
                <a:t>3</a:t>
              </a:r>
            </a:p>
          </p:txBody>
        </p:sp>
        <p:sp>
          <p:nvSpPr>
            <p:cNvPr id="121" name="TextBox 120">
              <a:extLst>
                <a:ext uri="{FF2B5EF4-FFF2-40B4-BE49-F238E27FC236}">
                  <a16:creationId xmlns:a16="http://schemas.microsoft.com/office/drawing/2014/main" id="{9A90D663-184E-498F-8614-DAE1A567E71A}"/>
                </a:ext>
              </a:extLst>
            </p:cNvPr>
            <p:cNvSpPr txBox="1"/>
            <p:nvPr/>
          </p:nvSpPr>
          <p:spPr>
            <a:xfrm>
              <a:off x="7638807" y="4389173"/>
              <a:ext cx="367408" cy="523220"/>
            </a:xfrm>
            <a:prstGeom prst="rect">
              <a:avLst/>
            </a:prstGeom>
            <a:noFill/>
          </p:spPr>
          <p:txBody>
            <a:bodyPr wrap="none" rtlCol="0">
              <a:spAutoFit/>
            </a:bodyPr>
            <a:lstStyle/>
            <a:p>
              <a:r>
                <a:rPr lang="en-AU" sz="2800" dirty="0">
                  <a:solidFill>
                    <a:srgbClr val="FFFF00"/>
                  </a:solidFill>
                </a:rPr>
                <a:t>6</a:t>
              </a:r>
            </a:p>
          </p:txBody>
        </p:sp>
        <p:sp>
          <p:nvSpPr>
            <p:cNvPr id="122" name="TextBox 121">
              <a:extLst>
                <a:ext uri="{FF2B5EF4-FFF2-40B4-BE49-F238E27FC236}">
                  <a16:creationId xmlns:a16="http://schemas.microsoft.com/office/drawing/2014/main" id="{E1A727BB-5AA6-4B0C-874B-F76215289DE5}"/>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123" name="TextBox 122">
              <a:extLst>
                <a:ext uri="{FF2B5EF4-FFF2-40B4-BE49-F238E27FC236}">
                  <a16:creationId xmlns:a16="http://schemas.microsoft.com/office/drawing/2014/main" id="{296FDD02-DF66-49F3-8216-83E68240DA8D}"/>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124" name="TextBox 123">
              <a:extLst>
                <a:ext uri="{FF2B5EF4-FFF2-40B4-BE49-F238E27FC236}">
                  <a16:creationId xmlns:a16="http://schemas.microsoft.com/office/drawing/2014/main" id="{01466F5F-0297-48DA-9719-57D50C7A7052}"/>
                </a:ext>
              </a:extLst>
            </p:cNvPr>
            <p:cNvSpPr txBox="1"/>
            <p:nvPr/>
          </p:nvSpPr>
          <p:spPr>
            <a:xfrm>
              <a:off x="3856587" y="4772399"/>
              <a:ext cx="367408" cy="523220"/>
            </a:xfrm>
            <a:prstGeom prst="rect">
              <a:avLst/>
            </a:prstGeom>
            <a:noFill/>
          </p:spPr>
          <p:txBody>
            <a:bodyPr wrap="none" rtlCol="0">
              <a:spAutoFit/>
            </a:bodyPr>
            <a:lstStyle/>
            <a:p>
              <a:r>
                <a:rPr lang="en-AU" sz="2800" dirty="0">
                  <a:solidFill>
                    <a:srgbClr val="FFFF00"/>
                  </a:solidFill>
                </a:rPr>
                <a:t>3</a:t>
              </a:r>
            </a:p>
          </p:txBody>
        </p:sp>
        <p:sp>
          <p:nvSpPr>
            <p:cNvPr id="125" name="TextBox 124">
              <a:extLst>
                <a:ext uri="{FF2B5EF4-FFF2-40B4-BE49-F238E27FC236}">
                  <a16:creationId xmlns:a16="http://schemas.microsoft.com/office/drawing/2014/main" id="{80408B22-BEEC-4372-8683-4EB1DB62F3E7}"/>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126" name="TextBox 125">
              <a:extLst>
                <a:ext uri="{FF2B5EF4-FFF2-40B4-BE49-F238E27FC236}">
                  <a16:creationId xmlns:a16="http://schemas.microsoft.com/office/drawing/2014/main" id="{27DF3D26-E354-4944-A0E2-A0F4F05897C4}"/>
                </a:ext>
              </a:extLst>
            </p:cNvPr>
            <p:cNvSpPr txBox="1"/>
            <p:nvPr/>
          </p:nvSpPr>
          <p:spPr>
            <a:xfrm>
              <a:off x="1776668" y="4892349"/>
              <a:ext cx="367408" cy="523220"/>
            </a:xfrm>
            <a:prstGeom prst="rect">
              <a:avLst/>
            </a:prstGeom>
            <a:noFill/>
          </p:spPr>
          <p:txBody>
            <a:bodyPr wrap="none" rtlCol="0">
              <a:spAutoFit/>
            </a:bodyPr>
            <a:lstStyle/>
            <a:p>
              <a:r>
                <a:rPr lang="en-AU" sz="2800" dirty="0">
                  <a:solidFill>
                    <a:srgbClr val="FFFF00"/>
                  </a:solidFill>
                </a:rPr>
                <a:t>1</a:t>
              </a:r>
            </a:p>
          </p:txBody>
        </p:sp>
      </p:grpSp>
      <p:sp>
        <p:nvSpPr>
          <p:cNvPr id="47" name="TextBox 46">
            <a:extLst>
              <a:ext uri="{FF2B5EF4-FFF2-40B4-BE49-F238E27FC236}">
                <a16:creationId xmlns:a16="http://schemas.microsoft.com/office/drawing/2014/main" id="{20FA3CE2-9C01-4821-A124-9C6507436E7E}"/>
              </a:ext>
            </a:extLst>
          </p:cNvPr>
          <p:cNvSpPr txBox="1"/>
          <p:nvPr/>
        </p:nvSpPr>
        <p:spPr>
          <a:xfrm>
            <a:off x="5156163" y="1946616"/>
            <a:ext cx="1758238" cy="584775"/>
          </a:xfrm>
          <a:prstGeom prst="rect">
            <a:avLst/>
          </a:prstGeom>
          <a:noFill/>
        </p:spPr>
        <p:txBody>
          <a:bodyPr wrap="none" rtlCol="0">
            <a:spAutoFit/>
          </a:bodyPr>
          <a:lstStyle/>
          <a:p>
            <a:r>
              <a:rPr lang="en-AU" sz="3200" dirty="0">
                <a:solidFill>
                  <a:schemeClr val="bg1"/>
                </a:solidFill>
              </a:rPr>
              <a:t>vSet = {7}</a:t>
            </a:r>
          </a:p>
        </p:txBody>
      </p:sp>
      <p:graphicFrame>
        <p:nvGraphicFramePr>
          <p:cNvPr id="49" name="Table 9">
            <a:extLst>
              <a:ext uri="{FF2B5EF4-FFF2-40B4-BE49-F238E27FC236}">
                <a16:creationId xmlns:a16="http://schemas.microsoft.com/office/drawing/2014/main" id="{0238C152-D0B6-42EF-A5BC-A757AF40C509}"/>
              </a:ext>
            </a:extLst>
          </p:cNvPr>
          <p:cNvGraphicFramePr>
            <a:graphicFrameLocks noGrp="1"/>
          </p:cNvGraphicFramePr>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solidFill>
                          <a:schemeClr val="bg1"/>
                        </a:solidFill>
                      </a:endParaRP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3</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6</a:t>
                      </a:r>
                    </a:p>
                  </a:txBody>
                  <a:tcPr anchor="ctr">
                    <a:noFill/>
                  </a:tcPr>
                </a:tc>
                <a:tc>
                  <a:txBody>
                    <a:bodyPr/>
                    <a:lstStyle/>
                    <a:p>
                      <a:pPr algn="ctr"/>
                      <a:r>
                        <a:rPr lang="en-AU" sz="3200" dirty="0">
                          <a:solidFill>
                            <a:schemeClr val="bg1"/>
                          </a:solidFill>
                        </a:rPr>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bg1"/>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chemeClr val="bg1"/>
                          </a:solidFill>
                        </a:rPr>
                        <a:t>5</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10</a:t>
                      </a:r>
                    </a:p>
                  </a:txBody>
                  <a:tcPr anchor="ctr">
                    <a:noFill/>
                  </a:tcPr>
                </a:tc>
                <a:tc>
                  <a:txBody>
                    <a:bodyPr/>
                    <a:lstStyle/>
                    <a:p>
                      <a:pPr algn="ctr"/>
                      <a:r>
                        <a:rPr lang="en-AU" sz="3200" dirty="0">
                          <a:solidFill>
                            <a:schemeClr val="bg1"/>
                          </a:solidFill>
                        </a:rPr>
                        <a:t>13</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5</a:t>
                      </a:r>
                    </a:p>
                  </a:txBody>
                  <a:tcPr anchor="ctr">
                    <a:noFill/>
                  </a:tcPr>
                </a:tc>
                <a:extLst>
                  <a:ext uri="{0D108BD9-81ED-4DB2-BD59-A6C34878D82A}">
                    <a16:rowId xmlns:a16="http://schemas.microsoft.com/office/drawing/2014/main" val="2577147370"/>
                  </a:ext>
                </a:extLst>
              </a:tr>
            </a:tbl>
          </a:graphicData>
        </a:graphic>
      </p:graphicFrame>
    </p:spTree>
    <p:extLst>
      <p:ext uri="{BB962C8B-B14F-4D97-AF65-F5344CB8AC3E}">
        <p14:creationId xmlns:p14="http://schemas.microsoft.com/office/powerpoint/2010/main" val="1817903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graphicFrame>
        <p:nvGraphicFramePr>
          <p:cNvPr id="9" name="Table 9">
            <a:extLst>
              <a:ext uri="{FF2B5EF4-FFF2-40B4-BE49-F238E27FC236}">
                <a16:creationId xmlns:a16="http://schemas.microsoft.com/office/drawing/2014/main" id="{CFA5D3D8-79F6-4286-A185-9036E8AE6218}"/>
              </a:ext>
            </a:extLst>
          </p:cNvPr>
          <p:cNvGraphicFramePr>
            <a:graphicFrameLocks noGrp="1"/>
          </p:cNvGraphicFramePr>
          <p:nvPr>
            <p:extLst>
              <p:ext uri="{D42A27DB-BD31-4B8C-83A1-F6EECF244321}">
                <p14:modId xmlns:p14="http://schemas.microsoft.com/office/powerpoint/2010/main" val="1643183353"/>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00B050"/>
                          </a:solidFill>
                        </a:rPr>
                        <a:t>1</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rgbClr val="92D050"/>
                          </a:solidFill>
                        </a:rPr>
                        <a:t>3</a:t>
                      </a:r>
                    </a:p>
                  </a:txBody>
                  <a:tcPr anchor="ctr">
                    <a:noFill/>
                  </a:tcPr>
                </a:tc>
                <a:tc>
                  <a:txBody>
                    <a:bodyPr/>
                    <a:lstStyle/>
                    <a:p>
                      <a:pPr algn="ctr"/>
                      <a:r>
                        <a:rPr lang="en-AU" sz="3200" dirty="0"/>
                        <a:t>4</a:t>
                      </a:r>
                    </a:p>
                  </a:txBody>
                  <a:tcPr anchor="ctr">
                    <a:noFill/>
                  </a:tcPr>
                </a:tc>
                <a:tc>
                  <a:txBody>
                    <a:bodyPr/>
                    <a:lstStyle/>
                    <a:p>
                      <a:pPr algn="ctr"/>
                      <a:r>
                        <a:rPr lang="en-AU" sz="3200" dirty="0"/>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accent4"/>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00B050"/>
                          </a:solidFill>
                        </a:rPr>
                        <a:t>∞</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accent4"/>
                          </a:solidFill>
                        </a:rPr>
                        <a:t>-1</a:t>
                      </a:r>
                    </a:p>
                  </a:txBody>
                  <a:tcPr anchor="ctr">
                    <a:noFill/>
                  </a:tcPr>
                </a:tc>
                <a:tc>
                  <a:txBody>
                    <a:bodyPr/>
                    <a:lstStyle/>
                    <a:p>
                      <a:pPr algn="ctr"/>
                      <a:r>
                        <a:rPr lang="en-AU" sz="3200" dirty="0">
                          <a:solidFill>
                            <a:srgbClr val="00B050"/>
                          </a:solidFill>
                        </a:rPr>
                        <a:t>-1</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sp>
        <p:nvSpPr>
          <p:cNvPr id="107" name="TextBox 106">
            <a:extLst>
              <a:ext uri="{FF2B5EF4-FFF2-40B4-BE49-F238E27FC236}">
                <a16:creationId xmlns:a16="http://schemas.microsoft.com/office/drawing/2014/main" id="{3DFF8C03-B44A-4B99-84EB-195E7B3A579E}"/>
              </a:ext>
            </a:extLst>
          </p:cNvPr>
          <p:cNvSpPr txBox="1"/>
          <p:nvPr/>
        </p:nvSpPr>
        <p:spPr>
          <a:xfrm>
            <a:off x="5156163" y="1946616"/>
            <a:ext cx="4181979" cy="584775"/>
          </a:xfrm>
          <a:prstGeom prst="rect">
            <a:avLst/>
          </a:prstGeom>
          <a:noFill/>
        </p:spPr>
        <p:txBody>
          <a:bodyPr wrap="none" rtlCol="0">
            <a:spAutoFit/>
          </a:bodyPr>
          <a:lstStyle/>
          <a:p>
            <a:r>
              <a:rPr lang="en-AU" sz="3200" dirty="0">
                <a:solidFill>
                  <a:schemeClr val="bg1"/>
                </a:solidFill>
              </a:rPr>
              <a:t>vSet = {1, 2, 3, 4, 5, 6, 7}</a:t>
            </a:r>
          </a:p>
        </p:txBody>
      </p:sp>
      <p:sp>
        <p:nvSpPr>
          <p:cNvPr id="2" name="TextBox 1">
            <a:extLst>
              <a:ext uri="{FF2B5EF4-FFF2-40B4-BE49-F238E27FC236}">
                <a16:creationId xmlns:a16="http://schemas.microsoft.com/office/drawing/2014/main" id="{388B42E8-A6D8-41EA-B761-1B395B643B5E}"/>
              </a:ext>
            </a:extLst>
          </p:cNvPr>
          <p:cNvSpPr txBox="1"/>
          <p:nvPr/>
        </p:nvSpPr>
        <p:spPr>
          <a:xfrm>
            <a:off x="331371" y="478506"/>
            <a:ext cx="4436534" cy="830997"/>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Let’s start with the neighbour 1.</a:t>
            </a:r>
          </a:p>
        </p:txBody>
      </p:sp>
      <p:grpSp>
        <p:nvGrpSpPr>
          <p:cNvPr id="45" name="Group 44">
            <a:extLst>
              <a:ext uri="{FF2B5EF4-FFF2-40B4-BE49-F238E27FC236}">
                <a16:creationId xmlns:a16="http://schemas.microsoft.com/office/drawing/2014/main" id="{43E91256-DCD7-467F-A8C9-5640478EFA3A}"/>
              </a:ext>
            </a:extLst>
          </p:cNvPr>
          <p:cNvGrpSpPr/>
          <p:nvPr/>
        </p:nvGrpSpPr>
        <p:grpSpPr>
          <a:xfrm>
            <a:off x="1903135" y="2700836"/>
            <a:ext cx="8385709" cy="3943348"/>
            <a:chOff x="919157" y="2459578"/>
            <a:chExt cx="8385709" cy="3943348"/>
          </a:xfrm>
        </p:grpSpPr>
        <p:sp>
          <p:nvSpPr>
            <p:cNvPr id="46" name="Oval 45">
              <a:extLst>
                <a:ext uri="{FF2B5EF4-FFF2-40B4-BE49-F238E27FC236}">
                  <a16:creationId xmlns:a16="http://schemas.microsoft.com/office/drawing/2014/main" id="{9F746B03-5BEC-4337-BA91-0D1562834D12}"/>
                </a:ext>
              </a:extLst>
            </p:cNvPr>
            <p:cNvSpPr/>
            <p:nvPr/>
          </p:nvSpPr>
          <p:spPr>
            <a:xfrm>
              <a:off x="956726" y="2914640"/>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0</a:t>
              </a:r>
            </a:p>
          </p:txBody>
        </p:sp>
        <p:sp>
          <p:nvSpPr>
            <p:cNvPr id="47" name="Oval 46">
              <a:extLst>
                <a:ext uri="{FF2B5EF4-FFF2-40B4-BE49-F238E27FC236}">
                  <a16:creationId xmlns:a16="http://schemas.microsoft.com/office/drawing/2014/main" id="{F0C89642-C8F5-4FD1-A096-654E86B7D116}"/>
                </a:ext>
              </a:extLst>
            </p:cNvPr>
            <p:cNvSpPr/>
            <p:nvPr/>
          </p:nvSpPr>
          <p:spPr>
            <a:xfrm>
              <a:off x="956727" y="57171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3</a:t>
              </a:r>
            </a:p>
          </p:txBody>
        </p:sp>
        <p:sp>
          <p:nvSpPr>
            <p:cNvPr id="49" name="Oval 48">
              <a:extLst>
                <a:ext uri="{FF2B5EF4-FFF2-40B4-BE49-F238E27FC236}">
                  <a16:creationId xmlns:a16="http://schemas.microsoft.com/office/drawing/2014/main" id="{28D6119D-77DA-431D-B647-7549E2AEF35F}"/>
                </a:ext>
              </a:extLst>
            </p:cNvPr>
            <p:cNvSpPr/>
            <p:nvPr/>
          </p:nvSpPr>
          <p:spPr>
            <a:xfrm>
              <a:off x="4596227" y="2459578"/>
              <a:ext cx="685805" cy="685805"/>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00B050"/>
                  </a:solidFill>
                </a:rPr>
                <a:t>1</a:t>
              </a:r>
            </a:p>
          </p:txBody>
        </p:sp>
        <p:sp>
          <p:nvSpPr>
            <p:cNvPr id="51" name="Oval 50">
              <a:extLst>
                <a:ext uri="{FF2B5EF4-FFF2-40B4-BE49-F238E27FC236}">
                  <a16:creationId xmlns:a16="http://schemas.microsoft.com/office/drawing/2014/main" id="{08921173-9E29-4899-929E-D91439E7E1F5}"/>
                </a:ext>
              </a:extLst>
            </p:cNvPr>
            <p:cNvSpPr/>
            <p:nvPr/>
          </p:nvSpPr>
          <p:spPr>
            <a:xfrm>
              <a:off x="2476493" y="43984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2</a:t>
              </a:r>
            </a:p>
          </p:txBody>
        </p:sp>
        <p:sp>
          <p:nvSpPr>
            <p:cNvPr id="53" name="Oval 52">
              <a:extLst>
                <a:ext uri="{FF2B5EF4-FFF2-40B4-BE49-F238E27FC236}">
                  <a16:creationId xmlns:a16="http://schemas.microsoft.com/office/drawing/2014/main" id="{5F648622-BECB-4702-AC48-69B1C1F25599}"/>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55" name="Oval 54">
              <a:extLst>
                <a:ext uri="{FF2B5EF4-FFF2-40B4-BE49-F238E27FC236}">
                  <a16:creationId xmlns:a16="http://schemas.microsoft.com/office/drawing/2014/main" id="{A14C8720-4D7D-4FE9-86AD-52EAB5D5360B}"/>
                </a:ext>
              </a:extLst>
            </p:cNvPr>
            <p:cNvSpPr/>
            <p:nvPr/>
          </p:nvSpPr>
          <p:spPr>
            <a:xfrm>
              <a:off x="6093173" y="381305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5</a:t>
              </a:r>
            </a:p>
          </p:txBody>
        </p:sp>
        <p:sp>
          <p:nvSpPr>
            <p:cNvPr id="56" name="Oval 55">
              <a:extLst>
                <a:ext uri="{FF2B5EF4-FFF2-40B4-BE49-F238E27FC236}">
                  <a16:creationId xmlns:a16="http://schemas.microsoft.com/office/drawing/2014/main" id="{8D24C479-2BE4-4ED5-BFB0-7A8EFB5E071F}"/>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57" name="Oval 56">
              <a:extLst>
                <a:ext uri="{FF2B5EF4-FFF2-40B4-BE49-F238E27FC236}">
                  <a16:creationId xmlns:a16="http://schemas.microsoft.com/office/drawing/2014/main" id="{D78444B5-DAA3-46CF-B397-E27E9200F4F9}"/>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58" name="Straight Connector 57">
              <a:extLst>
                <a:ext uri="{FF2B5EF4-FFF2-40B4-BE49-F238E27FC236}">
                  <a16:creationId xmlns:a16="http://schemas.microsoft.com/office/drawing/2014/main" id="{580EE5C2-AC9B-49E6-8157-A8310543813B}"/>
                </a:ext>
              </a:extLst>
            </p:cNvPr>
            <p:cNvCxnSpPr>
              <a:stCxn id="46" idx="6"/>
              <a:endCxn id="49" idx="2"/>
            </p:cNvCxnSpPr>
            <p:nvPr/>
          </p:nvCxnSpPr>
          <p:spPr>
            <a:xfrm flipV="1">
              <a:off x="1642531" y="2802481"/>
              <a:ext cx="2953696" cy="45506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7F7139D-5530-4A2A-8385-791BB9B41DE7}"/>
                </a:ext>
              </a:extLst>
            </p:cNvPr>
            <p:cNvCxnSpPr>
              <a:cxnSpLocks/>
              <a:stCxn id="46" idx="5"/>
              <a:endCxn id="51" idx="1"/>
            </p:cNvCxnSpPr>
            <p:nvPr/>
          </p:nvCxnSpPr>
          <p:spPr>
            <a:xfrm>
              <a:off x="1542097" y="3500011"/>
              <a:ext cx="1034830" cy="99884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CF35B77-6A87-4BED-9C1F-55B739A270D1}"/>
                </a:ext>
              </a:extLst>
            </p:cNvPr>
            <p:cNvCxnSpPr>
              <a:stCxn id="51" idx="7"/>
              <a:endCxn id="49"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5066F61-10D0-4614-AA9F-5E0FC6A3F805}"/>
                </a:ext>
              </a:extLst>
            </p:cNvPr>
            <p:cNvCxnSpPr>
              <a:stCxn id="49" idx="6"/>
              <a:endCxn id="56"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7836D3D-2873-4305-BDF9-AAA924937C9D}"/>
                </a:ext>
              </a:extLst>
            </p:cNvPr>
            <p:cNvCxnSpPr>
              <a:stCxn id="55" idx="7"/>
              <a:endCxn id="56"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E79BF3E-1403-4460-A57B-4FB9C0069CB9}"/>
                </a:ext>
              </a:extLst>
            </p:cNvPr>
            <p:cNvCxnSpPr>
              <a:stCxn id="55" idx="5"/>
              <a:endCxn id="57"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5E7796-A2F8-458D-A725-382E8CADE6EB}"/>
                </a:ext>
              </a:extLst>
            </p:cNvPr>
            <p:cNvCxnSpPr>
              <a:stCxn id="56" idx="4"/>
              <a:endCxn id="57"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899CD2-DCC8-43D5-9727-FDBDFA3B1C56}"/>
                </a:ext>
              </a:extLst>
            </p:cNvPr>
            <p:cNvCxnSpPr>
              <a:stCxn id="49" idx="5"/>
              <a:endCxn id="55"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3653560-1E75-41AC-BF08-BC51E697A3DD}"/>
                </a:ext>
              </a:extLst>
            </p:cNvPr>
            <p:cNvCxnSpPr>
              <a:stCxn id="51" idx="6"/>
              <a:endCxn id="55"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819B4C1-7794-4AA3-88B7-34EC286133AA}"/>
                </a:ext>
              </a:extLst>
            </p:cNvPr>
            <p:cNvCxnSpPr>
              <a:stCxn id="46" idx="4"/>
              <a:endCxn id="47" idx="0"/>
            </p:cNvCxnSpPr>
            <p:nvPr/>
          </p:nvCxnSpPr>
          <p:spPr>
            <a:xfrm>
              <a:off x="1299629" y="3600445"/>
              <a:ext cx="1" cy="211667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2DC03A-29D5-4563-91E9-02FA5875D392}"/>
                </a:ext>
              </a:extLst>
            </p:cNvPr>
            <p:cNvCxnSpPr>
              <a:cxnSpLocks/>
              <a:stCxn id="47" idx="7"/>
              <a:endCxn id="51"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AA67846-FB50-43A2-A115-1385F4DDAEAA}"/>
                </a:ext>
              </a:extLst>
            </p:cNvPr>
            <p:cNvCxnSpPr>
              <a:stCxn id="47" idx="6"/>
              <a:endCxn id="53"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25484F5-5724-4B2A-AC2C-293A13C868C7}"/>
                </a:ext>
              </a:extLst>
            </p:cNvPr>
            <p:cNvCxnSpPr>
              <a:stCxn id="51" idx="5"/>
              <a:endCxn id="53"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1D504D0-25C5-42D9-BD40-0F25D1BCA9DE}"/>
                </a:ext>
              </a:extLst>
            </p:cNvPr>
            <p:cNvCxnSpPr>
              <a:stCxn id="53" idx="6"/>
              <a:endCxn id="57"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9889974-D6B6-47AD-9AEC-008A41FCF9DA}"/>
                </a:ext>
              </a:extLst>
            </p:cNvPr>
            <p:cNvCxnSpPr>
              <a:stCxn id="53" idx="7"/>
              <a:endCxn id="55"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6C0CACE0-8AAE-4338-BCB5-B17589E4F1A2}"/>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rgbClr val="00B050"/>
                  </a:solidFill>
                </a:rPr>
                <a:t>5</a:t>
              </a:r>
            </a:p>
          </p:txBody>
        </p:sp>
        <p:sp>
          <p:nvSpPr>
            <p:cNvPr id="74" name="TextBox 73">
              <a:extLst>
                <a:ext uri="{FF2B5EF4-FFF2-40B4-BE49-F238E27FC236}">
                  <a16:creationId xmlns:a16="http://schemas.microsoft.com/office/drawing/2014/main" id="{3AC5FDB1-79B6-45FB-92BC-20B6F126AA84}"/>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5" name="TextBox 74">
              <a:extLst>
                <a:ext uri="{FF2B5EF4-FFF2-40B4-BE49-F238E27FC236}">
                  <a16:creationId xmlns:a16="http://schemas.microsoft.com/office/drawing/2014/main" id="{B3D51E9D-C59B-459B-BF79-B198930997E8}"/>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6" name="TextBox 75">
              <a:extLst>
                <a:ext uri="{FF2B5EF4-FFF2-40B4-BE49-F238E27FC236}">
                  <a16:creationId xmlns:a16="http://schemas.microsoft.com/office/drawing/2014/main" id="{6F809E62-8F96-47F4-B11D-FDA5595F1200}"/>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rgbClr val="92D050"/>
                  </a:solidFill>
                </a:rPr>
                <a:t>6</a:t>
              </a:r>
            </a:p>
          </p:txBody>
        </p:sp>
        <p:sp>
          <p:nvSpPr>
            <p:cNvPr id="77" name="TextBox 76">
              <a:extLst>
                <a:ext uri="{FF2B5EF4-FFF2-40B4-BE49-F238E27FC236}">
                  <a16:creationId xmlns:a16="http://schemas.microsoft.com/office/drawing/2014/main" id="{CDAAD927-3248-4A97-B7A2-7AFA8E590ED0}"/>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92D050"/>
                  </a:solidFill>
                </a:rPr>
                <a:t>4</a:t>
              </a:r>
            </a:p>
          </p:txBody>
        </p:sp>
        <p:sp>
          <p:nvSpPr>
            <p:cNvPr id="78" name="TextBox 77">
              <a:extLst>
                <a:ext uri="{FF2B5EF4-FFF2-40B4-BE49-F238E27FC236}">
                  <a16:creationId xmlns:a16="http://schemas.microsoft.com/office/drawing/2014/main" id="{41B19EA6-76DF-4F21-8358-51DA50B22DD9}"/>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79" name="TextBox 78">
              <a:extLst>
                <a:ext uri="{FF2B5EF4-FFF2-40B4-BE49-F238E27FC236}">
                  <a16:creationId xmlns:a16="http://schemas.microsoft.com/office/drawing/2014/main" id="{FD58ABED-7D5E-44E8-BD77-E55E6213FF53}"/>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80" name="TextBox 79">
              <a:extLst>
                <a:ext uri="{FF2B5EF4-FFF2-40B4-BE49-F238E27FC236}">
                  <a16:creationId xmlns:a16="http://schemas.microsoft.com/office/drawing/2014/main" id="{A62E0B84-5A79-4BAD-9369-B17766DF9243}"/>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1" name="TextBox 80">
              <a:extLst>
                <a:ext uri="{FF2B5EF4-FFF2-40B4-BE49-F238E27FC236}">
                  <a16:creationId xmlns:a16="http://schemas.microsoft.com/office/drawing/2014/main" id="{944914F6-546E-4B8E-A0BD-EA5346402029}"/>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2" name="TextBox 81">
              <a:extLst>
                <a:ext uri="{FF2B5EF4-FFF2-40B4-BE49-F238E27FC236}">
                  <a16:creationId xmlns:a16="http://schemas.microsoft.com/office/drawing/2014/main" id="{10491D03-F213-4536-A04A-A9380A25A75D}"/>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3" name="TextBox 82">
              <a:extLst>
                <a:ext uri="{FF2B5EF4-FFF2-40B4-BE49-F238E27FC236}">
                  <a16:creationId xmlns:a16="http://schemas.microsoft.com/office/drawing/2014/main" id="{31331DA7-A252-4B11-AFF8-CB45D13A97E5}"/>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4" name="TextBox 83">
              <a:extLst>
                <a:ext uri="{FF2B5EF4-FFF2-40B4-BE49-F238E27FC236}">
                  <a16:creationId xmlns:a16="http://schemas.microsoft.com/office/drawing/2014/main" id="{04D7E33D-587B-4321-8390-2B52AECB0BC2}"/>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5" name="TextBox 84">
              <a:extLst>
                <a:ext uri="{FF2B5EF4-FFF2-40B4-BE49-F238E27FC236}">
                  <a16:creationId xmlns:a16="http://schemas.microsoft.com/office/drawing/2014/main" id="{0F15C1BF-720B-4423-9081-B96299B950E8}"/>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86" name="TextBox 85">
              <a:extLst>
                <a:ext uri="{FF2B5EF4-FFF2-40B4-BE49-F238E27FC236}">
                  <a16:creationId xmlns:a16="http://schemas.microsoft.com/office/drawing/2014/main" id="{BCDE6C5A-1891-4827-A7A9-F6D9D852F099}"/>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7" name="TextBox 86">
              <a:extLst>
                <a:ext uri="{FF2B5EF4-FFF2-40B4-BE49-F238E27FC236}">
                  <a16:creationId xmlns:a16="http://schemas.microsoft.com/office/drawing/2014/main" id="{9A696706-6D0C-4FE5-B086-1C39A2519A5C}"/>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Tree>
    <p:extLst>
      <p:ext uri="{BB962C8B-B14F-4D97-AF65-F5344CB8AC3E}">
        <p14:creationId xmlns:p14="http://schemas.microsoft.com/office/powerpoint/2010/main" val="36021089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6" name="TextBox 45">
            <a:extLst>
              <a:ext uri="{FF2B5EF4-FFF2-40B4-BE49-F238E27FC236}">
                <a16:creationId xmlns:a16="http://schemas.microsoft.com/office/drawing/2014/main" id="{0F069F5F-A9ED-4B23-B748-EB1BB4482C92}"/>
              </a:ext>
            </a:extLst>
          </p:cNvPr>
          <p:cNvSpPr txBox="1"/>
          <p:nvPr/>
        </p:nvSpPr>
        <p:spPr>
          <a:xfrm>
            <a:off x="331371" y="478506"/>
            <a:ext cx="4436534" cy="1200329"/>
          </a:xfrm>
          <a:prstGeom prst="rect">
            <a:avLst/>
          </a:prstGeom>
          <a:noFill/>
        </p:spPr>
        <p:txBody>
          <a:bodyPr wrap="square" rtlCol="0">
            <a:spAutoFit/>
          </a:bodyPr>
          <a:lstStyle/>
          <a:p>
            <a:r>
              <a:rPr lang="en-AU" sz="2400" dirty="0">
                <a:solidFill>
                  <a:schemeClr val="bg1"/>
                </a:solidFill>
              </a:rPr>
              <a:t>Only one more iteration left! What do you think the result will be?</a:t>
            </a:r>
          </a:p>
        </p:txBody>
      </p:sp>
      <p:grpSp>
        <p:nvGrpSpPr>
          <p:cNvPr id="45" name="Group 44">
            <a:extLst>
              <a:ext uri="{FF2B5EF4-FFF2-40B4-BE49-F238E27FC236}">
                <a16:creationId xmlns:a16="http://schemas.microsoft.com/office/drawing/2014/main" id="{E6346F50-274E-4718-A466-FF4F1F1017AC}"/>
              </a:ext>
            </a:extLst>
          </p:cNvPr>
          <p:cNvGrpSpPr/>
          <p:nvPr/>
        </p:nvGrpSpPr>
        <p:grpSpPr>
          <a:xfrm>
            <a:off x="1903135" y="2700836"/>
            <a:ext cx="8385709" cy="3943348"/>
            <a:chOff x="919157" y="2459578"/>
            <a:chExt cx="8385709" cy="3943348"/>
          </a:xfrm>
        </p:grpSpPr>
        <p:sp>
          <p:nvSpPr>
            <p:cNvPr id="47" name="Oval 46">
              <a:extLst>
                <a:ext uri="{FF2B5EF4-FFF2-40B4-BE49-F238E27FC236}">
                  <a16:creationId xmlns:a16="http://schemas.microsoft.com/office/drawing/2014/main" id="{AFB06C0C-CB7E-414A-9956-B109AF02CA9E}"/>
                </a:ext>
              </a:extLst>
            </p:cNvPr>
            <p:cNvSpPr/>
            <p:nvPr/>
          </p:nvSpPr>
          <p:spPr>
            <a:xfrm>
              <a:off x="956726"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0</a:t>
              </a:r>
            </a:p>
          </p:txBody>
        </p:sp>
        <p:sp>
          <p:nvSpPr>
            <p:cNvPr id="49" name="Oval 48">
              <a:extLst>
                <a:ext uri="{FF2B5EF4-FFF2-40B4-BE49-F238E27FC236}">
                  <a16:creationId xmlns:a16="http://schemas.microsoft.com/office/drawing/2014/main" id="{33917851-D15C-44FD-BB13-B0BD186ABC99}"/>
                </a:ext>
              </a:extLst>
            </p:cNvPr>
            <p:cNvSpPr/>
            <p:nvPr/>
          </p:nvSpPr>
          <p:spPr>
            <a:xfrm>
              <a:off x="956727" y="57171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3</a:t>
              </a:r>
            </a:p>
          </p:txBody>
        </p:sp>
        <p:sp>
          <p:nvSpPr>
            <p:cNvPr id="51" name="Oval 50">
              <a:extLst>
                <a:ext uri="{FF2B5EF4-FFF2-40B4-BE49-F238E27FC236}">
                  <a16:creationId xmlns:a16="http://schemas.microsoft.com/office/drawing/2014/main" id="{75EF9229-7C69-4F6F-8239-AD2FE7AEDE4B}"/>
                </a:ext>
              </a:extLst>
            </p:cNvPr>
            <p:cNvSpPr/>
            <p:nvPr/>
          </p:nvSpPr>
          <p:spPr>
            <a:xfrm>
              <a:off x="4596227" y="2459578"/>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1</a:t>
              </a:r>
            </a:p>
          </p:txBody>
        </p:sp>
        <p:sp>
          <p:nvSpPr>
            <p:cNvPr id="53" name="Oval 52">
              <a:extLst>
                <a:ext uri="{FF2B5EF4-FFF2-40B4-BE49-F238E27FC236}">
                  <a16:creationId xmlns:a16="http://schemas.microsoft.com/office/drawing/2014/main" id="{9A9E03BF-9E12-4C6A-BD20-7124A25E5709}"/>
                </a:ext>
              </a:extLst>
            </p:cNvPr>
            <p:cNvSpPr/>
            <p:nvPr/>
          </p:nvSpPr>
          <p:spPr>
            <a:xfrm>
              <a:off x="2476493" y="43984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2</a:t>
              </a:r>
            </a:p>
          </p:txBody>
        </p:sp>
        <p:sp>
          <p:nvSpPr>
            <p:cNvPr id="55" name="Oval 54">
              <a:extLst>
                <a:ext uri="{FF2B5EF4-FFF2-40B4-BE49-F238E27FC236}">
                  <a16:creationId xmlns:a16="http://schemas.microsoft.com/office/drawing/2014/main" id="{EF9F51BA-AE75-408F-8CD8-569B2F54ED3B}"/>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56" name="Oval 55">
              <a:extLst>
                <a:ext uri="{FF2B5EF4-FFF2-40B4-BE49-F238E27FC236}">
                  <a16:creationId xmlns:a16="http://schemas.microsoft.com/office/drawing/2014/main" id="{1B0EF3DB-3042-4F52-B1EB-6F402AA80BD8}"/>
                </a:ext>
              </a:extLst>
            </p:cNvPr>
            <p:cNvSpPr/>
            <p:nvPr/>
          </p:nvSpPr>
          <p:spPr>
            <a:xfrm>
              <a:off x="6093173" y="381305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5</a:t>
              </a:r>
            </a:p>
          </p:txBody>
        </p:sp>
        <p:sp>
          <p:nvSpPr>
            <p:cNvPr id="57" name="Oval 56">
              <a:extLst>
                <a:ext uri="{FF2B5EF4-FFF2-40B4-BE49-F238E27FC236}">
                  <a16:creationId xmlns:a16="http://schemas.microsoft.com/office/drawing/2014/main" id="{E81F7EAD-C3BF-4646-8214-225C5C65D155}"/>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58" name="Oval 57">
              <a:extLst>
                <a:ext uri="{FF2B5EF4-FFF2-40B4-BE49-F238E27FC236}">
                  <a16:creationId xmlns:a16="http://schemas.microsoft.com/office/drawing/2014/main" id="{9C39673B-385E-465F-895F-A185272B1489}"/>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59" name="Straight Connector 58">
              <a:extLst>
                <a:ext uri="{FF2B5EF4-FFF2-40B4-BE49-F238E27FC236}">
                  <a16:creationId xmlns:a16="http://schemas.microsoft.com/office/drawing/2014/main" id="{0CB8DDB6-5014-4501-AAA6-CC9A4A28F5AE}"/>
                </a:ext>
              </a:extLst>
            </p:cNvPr>
            <p:cNvCxnSpPr>
              <a:stCxn id="47" idx="6"/>
              <a:endCxn id="51"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9949B2-79F8-4592-9713-EAC35FF7D194}"/>
                </a:ext>
              </a:extLst>
            </p:cNvPr>
            <p:cNvCxnSpPr>
              <a:cxnSpLocks/>
              <a:stCxn id="47" idx="5"/>
              <a:endCxn id="53" idx="1"/>
            </p:cNvCxnSpPr>
            <p:nvPr/>
          </p:nvCxnSpPr>
          <p:spPr>
            <a:xfrm>
              <a:off x="1542097" y="3500011"/>
              <a:ext cx="1034830" cy="99884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B90CA69-0ED3-4938-B6CC-7A5A4134AAA5}"/>
                </a:ext>
              </a:extLst>
            </p:cNvPr>
            <p:cNvCxnSpPr>
              <a:stCxn id="53" idx="7"/>
              <a:endCxn id="51"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ACFDF31-A4DA-4480-9F35-4073C8DFF8A1}"/>
                </a:ext>
              </a:extLst>
            </p:cNvPr>
            <p:cNvCxnSpPr>
              <a:stCxn id="51" idx="6"/>
              <a:endCxn id="57"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3B12FDD-00F4-42E2-B447-E403360EC25F}"/>
                </a:ext>
              </a:extLst>
            </p:cNvPr>
            <p:cNvCxnSpPr>
              <a:stCxn id="56" idx="7"/>
              <a:endCxn id="57"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601D21A-6605-46A4-B7F8-35B5973C1168}"/>
                </a:ext>
              </a:extLst>
            </p:cNvPr>
            <p:cNvCxnSpPr>
              <a:stCxn id="56" idx="5"/>
              <a:endCxn id="58"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92EAB1-34EA-4184-81F7-7DAE6BAE161D}"/>
                </a:ext>
              </a:extLst>
            </p:cNvPr>
            <p:cNvCxnSpPr>
              <a:stCxn id="57" idx="4"/>
              <a:endCxn id="58"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98B2143-D17C-480D-A12F-55100C80D2CA}"/>
                </a:ext>
              </a:extLst>
            </p:cNvPr>
            <p:cNvCxnSpPr>
              <a:stCxn id="51" idx="5"/>
              <a:endCxn id="56"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52386DB-CEDD-47E3-BF8C-D2FF9B8C09FF}"/>
                </a:ext>
              </a:extLst>
            </p:cNvPr>
            <p:cNvCxnSpPr>
              <a:stCxn id="53" idx="6"/>
              <a:endCxn id="56"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8BA1087-D01E-42F9-9F18-5404CE1B33A7}"/>
                </a:ext>
              </a:extLst>
            </p:cNvPr>
            <p:cNvCxnSpPr>
              <a:stCxn id="47" idx="4"/>
              <a:endCxn id="49"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42CF50A-D692-40DD-B508-3E22BE6F48EF}"/>
                </a:ext>
              </a:extLst>
            </p:cNvPr>
            <p:cNvCxnSpPr>
              <a:cxnSpLocks/>
              <a:stCxn id="49" idx="7"/>
              <a:endCxn id="53"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7359C0A-27F4-4929-B7F4-1D2C8AECD1A4}"/>
                </a:ext>
              </a:extLst>
            </p:cNvPr>
            <p:cNvCxnSpPr>
              <a:stCxn id="49" idx="6"/>
              <a:endCxn id="55"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8570A35-85A8-4608-9E4A-AEF2B1C128D5}"/>
                </a:ext>
              </a:extLst>
            </p:cNvPr>
            <p:cNvCxnSpPr>
              <a:stCxn id="53" idx="5"/>
              <a:endCxn id="55"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63D70A8-2114-49F3-B578-77D9E15919A8}"/>
                </a:ext>
              </a:extLst>
            </p:cNvPr>
            <p:cNvCxnSpPr>
              <a:stCxn id="55" idx="6"/>
              <a:endCxn id="58"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2DC3A8C-81F0-4E01-80C4-8E22961F6FF1}"/>
                </a:ext>
              </a:extLst>
            </p:cNvPr>
            <p:cNvCxnSpPr>
              <a:stCxn id="55" idx="7"/>
              <a:endCxn id="56"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A7902E1A-93F0-4841-BB0B-8D33A97CDF8D}"/>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75" name="TextBox 74">
              <a:extLst>
                <a:ext uri="{FF2B5EF4-FFF2-40B4-BE49-F238E27FC236}">
                  <a16:creationId xmlns:a16="http://schemas.microsoft.com/office/drawing/2014/main" id="{9657228C-0EC8-41E7-9169-26000BF01A94}"/>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6" name="TextBox 75">
              <a:extLst>
                <a:ext uri="{FF2B5EF4-FFF2-40B4-BE49-F238E27FC236}">
                  <a16:creationId xmlns:a16="http://schemas.microsoft.com/office/drawing/2014/main" id="{0744374E-2029-4FA0-B1CA-B00926F0FD35}"/>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7" name="TextBox 76">
              <a:extLst>
                <a:ext uri="{FF2B5EF4-FFF2-40B4-BE49-F238E27FC236}">
                  <a16:creationId xmlns:a16="http://schemas.microsoft.com/office/drawing/2014/main" id="{651BF5C3-0347-4629-AAA7-EDC33971DAE7}"/>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78" name="TextBox 77">
              <a:extLst>
                <a:ext uri="{FF2B5EF4-FFF2-40B4-BE49-F238E27FC236}">
                  <a16:creationId xmlns:a16="http://schemas.microsoft.com/office/drawing/2014/main" id="{A24D90B0-A6EE-4F67-8C0D-278A4AF3D6A8}"/>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chemeClr val="bg1"/>
                  </a:solidFill>
                </a:rPr>
                <a:t>4</a:t>
              </a:r>
            </a:p>
          </p:txBody>
        </p:sp>
        <p:sp>
          <p:nvSpPr>
            <p:cNvPr id="79" name="TextBox 78">
              <a:extLst>
                <a:ext uri="{FF2B5EF4-FFF2-40B4-BE49-F238E27FC236}">
                  <a16:creationId xmlns:a16="http://schemas.microsoft.com/office/drawing/2014/main" id="{3F19787F-8663-42B6-A020-AD10A693FF98}"/>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80" name="TextBox 79">
              <a:extLst>
                <a:ext uri="{FF2B5EF4-FFF2-40B4-BE49-F238E27FC236}">
                  <a16:creationId xmlns:a16="http://schemas.microsoft.com/office/drawing/2014/main" id="{DE9D0C3B-7BFA-467E-B14D-5631487CF60A}"/>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81" name="TextBox 80">
              <a:extLst>
                <a:ext uri="{FF2B5EF4-FFF2-40B4-BE49-F238E27FC236}">
                  <a16:creationId xmlns:a16="http://schemas.microsoft.com/office/drawing/2014/main" id="{EA3BE0A4-98AC-4A7E-B01B-90732D745CEA}"/>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2" name="TextBox 81">
              <a:extLst>
                <a:ext uri="{FF2B5EF4-FFF2-40B4-BE49-F238E27FC236}">
                  <a16:creationId xmlns:a16="http://schemas.microsoft.com/office/drawing/2014/main" id="{806A632A-363A-4280-A889-44118153E8B8}"/>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3" name="TextBox 82">
              <a:extLst>
                <a:ext uri="{FF2B5EF4-FFF2-40B4-BE49-F238E27FC236}">
                  <a16:creationId xmlns:a16="http://schemas.microsoft.com/office/drawing/2014/main" id="{0C1E9C8A-C15E-4B78-B61B-9C06CA686161}"/>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4" name="TextBox 83">
              <a:extLst>
                <a:ext uri="{FF2B5EF4-FFF2-40B4-BE49-F238E27FC236}">
                  <a16:creationId xmlns:a16="http://schemas.microsoft.com/office/drawing/2014/main" id="{F5236F01-04BE-4B08-9E62-B916AC89F979}"/>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5" name="TextBox 84">
              <a:extLst>
                <a:ext uri="{FF2B5EF4-FFF2-40B4-BE49-F238E27FC236}">
                  <a16:creationId xmlns:a16="http://schemas.microsoft.com/office/drawing/2014/main" id="{810966B6-971E-4087-8259-A8FCAFE0ADB6}"/>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6" name="TextBox 85">
              <a:extLst>
                <a:ext uri="{FF2B5EF4-FFF2-40B4-BE49-F238E27FC236}">
                  <a16:creationId xmlns:a16="http://schemas.microsoft.com/office/drawing/2014/main" id="{68F4B254-F247-4859-84A4-A21F4A50B862}"/>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87" name="TextBox 86">
              <a:extLst>
                <a:ext uri="{FF2B5EF4-FFF2-40B4-BE49-F238E27FC236}">
                  <a16:creationId xmlns:a16="http://schemas.microsoft.com/office/drawing/2014/main" id="{2BAEABB7-A210-4706-815E-E30EB8617F8F}"/>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8" name="TextBox 87">
              <a:extLst>
                <a:ext uri="{FF2B5EF4-FFF2-40B4-BE49-F238E27FC236}">
                  <a16:creationId xmlns:a16="http://schemas.microsoft.com/office/drawing/2014/main" id="{59117DB9-8052-443B-80B1-828717FEC8E1}"/>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
        <p:nvSpPr>
          <p:cNvPr id="48" name="TextBox 47">
            <a:extLst>
              <a:ext uri="{FF2B5EF4-FFF2-40B4-BE49-F238E27FC236}">
                <a16:creationId xmlns:a16="http://schemas.microsoft.com/office/drawing/2014/main" id="{BFF0C40D-2EC9-4C0E-AE51-FEC042CB0733}"/>
              </a:ext>
            </a:extLst>
          </p:cNvPr>
          <p:cNvSpPr txBox="1"/>
          <p:nvPr/>
        </p:nvSpPr>
        <p:spPr>
          <a:xfrm>
            <a:off x="5156163" y="1946616"/>
            <a:ext cx="1758238" cy="584775"/>
          </a:xfrm>
          <a:prstGeom prst="rect">
            <a:avLst/>
          </a:prstGeom>
          <a:noFill/>
        </p:spPr>
        <p:txBody>
          <a:bodyPr wrap="none" rtlCol="0">
            <a:spAutoFit/>
          </a:bodyPr>
          <a:lstStyle/>
          <a:p>
            <a:r>
              <a:rPr lang="en-AU" sz="3200" dirty="0">
                <a:solidFill>
                  <a:schemeClr val="bg1"/>
                </a:solidFill>
              </a:rPr>
              <a:t>vSet = {7}</a:t>
            </a:r>
          </a:p>
        </p:txBody>
      </p:sp>
      <p:graphicFrame>
        <p:nvGraphicFramePr>
          <p:cNvPr id="50" name="Table 9">
            <a:extLst>
              <a:ext uri="{FF2B5EF4-FFF2-40B4-BE49-F238E27FC236}">
                <a16:creationId xmlns:a16="http://schemas.microsoft.com/office/drawing/2014/main" id="{D0A4873F-DBE9-46EB-AEF5-AA81B1195B94}"/>
              </a:ext>
            </a:extLst>
          </p:cNvPr>
          <p:cNvGraphicFramePr>
            <a:graphicFrameLocks noGrp="1"/>
          </p:cNvGraphicFramePr>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solidFill>
                          <a:schemeClr val="bg1"/>
                        </a:solidFill>
                      </a:endParaRP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3</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6</a:t>
                      </a:r>
                    </a:p>
                  </a:txBody>
                  <a:tcPr anchor="ctr">
                    <a:noFill/>
                  </a:tcPr>
                </a:tc>
                <a:tc>
                  <a:txBody>
                    <a:bodyPr/>
                    <a:lstStyle/>
                    <a:p>
                      <a:pPr algn="ctr"/>
                      <a:r>
                        <a:rPr lang="en-AU" sz="3200" dirty="0">
                          <a:solidFill>
                            <a:schemeClr val="bg1"/>
                          </a:solidFill>
                        </a:rPr>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bg1"/>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chemeClr val="bg1"/>
                          </a:solidFill>
                        </a:rPr>
                        <a:t>5</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10</a:t>
                      </a:r>
                    </a:p>
                  </a:txBody>
                  <a:tcPr anchor="ctr">
                    <a:noFill/>
                  </a:tcPr>
                </a:tc>
                <a:tc>
                  <a:txBody>
                    <a:bodyPr/>
                    <a:lstStyle/>
                    <a:p>
                      <a:pPr algn="ctr"/>
                      <a:r>
                        <a:rPr lang="en-AU" sz="3200" dirty="0">
                          <a:solidFill>
                            <a:schemeClr val="bg1"/>
                          </a:solidFill>
                        </a:rPr>
                        <a:t>13</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5</a:t>
                      </a:r>
                    </a:p>
                  </a:txBody>
                  <a:tcPr anchor="ctr">
                    <a:noFill/>
                  </a:tcPr>
                </a:tc>
                <a:extLst>
                  <a:ext uri="{0D108BD9-81ED-4DB2-BD59-A6C34878D82A}">
                    <a16:rowId xmlns:a16="http://schemas.microsoft.com/office/drawing/2014/main" val="2577147370"/>
                  </a:ext>
                </a:extLst>
              </a:tr>
            </a:tbl>
          </a:graphicData>
        </a:graphic>
      </p:graphicFrame>
    </p:spTree>
    <p:extLst>
      <p:ext uri="{BB962C8B-B14F-4D97-AF65-F5344CB8AC3E}">
        <p14:creationId xmlns:p14="http://schemas.microsoft.com/office/powerpoint/2010/main" val="22935574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3" name="TextBox 2">
            <a:extLst>
              <a:ext uri="{FF2B5EF4-FFF2-40B4-BE49-F238E27FC236}">
                <a16:creationId xmlns:a16="http://schemas.microsoft.com/office/drawing/2014/main" id="{CFC8662A-84AB-4CA4-8207-1F45D991E1F1}"/>
              </a:ext>
            </a:extLst>
          </p:cNvPr>
          <p:cNvSpPr txBox="1"/>
          <p:nvPr/>
        </p:nvSpPr>
        <p:spPr>
          <a:xfrm>
            <a:off x="2768590" y="3136607"/>
            <a:ext cx="6654800" cy="584775"/>
          </a:xfrm>
          <a:prstGeom prst="rect">
            <a:avLst/>
          </a:prstGeom>
          <a:noFill/>
        </p:spPr>
        <p:txBody>
          <a:bodyPr wrap="square" rtlCol="0">
            <a:spAutoFit/>
          </a:bodyPr>
          <a:lstStyle/>
          <a:p>
            <a:r>
              <a:rPr lang="en-AU" sz="3200" dirty="0">
                <a:solidFill>
                  <a:schemeClr val="bg1"/>
                </a:solidFill>
              </a:rPr>
              <a:t>Check your answer on the next slide…</a:t>
            </a:r>
          </a:p>
        </p:txBody>
      </p:sp>
    </p:spTree>
    <p:extLst>
      <p:ext uri="{BB962C8B-B14F-4D97-AF65-F5344CB8AC3E}">
        <p14:creationId xmlns:p14="http://schemas.microsoft.com/office/powerpoint/2010/main" val="26464779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2" name="TextBox 1">
            <a:extLst>
              <a:ext uri="{FF2B5EF4-FFF2-40B4-BE49-F238E27FC236}">
                <a16:creationId xmlns:a16="http://schemas.microsoft.com/office/drawing/2014/main" id="{388B42E8-A6D8-41EA-B761-1B395B643B5E}"/>
              </a:ext>
            </a:extLst>
          </p:cNvPr>
          <p:cNvSpPr txBox="1"/>
          <p:nvPr/>
        </p:nvSpPr>
        <p:spPr>
          <a:xfrm>
            <a:off x="331371" y="478506"/>
            <a:ext cx="4436534" cy="1938992"/>
          </a:xfrm>
          <a:prstGeom prst="rect">
            <a:avLst/>
          </a:prstGeom>
          <a:noFill/>
        </p:spPr>
        <p:txBody>
          <a:bodyPr wrap="square" rtlCol="0">
            <a:spAutoFit/>
          </a:bodyPr>
          <a:lstStyle/>
          <a:p>
            <a:r>
              <a:rPr lang="en-AU" sz="2400" dirty="0">
                <a:solidFill>
                  <a:schemeClr val="bg1"/>
                </a:solidFill>
              </a:rPr>
              <a:t>Step 1: We had no choice but to choose 7.</a:t>
            </a:r>
          </a:p>
          <a:p>
            <a:r>
              <a:rPr lang="en-AU" sz="2400" dirty="0">
                <a:solidFill>
                  <a:schemeClr val="bg1"/>
                </a:solidFill>
              </a:rPr>
              <a:t>Step 2: No changes were made to the dist and pred arrays (not surprising).</a:t>
            </a:r>
          </a:p>
        </p:txBody>
      </p:sp>
      <p:sp>
        <p:nvSpPr>
          <p:cNvPr id="50" name="TextBox 49">
            <a:extLst>
              <a:ext uri="{FF2B5EF4-FFF2-40B4-BE49-F238E27FC236}">
                <a16:creationId xmlns:a16="http://schemas.microsoft.com/office/drawing/2014/main" id="{A45CF280-4CB0-448F-98BC-1BDC3B015A73}"/>
              </a:ext>
            </a:extLst>
          </p:cNvPr>
          <p:cNvSpPr txBox="1"/>
          <p:nvPr/>
        </p:nvSpPr>
        <p:spPr>
          <a:xfrm>
            <a:off x="5156163" y="1946616"/>
            <a:ext cx="1549848" cy="584775"/>
          </a:xfrm>
          <a:prstGeom prst="rect">
            <a:avLst/>
          </a:prstGeom>
          <a:noFill/>
        </p:spPr>
        <p:txBody>
          <a:bodyPr wrap="none" rtlCol="0">
            <a:spAutoFit/>
          </a:bodyPr>
          <a:lstStyle/>
          <a:p>
            <a:r>
              <a:rPr lang="en-AU" sz="3200" dirty="0">
                <a:solidFill>
                  <a:schemeClr val="bg1"/>
                </a:solidFill>
              </a:rPr>
              <a:t>vSet = {}</a:t>
            </a:r>
          </a:p>
        </p:txBody>
      </p:sp>
      <p:graphicFrame>
        <p:nvGraphicFramePr>
          <p:cNvPr id="45" name="Table 9">
            <a:extLst>
              <a:ext uri="{FF2B5EF4-FFF2-40B4-BE49-F238E27FC236}">
                <a16:creationId xmlns:a16="http://schemas.microsoft.com/office/drawing/2014/main" id="{27C41DE9-0582-4635-8F64-F95C79A4AABB}"/>
              </a:ext>
            </a:extLst>
          </p:cNvPr>
          <p:cNvGraphicFramePr>
            <a:graphicFrameLocks noGrp="1"/>
          </p:cNvGraphicFramePr>
          <p:nvPr>
            <p:extLst>
              <p:ext uri="{D42A27DB-BD31-4B8C-83A1-F6EECF244321}">
                <p14:modId xmlns:p14="http://schemas.microsoft.com/office/powerpoint/2010/main" val="3969342510"/>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3</a:t>
                      </a:r>
                    </a:p>
                  </a:txBody>
                  <a:tcPr anchor="ctr">
                    <a:noFill/>
                  </a:tcPr>
                </a:tc>
                <a:tc>
                  <a:txBody>
                    <a:bodyPr/>
                    <a:lstStyle/>
                    <a:p>
                      <a:pPr algn="ctr"/>
                      <a:r>
                        <a:rPr lang="en-AU" sz="3200" dirty="0">
                          <a:solidFill>
                            <a:srgbClr val="92D050"/>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solidFill>
                            <a:srgbClr val="92D050"/>
                          </a:solidFill>
                        </a:rPr>
                        <a:t>6</a:t>
                      </a:r>
                    </a:p>
                  </a:txBody>
                  <a:tcPr anchor="ctr">
                    <a:noFill/>
                  </a:tcPr>
                </a:tc>
                <a:tc>
                  <a:txBody>
                    <a:bodyPr/>
                    <a:lstStyle/>
                    <a:p>
                      <a:pPr algn="ctr"/>
                      <a:r>
                        <a:rPr lang="en-AU" sz="3200" dirty="0">
                          <a:solidFill>
                            <a:schemeClr val="accent4"/>
                          </a:solidFill>
                        </a:rPr>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bg1"/>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chemeClr val="bg1"/>
                          </a:solidFill>
                        </a:rPr>
                        <a:t>5</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rgbClr val="92D050"/>
                          </a:solidFill>
                        </a:rPr>
                        <a:t>7</a:t>
                      </a:r>
                    </a:p>
                  </a:txBody>
                  <a:tcPr anchor="ctr">
                    <a:noFill/>
                  </a:tcPr>
                </a:tc>
                <a:tc>
                  <a:txBody>
                    <a:bodyPr/>
                    <a:lstStyle/>
                    <a:p>
                      <a:pPr algn="ctr"/>
                      <a:r>
                        <a:rPr lang="en-AU" sz="3200" dirty="0">
                          <a:solidFill>
                            <a:srgbClr val="92D050"/>
                          </a:solidFill>
                        </a:rPr>
                        <a:t>7</a:t>
                      </a:r>
                    </a:p>
                  </a:txBody>
                  <a:tcPr anchor="ctr">
                    <a:noFill/>
                  </a:tcPr>
                </a:tc>
                <a:tc>
                  <a:txBody>
                    <a:bodyPr/>
                    <a:lstStyle/>
                    <a:p>
                      <a:pPr algn="ctr"/>
                      <a:r>
                        <a:rPr lang="en-AU" sz="3200" dirty="0">
                          <a:solidFill>
                            <a:srgbClr val="92D050"/>
                          </a:solidFill>
                        </a:rPr>
                        <a:t>10</a:t>
                      </a:r>
                    </a:p>
                  </a:txBody>
                  <a:tcPr anchor="ctr">
                    <a:noFill/>
                  </a:tcPr>
                </a:tc>
                <a:tc>
                  <a:txBody>
                    <a:bodyPr/>
                    <a:lstStyle/>
                    <a:p>
                      <a:pPr algn="ctr"/>
                      <a:r>
                        <a:rPr lang="en-AU" sz="3200" dirty="0">
                          <a:solidFill>
                            <a:schemeClr val="accent4"/>
                          </a:solidFill>
                        </a:rPr>
                        <a:t>13</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solidFill>
                            <a:schemeClr val="accent4"/>
                          </a:solidFill>
                        </a:rPr>
                        <a:t>5</a:t>
                      </a:r>
                    </a:p>
                  </a:txBody>
                  <a:tcPr anchor="ctr">
                    <a:noFill/>
                  </a:tcPr>
                </a:tc>
                <a:extLst>
                  <a:ext uri="{0D108BD9-81ED-4DB2-BD59-A6C34878D82A}">
                    <a16:rowId xmlns:a16="http://schemas.microsoft.com/office/drawing/2014/main" val="2577147370"/>
                  </a:ext>
                </a:extLst>
              </a:tr>
            </a:tbl>
          </a:graphicData>
        </a:graphic>
      </p:graphicFrame>
      <p:grpSp>
        <p:nvGrpSpPr>
          <p:cNvPr id="48" name="Group 47">
            <a:extLst>
              <a:ext uri="{FF2B5EF4-FFF2-40B4-BE49-F238E27FC236}">
                <a16:creationId xmlns:a16="http://schemas.microsoft.com/office/drawing/2014/main" id="{134144D4-651A-4F8E-A67C-14BE0FA054DA}"/>
              </a:ext>
            </a:extLst>
          </p:cNvPr>
          <p:cNvGrpSpPr/>
          <p:nvPr/>
        </p:nvGrpSpPr>
        <p:grpSpPr>
          <a:xfrm>
            <a:off x="1903135" y="2700836"/>
            <a:ext cx="8385709" cy="3943348"/>
            <a:chOff x="919157" y="2459578"/>
            <a:chExt cx="8385709" cy="3943348"/>
          </a:xfrm>
        </p:grpSpPr>
        <p:sp>
          <p:nvSpPr>
            <p:cNvPr id="52" name="Oval 51">
              <a:extLst>
                <a:ext uri="{FF2B5EF4-FFF2-40B4-BE49-F238E27FC236}">
                  <a16:creationId xmlns:a16="http://schemas.microsoft.com/office/drawing/2014/main" id="{B149E2BD-DEB8-408B-AA3D-FC7D0F57DDB8}"/>
                </a:ext>
              </a:extLst>
            </p:cNvPr>
            <p:cNvSpPr/>
            <p:nvPr/>
          </p:nvSpPr>
          <p:spPr>
            <a:xfrm>
              <a:off x="956726"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0</a:t>
              </a:r>
            </a:p>
          </p:txBody>
        </p:sp>
        <p:sp>
          <p:nvSpPr>
            <p:cNvPr id="54" name="Oval 53">
              <a:extLst>
                <a:ext uri="{FF2B5EF4-FFF2-40B4-BE49-F238E27FC236}">
                  <a16:creationId xmlns:a16="http://schemas.microsoft.com/office/drawing/2014/main" id="{D7115016-C698-4BC0-92FB-86468D9FBA98}"/>
                </a:ext>
              </a:extLst>
            </p:cNvPr>
            <p:cNvSpPr/>
            <p:nvPr/>
          </p:nvSpPr>
          <p:spPr>
            <a:xfrm>
              <a:off x="956727" y="57171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3</a:t>
              </a:r>
            </a:p>
          </p:txBody>
        </p:sp>
        <p:sp>
          <p:nvSpPr>
            <p:cNvPr id="89" name="Oval 88">
              <a:extLst>
                <a:ext uri="{FF2B5EF4-FFF2-40B4-BE49-F238E27FC236}">
                  <a16:creationId xmlns:a16="http://schemas.microsoft.com/office/drawing/2014/main" id="{DC445885-66F6-4411-AC47-2DF0B0E2A292}"/>
                </a:ext>
              </a:extLst>
            </p:cNvPr>
            <p:cNvSpPr/>
            <p:nvPr/>
          </p:nvSpPr>
          <p:spPr>
            <a:xfrm>
              <a:off x="4596227" y="2459578"/>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1</a:t>
              </a:r>
            </a:p>
          </p:txBody>
        </p:sp>
        <p:sp>
          <p:nvSpPr>
            <p:cNvPr id="90" name="Oval 89">
              <a:extLst>
                <a:ext uri="{FF2B5EF4-FFF2-40B4-BE49-F238E27FC236}">
                  <a16:creationId xmlns:a16="http://schemas.microsoft.com/office/drawing/2014/main" id="{0321B2CE-20D9-468C-B272-E6529CB39C18}"/>
                </a:ext>
              </a:extLst>
            </p:cNvPr>
            <p:cNvSpPr/>
            <p:nvPr/>
          </p:nvSpPr>
          <p:spPr>
            <a:xfrm>
              <a:off x="2476493" y="43984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2</a:t>
              </a:r>
            </a:p>
          </p:txBody>
        </p:sp>
        <p:sp>
          <p:nvSpPr>
            <p:cNvPr id="91" name="Oval 90">
              <a:extLst>
                <a:ext uri="{FF2B5EF4-FFF2-40B4-BE49-F238E27FC236}">
                  <a16:creationId xmlns:a16="http://schemas.microsoft.com/office/drawing/2014/main" id="{80B866B4-6BB7-41C7-AD26-7BCD3C16D6EA}"/>
                </a:ext>
              </a:extLst>
            </p:cNvPr>
            <p:cNvSpPr/>
            <p:nvPr/>
          </p:nvSpPr>
          <p:spPr>
            <a:xfrm>
              <a:off x="4647973" y="5474652"/>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4</a:t>
              </a:r>
            </a:p>
          </p:txBody>
        </p:sp>
        <p:sp>
          <p:nvSpPr>
            <p:cNvPr id="92" name="Oval 91">
              <a:extLst>
                <a:ext uri="{FF2B5EF4-FFF2-40B4-BE49-F238E27FC236}">
                  <a16:creationId xmlns:a16="http://schemas.microsoft.com/office/drawing/2014/main" id="{05C74B7D-F58B-49AA-A501-2140AD891D2D}"/>
                </a:ext>
              </a:extLst>
            </p:cNvPr>
            <p:cNvSpPr/>
            <p:nvPr/>
          </p:nvSpPr>
          <p:spPr>
            <a:xfrm>
              <a:off x="6093173" y="381305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5</a:t>
              </a:r>
            </a:p>
          </p:txBody>
        </p:sp>
        <p:sp>
          <p:nvSpPr>
            <p:cNvPr id="93" name="Oval 92">
              <a:extLst>
                <a:ext uri="{FF2B5EF4-FFF2-40B4-BE49-F238E27FC236}">
                  <a16:creationId xmlns:a16="http://schemas.microsoft.com/office/drawing/2014/main" id="{575481CE-F4DC-4129-81CF-41B4728A1E73}"/>
                </a:ext>
              </a:extLst>
            </p:cNvPr>
            <p:cNvSpPr/>
            <p:nvPr/>
          </p:nvSpPr>
          <p:spPr>
            <a:xfrm>
              <a:off x="8211374" y="291464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6</a:t>
              </a:r>
            </a:p>
          </p:txBody>
        </p:sp>
        <p:sp>
          <p:nvSpPr>
            <p:cNvPr id="94" name="Oval 93">
              <a:extLst>
                <a:ext uri="{FF2B5EF4-FFF2-40B4-BE49-F238E27FC236}">
                  <a16:creationId xmlns:a16="http://schemas.microsoft.com/office/drawing/2014/main" id="{8826D46D-40FC-4E10-A0E1-902136D72159}"/>
                </a:ext>
              </a:extLst>
            </p:cNvPr>
            <p:cNvSpPr/>
            <p:nvPr/>
          </p:nvSpPr>
          <p:spPr>
            <a:xfrm>
              <a:off x="8619061" y="5287907"/>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7</a:t>
              </a:r>
            </a:p>
          </p:txBody>
        </p:sp>
        <p:cxnSp>
          <p:nvCxnSpPr>
            <p:cNvPr id="95" name="Straight Connector 94">
              <a:extLst>
                <a:ext uri="{FF2B5EF4-FFF2-40B4-BE49-F238E27FC236}">
                  <a16:creationId xmlns:a16="http://schemas.microsoft.com/office/drawing/2014/main" id="{24398FC9-9614-4550-A2DC-108C0451B760}"/>
                </a:ext>
              </a:extLst>
            </p:cNvPr>
            <p:cNvCxnSpPr>
              <a:stCxn id="52" idx="6"/>
              <a:endCxn id="89"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628BC9-8096-4A6A-9D52-D94422C2688D}"/>
                </a:ext>
              </a:extLst>
            </p:cNvPr>
            <p:cNvCxnSpPr>
              <a:cxnSpLocks/>
              <a:stCxn id="52" idx="5"/>
              <a:endCxn id="90" idx="1"/>
            </p:cNvCxnSpPr>
            <p:nvPr/>
          </p:nvCxnSpPr>
          <p:spPr>
            <a:xfrm>
              <a:off x="1542097" y="3500011"/>
              <a:ext cx="1034830" cy="99884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B264FAE-6476-419D-8D7F-DB4BD4506F79}"/>
                </a:ext>
              </a:extLst>
            </p:cNvPr>
            <p:cNvCxnSpPr>
              <a:stCxn id="90" idx="7"/>
              <a:endCxn id="89"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5EEEE83-6A1F-41DA-B219-62654D9216C7}"/>
                </a:ext>
              </a:extLst>
            </p:cNvPr>
            <p:cNvCxnSpPr>
              <a:stCxn id="89" idx="6"/>
              <a:endCxn id="93"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5080984-2A1C-4456-88B9-A64FE97FF322}"/>
                </a:ext>
              </a:extLst>
            </p:cNvPr>
            <p:cNvCxnSpPr>
              <a:stCxn id="92" idx="7"/>
              <a:endCxn id="93"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9FAB88C-041F-49A4-9873-BBD2A085D43E}"/>
                </a:ext>
              </a:extLst>
            </p:cNvPr>
            <p:cNvCxnSpPr>
              <a:stCxn id="92" idx="5"/>
              <a:endCxn id="94" idx="1"/>
            </p:cNvCxnSpPr>
            <p:nvPr/>
          </p:nvCxnSpPr>
          <p:spPr>
            <a:xfrm>
              <a:off x="6678544" y="4398421"/>
              <a:ext cx="2040951" cy="98992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22EF8F1-E0F1-42C2-BA77-C0CFE2606DB9}"/>
                </a:ext>
              </a:extLst>
            </p:cNvPr>
            <p:cNvCxnSpPr>
              <a:stCxn id="93" idx="4"/>
              <a:endCxn id="94" idx="0"/>
            </p:cNvCxnSpPr>
            <p:nvPr/>
          </p:nvCxnSpPr>
          <p:spPr>
            <a:xfrm>
              <a:off x="8554277" y="3600445"/>
              <a:ext cx="407687" cy="168746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75A64E-A6B6-48C9-9DC1-1A288735E664}"/>
                </a:ext>
              </a:extLst>
            </p:cNvPr>
            <p:cNvCxnSpPr>
              <a:stCxn id="89" idx="5"/>
              <a:endCxn id="92"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BA8F356-2ACD-44A0-83FC-4C94FC276A46}"/>
                </a:ext>
              </a:extLst>
            </p:cNvPr>
            <p:cNvCxnSpPr>
              <a:stCxn id="90" idx="6"/>
              <a:endCxn id="92"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0D982BA-ABB2-4A41-8DAC-B7115E7FEDCC}"/>
                </a:ext>
              </a:extLst>
            </p:cNvPr>
            <p:cNvCxnSpPr>
              <a:stCxn id="52" idx="4"/>
              <a:endCxn id="54"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683D9D9-4637-4FC0-8376-ECA44958D94D}"/>
                </a:ext>
              </a:extLst>
            </p:cNvPr>
            <p:cNvCxnSpPr>
              <a:cxnSpLocks/>
              <a:stCxn id="54" idx="7"/>
              <a:endCxn id="90"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5C8F4EC-2842-4D6A-B19F-3A94E45D5CE4}"/>
                </a:ext>
              </a:extLst>
            </p:cNvPr>
            <p:cNvCxnSpPr>
              <a:stCxn id="54" idx="6"/>
              <a:endCxn id="91"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EDA5773-18CB-4B9B-ADFC-EB3707108AA8}"/>
                </a:ext>
              </a:extLst>
            </p:cNvPr>
            <p:cNvCxnSpPr>
              <a:stCxn id="90" idx="5"/>
              <a:endCxn id="91"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BA3C79A-72AA-4A17-88BD-A65A742CD1D5}"/>
                </a:ext>
              </a:extLst>
            </p:cNvPr>
            <p:cNvCxnSpPr>
              <a:stCxn id="91" idx="6"/>
              <a:endCxn id="94" idx="2"/>
            </p:cNvCxnSpPr>
            <p:nvPr/>
          </p:nvCxnSpPr>
          <p:spPr>
            <a:xfrm flipV="1">
              <a:off x="5333778" y="5630810"/>
              <a:ext cx="3285283" cy="186745"/>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54A18FB-D48C-425D-9C97-D5720CC00439}"/>
                </a:ext>
              </a:extLst>
            </p:cNvPr>
            <p:cNvCxnSpPr>
              <a:stCxn id="91" idx="7"/>
              <a:endCxn id="92"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94910F81-17E1-4BB9-8EC4-119EAEB17E73}"/>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111" name="TextBox 110">
              <a:extLst>
                <a:ext uri="{FF2B5EF4-FFF2-40B4-BE49-F238E27FC236}">
                  <a16:creationId xmlns:a16="http://schemas.microsoft.com/office/drawing/2014/main" id="{4279CCB1-D9C8-4565-83D2-B0D551EEEA55}"/>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112" name="TextBox 111">
              <a:extLst>
                <a:ext uri="{FF2B5EF4-FFF2-40B4-BE49-F238E27FC236}">
                  <a16:creationId xmlns:a16="http://schemas.microsoft.com/office/drawing/2014/main" id="{4A35008F-38FF-4136-8E6E-89D6694CD7E6}"/>
                </a:ext>
              </a:extLst>
            </p:cNvPr>
            <p:cNvSpPr txBox="1"/>
            <p:nvPr/>
          </p:nvSpPr>
          <p:spPr>
            <a:xfrm>
              <a:off x="8827791" y="4058334"/>
              <a:ext cx="367408" cy="523220"/>
            </a:xfrm>
            <a:prstGeom prst="rect">
              <a:avLst/>
            </a:prstGeom>
            <a:noFill/>
          </p:spPr>
          <p:txBody>
            <a:bodyPr wrap="none" rtlCol="0">
              <a:spAutoFit/>
            </a:bodyPr>
            <a:lstStyle/>
            <a:p>
              <a:r>
                <a:rPr lang="en-AU" sz="2800" dirty="0">
                  <a:solidFill>
                    <a:srgbClr val="92D050"/>
                  </a:solidFill>
                </a:rPr>
                <a:t>5</a:t>
              </a:r>
            </a:p>
          </p:txBody>
        </p:sp>
        <p:sp>
          <p:nvSpPr>
            <p:cNvPr id="113" name="TextBox 112">
              <a:extLst>
                <a:ext uri="{FF2B5EF4-FFF2-40B4-BE49-F238E27FC236}">
                  <a16:creationId xmlns:a16="http://schemas.microsoft.com/office/drawing/2014/main" id="{62D4E9F6-030D-4007-AAFD-5A12AF302FC0}"/>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114" name="TextBox 113">
              <a:extLst>
                <a:ext uri="{FF2B5EF4-FFF2-40B4-BE49-F238E27FC236}">
                  <a16:creationId xmlns:a16="http://schemas.microsoft.com/office/drawing/2014/main" id="{928AB5CD-F08D-4899-8F60-162E07B3017F}"/>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chemeClr val="bg1"/>
                  </a:solidFill>
                </a:rPr>
                <a:t>4</a:t>
              </a:r>
            </a:p>
          </p:txBody>
        </p:sp>
        <p:sp>
          <p:nvSpPr>
            <p:cNvPr id="115" name="TextBox 114">
              <a:extLst>
                <a:ext uri="{FF2B5EF4-FFF2-40B4-BE49-F238E27FC236}">
                  <a16:creationId xmlns:a16="http://schemas.microsoft.com/office/drawing/2014/main" id="{062E11DB-A1C4-472B-9D8F-2A8DCD4CCEE6}"/>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116" name="TextBox 115">
              <a:extLst>
                <a:ext uri="{FF2B5EF4-FFF2-40B4-BE49-F238E27FC236}">
                  <a16:creationId xmlns:a16="http://schemas.microsoft.com/office/drawing/2014/main" id="{2A6DB0C3-59C9-41EE-A3D6-E6E63CD90C2C}"/>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117" name="TextBox 116">
              <a:extLst>
                <a:ext uri="{FF2B5EF4-FFF2-40B4-BE49-F238E27FC236}">
                  <a16:creationId xmlns:a16="http://schemas.microsoft.com/office/drawing/2014/main" id="{617092E1-0FF3-439A-81AB-90BEBA15167B}"/>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118" name="TextBox 117">
              <a:extLst>
                <a:ext uri="{FF2B5EF4-FFF2-40B4-BE49-F238E27FC236}">
                  <a16:creationId xmlns:a16="http://schemas.microsoft.com/office/drawing/2014/main" id="{F30FA229-CAAC-4083-9599-5F09A8FAEC67}"/>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119" name="TextBox 118">
              <a:extLst>
                <a:ext uri="{FF2B5EF4-FFF2-40B4-BE49-F238E27FC236}">
                  <a16:creationId xmlns:a16="http://schemas.microsoft.com/office/drawing/2014/main" id="{DD888A2D-32A0-4144-B18C-C13FA97F97AB}"/>
                </a:ext>
              </a:extLst>
            </p:cNvPr>
            <p:cNvSpPr txBox="1"/>
            <p:nvPr/>
          </p:nvSpPr>
          <p:spPr>
            <a:xfrm>
              <a:off x="7638807" y="4389173"/>
              <a:ext cx="367408" cy="523220"/>
            </a:xfrm>
            <a:prstGeom prst="rect">
              <a:avLst/>
            </a:prstGeom>
            <a:noFill/>
          </p:spPr>
          <p:txBody>
            <a:bodyPr wrap="none" rtlCol="0">
              <a:spAutoFit/>
            </a:bodyPr>
            <a:lstStyle/>
            <a:p>
              <a:r>
                <a:rPr lang="en-AU" sz="2800" dirty="0">
                  <a:solidFill>
                    <a:srgbClr val="92D050"/>
                  </a:solidFill>
                </a:rPr>
                <a:t>6</a:t>
              </a:r>
            </a:p>
          </p:txBody>
        </p:sp>
        <p:sp>
          <p:nvSpPr>
            <p:cNvPr id="120" name="TextBox 119">
              <a:extLst>
                <a:ext uri="{FF2B5EF4-FFF2-40B4-BE49-F238E27FC236}">
                  <a16:creationId xmlns:a16="http://schemas.microsoft.com/office/drawing/2014/main" id="{D27B6D8C-B8BD-4B94-8E74-4A477174C48C}"/>
                </a:ext>
              </a:extLst>
            </p:cNvPr>
            <p:cNvSpPr txBox="1"/>
            <p:nvPr/>
          </p:nvSpPr>
          <p:spPr>
            <a:xfrm>
              <a:off x="6765082" y="5213042"/>
              <a:ext cx="367408" cy="523220"/>
            </a:xfrm>
            <a:prstGeom prst="rect">
              <a:avLst/>
            </a:prstGeom>
            <a:noFill/>
          </p:spPr>
          <p:txBody>
            <a:bodyPr wrap="none" rtlCol="0">
              <a:spAutoFit/>
            </a:bodyPr>
            <a:lstStyle/>
            <a:p>
              <a:r>
                <a:rPr lang="en-AU" sz="2800" dirty="0">
                  <a:solidFill>
                    <a:srgbClr val="92D050"/>
                  </a:solidFill>
                </a:rPr>
                <a:t>8</a:t>
              </a:r>
            </a:p>
          </p:txBody>
        </p:sp>
        <p:sp>
          <p:nvSpPr>
            <p:cNvPr id="121" name="TextBox 120">
              <a:extLst>
                <a:ext uri="{FF2B5EF4-FFF2-40B4-BE49-F238E27FC236}">
                  <a16:creationId xmlns:a16="http://schemas.microsoft.com/office/drawing/2014/main" id="{0B6FF850-E752-4ABE-A9CB-2E6AA6BB9E5F}"/>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122" name="TextBox 121">
              <a:extLst>
                <a:ext uri="{FF2B5EF4-FFF2-40B4-BE49-F238E27FC236}">
                  <a16:creationId xmlns:a16="http://schemas.microsoft.com/office/drawing/2014/main" id="{1646D1A7-86FD-42FB-9D25-71E5F6126ED5}"/>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123" name="TextBox 122">
              <a:extLst>
                <a:ext uri="{FF2B5EF4-FFF2-40B4-BE49-F238E27FC236}">
                  <a16:creationId xmlns:a16="http://schemas.microsoft.com/office/drawing/2014/main" id="{F8E558D1-0124-43C9-AF73-6D6F26C24BED}"/>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124" name="TextBox 123">
              <a:extLst>
                <a:ext uri="{FF2B5EF4-FFF2-40B4-BE49-F238E27FC236}">
                  <a16:creationId xmlns:a16="http://schemas.microsoft.com/office/drawing/2014/main" id="{FFF1EAF6-1E38-43AA-AE04-B730176DD6A7}"/>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Tree>
    <p:extLst>
      <p:ext uri="{BB962C8B-B14F-4D97-AF65-F5344CB8AC3E}">
        <p14:creationId xmlns:p14="http://schemas.microsoft.com/office/powerpoint/2010/main" val="17999170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6" name="TextBox 45">
            <a:extLst>
              <a:ext uri="{FF2B5EF4-FFF2-40B4-BE49-F238E27FC236}">
                <a16:creationId xmlns:a16="http://schemas.microsoft.com/office/drawing/2014/main" id="{0F069F5F-A9ED-4B23-B748-EB1BB4482C92}"/>
              </a:ext>
            </a:extLst>
          </p:cNvPr>
          <p:cNvSpPr txBox="1"/>
          <p:nvPr/>
        </p:nvSpPr>
        <p:spPr>
          <a:xfrm>
            <a:off x="331371" y="478506"/>
            <a:ext cx="4436534" cy="1200329"/>
          </a:xfrm>
          <a:prstGeom prst="rect">
            <a:avLst/>
          </a:prstGeom>
          <a:noFill/>
        </p:spPr>
        <p:txBody>
          <a:bodyPr wrap="square" rtlCol="0">
            <a:spAutoFit/>
          </a:bodyPr>
          <a:lstStyle/>
          <a:p>
            <a:r>
              <a:rPr lang="en-AU" sz="2400" dirty="0">
                <a:solidFill>
                  <a:schemeClr val="bg1"/>
                </a:solidFill>
              </a:rPr>
              <a:t>Step 3:</a:t>
            </a:r>
          </a:p>
          <a:p>
            <a:r>
              <a:rPr lang="en-AU" sz="2400" dirty="0">
                <a:solidFill>
                  <a:schemeClr val="bg1"/>
                </a:solidFill>
              </a:rPr>
              <a:t>Here are the final dist and pred arrays.</a:t>
            </a:r>
            <a:endParaRPr lang="en-AU" sz="2400" dirty="0">
              <a:solidFill>
                <a:srgbClr val="FFFF00"/>
              </a:solidFill>
            </a:endParaRPr>
          </a:p>
        </p:txBody>
      </p:sp>
      <p:grpSp>
        <p:nvGrpSpPr>
          <p:cNvPr id="52" name="Group 51">
            <a:extLst>
              <a:ext uri="{FF2B5EF4-FFF2-40B4-BE49-F238E27FC236}">
                <a16:creationId xmlns:a16="http://schemas.microsoft.com/office/drawing/2014/main" id="{7754CFE7-EFDF-42A8-A7DE-D3BE8139F644}"/>
              </a:ext>
            </a:extLst>
          </p:cNvPr>
          <p:cNvGrpSpPr/>
          <p:nvPr/>
        </p:nvGrpSpPr>
        <p:grpSpPr>
          <a:xfrm>
            <a:off x="1903135" y="2700836"/>
            <a:ext cx="8385709" cy="3943348"/>
            <a:chOff x="919157" y="2459578"/>
            <a:chExt cx="8385709" cy="3943348"/>
          </a:xfrm>
        </p:grpSpPr>
        <p:sp>
          <p:nvSpPr>
            <p:cNvPr id="54" name="Oval 53">
              <a:extLst>
                <a:ext uri="{FF2B5EF4-FFF2-40B4-BE49-F238E27FC236}">
                  <a16:creationId xmlns:a16="http://schemas.microsoft.com/office/drawing/2014/main" id="{C10AFDF4-9A90-42ED-8772-621F17F52988}"/>
                </a:ext>
              </a:extLst>
            </p:cNvPr>
            <p:cNvSpPr/>
            <p:nvPr/>
          </p:nvSpPr>
          <p:spPr>
            <a:xfrm>
              <a:off x="956726" y="2914640"/>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0</a:t>
              </a:r>
            </a:p>
          </p:txBody>
        </p:sp>
        <p:sp>
          <p:nvSpPr>
            <p:cNvPr id="90" name="Oval 89">
              <a:extLst>
                <a:ext uri="{FF2B5EF4-FFF2-40B4-BE49-F238E27FC236}">
                  <a16:creationId xmlns:a16="http://schemas.microsoft.com/office/drawing/2014/main" id="{A876EF66-0FDF-469F-91C5-499D2A5230A2}"/>
                </a:ext>
              </a:extLst>
            </p:cNvPr>
            <p:cNvSpPr/>
            <p:nvPr/>
          </p:nvSpPr>
          <p:spPr>
            <a:xfrm>
              <a:off x="956727" y="5717121"/>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3</a:t>
              </a:r>
            </a:p>
          </p:txBody>
        </p:sp>
        <p:sp>
          <p:nvSpPr>
            <p:cNvPr id="91" name="Oval 90">
              <a:extLst>
                <a:ext uri="{FF2B5EF4-FFF2-40B4-BE49-F238E27FC236}">
                  <a16:creationId xmlns:a16="http://schemas.microsoft.com/office/drawing/2014/main" id="{1BCE5347-2008-4F0D-AFF7-EB4AFEBF5E56}"/>
                </a:ext>
              </a:extLst>
            </p:cNvPr>
            <p:cNvSpPr/>
            <p:nvPr/>
          </p:nvSpPr>
          <p:spPr>
            <a:xfrm>
              <a:off x="4596227" y="2459578"/>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1</a:t>
              </a:r>
            </a:p>
          </p:txBody>
        </p:sp>
        <p:sp>
          <p:nvSpPr>
            <p:cNvPr id="92" name="Oval 91">
              <a:extLst>
                <a:ext uri="{FF2B5EF4-FFF2-40B4-BE49-F238E27FC236}">
                  <a16:creationId xmlns:a16="http://schemas.microsoft.com/office/drawing/2014/main" id="{138B602D-522B-467F-B33F-33ADCE89B2C1}"/>
                </a:ext>
              </a:extLst>
            </p:cNvPr>
            <p:cNvSpPr/>
            <p:nvPr/>
          </p:nvSpPr>
          <p:spPr>
            <a:xfrm>
              <a:off x="2476493" y="4398421"/>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2</a:t>
              </a:r>
            </a:p>
          </p:txBody>
        </p:sp>
        <p:sp>
          <p:nvSpPr>
            <p:cNvPr id="93" name="Oval 92">
              <a:extLst>
                <a:ext uri="{FF2B5EF4-FFF2-40B4-BE49-F238E27FC236}">
                  <a16:creationId xmlns:a16="http://schemas.microsoft.com/office/drawing/2014/main" id="{30B76FDC-18F2-485D-91C8-624A4D24D50E}"/>
                </a:ext>
              </a:extLst>
            </p:cNvPr>
            <p:cNvSpPr/>
            <p:nvPr/>
          </p:nvSpPr>
          <p:spPr>
            <a:xfrm>
              <a:off x="4647973" y="5474652"/>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4</a:t>
              </a:r>
            </a:p>
          </p:txBody>
        </p:sp>
        <p:sp>
          <p:nvSpPr>
            <p:cNvPr id="94" name="Oval 93">
              <a:extLst>
                <a:ext uri="{FF2B5EF4-FFF2-40B4-BE49-F238E27FC236}">
                  <a16:creationId xmlns:a16="http://schemas.microsoft.com/office/drawing/2014/main" id="{3BFBCFFA-6EE2-40B4-B0A9-2D0378FA90EC}"/>
                </a:ext>
              </a:extLst>
            </p:cNvPr>
            <p:cNvSpPr/>
            <p:nvPr/>
          </p:nvSpPr>
          <p:spPr>
            <a:xfrm>
              <a:off x="6093173" y="3813050"/>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5</a:t>
              </a:r>
            </a:p>
          </p:txBody>
        </p:sp>
        <p:sp>
          <p:nvSpPr>
            <p:cNvPr id="95" name="Oval 94">
              <a:extLst>
                <a:ext uri="{FF2B5EF4-FFF2-40B4-BE49-F238E27FC236}">
                  <a16:creationId xmlns:a16="http://schemas.microsoft.com/office/drawing/2014/main" id="{F9384A7E-7A1C-45E5-A208-5823EBC4FD77}"/>
                </a:ext>
              </a:extLst>
            </p:cNvPr>
            <p:cNvSpPr/>
            <p:nvPr/>
          </p:nvSpPr>
          <p:spPr>
            <a:xfrm>
              <a:off x="8211374" y="2914640"/>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6</a:t>
              </a:r>
            </a:p>
          </p:txBody>
        </p:sp>
        <p:sp>
          <p:nvSpPr>
            <p:cNvPr id="96" name="Oval 95">
              <a:extLst>
                <a:ext uri="{FF2B5EF4-FFF2-40B4-BE49-F238E27FC236}">
                  <a16:creationId xmlns:a16="http://schemas.microsoft.com/office/drawing/2014/main" id="{DE840685-40E6-4E4D-BC78-5B7C24D56017}"/>
                </a:ext>
              </a:extLst>
            </p:cNvPr>
            <p:cNvSpPr/>
            <p:nvPr/>
          </p:nvSpPr>
          <p:spPr>
            <a:xfrm>
              <a:off x="8619061" y="5287907"/>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7</a:t>
              </a:r>
            </a:p>
          </p:txBody>
        </p:sp>
        <p:cxnSp>
          <p:nvCxnSpPr>
            <p:cNvPr id="97" name="Straight Connector 96">
              <a:extLst>
                <a:ext uri="{FF2B5EF4-FFF2-40B4-BE49-F238E27FC236}">
                  <a16:creationId xmlns:a16="http://schemas.microsoft.com/office/drawing/2014/main" id="{59E5013D-AA42-4E5F-9182-958D222E5E36}"/>
                </a:ext>
              </a:extLst>
            </p:cNvPr>
            <p:cNvCxnSpPr>
              <a:stCxn id="54" idx="6"/>
              <a:endCxn id="91" idx="2"/>
            </p:cNvCxnSpPr>
            <p:nvPr/>
          </p:nvCxnSpPr>
          <p:spPr>
            <a:xfrm flipV="1">
              <a:off x="1642531" y="2802481"/>
              <a:ext cx="2953696" cy="45506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2A6A40B-D34C-452D-BADA-DAD626AC41EA}"/>
                </a:ext>
              </a:extLst>
            </p:cNvPr>
            <p:cNvCxnSpPr>
              <a:cxnSpLocks/>
              <a:stCxn id="54" idx="5"/>
              <a:endCxn id="92" idx="1"/>
            </p:cNvCxnSpPr>
            <p:nvPr/>
          </p:nvCxnSpPr>
          <p:spPr>
            <a:xfrm>
              <a:off x="1542097" y="3500011"/>
              <a:ext cx="1034830" cy="99884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0D29DA9-BD5A-4DAF-8340-E8415DEF21EE}"/>
                </a:ext>
              </a:extLst>
            </p:cNvPr>
            <p:cNvCxnSpPr>
              <a:stCxn id="92" idx="7"/>
              <a:endCxn id="91"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69FD111-052B-49A0-A25C-3F1BBFFDE309}"/>
                </a:ext>
              </a:extLst>
            </p:cNvPr>
            <p:cNvCxnSpPr>
              <a:stCxn id="91" idx="6"/>
              <a:endCxn id="95"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801936-8278-4CBD-8789-1590EFC5A2BC}"/>
                </a:ext>
              </a:extLst>
            </p:cNvPr>
            <p:cNvCxnSpPr>
              <a:stCxn id="94" idx="7"/>
              <a:endCxn id="95" idx="3"/>
            </p:cNvCxnSpPr>
            <p:nvPr/>
          </p:nvCxnSpPr>
          <p:spPr>
            <a:xfrm flipV="1">
              <a:off x="6678544" y="3500011"/>
              <a:ext cx="1633264" cy="41347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C696785-DBFB-4BF5-9E1D-0F5368DC1FA0}"/>
                </a:ext>
              </a:extLst>
            </p:cNvPr>
            <p:cNvCxnSpPr>
              <a:stCxn id="94" idx="5"/>
              <a:endCxn id="96" idx="1"/>
            </p:cNvCxnSpPr>
            <p:nvPr/>
          </p:nvCxnSpPr>
          <p:spPr>
            <a:xfrm>
              <a:off x="6678544" y="4398421"/>
              <a:ext cx="2040951" cy="98992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B1CCB5A-7D53-4349-BEEA-6BB7FDDFC7DC}"/>
                </a:ext>
              </a:extLst>
            </p:cNvPr>
            <p:cNvCxnSpPr>
              <a:stCxn id="95" idx="4"/>
              <a:endCxn id="96"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1ECEDF0-7FA1-4B7C-8522-74E49375E6CB}"/>
                </a:ext>
              </a:extLst>
            </p:cNvPr>
            <p:cNvCxnSpPr>
              <a:stCxn id="91" idx="5"/>
              <a:endCxn id="94" idx="1"/>
            </p:cNvCxnSpPr>
            <p:nvPr/>
          </p:nvCxnSpPr>
          <p:spPr>
            <a:xfrm>
              <a:off x="5181598" y="3044949"/>
              <a:ext cx="1012009" cy="868535"/>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004E508-F756-496C-BD9B-5966FA29F487}"/>
                </a:ext>
              </a:extLst>
            </p:cNvPr>
            <p:cNvCxnSpPr>
              <a:stCxn id="92" idx="6"/>
              <a:endCxn id="94"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F73D8F9-F0DE-4CCA-836D-05C648764251}"/>
                </a:ext>
              </a:extLst>
            </p:cNvPr>
            <p:cNvCxnSpPr>
              <a:stCxn id="54" idx="4"/>
              <a:endCxn id="90"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F275942-E8A7-4F44-BC7A-455568BD62F5}"/>
                </a:ext>
              </a:extLst>
            </p:cNvPr>
            <p:cNvCxnSpPr>
              <a:cxnSpLocks/>
              <a:stCxn id="90" idx="7"/>
              <a:endCxn id="92" idx="3"/>
            </p:cNvCxnSpPr>
            <p:nvPr/>
          </p:nvCxnSpPr>
          <p:spPr>
            <a:xfrm flipV="1">
              <a:off x="1542098" y="4983792"/>
              <a:ext cx="1034829" cy="83376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FFBA5A2-FA16-4016-97FE-C0FD039CE6A0}"/>
                </a:ext>
              </a:extLst>
            </p:cNvPr>
            <p:cNvCxnSpPr>
              <a:stCxn id="90" idx="6"/>
              <a:endCxn id="93"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53BD405-1E4E-4D79-9B53-F9D4683716FD}"/>
                </a:ext>
              </a:extLst>
            </p:cNvPr>
            <p:cNvCxnSpPr>
              <a:stCxn id="92" idx="5"/>
              <a:endCxn id="93" idx="1"/>
            </p:cNvCxnSpPr>
            <p:nvPr/>
          </p:nvCxnSpPr>
          <p:spPr>
            <a:xfrm>
              <a:off x="3061864" y="4983792"/>
              <a:ext cx="1686543" cy="59129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00F4184-2803-43A1-A039-42FE178B23E6}"/>
                </a:ext>
              </a:extLst>
            </p:cNvPr>
            <p:cNvCxnSpPr>
              <a:stCxn id="93" idx="6"/>
              <a:endCxn id="96"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7B66056-0106-475B-B17E-6BDAF9887598}"/>
                </a:ext>
              </a:extLst>
            </p:cNvPr>
            <p:cNvCxnSpPr>
              <a:stCxn id="93" idx="7"/>
              <a:endCxn id="94"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66F3AAB9-2976-4853-98FF-21CDBF52D96E}"/>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rgbClr val="FFFF00"/>
                  </a:solidFill>
                </a:rPr>
                <a:t>5</a:t>
              </a:r>
            </a:p>
          </p:txBody>
        </p:sp>
        <p:sp>
          <p:nvSpPr>
            <p:cNvPr id="113" name="TextBox 112">
              <a:extLst>
                <a:ext uri="{FF2B5EF4-FFF2-40B4-BE49-F238E27FC236}">
                  <a16:creationId xmlns:a16="http://schemas.microsoft.com/office/drawing/2014/main" id="{1318AA50-D42F-4629-AF09-78A4F3D302AB}"/>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114" name="TextBox 113">
              <a:extLst>
                <a:ext uri="{FF2B5EF4-FFF2-40B4-BE49-F238E27FC236}">
                  <a16:creationId xmlns:a16="http://schemas.microsoft.com/office/drawing/2014/main" id="{6EBA0567-C3AF-4154-8DED-70F7524FE609}"/>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115" name="TextBox 114">
              <a:extLst>
                <a:ext uri="{FF2B5EF4-FFF2-40B4-BE49-F238E27FC236}">
                  <a16:creationId xmlns:a16="http://schemas.microsoft.com/office/drawing/2014/main" id="{4C6D4EBF-7E7E-4F79-84BB-8CB678E87216}"/>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116" name="TextBox 115">
              <a:extLst>
                <a:ext uri="{FF2B5EF4-FFF2-40B4-BE49-F238E27FC236}">
                  <a16:creationId xmlns:a16="http://schemas.microsoft.com/office/drawing/2014/main" id="{B8B2DEDD-8EF1-4777-A52E-28955748834C}"/>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FFFF00"/>
                  </a:solidFill>
                </a:rPr>
                <a:t>4</a:t>
              </a:r>
            </a:p>
          </p:txBody>
        </p:sp>
        <p:sp>
          <p:nvSpPr>
            <p:cNvPr id="117" name="TextBox 116">
              <a:extLst>
                <a:ext uri="{FF2B5EF4-FFF2-40B4-BE49-F238E27FC236}">
                  <a16:creationId xmlns:a16="http://schemas.microsoft.com/office/drawing/2014/main" id="{3B302DDD-5F02-4CED-B63C-4447DFFE0804}"/>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118" name="TextBox 117">
              <a:extLst>
                <a:ext uri="{FF2B5EF4-FFF2-40B4-BE49-F238E27FC236}">
                  <a16:creationId xmlns:a16="http://schemas.microsoft.com/office/drawing/2014/main" id="{3E616B27-3031-4407-813A-4BD1F35A635D}"/>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119" name="TextBox 118">
              <a:extLst>
                <a:ext uri="{FF2B5EF4-FFF2-40B4-BE49-F238E27FC236}">
                  <a16:creationId xmlns:a16="http://schemas.microsoft.com/office/drawing/2014/main" id="{E0E6B184-636D-4B2F-97F4-6AE09E08293E}"/>
                </a:ext>
              </a:extLst>
            </p:cNvPr>
            <p:cNvSpPr txBox="1"/>
            <p:nvPr/>
          </p:nvSpPr>
          <p:spPr>
            <a:xfrm>
              <a:off x="5723179" y="3062669"/>
              <a:ext cx="367408" cy="523220"/>
            </a:xfrm>
            <a:prstGeom prst="rect">
              <a:avLst/>
            </a:prstGeom>
            <a:noFill/>
          </p:spPr>
          <p:txBody>
            <a:bodyPr wrap="none" rtlCol="0">
              <a:spAutoFit/>
            </a:bodyPr>
            <a:lstStyle/>
            <a:p>
              <a:r>
                <a:rPr lang="en-AU" sz="2800" dirty="0">
                  <a:solidFill>
                    <a:srgbClr val="FFFF00"/>
                  </a:solidFill>
                </a:rPr>
                <a:t>2</a:t>
              </a:r>
            </a:p>
          </p:txBody>
        </p:sp>
        <p:sp>
          <p:nvSpPr>
            <p:cNvPr id="120" name="TextBox 119">
              <a:extLst>
                <a:ext uri="{FF2B5EF4-FFF2-40B4-BE49-F238E27FC236}">
                  <a16:creationId xmlns:a16="http://schemas.microsoft.com/office/drawing/2014/main" id="{717F74C4-555B-4D7B-B5B8-35516A676125}"/>
                </a:ext>
              </a:extLst>
            </p:cNvPr>
            <p:cNvSpPr txBox="1"/>
            <p:nvPr/>
          </p:nvSpPr>
          <p:spPr>
            <a:xfrm>
              <a:off x="7186875" y="3214603"/>
              <a:ext cx="367408" cy="523220"/>
            </a:xfrm>
            <a:prstGeom prst="rect">
              <a:avLst/>
            </a:prstGeom>
            <a:noFill/>
          </p:spPr>
          <p:txBody>
            <a:bodyPr wrap="none" rtlCol="0">
              <a:spAutoFit/>
            </a:bodyPr>
            <a:lstStyle/>
            <a:p>
              <a:r>
                <a:rPr lang="en-AU" sz="2800" dirty="0">
                  <a:solidFill>
                    <a:srgbClr val="FFFF00"/>
                  </a:solidFill>
                </a:rPr>
                <a:t>3</a:t>
              </a:r>
            </a:p>
          </p:txBody>
        </p:sp>
        <p:sp>
          <p:nvSpPr>
            <p:cNvPr id="121" name="TextBox 120">
              <a:extLst>
                <a:ext uri="{FF2B5EF4-FFF2-40B4-BE49-F238E27FC236}">
                  <a16:creationId xmlns:a16="http://schemas.microsoft.com/office/drawing/2014/main" id="{9A90D663-184E-498F-8614-DAE1A567E71A}"/>
                </a:ext>
              </a:extLst>
            </p:cNvPr>
            <p:cNvSpPr txBox="1"/>
            <p:nvPr/>
          </p:nvSpPr>
          <p:spPr>
            <a:xfrm>
              <a:off x="7638807" y="4389173"/>
              <a:ext cx="367408" cy="523220"/>
            </a:xfrm>
            <a:prstGeom prst="rect">
              <a:avLst/>
            </a:prstGeom>
            <a:noFill/>
          </p:spPr>
          <p:txBody>
            <a:bodyPr wrap="none" rtlCol="0">
              <a:spAutoFit/>
            </a:bodyPr>
            <a:lstStyle/>
            <a:p>
              <a:r>
                <a:rPr lang="en-AU" sz="2800" dirty="0">
                  <a:solidFill>
                    <a:srgbClr val="FFFF00"/>
                  </a:solidFill>
                </a:rPr>
                <a:t>6</a:t>
              </a:r>
            </a:p>
          </p:txBody>
        </p:sp>
        <p:sp>
          <p:nvSpPr>
            <p:cNvPr id="122" name="TextBox 121">
              <a:extLst>
                <a:ext uri="{FF2B5EF4-FFF2-40B4-BE49-F238E27FC236}">
                  <a16:creationId xmlns:a16="http://schemas.microsoft.com/office/drawing/2014/main" id="{E1A727BB-5AA6-4B0C-874B-F76215289DE5}"/>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123" name="TextBox 122">
              <a:extLst>
                <a:ext uri="{FF2B5EF4-FFF2-40B4-BE49-F238E27FC236}">
                  <a16:creationId xmlns:a16="http://schemas.microsoft.com/office/drawing/2014/main" id="{296FDD02-DF66-49F3-8216-83E68240DA8D}"/>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124" name="TextBox 123">
              <a:extLst>
                <a:ext uri="{FF2B5EF4-FFF2-40B4-BE49-F238E27FC236}">
                  <a16:creationId xmlns:a16="http://schemas.microsoft.com/office/drawing/2014/main" id="{01466F5F-0297-48DA-9719-57D50C7A7052}"/>
                </a:ext>
              </a:extLst>
            </p:cNvPr>
            <p:cNvSpPr txBox="1"/>
            <p:nvPr/>
          </p:nvSpPr>
          <p:spPr>
            <a:xfrm>
              <a:off x="3856587" y="4772399"/>
              <a:ext cx="367408" cy="523220"/>
            </a:xfrm>
            <a:prstGeom prst="rect">
              <a:avLst/>
            </a:prstGeom>
            <a:noFill/>
          </p:spPr>
          <p:txBody>
            <a:bodyPr wrap="none" rtlCol="0">
              <a:spAutoFit/>
            </a:bodyPr>
            <a:lstStyle/>
            <a:p>
              <a:r>
                <a:rPr lang="en-AU" sz="2800" dirty="0">
                  <a:solidFill>
                    <a:srgbClr val="FFFF00"/>
                  </a:solidFill>
                </a:rPr>
                <a:t>3</a:t>
              </a:r>
            </a:p>
          </p:txBody>
        </p:sp>
        <p:sp>
          <p:nvSpPr>
            <p:cNvPr id="125" name="TextBox 124">
              <a:extLst>
                <a:ext uri="{FF2B5EF4-FFF2-40B4-BE49-F238E27FC236}">
                  <a16:creationId xmlns:a16="http://schemas.microsoft.com/office/drawing/2014/main" id="{80408B22-BEEC-4372-8683-4EB1DB62F3E7}"/>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126" name="TextBox 125">
              <a:extLst>
                <a:ext uri="{FF2B5EF4-FFF2-40B4-BE49-F238E27FC236}">
                  <a16:creationId xmlns:a16="http://schemas.microsoft.com/office/drawing/2014/main" id="{27DF3D26-E354-4944-A0E2-A0F4F05897C4}"/>
                </a:ext>
              </a:extLst>
            </p:cNvPr>
            <p:cNvSpPr txBox="1"/>
            <p:nvPr/>
          </p:nvSpPr>
          <p:spPr>
            <a:xfrm>
              <a:off x="1776668" y="4892349"/>
              <a:ext cx="367408" cy="523220"/>
            </a:xfrm>
            <a:prstGeom prst="rect">
              <a:avLst/>
            </a:prstGeom>
            <a:noFill/>
          </p:spPr>
          <p:txBody>
            <a:bodyPr wrap="none" rtlCol="0">
              <a:spAutoFit/>
            </a:bodyPr>
            <a:lstStyle/>
            <a:p>
              <a:r>
                <a:rPr lang="en-AU" sz="2800" dirty="0">
                  <a:solidFill>
                    <a:srgbClr val="FFFF00"/>
                  </a:solidFill>
                </a:rPr>
                <a:t>1</a:t>
              </a:r>
            </a:p>
          </p:txBody>
        </p:sp>
      </p:grpSp>
      <p:sp>
        <p:nvSpPr>
          <p:cNvPr id="47" name="TextBox 46">
            <a:extLst>
              <a:ext uri="{FF2B5EF4-FFF2-40B4-BE49-F238E27FC236}">
                <a16:creationId xmlns:a16="http://schemas.microsoft.com/office/drawing/2014/main" id="{20FA3CE2-9C01-4821-A124-9C6507436E7E}"/>
              </a:ext>
            </a:extLst>
          </p:cNvPr>
          <p:cNvSpPr txBox="1"/>
          <p:nvPr/>
        </p:nvSpPr>
        <p:spPr>
          <a:xfrm>
            <a:off x="5156163" y="1946616"/>
            <a:ext cx="1549848" cy="584775"/>
          </a:xfrm>
          <a:prstGeom prst="rect">
            <a:avLst/>
          </a:prstGeom>
          <a:noFill/>
        </p:spPr>
        <p:txBody>
          <a:bodyPr wrap="none" rtlCol="0">
            <a:spAutoFit/>
          </a:bodyPr>
          <a:lstStyle/>
          <a:p>
            <a:r>
              <a:rPr lang="en-AU" sz="3200" dirty="0">
                <a:solidFill>
                  <a:schemeClr val="bg1"/>
                </a:solidFill>
              </a:rPr>
              <a:t>vSet = {}</a:t>
            </a:r>
          </a:p>
        </p:txBody>
      </p:sp>
      <p:graphicFrame>
        <p:nvGraphicFramePr>
          <p:cNvPr id="49" name="Table 9">
            <a:extLst>
              <a:ext uri="{FF2B5EF4-FFF2-40B4-BE49-F238E27FC236}">
                <a16:creationId xmlns:a16="http://schemas.microsoft.com/office/drawing/2014/main" id="{0238C152-D0B6-42EF-A5BC-A757AF40C509}"/>
              </a:ext>
            </a:extLst>
          </p:cNvPr>
          <p:cNvGraphicFramePr>
            <a:graphicFrameLocks noGrp="1"/>
          </p:cNvGraphicFramePr>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solidFill>
                          <a:schemeClr val="bg1"/>
                        </a:solidFill>
                      </a:endParaRP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3</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6</a:t>
                      </a:r>
                    </a:p>
                  </a:txBody>
                  <a:tcPr anchor="ctr">
                    <a:noFill/>
                  </a:tcPr>
                </a:tc>
                <a:tc>
                  <a:txBody>
                    <a:bodyPr/>
                    <a:lstStyle/>
                    <a:p>
                      <a:pPr algn="ctr"/>
                      <a:r>
                        <a:rPr lang="en-AU" sz="3200" dirty="0">
                          <a:solidFill>
                            <a:schemeClr val="bg1"/>
                          </a:solidFill>
                        </a:rPr>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bg1"/>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chemeClr val="bg1"/>
                          </a:solidFill>
                        </a:rPr>
                        <a:t>5</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10</a:t>
                      </a:r>
                    </a:p>
                  </a:txBody>
                  <a:tcPr anchor="ctr">
                    <a:noFill/>
                  </a:tcPr>
                </a:tc>
                <a:tc>
                  <a:txBody>
                    <a:bodyPr/>
                    <a:lstStyle/>
                    <a:p>
                      <a:pPr algn="ctr"/>
                      <a:r>
                        <a:rPr lang="en-AU" sz="3200" dirty="0">
                          <a:solidFill>
                            <a:schemeClr val="bg1"/>
                          </a:solidFill>
                        </a:rPr>
                        <a:t>13</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5</a:t>
                      </a:r>
                    </a:p>
                  </a:txBody>
                  <a:tcPr anchor="ctr">
                    <a:noFill/>
                  </a:tcPr>
                </a:tc>
                <a:extLst>
                  <a:ext uri="{0D108BD9-81ED-4DB2-BD59-A6C34878D82A}">
                    <a16:rowId xmlns:a16="http://schemas.microsoft.com/office/drawing/2014/main" val="2577147370"/>
                  </a:ext>
                </a:extLst>
              </a:tr>
            </a:tbl>
          </a:graphicData>
        </a:graphic>
      </p:graphicFrame>
    </p:spTree>
    <p:extLst>
      <p:ext uri="{BB962C8B-B14F-4D97-AF65-F5344CB8AC3E}">
        <p14:creationId xmlns:p14="http://schemas.microsoft.com/office/powerpoint/2010/main" val="20468467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6" name="TextBox 45">
            <a:extLst>
              <a:ext uri="{FF2B5EF4-FFF2-40B4-BE49-F238E27FC236}">
                <a16:creationId xmlns:a16="http://schemas.microsoft.com/office/drawing/2014/main" id="{0F069F5F-A9ED-4B23-B748-EB1BB4482C92}"/>
              </a:ext>
            </a:extLst>
          </p:cNvPr>
          <p:cNvSpPr txBox="1"/>
          <p:nvPr/>
        </p:nvSpPr>
        <p:spPr>
          <a:xfrm>
            <a:off x="331371" y="478506"/>
            <a:ext cx="4436534" cy="1938992"/>
          </a:xfrm>
          <a:prstGeom prst="rect">
            <a:avLst/>
          </a:prstGeom>
          <a:noFill/>
        </p:spPr>
        <p:txBody>
          <a:bodyPr wrap="square" rtlCol="0">
            <a:spAutoFit/>
          </a:bodyPr>
          <a:lstStyle/>
          <a:p>
            <a:r>
              <a:rPr lang="en-AU" sz="2400" dirty="0">
                <a:solidFill>
                  <a:schemeClr val="bg1"/>
                </a:solidFill>
              </a:rPr>
              <a:t>Now suppose we wanted to find the shortest weighted path from vertex 0 to vertex 6. How do we do this, given the dist and pred arrays?</a:t>
            </a:r>
            <a:endParaRPr lang="en-AU" sz="2400" dirty="0">
              <a:solidFill>
                <a:srgbClr val="FFFF00"/>
              </a:solidFill>
            </a:endParaRPr>
          </a:p>
        </p:txBody>
      </p:sp>
      <p:graphicFrame>
        <p:nvGraphicFramePr>
          <p:cNvPr id="49" name="Table 9">
            <a:extLst>
              <a:ext uri="{FF2B5EF4-FFF2-40B4-BE49-F238E27FC236}">
                <a16:creationId xmlns:a16="http://schemas.microsoft.com/office/drawing/2014/main" id="{0238C152-D0B6-42EF-A5BC-A757AF40C509}"/>
              </a:ext>
            </a:extLst>
          </p:cNvPr>
          <p:cNvGraphicFramePr>
            <a:graphicFrameLocks noGrp="1"/>
          </p:cNvGraphicFramePr>
          <p:nvPr>
            <p:extLst>
              <p:ext uri="{D42A27DB-BD31-4B8C-83A1-F6EECF244321}">
                <p14:modId xmlns:p14="http://schemas.microsoft.com/office/powerpoint/2010/main" val="3814644042"/>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solidFill>
                          <a:schemeClr val="bg1"/>
                        </a:solidFill>
                      </a:endParaRP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3</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rgbClr val="FFFF00"/>
                          </a:solidFill>
                        </a:rPr>
                        <a:t>6</a:t>
                      </a:r>
                    </a:p>
                  </a:txBody>
                  <a:tcPr anchor="ctr">
                    <a:noFill/>
                  </a:tcPr>
                </a:tc>
                <a:tc>
                  <a:txBody>
                    <a:bodyPr/>
                    <a:lstStyle/>
                    <a:p>
                      <a:pPr algn="ctr"/>
                      <a:r>
                        <a:rPr lang="en-AU" sz="3200" dirty="0">
                          <a:solidFill>
                            <a:schemeClr val="bg1"/>
                          </a:solidFill>
                        </a:rPr>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bg1"/>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chemeClr val="bg1"/>
                          </a:solidFill>
                        </a:rPr>
                        <a:t>5</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10</a:t>
                      </a:r>
                    </a:p>
                  </a:txBody>
                  <a:tcPr anchor="ctr">
                    <a:noFill/>
                  </a:tcPr>
                </a:tc>
                <a:tc>
                  <a:txBody>
                    <a:bodyPr/>
                    <a:lstStyle/>
                    <a:p>
                      <a:pPr algn="ctr"/>
                      <a:r>
                        <a:rPr lang="en-AU" sz="3200" dirty="0">
                          <a:solidFill>
                            <a:schemeClr val="bg1"/>
                          </a:solidFill>
                        </a:rPr>
                        <a:t>13</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5</a:t>
                      </a:r>
                    </a:p>
                  </a:txBody>
                  <a:tcPr anchor="ctr">
                    <a:noFill/>
                  </a:tcPr>
                </a:tc>
                <a:extLst>
                  <a:ext uri="{0D108BD9-81ED-4DB2-BD59-A6C34878D82A}">
                    <a16:rowId xmlns:a16="http://schemas.microsoft.com/office/drawing/2014/main" val="2577147370"/>
                  </a:ext>
                </a:extLst>
              </a:tr>
            </a:tbl>
          </a:graphicData>
        </a:graphic>
      </p:graphicFrame>
      <p:grpSp>
        <p:nvGrpSpPr>
          <p:cNvPr id="45" name="Group 44">
            <a:extLst>
              <a:ext uri="{FF2B5EF4-FFF2-40B4-BE49-F238E27FC236}">
                <a16:creationId xmlns:a16="http://schemas.microsoft.com/office/drawing/2014/main" id="{E488DF18-22A4-4EFA-89A2-78EFE5DF5C03}"/>
              </a:ext>
            </a:extLst>
          </p:cNvPr>
          <p:cNvGrpSpPr/>
          <p:nvPr/>
        </p:nvGrpSpPr>
        <p:grpSpPr>
          <a:xfrm>
            <a:off x="1903135" y="2700836"/>
            <a:ext cx="8385709" cy="3943348"/>
            <a:chOff x="919157" y="2459578"/>
            <a:chExt cx="8385709" cy="3943348"/>
          </a:xfrm>
        </p:grpSpPr>
        <p:sp>
          <p:nvSpPr>
            <p:cNvPr id="48" name="Oval 47">
              <a:extLst>
                <a:ext uri="{FF2B5EF4-FFF2-40B4-BE49-F238E27FC236}">
                  <a16:creationId xmlns:a16="http://schemas.microsoft.com/office/drawing/2014/main" id="{695838EC-7B57-46C8-A232-485461D6BC06}"/>
                </a:ext>
              </a:extLst>
            </p:cNvPr>
            <p:cNvSpPr/>
            <p:nvPr/>
          </p:nvSpPr>
          <p:spPr>
            <a:xfrm>
              <a:off x="956726"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0</a:t>
              </a:r>
            </a:p>
          </p:txBody>
        </p:sp>
        <p:sp>
          <p:nvSpPr>
            <p:cNvPr id="50" name="Oval 49">
              <a:extLst>
                <a:ext uri="{FF2B5EF4-FFF2-40B4-BE49-F238E27FC236}">
                  <a16:creationId xmlns:a16="http://schemas.microsoft.com/office/drawing/2014/main" id="{2F53CB39-2F39-40CF-8816-472D62538660}"/>
                </a:ext>
              </a:extLst>
            </p:cNvPr>
            <p:cNvSpPr/>
            <p:nvPr/>
          </p:nvSpPr>
          <p:spPr>
            <a:xfrm>
              <a:off x="956727" y="57171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3</a:t>
              </a:r>
            </a:p>
          </p:txBody>
        </p:sp>
        <p:sp>
          <p:nvSpPr>
            <p:cNvPr id="51" name="Oval 50">
              <a:extLst>
                <a:ext uri="{FF2B5EF4-FFF2-40B4-BE49-F238E27FC236}">
                  <a16:creationId xmlns:a16="http://schemas.microsoft.com/office/drawing/2014/main" id="{9105CAD2-E197-4010-BFC3-7F1EA7FE9F9A}"/>
                </a:ext>
              </a:extLst>
            </p:cNvPr>
            <p:cNvSpPr/>
            <p:nvPr/>
          </p:nvSpPr>
          <p:spPr>
            <a:xfrm>
              <a:off x="4596227" y="2459578"/>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1</a:t>
              </a:r>
            </a:p>
          </p:txBody>
        </p:sp>
        <p:sp>
          <p:nvSpPr>
            <p:cNvPr id="53" name="Oval 52">
              <a:extLst>
                <a:ext uri="{FF2B5EF4-FFF2-40B4-BE49-F238E27FC236}">
                  <a16:creationId xmlns:a16="http://schemas.microsoft.com/office/drawing/2014/main" id="{E7E2D86B-EB7C-4189-9C48-D9D8EF0F6A4E}"/>
                </a:ext>
              </a:extLst>
            </p:cNvPr>
            <p:cNvSpPr/>
            <p:nvPr/>
          </p:nvSpPr>
          <p:spPr>
            <a:xfrm>
              <a:off x="2476493" y="43984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2</a:t>
              </a:r>
            </a:p>
          </p:txBody>
        </p:sp>
        <p:sp>
          <p:nvSpPr>
            <p:cNvPr id="55" name="Oval 54">
              <a:extLst>
                <a:ext uri="{FF2B5EF4-FFF2-40B4-BE49-F238E27FC236}">
                  <a16:creationId xmlns:a16="http://schemas.microsoft.com/office/drawing/2014/main" id="{608DC0CE-9B9F-42D5-BE7F-268D6D15A7CB}"/>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56" name="Oval 55">
              <a:extLst>
                <a:ext uri="{FF2B5EF4-FFF2-40B4-BE49-F238E27FC236}">
                  <a16:creationId xmlns:a16="http://schemas.microsoft.com/office/drawing/2014/main" id="{BBA298A0-67C7-4784-B695-6B79BDAE9B9E}"/>
                </a:ext>
              </a:extLst>
            </p:cNvPr>
            <p:cNvSpPr/>
            <p:nvPr/>
          </p:nvSpPr>
          <p:spPr>
            <a:xfrm>
              <a:off x="6093173" y="381305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5</a:t>
              </a:r>
            </a:p>
          </p:txBody>
        </p:sp>
        <p:sp>
          <p:nvSpPr>
            <p:cNvPr id="57" name="Oval 56">
              <a:extLst>
                <a:ext uri="{FF2B5EF4-FFF2-40B4-BE49-F238E27FC236}">
                  <a16:creationId xmlns:a16="http://schemas.microsoft.com/office/drawing/2014/main" id="{B1E2E0BF-E2DD-4CC4-8A1A-02D956D5C0F9}"/>
                </a:ext>
              </a:extLst>
            </p:cNvPr>
            <p:cNvSpPr/>
            <p:nvPr/>
          </p:nvSpPr>
          <p:spPr>
            <a:xfrm>
              <a:off x="8211374" y="2914640"/>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6</a:t>
              </a:r>
            </a:p>
          </p:txBody>
        </p:sp>
        <p:sp>
          <p:nvSpPr>
            <p:cNvPr id="58" name="Oval 57">
              <a:extLst>
                <a:ext uri="{FF2B5EF4-FFF2-40B4-BE49-F238E27FC236}">
                  <a16:creationId xmlns:a16="http://schemas.microsoft.com/office/drawing/2014/main" id="{7F38CE99-E3FD-4BB4-95B9-20708D4E0A58}"/>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59" name="Straight Connector 58">
              <a:extLst>
                <a:ext uri="{FF2B5EF4-FFF2-40B4-BE49-F238E27FC236}">
                  <a16:creationId xmlns:a16="http://schemas.microsoft.com/office/drawing/2014/main" id="{88B699C8-48A5-4DBC-8C1D-3AE15EE2E743}"/>
                </a:ext>
              </a:extLst>
            </p:cNvPr>
            <p:cNvCxnSpPr>
              <a:stCxn id="48" idx="6"/>
              <a:endCxn id="51" idx="2"/>
            </p:cNvCxnSpPr>
            <p:nvPr/>
          </p:nvCxnSpPr>
          <p:spPr>
            <a:xfrm flipV="1">
              <a:off x="1642531" y="2802481"/>
              <a:ext cx="2953696"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F902E35-F3EF-4592-8DA6-881CCF3E4F22}"/>
                </a:ext>
              </a:extLst>
            </p:cNvPr>
            <p:cNvCxnSpPr>
              <a:cxnSpLocks/>
              <a:stCxn id="48" idx="5"/>
              <a:endCxn id="53" idx="1"/>
            </p:cNvCxnSpPr>
            <p:nvPr/>
          </p:nvCxnSpPr>
          <p:spPr>
            <a:xfrm>
              <a:off x="1542097" y="3500011"/>
              <a:ext cx="1034830" cy="99884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CDC162B-9072-42F3-8F7F-AA80FC22E1B7}"/>
                </a:ext>
              </a:extLst>
            </p:cNvPr>
            <p:cNvCxnSpPr>
              <a:stCxn id="53" idx="7"/>
              <a:endCxn id="51"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5110C-D479-41BB-BE83-5E2972F9AC7E}"/>
                </a:ext>
              </a:extLst>
            </p:cNvPr>
            <p:cNvCxnSpPr>
              <a:stCxn id="51" idx="6"/>
              <a:endCxn id="57"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D8640D4-0208-436F-8463-09A9E7C771B6}"/>
                </a:ext>
              </a:extLst>
            </p:cNvPr>
            <p:cNvCxnSpPr>
              <a:stCxn id="56" idx="7"/>
              <a:endCxn id="57"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000641D-D686-4DE4-B378-C42DB4285AA3}"/>
                </a:ext>
              </a:extLst>
            </p:cNvPr>
            <p:cNvCxnSpPr>
              <a:stCxn id="56" idx="5"/>
              <a:endCxn id="58"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253DE2A-BE9B-449C-B860-500AC9D05EBE}"/>
                </a:ext>
              </a:extLst>
            </p:cNvPr>
            <p:cNvCxnSpPr>
              <a:stCxn id="57" idx="4"/>
              <a:endCxn id="58"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1845888-CFF0-4074-9227-DF0860CE160C}"/>
                </a:ext>
              </a:extLst>
            </p:cNvPr>
            <p:cNvCxnSpPr>
              <a:stCxn id="51" idx="5"/>
              <a:endCxn id="56"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7145A7E-8A8D-4D74-9B92-36154C5DEDF9}"/>
                </a:ext>
              </a:extLst>
            </p:cNvPr>
            <p:cNvCxnSpPr>
              <a:stCxn id="53" idx="6"/>
              <a:endCxn id="56"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C1C95D3-3292-4E49-BC00-38211CD55451}"/>
                </a:ext>
              </a:extLst>
            </p:cNvPr>
            <p:cNvCxnSpPr>
              <a:stCxn id="48" idx="4"/>
              <a:endCxn id="50"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CCA4C22-A60C-45D1-8457-DB4EE06BAF84}"/>
                </a:ext>
              </a:extLst>
            </p:cNvPr>
            <p:cNvCxnSpPr>
              <a:cxnSpLocks/>
              <a:stCxn id="50" idx="7"/>
              <a:endCxn id="53"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DADACB6-8A95-4E36-9535-D655955C60CC}"/>
                </a:ext>
              </a:extLst>
            </p:cNvPr>
            <p:cNvCxnSpPr>
              <a:stCxn id="50" idx="6"/>
              <a:endCxn id="55"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A6C0F12-08C7-4F07-89DC-AC12C57BB197}"/>
                </a:ext>
              </a:extLst>
            </p:cNvPr>
            <p:cNvCxnSpPr>
              <a:stCxn id="53" idx="5"/>
              <a:endCxn id="55"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4DA19E5-B2C9-4B96-B4EE-D3C61750E2AE}"/>
                </a:ext>
              </a:extLst>
            </p:cNvPr>
            <p:cNvCxnSpPr>
              <a:stCxn id="55" idx="6"/>
              <a:endCxn id="58"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0241BD0-F209-4211-87FD-F672A3BF14B0}"/>
                </a:ext>
              </a:extLst>
            </p:cNvPr>
            <p:cNvCxnSpPr>
              <a:stCxn id="55" idx="7"/>
              <a:endCxn id="56"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58EA070-15F6-4BDC-A044-65724124D5DB}"/>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chemeClr val="bg1"/>
                  </a:solidFill>
                </a:rPr>
                <a:t>5</a:t>
              </a:r>
            </a:p>
          </p:txBody>
        </p:sp>
        <p:sp>
          <p:nvSpPr>
            <p:cNvPr id="75" name="TextBox 74">
              <a:extLst>
                <a:ext uri="{FF2B5EF4-FFF2-40B4-BE49-F238E27FC236}">
                  <a16:creationId xmlns:a16="http://schemas.microsoft.com/office/drawing/2014/main" id="{C14945DA-8BB9-44A0-BC83-F93CA98361CD}"/>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6" name="TextBox 75">
              <a:extLst>
                <a:ext uri="{FF2B5EF4-FFF2-40B4-BE49-F238E27FC236}">
                  <a16:creationId xmlns:a16="http://schemas.microsoft.com/office/drawing/2014/main" id="{D2687DA7-BFFD-4766-AC1A-8328103B7CAD}"/>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7" name="TextBox 76">
              <a:extLst>
                <a:ext uri="{FF2B5EF4-FFF2-40B4-BE49-F238E27FC236}">
                  <a16:creationId xmlns:a16="http://schemas.microsoft.com/office/drawing/2014/main" id="{7809FA9F-73AF-4494-98C4-1C5D9679B867}"/>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78" name="TextBox 77">
              <a:extLst>
                <a:ext uri="{FF2B5EF4-FFF2-40B4-BE49-F238E27FC236}">
                  <a16:creationId xmlns:a16="http://schemas.microsoft.com/office/drawing/2014/main" id="{85541137-F662-4CB1-8733-6FD39A4DF17A}"/>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chemeClr val="bg1"/>
                  </a:solidFill>
                </a:rPr>
                <a:t>4</a:t>
              </a:r>
            </a:p>
          </p:txBody>
        </p:sp>
        <p:sp>
          <p:nvSpPr>
            <p:cNvPr id="79" name="TextBox 78">
              <a:extLst>
                <a:ext uri="{FF2B5EF4-FFF2-40B4-BE49-F238E27FC236}">
                  <a16:creationId xmlns:a16="http://schemas.microsoft.com/office/drawing/2014/main" id="{F63376C9-14DC-4D72-AE4B-C6F79E1582F0}"/>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80" name="TextBox 79">
              <a:extLst>
                <a:ext uri="{FF2B5EF4-FFF2-40B4-BE49-F238E27FC236}">
                  <a16:creationId xmlns:a16="http://schemas.microsoft.com/office/drawing/2014/main" id="{C3BFAEBB-97D4-4324-A048-31FBBA6AAD8A}"/>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81" name="TextBox 80">
              <a:extLst>
                <a:ext uri="{FF2B5EF4-FFF2-40B4-BE49-F238E27FC236}">
                  <a16:creationId xmlns:a16="http://schemas.microsoft.com/office/drawing/2014/main" id="{575647A7-7A9D-4D61-81D1-68717AA70BBB}"/>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2" name="TextBox 81">
              <a:extLst>
                <a:ext uri="{FF2B5EF4-FFF2-40B4-BE49-F238E27FC236}">
                  <a16:creationId xmlns:a16="http://schemas.microsoft.com/office/drawing/2014/main" id="{1330DEBE-EB4B-4C83-9AA5-F26124408748}"/>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3" name="TextBox 82">
              <a:extLst>
                <a:ext uri="{FF2B5EF4-FFF2-40B4-BE49-F238E27FC236}">
                  <a16:creationId xmlns:a16="http://schemas.microsoft.com/office/drawing/2014/main" id="{AEB7E6F1-49E5-4F0A-88AA-57A7756F6D1B}"/>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4" name="TextBox 83">
              <a:extLst>
                <a:ext uri="{FF2B5EF4-FFF2-40B4-BE49-F238E27FC236}">
                  <a16:creationId xmlns:a16="http://schemas.microsoft.com/office/drawing/2014/main" id="{74ACBE69-4442-4853-A177-2483B7C4B837}"/>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5" name="TextBox 84">
              <a:extLst>
                <a:ext uri="{FF2B5EF4-FFF2-40B4-BE49-F238E27FC236}">
                  <a16:creationId xmlns:a16="http://schemas.microsoft.com/office/drawing/2014/main" id="{952C181D-82AC-46E1-8B04-335244CD031D}"/>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6" name="TextBox 85">
              <a:extLst>
                <a:ext uri="{FF2B5EF4-FFF2-40B4-BE49-F238E27FC236}">
                  <a16:creationId xmlns:a16="http://schemas.microsoft.com/office/drawing/2014/main" id="{A7CA5B21-5531-4012-A0C7-1898D95329FE}"/>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87" name="TextBox 86">
              <a:extLst>
                <a:ext uri="{FF2B5EF4-FFF2-40B4-BE49-F238E27FC236}">
                  <a16:creationId xmlns:a16="http://schemas.microsoft.com/office/drawing/2014/main" id="{B57274B7-0759-4D9F-AC6F-CACDAC84AC9C}"/>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8" name="TextBox 87">
              <a:extLst>
                <a:ext uri="{FF2B5EF4-FFF2-40B4-BE49-F238E27FC236}">
                  <a16:creationId xmlns:a16="http://schemas.microsoft.com/office/drawing/2014/main" id="{2B1DF069-303D-4C99-ABAE-8F3C724CD6F2}"/>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Tree>
    <p:extLst>
      <p:ext uri="{BB962C8B-B14F-4D97-AF65-F5344CB8AC3E}">
        <p14:creationId xmlns:p14="http://schemas.microsoft.com/office/powerpoint/2010/main" val="22257256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3" name="TextBox 2">
            <a:extLst>
              <a:ext uri="{FF2B5EF4-FFF2-40B4-BE49-F238E27FC236}">
                <a16:creationId xmlns:a16="http://schemas.microsoft.com/office/drawing/2014/main" id="{CFC8662A-84AB-4CA4-8207-1F45D991E1F1}"/>
              </a:ext>
            </a:extLst>
          </p:cNvPr>
          <p:cNvSpPr txBox="1"/>
          <p:nvPr/>
        </p:nvSpPr>
        <p:spPr>
          <a:xfrm>
            <a:off x="2768590" y="3136607"/>
            <a:ext cx="6654800" cy="584775"/>
          </a:xfrm>
          <a:prstGeom prst="rect">
            <a:avLst/>
          </a:prstGeom>
          <a:noFill/>
        </p:spPr>
        <p:txBody>
          <a:bodyPr wrap="square" rtlCol="0">
            <a:spAutoFit/>
          </a:bodyPr>
          <a:lstStyle/>
          <a:p>
            <a:r>
              <a:rPr lang="en-AU" sz="3200" dirty="0">
                <a:solidFill>
                  <a:schemeClr val="bg1"/>
                </a:solidFill>
              </a:rPr>
              <a:t>Check your answer on the next slide…</a:t>
            </a:r>
          </a:p>
        </p:txBody>
      </p:sp>
    </p:spTree>
    <p:extLst>
      <p:ext uri="{BB962C8B-B14F-4D97-AF65-F5344CB8AC3E}">
        <p14:creationId xmlns:p14="http://schemas.microsoft.com/office/powerpoint/2010/main" val="31119199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6" name="TextBox 45">
            <a:extLst>
              <a:ext uri="{FF2B5EF4-FFF2-40B4-BE49-F238E27FC236}">
                <a16:creationId xmlns:a16="http://schemas.microsoft.com/office/drawing/2014/main" id="{0F069F5F-A9ED-4B23-B748-EB1BB4482C92}"/>
              </a:ext>
            </a:extLst>
          </p:cNvPr>
          <p:cNvSpPr txBox="1"/>
          <p:nvPr/>
        </p:nvSpPr>
        <p:spPr>
          <a:xfrm>
            <a:off x="331371" y="478506"/>
            <a:ext cx="4436534" cy="2308324"/>
          </a:xfrm>
          <a:prstGeom prst="rect">
            <a:avLst/>
          </a:prstGeom>
          <a:noFill/>
        </p:spPr>
        <p:txBody>
          <a:bodyPr wrap="square" rtlCol="0">
            <a:spAutoFit/>
          </a:bodyPr>
          <a:lstStyle/>
          <a:p>
            <a:r>
              <a:rPr lang="en-AU" sz="2400" dirty="0">
                <a:solidFill>
                  <a:schemeClr val="bg1"/>
                </a:solidFill>
              </a:rPr>
              <a:t>We follow the predecessors from vertex 6 until we reach vertex 0.</a:t>
            </a:r>
          </a:p>
          <a:p>
            <a:r>
              <a:rPr lang="en-AU" sz="2400" dirty="0">
                <a:solidFill>
                  <a:schemeClr val="bg1"/>
                </a:solidFill>
              </a:rPr>
              <a:t>6 ⭢</a:t>
            </a:r>
            <a:r>
              <a:rPr lang="en-AU" sz="2400" dirty="0">
                <a:solidFill>
                  <a:schemeClr val="bg1"/>
                </a:solidFill>
                <a:sym typeface="Wingdings" panose="05000000000000000000" pitchFamily="2" charset="2"/>
              </a:rPr>
              <a:t> 5 </a:t>
            </a:r>
            <a:r>
              <a:rPr lang="en-AU" sz="2400" dirty="0">
                <a:solidFill>
                  <a:schemeClr val="bg1"/>
                </a:solidFill>
              </a:rPr>
              <a:t>⭢</a:t>
            </a:r>
            <a:r>
              <a:rPr lang="en-AU" sz="2400" dirty="0">
                <a:solidFill>
                  <a:schemeClr val="bg1"/>
                </a:solidFill>
                <a:sym typeface="Wingdings" panose="05000000000000000000" pitchFamily="2" charset="2"/>
              </a:rPr>
              <a:t> 1 </a:t>
            </a:r>
            <a:r>
              <a:rPr lang="en-AU" sz="2400" dirty="0">
                <a:solidFill>
                  <a:schemeClr val="bg1"/>
                </a:solidFill>
              </a:rPr>
              <a:t>⭢</a:t>
            </a:r>
            <a:r>
              <a:rPr lang="en-AU" sz="2400" dirty="0">
                <a:solidFill>
                  <a:schemeClr val="bg1"/>
                </a:solidFill>
                <a:sym typeface="Wingdings" panose="05000000000000000000" pitchFamily="2" charset="2"/>
              </a:rPr>
              <a:t> 0</a:t>
            </a:r>
          </a:p>
          <a:p>
            <a:r>
              <a:rPr lang="en-AU" sz="2400" dirty="0">
                <a:solidFill>
                  <a:schemeClr val="bg1"/>
                </a:solidFill>
                <a:sym typeface="Wingdings" panose="05000000000000000000" pitchFamily="2" charset="2"/>
              </a:rPr>
              <a:t>This gives us the path in reverse, so we just have to reverse it…</a:t>
            </a:r>
          </a:p>
          <a:p>
            <a:r>
              <a:rPr lang="en-AU" sz="2400" dirty="0">
                <a:solidFill>
                  <a:schemeClr val="bg1"/>
                </a:solidFill>
              </a:rPr>
              <a:t>0 ⭢</a:t>
            </a:r>
            <a:r>
              <a:rPr lang="en-AU" sz="2400" dirty="0">
                <a:solidFill>
                  <a:schemeClr val="bg1"/>
                </a:solidFill>
                <a:sym typeface="Wingdings" panose="05000000000000000000" pitchFamily="2" charset="2"/>
              </a:rPr>
              <a:t> 1 </a:t>
            </a:r>
            <a:r>
              <a:rPr lang="en-AU" sz="2400" dirty="0">
                <a:solidFill>
                  <a:schemeClr val="bg1"/>
                </a:solidFill>
              </a:rPr>
              <a:t>⭢</a:t>
            </a:r>
            <a:r>
              <a:rPr lang="en-AU" sz="2400" dirty="0">
                <a:solidFill>
                  <a:schemeClr val="bg1"/>
                </a:solidFill>
                <a:sym typeface="Wingdings" panose="05000000000000000000" pitchFamily="2" charset="2"/>
              </a:rPr>
              <a:t> 5 </a:t>
            </a:r>
            <a:r>
              <a:rPr lang="en-AU" sz="2400" dirty="0">
                <a:solidFill>
                  <a:schemeClr val="bg1"/>
                </a:solidFill>
              </a:rPr>
              <a:t>⭢</a:t>
            </a:r>
            <a:r>
              <a:rPr lang="en-AU" sz="2400" dirty="0">
                <a:solidFill>
                  <a:schemeClr val="bg1"/>
                </a:solidFill>
                <a:sym typeface="Wingdings" panose="05000000000000000000" pitchFamily="2" charset="2"/>
              </a:rPr>
              <a:t> 6</a:t>
            </a:r>
          </a:p>
        </p:txBody>
      </p:sp>
      <p:graphicFrame>
        <p:nvGraphicFramePr>
          <p:cNvPr id="49" name="Table 9">
            <a:extLst>
              <a:ext uri="{FF2B5EF4-FFF2-40B4-BE49-F238E27FC236}">
                <a16:creationId xmlns:a16="http://schemas.microsoft.com/office/drawing/2014/main" id="{0238C152-D0B6-42EF-A5BC-A757AF40C509}"/>
              </a:ext>
            </a:extLst>
          </p:cNvPr>
          <p:cNvGraphicFramePr>
            <a:graphicFrameLocks noGrp="1"/>
          </p:cNvGraphicFramePr>
          <p:nvPr>
            <p:extLst>
              <p:ext uri="{D42A27DB-BD31-4B8C-83A1-F6EECF244321}">
                <p14:modId xmlns:p14="http://schemas.microsoft.com/office/powerpoint/2010/main" val="1871600798"/>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solidFill>
                          <a:schemeClr val="bg1"/>
                        </a:solidFill>
                      </a:endParaRPr>
                    </a:p>
                  </a:txBody>
                  <a:tcPr anchor="ctr">
                    <a:noFill/>
                  </a:tcPr>
                </a:tc>
                <a:tc>
                  <a:txBody>
                    <a:bodyPr/>
                    <a:lstStyle/>
                    <a:p>
                      <a:pPr algn="ctr"/>
                      <a:r>
                        <a:rPr lang="en-AU" sz="3200" dirty="0">
                          <a:solidFill>
                            <a:srgbClr val="00B0F0"/>
                          </a:solidFill>
                        </a:rPr>
                        <a:t>0</a:t>
                      </a:r>
                    </a:p>
                  </a:txBody>
                  <a:tcPr anchor="ctr">
                    <a:noFill/>
                  </a:tcPr>
                </a:tc>
                <a:tc>
                  <a:txBody>
                    <a:bodyPr/>
                    <a:lstStyle/>
                    <a:p>
                      <a:pPr algn="ctr"/>
                      <a:r>
                        <a:rPr lang="en-AU" sz="3200" dirty="0">
                          <a:solidFill>
                            <a:srgbClr val="00B050"/>
                          </a:solidFill>
                        </a:rPr>
                        <a:t>1</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3</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solidFill>
                            <a:srgbClr val="FFFF00"/>
                          </a:solidFill>
                        </a:rPr>
                        <a:t>6</a:t>
                      </a:r>
                    </a:p>
                  </a:txBody>
                  <a:tcPr anchor="ctr">
                    <a:noFill/>
                  </a:tcPr>
                </a:tc>
                <a:tc>
                  <a:txBody>
                    <a:bodyPr/>
                    <a:lstStyle/>
                    <a:p>
                      <a:pPr algn="ctr"/>
                      <a:r>
                        <a:rPr lang="en-AU" sz="3200" dirty="0">
                          <a:solidFill>
                            <a:schemeClr val="bg1"/>
                          </a:solidFill>
                        </a:rPr>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bg1"/>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chemeClr val="bg1"/>
                          </a:solidFill>
                        </a:rPr>
                        <a:t>5</a:t>
                      </a:r>
                    </a:p>
                  </a:txBody>
                  <a:tcPr anchor="ctr">
                    <a:noFill/>
                  </a:tcPr>
                </a:tc>
                <a:tc>
                  <a:txBody>
                    <a:bodyPr/>
                    <a:lstStyle/>
                    <a:p>
                      <a:pPr algn="ctr"/>
                      <a:r>
                        <a:rPr lang="en-AU" sz="3200" dirty="0">
                          <a:solidFill>
                            <a:schemeClr val="bg1"/>
                          </a:solidFill>
                        </a:rPr>
                        <a:t>4</a:t>
                      </a:r>
                    </a:p>
                  </a:txBody>
                  <a:tcPr anchor="ctr">
                    <a:noFill/>
                  </a:tcPr>
                </a:tc>
                <a:tc>
                  <a:txBody>
                    <a:bodyPr/>
                    <a:lstStyle/>
                    <a:p>
                      <a:pPr algn="ctr"/>
                      <a:r>
                        <a:rPr lang="en-AU" sz="3200" dirty="0">
                          <a:solidFill>
                            <a:schemeClr val="bg1"/>
                          </a:solidFill>
                        </a:rPr>
                        <a:t>5</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7</a:t>
                      </a:r>
                    </a:p>
                  </a:txBody>
                  <a:tcPr anchor="ctr">
                    <a:noFill/>
                  </a:tcPr>
                </a:tc>
                <a:tc>
                  <a:txBody>
                    <a:bodyPr/>
                    <a:lstStyle/>
                    <a:p>
                      <a:pPr algn="ctr"/>
                      <a:r>
                        <a:rPr lang="en-AU" sz="3200" dirty="0">
                          <a:solidFill>
                            <a:schemeClr val="bg1"/>
                          </a:solidFill>
                        </a:rPr>
                        <a:t>10</a:t>
                      </a:r>
                    </a:p>
                  </a:txBody>
                  <a:tcPr anchor="ctr">
                    <a:noFill/>
                  </a:tcPr>
                </a:tc>
                <a:tc>
                  <a:txBody>
                    <a:bodyPr/>
                    <a:lstStyle/>
                    <a:p>
                      <a:pPr algn="ctr"/>
                      <a:r>
                        <a:rPr lang="en-AU" sz="3200" dirty="0">
                          <a:solidFill>
                            <a:schemeClr val="bg1"/>
                          </a:solidFill>
                        </a:rPr>
                        <a:t>13</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rgbClr val="00B0F0"/>
                          </a:solidFill>
                        </a:rPr>
                        <a:t>0</a:t>
                      </a:r>
                    </a:p>
                  </a:txBody>
                  <a:tcPr anchor="ctr">
                    <a:noFill/>
                  </a:tcPr>
                </a:tc>
                <a:tc>
                  <a:txBody>
                    <a:bodyPr/>
                    <a:lstStyle/>
                    <a:p>
                      <a:pPr algn="ctr"/>
                      <a:r>
                        <a:rPr lang="en-AU" sz="3200" dirty="0">
                          <a:solidFill>
                            <a:schemeClr val="bg1"/>
                          </a:solidFill>
                        </a:rPr>
                        <a:t>0</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chemeClr val="bg1"/>
                          </a:solidFill>
                        </a:rPr>
                        <a:t>2</a:t>
                      </a:r>
                    </a:p>
                  </a:txBody>
                  <a:tcPr anchor="ctr">
                    <a:noFill/>
                  </a:tcPr>
                </a:tc>
                <a:tc>
                  <a:txBody>
                    <a:bodyPr/>
                    <a:lstStyle/>
                    <a:p>
                      <a:pPr algn="ctr"/>
                      <a:r>
                        <a:rPr lang="en-AU" sz="3200" dirty="0">
                          <a:solidFill>
                            <a:srgbClr val="00B050"/>
                          </a:solidFill>
                        </a:rPr>
                        <a:t>1</a:t>
                      </a:r>
                    </a:p>
                  </a:txBody>
                  <a:tcPr anchor="ctr">
                    <a:noFill/>
                  </a:tcPr>
                </a:tc>
                <a:tc>
                  <a:txBody>
                    <a:bodyPr/>
                    <a:lstStyle/>
                    <a:p>
                      <a:pPr algn="ctr"/>
                      <a:r>
                        <a:rPr lang="en-AU" sz="3200" dirty="0">
                          <a:solidFill>
                            <a:srgbClr val="92D050"/>
                          </a:solidFill>
                        </a:rPr>
                        <a:t>5</a:t>
                      </a:r>
                    </a:p>
                  </a:txBody>
                  <a:tcPr anchor="ctr">
                    <a:noFill/>
                  </a:tcPr>
                </a:tc>
                <a:tc>
                  <a:txBody>
                    <a:bodyPr/>
                    <a:lstStyle/>
                    <a:p>
                      <a:pPr algn="ctr"/>
                      <a:r>
                        <a:rPr lang="en-AU" sz="3200" dirty="0">
                          <a:solidFill>
                            <a:schemeClr val="bg1"/>
                          </a:solidFill>
                        </a:rPr>
                        <a:t>5</a:t>
                      </a:r>
                    </a:p>
                  </a:txBody>
                  <a:tcPr anchor="ctr">
                    <a:noFill/>
                  </a:tcPr>
                </a:tc>
                <a:extLst>
                  <a:ext uri="{0D108BD9-81ED-4DB2-BD59-A6C34878D82A}">
                    <a16:rowId xmlns:a16="http://schemas.microsoft.com/office/drawing/2014/main" val="2577147370"/>
                  </a:ext>
                </a:extLst>
              </a:tr>
            </a:tbl>
          </a:graphicData>
        </a:graphic>
      </p:graphicFrame>
      <p:grpSp>
        <p:nvGrpSpPr>
          <p:cNvPr id="45" name="Group 44">
            <a:extLst>
              <a:ext uri="{FF2B5EF4-FFF2-40B4-BE49-F238E27FC236}">
                <a16:creationId xmlns:a16="http://schemas.microsoft.com/office/drawing/2014/main" id="{E488DF18-22A4-4EFA-89A2-78EFE5DF5C03}"/>
              </a:ext>
            </a:extLst>
          </p:cNvPr>
          <p:cNvGrpSpPr/>
          <p:nvPr/>
        </p:nvGrpSpPr>
        <p:grpSpPr>
          <a:xfrm>
            <a:off x="1903135" y="2700836"/>
            <a:ext cx="8385709" cy="3943348"/>
            <a:chOff x="919157" y="2459578"/>
            <a:chExt cx="8385709" cy="3943348"/>
          </a:xfrm>
        </p:grpSpPr>
        <p:sp>
          <p:nvSpPr>
            <p:cNvPr id="48" name="Oval 47">
              <a:extLst>
                <a:ext uri="{FF2B5EF4-FFF2-40B4-BE49-F238E27FC236}">
                  <a16:creationId xmlns:a16="http://schemas.microsoft.com/office/drawing/2014/main" id="{695838EC-7B57-46C8-A232-485461D6BC06}"/>
                </a:ext>
              </a:extLst>
            </p:cNvPr>
            <p:cNvSpPr/>
            <p:nvPr/>
          </p:nvSpPr>
          <p:spPr>
            <a:xfrm>
              <a:off x="956726" y="2914640"/>
              <a:ext cx="685805" cy="685805"/>
            </a:xfrm>
            <a:prstGeom prst="ellipse">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00B0F0"/>
                  </a:solidFill>
                </a:rPr>
                <a:t>0</a:t>
              </a:r>
            </a:p>
          </p:txBody>
        </p:sp>
        <p:sp>
          <p:nvSpPr>
            <p:cNvPr id="50" name="Oval 49">
              <a:extLst>
                <a:ext uri="{FF2B5EF4-FFF2-40B4-BE49-F238E27FC236}">
                  <a16:creationId xmlns:a16="http://schemas.microsoft.com/office/drawing/2014/main" id="{2F53CB39-2F39-40CF-8816-472D62538660}"/>
                </a:ext>
              </a:extLst>
            </p:cNvPr>
            <p:cNvSpPr/>
            <p:nvPr/>
          </p:nvSpPr>
          <p:spPr>
            <a:xfrm>
              <a:off x="956727" y="57171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3</a:t>
              </a:r>
            </a:p>
          </p:txBody>
        </p:sp>
        <p:sp>
          <p:nvSpPr>
            <p:cNvPr id="51" name="Oval 50">
              <a:extLst>
                <a:ext uri="{FF2B5EF4-FFF2-40B4-BE49-F238E27FC236}">
                  <a16:creationId xmlns:a16="http://schemas.microsoft.com/office/drawing/2014/main" id="{9105CAD2-E197-4010-BFC3-7F1EA7FE9F9A}"/>
                </a:ext>
              </a:extLst>
            </p:cNvPr>
            <p:cNvSpPr/>
            <p:nvPr/>
          </p:nvSpPr>
          <p:spPr>
            <a:xfrm>
              <a:off x="4596227" y="2459578"/>
              <a:ext cx="685805" cy="685805"/>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00B050"/>
                  </a:solidFill>
                </a:rPr>
                <a:t>1</a:t>
              </a:r>
            </a:p>
          </p:txBody>
        </p:sp>
        <p:sp>
          <p:nvSpPr>
            <p:cNvPr id="53" name="Oval 52">
              <a:extLst>
                <a:ext uri="{FF2B5EF4-FFF2-40B4-BE49-F238E27FC236}">
                  <a16:creationId xmlns:a16="http://schemas.microsoft.com/office/drawing/2014/main" id="{E7E2D86B-EB7C-4189-9C48-D9D8EF0F6A4E}"/>
                </a:ext>
              </a:extLst>
            </p:cNvPr>
            <p:cNvSpPr/>
            <p:nvPr/>
          </p:nvSpPr>
          <p:spPr>
            <a:xfrm>
              <a:off x="2476493" y="4398421"/>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2</a:t>
              </a:r>
            </a:p>
          </p:txBody>
        </p:sp>
        <p:sp>
          <p:nvSpPr>
            <p:cNvPr id="55" name="Oval 54">
              <a:extLst>
                <a:ext uri="{FF2B5EF4-FFF2-40B4-BE49-F238E27FC236}">
                  <a16:creationId xmlns:a16="http://schemas.microsoft.com/office/drawing/2014/main" id="{608DC0CE-9B9F-42D5-BE7F-268D6D15A7CB}"/>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56" name="Oval 55">
              <a:extLst>
                <a:ext uri="{FF2B5EF4-FFF2-40B4-BE49-F238E27FC236}">
                  <a16:creationId xmlns:a16="http://schemas.microsoft.com/office/drawing/2014/main" id="{BBA298A0-67C7-4784-B695-6B79BDAE9B9E}"/>
                </a:ext>
              </a:extLst>
            </p:cNvPr>
            <p:cNvSpPr/>
            <p:nvPr/>
          </p:nvSpPr>
          <p:spPr>
            <a:xfrm>
              <a:off x="6093173" y="3813050"/>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5</a:t>
              </a:r>
            </a:p>
          </p:txBody>
        </p:sp>
        <p:sp>
          <p:nvSpPr>
            <p:cNvPr id="57" name="Oval 56">
              <a:extLst>
                <a:ext uri="{FF2B5EF4-FFF2-40B4-BE49-F238E27FC236}">
                  <a16:creationId xmlns:a16="http://schemas.microsoft.com/office/drawing/2014/main" id="{B1E2E0BF-E2DD-4CC4-8A1A-02D956D5C0F9}"/>
                </a:ext>
              </a:extLst>
            </p:cNvPr>
            <p:cNvSpPr/>
            <p:nvPr/>
          </p:nvSpPr>
          <p:spPr>
            <a:xfrm>
              <a:off x="8211374" y="2914640"/>
              <a:ext cx="685805" cy="685805"/>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FFFF00"/>
                  </a:solidFill>
                </a:rPr>
                <a:t>6</a:t>
              </a:r>
            </a:p>
          </p:txBody>
        </p:sp>
        <p:sp>
          <p:nvSpPr>
            <p:cNvPr id="58" name="Oval 57">
              <a:extLst>
                <a:ext uri="{FF2B5EF4-FFF2-40B4-BE49-F238E27FC236}">
                  <a16:creationId xmlns:a16="http://schemas.microsoft.com/office/drawing/2014/main" id="{7F38CE99-E3FD-4BB4-95B9-20708D4E0A58}"/>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59" name="Straight Connector 58">
              <a:extLst>
                <a:ext uri="{FF2B5EF4-FFF2-40B4-BE49-F238E27FC236}">
                  <a16:creationId xmlns:a16="http://schemas.microsoft.com/office/drawing/2014/main" id="{88B699C8-48A5-4DBC-8C1D-3AE15EE2E743}"/>
                </a:ext>
              </a:extLst>
            </p:cNvPr>
            <p:cNvCxnSpPr>
              <a:stCxn id="48" idx="6"/>
              <a:endCxn id="51" idx="2"/>
            </p:cNvCxnSpPr>
            <p:nvPr/>
          </p:nvCxnSpPr>
          <p:spPr>
            <a:xfrm flipV="1">
              <a:off x="1642531" y="2802481"/>
              <a:ext cx="2953696" cy="45506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F902E35-F3EF-4592-8DA6-881CCF3E4F22}"/>
                </a:ext>
              </a:extLst>
            </p:cNvPr>
            <p:cNvCxnSpPr>
              <a:cxnSpLocks/>
              <a:stCxn id="48" idx="5"/>
              <a:endCxn id="53" idx="1"/>
            </p:cNvCxnSpPr>
            <p:nvPr/>
          </p:nvCxnSpPr>
          <p:spPr>
            <a:xfrm>
              <a:off x="1542097" y="3500011"/>
              <a:ext cx="1034830" cy="99884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CDC162B-9072-42F3-8F7F-AA80FC22E1B7}"/>
                </a:ext>
              </a:extLst>
            </p:cNvPr>
            <p:cNvCxnSpPr>
              <a:stCxn id="53" idx="7"/>
              <a:endCxn id="51"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5110C-D479-41BB-BE83-5E2972F9AC7E}"/>
                </a:ext>
              </a:extLst>
            </p:cNvPr>
            <p:cNvCxnSpPr>
              <a:stCxn id="51" idx="6"/>
              <a:endCxn id="57"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D8640D4-0208-436F-8463-09A9E7C771B6}"/>
                </a:ext>
              </a:extLst>
            </p:cNvPr>
            <p:cNvCxnSpPr>
              <a:stCxn id="56" idx="7"/>
              <a:endCxn id="57" idx="3"/>
            </p:cNvCxnSpPr>
            <p:nvPr/>
          </p:nvCxnSpPr>
          <p:spPr>
            <a:xfrm flipV="1">
              <a:off x="6678544" y="3500011"/>
              <a:ext cx="1633264" cy="41347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000641D-D686-4DE4-B378-C42DB4285AA3}"/>
                </a:ext>
              </a:extLst>
            </p:cNvPr>
            <p:cNvCxnSpPr>
              <a:stCxn id="56" idx="5"/>
              <a:endCxn id="58"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253DE2A-BE9B-449C-B860-500AC9D05EBE}"/>
                </a:ext>
              </a:extLst>
            </p:cNvPr>
            <p:cNvCxnSpPr>
              <a:stCxn id="57" idx="4"/>
              <a:endCxn id="58"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1845888-CFF0-4074-9227-DF0860CE160C}"/>
                </a:ext>
              </a:extLst>
            </p:cNvPr>
            <p:cNvCxnSpPr>
              <a:stCxn id="51" idx="5"/>
              <a:endCxn id="56" idx="1"/>
            </p:cNvCxnSpPr>
            <p:nvPr/>
          </p:nvCxnSpPr>
          <p:spPr>
            <a:xfrm>
              <a:off x="5181598" y="3044949"/>
              <a:ext cx="1012009" cy="8685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7145A7E-8A8D-4D74-9B92-36154C5DEDF9}"/>
                </a:ext>
              </a:extLst>
            </p:cNvPr>
            <p:cNvCxnSpPr>
              <a:stCxn id="53" idx="6"/>
              <a:endCxn id="56"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C1C95D3-3292-4E49-BC00-38211CD55451}"/>
                </a:ext>
              </a:extLst>
            </p:cNvPr>
            <p:cNvCxnSpPr>
              <a:stCxn id="48" idx="4"/>
              <a:endCxn id="50" idx="0"/>
            </p:cNvCxnSpPr>
            <p:nvPr/>
          </p:nvCxnSpPr>
          <p:spPr>
            <a:xfrm>
              <a:off x="1299629" y="3600445"/>
              <a:ext cx="1" cy="211667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CCA4C22-A60C-45D1-8457-DB4EE06BAF84}"/>
                </a:ext>
              </a:extLst>
            </p:cNvPr>
            <p:cNvCxnSpPr>
              <a:cxnSpLocks/>
              <a:stCxn id="50" idx="7"/>
              <a:endCxn id="53"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DADACB6-8A95-4E36-9535-D655955C60CC}"/>
                </a:ext>
              </a:extLst>
            </p:cNvPr>
            <p:cNvCxnSpPr>
              <a:stCxn id="50" idx="6"/>
              <a:endCxn id="55"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A6C0F12-08C7-4F07-89DC-AC12C57BB197}"/>
                </a:ext>
              </a:extLst>
            </p:cNvPr>
            <p:cNvCxnSpPr>
              <a:stCxn id="53" idx="5"/>
              <a:endCxn id="55"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4DA19E5-B2C9-4B96-B4EE-D3C61750E2AE}"/>
                </a:ext>
              </a:extLst>
            </p:cNvPr>
            <p:cNvCxnSpPr>
              <a:stCxn id="55" idx="6"/>
              <a:endCxn id="58"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0241BD0-F209-4211-87FD-F672A3BF14B0}"/>
                </a:ext>
              </a:extLst>
            </p:cNvPr>
            <p:cNvCxnSpPr>
              <a:stCxn id="55" idx="7"/>
              <a:endCxn id="56"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58EA070-15F6-4BDC-A044-65724124D5DB}"/>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rgbClr val="00B0F0"/>
                  </a:solidFill>
                </a:rPr>
                <a:t>5</a:t>
              </a:r>
            </a:p>
          </p:txBody>
        </p:sp>
        <p:sp>
          <p:nvSpPr>
            <p:cNvPr id="75" name="TextBox 74">
              <a:extLst>
                <a:ext uri="{FF2B5EF4-FFF2-40B4-BE49-F238E27FC236}">
                  <a16:creationId xmlns:a16="http://schemas.microsoft.com/office/drawing/2014/main" id="{C14945DA-8BB9-44A0-BC83-F93CA98361CD}"/>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6" name="TextBox 75">
              <a:extLst>
                <a:ext uri="{FF2B5EF4-FFF2-40B4-BE49-F238E27FC236}">
                  <a16:creationId xmlns:a16="http://schemas.microsoft.com/office/drawing/2014/main" id="{D2687DA7-BFFD-4766-AC1A-8328103B7CAD}"/>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7" name="TextBox 76">
              <a:extLst>
                <a:ext uri="{FF2B5EF4-FFF2-40B4-BE49-F238E27FC236}">
                  <a16:creationId xmlns:a16="http://schemas.microsoft.com/office/drawing/2014/main" id="{7809FA9F-73AF-4494-98C4-1C5D9679B867}"/>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chemeClr val="bg1"/>
                  </a:solidFill>
                </a:rPr>
                <a:t>6</a:t>
              </a:r>
            </a:p>
          </p:txBody>
        </p:sp>
        <p:sp>
          <p:nvSpPr>
            <p:cNvPr id="78" name="TextBox 77">
              <a:extLst>
                <a:ext uri="{FF2B5EF4-FFF2-40B4-BE49-F238E27FC236}">
                  <a16:creationId xmlns:a16="http://schemas.microsoft.com/office/drawing/2014/main" id="{85541137-F662-4CB1-8733-6FD39A4DF17A}"/>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chemeClr val="bg1"/>
                  </a:solidFill>
                </a:rPr>
                <a:t>4</a:t>
              </a:r>
            </a:p>
          </p:txBody>
        </p:sp>
        <p:sp>
          <p:nvSpPr>
            <p:cNvPr id="79" name="TextBox 78">
              <a:extLst>
                <a:ext uri="{FF2B5EF4-FFF2-40B4-BE49-F238E27FC236}">
                  <a16:creationId xmlns:a16="http://schemas.microsoft.com/office/drawing/2014/main" id="{F63376C9-14DC-4D72-AE4B-C6F79E1582F0}"/>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80" name="TextBox 79">
              <a:extLst>
                <a:ext uri="{FF2B5EF4-FFF2-40B4-BE49-F238E27FC236}">
                  <a16:creationId xmlns:a16="http://schemas.microsoft.com/office/drawing/2014/main" id="{C3BFAEBB-97D4-4324-A048-31FBBA6AAD8A}"/>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81" name="TextBox 80">
              <a:extLst>
                <a:ext uri="{FF2B5EF4-FFF2-40B4-BE49-F238E27FC236}">
                  <a16:creationId xmlns:a16="http://schemas.microsoft.com/office/drawing/2014/main" id="{575647A7-7A9D-4D61-81D1-68717AA70BBB}"/>
                </a:ext>
              </a:extLst>
            </p:cNvPr>
            <p:cNvSpPr txBox="1"/>
            <p:nvPr/>
          </p:nvSpPr>
          <p:spPr>
            <a:xfrm>
              <a:off x="5723179" y="3062669"/>
              <a:ext cx="367408" cy="523220"/>
            </a:xfrm>
            <a:prstGeom prst="rect">
              <a:avLst/>
            </a:prstGeom>
            <a:noFill/>
          </p:spPr>
          <p:txBody>
            <a:bodyPr wrap="none" rtlCol="0">
              <a:spAutoFit/>
            </a:bodyPr>
            <a:lstStyle/>
            <a:p>
              <a:r>
                <a:rPr lang="en-AU" sz="2800" dirty="0">
                  <a:solidFill>
                    <a:srgbClr val="00B050"/>
                  </a:solidFill>
                </a:rPr>
                <a:t>2</a:t>
              </a:r>
            </a:p>
          </p:txBody>
        </p:sp>
        <p:sp>
          <p:nvSpPr>
            <p:cNvPr id="82" name="TextBox 81">
              <a:extLst>
                <a:ext uri="{FF2B5EF4-FFF2-40B4-BE49-F238E27FC236}">
                  <a16:creationId xmlns:a16="http://schemas.microsoft.com/office/drawing/2014/main" id="{1330DEBE-EB4B-4C83-9AA5-F26124408748}"/>
                </a:ext>
              </a:extLst>
            </p:cNvPr>
            <p:cNvSpPr txBox="1"/>
            <p:nvPr/>
          </p:nvSpPr>
          <p:spPr>
            <a:xfrm>
              <a:off x="7186875" y="3214603"/>
              <a:ext cx="367408" cy="523220"/>
            </a:xfrm>
            <a:prstGeom prst="rect">
              <a:avLst/>
            </a:prstGeom>
            <a:noFill/>
          </p:spPr>
          <p:txBody>
            <a:bodyPr wrap="none" rtlCol="0">
              <a:spAutoFit/>
            </a:bodyPr>
            <a:lstStyle/>
            <a:p>
              <a:r>
                <a:rPr lang="en-AU" sz="2800" dirty="0">
                  <a:solidFill>
                    <a:srgbClr val="92D050"/>
                  </a:solidFill>
                </a:rPr>
                <a:t>3</a:t>
              </a:r>
            </a:p>
          </p:txBody>
        </p:sp>
        <p:sp>
          <p:nvSpPr>
            <p:cNvPr id="83" name="TextBox 82">
              <a:extLst>
                <a:ext uri="{FF2B5EF4-FFF2-40B4-BE49-F238E27FC236}">
                  <a16:creationId xmlns:a16="http://schemas.microsoft.com/office/drawing/2014/main" id="{AEB7E6F1-49E5-4F0A-88AA-57A7756F6D1B}"/>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4" name="TextBox 83">
              <a:extLst>
                <a:ext uri="{FF2B5EF4-FFF2-40B4-BE49-F238E27FC236}">
                  <a16:creationId xmlns:a16="http://schemas.microsoft.com/office/drawing/2014/main" id="{74ACBE69-4442-4853-A177-2483B7C4B837}"/>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5" name="TextBox 84">
              <a:extLst>
                <a:ext uri="{FF2B5EF4-FFF2-40B4-BE49-F238E27FC236}">
                  <a16:creationId xmlns:a16="http://schemas.microsoft.com/office/drawing/2014/main" id="{952C181D-82AC-46E1-8B04-335244CD031D}"/>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6" name="TextBox 85">
              <a:extLst>
                <a:ext uri="{FF2B5EF4-FFF2-40B4-BE49-F238E27FC236}">
                  <a16:creationId xmlns:a16="http://schemas.microsoft.com/office/drawing/2014/main" id="{A7CA5B21-5531-4012-A0C7-1898D95329FE}"/>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87" name="TextBox 86">
              <a:extLst>
                <a:ext uri="{FF2B5EF4-FFF2-40B4-BE49-F238E27FC236}">
                  <a16:creationId xmlns:a16="http://schemas.microsoft.com/office/drawing/2014/main" id="{B57274B7-0759-4D9F-AC6F-CACDAC84AC9C}"/>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8" name="TextBox 87">
              <a:extLst>
                <a:ext uri="{FF2B5EF4-FFF2-40B4-BE49-F238E27FC236}">
                  <a16:creationId xmlns:a16="http://schemas.microsoft.com/office/drawing/2014/main" id="{2B1DF069-303D-4C99-ABAE-8F3C724CD6F2}"/>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Tree>
    <p:extLst>
      <p:ext uri="{BB962C8B-B14F-4D97-AF65-F5344CB8AC3E}">
        <p14:creationId xmlns:p14="http://schemas.microsoft.com/office/powerpoint/2010/main" val="14980785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4" name="TextBox 43">
            <a:extLst>
              <a:ext uri="{FF2B5EF4-FFF2-40B4-BE49-F238E27FC236}">
                <a16:creationId xmlns:a16="http://schemas.microsoft.com/office/drawing/2014/main" id="{A3A45794-02E3-4A34-BA02-1A462C8E91FD}"/>
              </a:ext>
            </a:extLst>
          </p:cNvPr>
          <p:cNvSpPr txBox="1"/>
          <p:nvPr/>
        </p:nvSpPr>
        <p:spPr>
          <a:xfrm>
            <a:off x="2768590" y="2551832"/>
            <a:ext cx="6654800" cy="1754326"/>
          </a:xfrm>
          <a:prstGeom prst="rect">
            <a:avLst/>
          </a:prstGeom>
          <a:noFill/>
        </p:spPr>
        <p:txBody>
          <a:bodyPr wrap="square" rtlCol="0">
            <a:spAutoFit/>
          </a:bodyPr>
          <a:lstStyle/>
          <a:p>
            <a:pPr algn="ctr"/>
            <a:r>
              <a:rPr lang="en-AU" sz="5400" dirty="0">
                <a:solidFill>
                  <a:schemeClr val="bg1"/>
                </a:solidFill>
              </a:rPr>
              <a:t>Time complexity of Dijkstra’s algorithm</a:t>
            </a:r>
            <a:endParaRPr lang="en-AU" sz="6000" dirty="0">
              <a:solidFill>
                <a:schemeClr val="bg1"/>
              </a:solidFill>
            </a:endParaRPr>
          </a:p>
        </p:txBody>
      </p:sp>
    </p:spTree>
    <p:extLst>
      <p:ext uri="{BB962C8B-B14F-4D97-AF65-F5344CB8AC3E}">
        <p14:creationId xmlns:p14="http://schemas.microsoft.com/office/powerpoint/2010/main" val="21506249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4" name="TextBox 43">
            <a:extLst>
              <a:ext uri="{FF2B5EF4-FFF2-40B4-BE49-F238E27FC236}">
                <a16:creationId xmlns:a16="http://schemas.microsoft.com/office/drawing/2014/main" id="{A3A45794-02E3-4A34-BA02-1A462C8E91FD}"/>
              </a:ext>
            </a:extLst>
          </p:cNvPr>
          <p:cNvSpPr txBox="1"/>
          <p:nvPr/>
        </p:nvSpPr>
        <p:spPr>
          <a:xfrm>
            <a:off x="1890164" y="1036301"/>
            <a:ext cx="8411649" cy="1323439"/>
          </a:xfrm>
          <a:prstGeom prst="rect">
            <a:avLst/>
          </a:prstGeom>
          <a:noFill/>
        </p:spPr>
        <p:txBody>
          <a:bodyPr wrap="square" rtlCol="0">
            <a:spAutoFit/>
          </a:bodyPr>
          <a:lstStyle/>
          <a:p>
            <a:pPr algn="ctr"/>
            <a:r>
              <a:rPr lang="en-AU" sz="4000" dirty="0">
                <a:solidFill>
                  <a:schemeClr val="bg1"/>
                </a:solidFill>
              </a:rPr>
              <a:t>There are two main contributors to the time complexity of Dijkstra’s algorithm:</a:t>
            </a:r>
            <a:endParaRPr lang="en-AU" sz="4400" dirty="0">
              <a:solidFill>
                <a:schemeClr val="bg1"/>
              </a:solidFill>
            </a:endParaRPr>
          </a:p>
        </p:txBody>
      </p:sp>
      <p:sp>
        <p:nvSpPr>
          <p:cNvPr id="5" name="TextBox 4">
            <a:extLst>
              <a:ext uri="{FF2B5EF4-FFF2-40B4-BE49-F238E27FC236}">
                <a16:creationId xmlns:a16="http://schemas.microsoft.com/office/drawing/2014/main" id="{54E03C12-76DA-4EC4-99A7-1BC2A0CD477F}"/>
              </a:ext>
            </a:extLst>
          </p:cNvPr>
          <p:cNvSpPr txBox="1"/>
          <p:nvPr/>
        </p:nvSpPr>
        <p:spPr>
          <a:xfrm>
            <a:off x="2053149" y="2822273"/>
            <a:ext cx="8085677" cy="3170099"/>
          </a:xfrm>
          <a:prstGeom prst="rect">
            <a:avLst/>
          </a:prstGeom>
          <a:noFill/>
        </p:spPr>
        <p:txBody>
          <a:bodyPr wrap="square" rtlCol="0">
            <a:spAutoFit/>
          </a:bodyPr>
          <a:lstStyle/>
          <a:p>
            <a:pPr marL="742950" indent="-742950">
              <a:buFont typeface="+mj-lt"/>
              <a:buAutoNum type="arabicPeriod"/>
            </a:pPr>
            <a:r>
              <a:rPr lang="en-AU" sz="4000" dirty="0">
                <a:solidFill>
                  <a:schemeClr val="bg1"/>
                </a:solidFill>
              </a:rPr>
              <a:t>Determining which vertex to remove from vSet</a:t>
            </a:r>
          </a:p>
          <a:p>
            <a:pPr marL="742950" indent="-742950">
              <a:buFont typeface="+mj-lt"/>
              <a:buAutoNum type="arabicPeriod"/>
            </a:pPr>
            <a:r>
              <a:rPr lang="en-AU" sz="4000" dirty="0">
                <a:solidFill>
                  <a:schemeClr val="bg1"/>
                </a:solidFill>
              </a:rPr>
              <a:t>Exploring the neighbours of each vertex and updating the dist and pred arrays</a:t>
            </a:r>
          </a:p>
        </p:txBody>
      </p:sp>
    </p:spTree>
    <p:extLst>
      <p:ext uri="{BB962C8B-B14F-4D97-AF65-F5344CB8AC3E}">
        <p14:creationId xmlns:p14="http://schemas.microsoft.com/office/powerpoint/2010/main" val="14041845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4" name="TextBox 43">
            <a:extLst>
              <a:ext uri="{FF2B5EF4-FFF2-40B4-BE49-F238E27FC236}">
                <a16:creationId xmlns:a16="http://schemas.microsoft.com/office/drawing/2014/main" id="{A3A45794-02E3-4A34-BA02-1A462C8E91FD}"/>
              </a:ext>
            </a:extLst>
          </p:cNvPr>
          <p:cNvSpPr txBox="1"/>
          <p:nvPr/>
        </p:nvSpPr>
        <p:spPr>
          <a:xfrm>
            <a:off x="1890165" y="2767275"/>
            <a:ext cx="8411649" cy="1323439"/>
          </a:xfrm>
          <a:prstGeom prst="rect">
            <a:avLst/>
          </a:prstGeom>
          <a:noFill/>
        </p:spPr>
        <p:txBody>
          <a:bodyPr wrap="square" rtlCol="0">
            <a:spAutoFit/>
          </a:bodyPr>
          <a:lstStyle/>
          <a:p>
            <a:pPr algn="ctr"/>
            <a:r>
              <a:rPr lang="en-AU" sz="4000" dirty="0">
                <a:solidFill>
                  <a:schemeClr val="bg1"/>
                </a:solidFill>
              </a:rPr>
              <a:t>First, let’s suppose we don’t use a priority queue.</a:t>
            </a:r>
            <a:endParaRPr lang="en-AU" sz="4400" dirty="0">
              <a:solidFill>
                <a:schemeClr val="bg1"/>
              </a:solidFill>
            </a:endParaRPr>
          </a:p>
        </p:txBody>
      </p:sp>
    </p:spTree>
    <p:extLst>
      <p:ext uri="{BB962C8B-B14F-4D97-AF65-F5344CB8AC3E}">
        <p14:creationId xmlns:p14="http://schemas.microsoft.com/office/powerpoint/2010/main" val="22473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graphicFrame>
        <p:nvGraphicFramePr>
          <p:cNvPr id="9" name="Table 9">
            <a:extLst>
              <a:ext uri="{FF2B5EF4-FFF2-40B4-BE49-F238E27FC236}">
                <a16:creationId xmlns:a16="http://schemas.microsoft.com/office/drawing/2014/main" id="{CFA5D3D8-79F6-4286-A185-9036E8AE6218}"/>
              </a:ext>
            </a:extLst>
          </p:cNvPr>
          <p:cNvGraphicFramePr>
            <a:graphicFrameLocks noGrp="1"/>
          </p:cNvGraphicFramePr>
          <p:nvPr>
            <p:extLst>
              <p:ext uri="{D42A27DB-BD31-4B8C-83A1-F6EECF244321}">
                <p14:modId xmlns:p14="http://schemas.microsoft.com/office/powerpoint/2010/main" val="781501465"/>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00B050"/>
                          </a:solidFill>
                        </a:rPr>
                        <a:t>1</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rgbClr val="92D050"/>
                          </a:solidFill>
                        </a:rPr>
                        <a:t>3</a:t>
                      </a:r>
                    </a:p>
                  </a:txBody>
                  <a:tcPr anchor="ctr">
                    <a:noFill/>
                  </a:tcPr>
                </a:tc>
                <a:tc>
                  <a:txBody>
                    <a:bodyPr/>
                    <a:lstStyle/>
                    <a:p>
                      <a:pPr algn="ctr"/>
                      <a:r>
                        <a:rPr lang="en-AU" sz="3200" dirty="0"/>
                        <a:t>4</a:t>
                      </a:r>
                    </a:p>
                  </a:txBody>
                  <a:tcPr anchor="ctr">
                    <a:noFill/>
                  </a:tcPr>
                </a:tc>
                <a:tc>
                  <a:txBody>
                    <a:bodyPr/>
                    <a:lstStyle/>
                    <a:p>
                      <a:pPr algn="ctr"/>
                      <a:r>
                        <a:rPr lang="en-AU" sz="3200" dirty="0"/>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accent4"/>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00B050"/>
                          </a:solidFill>
                        </a:rPr>
                        <a:t>∞</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accent4"/>
                          </a:solidFill>
                        </a:rPr>
                        <a:t>-1</a:t>
                      </a:r>
                    </a:p>
                  </a:txBody>
                  <a:tcPr anchor="ctr">
                    <a:noFill/>
                  </a:tcPr>
                </a:tc>
                <a:tc>
                  <a:txBody>
                    <a:bodyPr/>
                    <a:lstStyle/>
                    <a:p>
                      <a:pPr algn="ctr"/>
                      <a:r>
                        <a:rPr lang="en-AU" sz="3200" dirty="0">
                          <a:solidFill>
                            <a:srgbClr val="00B050"/>
                          </a:solidFill>
                        </a:rPr>
                        <a:t>-1</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sp>
        <p:nvSpPr>
          <p:cNvPr id="107" name="TextBox 106">
            <a:extLst>
              <a:ext uri="{FF2B5EF4-FFF2-40B4-BE49-F238E27FC236}">
                <a16:creationId xmlns:a16="http://schemas.microsoft.com/office/drawing/2014/main" id="{3DFF8C03-B44A-4B99-84EB-195E7B3A579E}"/>
              </a:ext>
            </a:extLst>
          </p:cNvPr>
          <p:cNvSpPr txBox="1"/>
          <p:nvPr/>
        </p:nvSpPr>
        <p:spPr>
          <a:xfrm>
            <a:off x="5156163" y="1946616"/>
            <a:ext cx="4181979" cy="584775"/>
          </a:xfrm>
          <a:prstGeom prst="rect">
            <a:avLst/>
          </a:prstGeom>
          <a:noFill/>
        </p:spPr>
        <p:txBody>
          <a:bodyPr wrap="none" rtlCol="0">
            <a:spAutoFit/>
          </a:bodyPr>
          <a:lstStyle/>
          <a:p>
            <a:r>
              <a:rPr lang="en-AU" sz="3200" dirty="0">
                <a:solidFill>
                  <a:schemeClr val="bg1"/>
                </a:solidFill>
              </a:rPr>
              <a:t>vSet = {1, 2, 3, 4, 5, 6, 7}</a:t>
            </a:r>
          </a:p>
        </p:txBody>
      </p:sp>
      <p:sp>
        <p:nvSpPr>
          <p:cNvPr id="2" name="TextBox 1">
            <a:extLst>
              <a:ext uri="{FF2B5EF4-FFF2-40B4-BE49-F238E27FC236}">
                <a16:creationId xmlns:a16="http://schemas.microsoft.com/office/drawing/2014/main" id="{388B42E8-A6D8-41EA-B761-1B395B643B5E}"/>
              </a:ext>
            </a:extLst>
          </p:cNvPr>
          <p:cNvSpPr txBox="1"/>
          <p:nvPr/>
        </p:nvSpPr>
        <p:spPr>
          <a:xfrm>
            <a:off x="331371" y="156516"/>
            <a:ext cx="4583619" cy="2739211"/>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The distance from the starting vertex to 1 </a:t>
            </a:r>
            <a:r>
              <a:rPr lang="en-AU" sz="2400" b="1" dirty="0">
                <a:solidFill>
                  <a:schemeClr val="bg1"/>
                </a:solidFill>
              </a:rPr>
              <a:t>via 0</a:t>
            </a:r>
            <a:r>
              <a:rPr lang="en-AU" sz="2400" dirty="0">
                <a:solidFill>
                  <a:schemeClr val="bg1"/>
                </a:solidFill>
              </a:rPr>
              <a:t> is the sum of the shortest known distance from the starting vertex to 0 and the weight of the edge from 0 to 1.</a:t>
            </a:r>
          </a:p>
          <a:p>
            <a:r>
              <a:rPr lang="en-AU" sz="2800" dirty="0">
                <a:solidFill>
                  <a:schemeClr val="accent4"/>
                </a:solidFill>
              </a:rPr>
              <a:t>0</a:t>
            </a:r>
            <a:r>
              <a:rPr lang="en-AU" sz="2800" dirty="0">
                <a:solidFill>
                  <a:schemeClr val="bg1"/>
                </a:solidFill>
              </a:rPr>
              <a:t> + </a:t>
            </a:r>
            <a:r>
              <a:rPr lang="en-AU" sz="2800" dirty="0">
                <a:solidFill>
                  <a:srgbClr val="00B050"/>
                </a:solidFill>
              </a:rPr>
              <a:t>5</a:t>
            </a:r>
            <a:r>
              <a:rPr lang="en-AU" sz="2800" dirty="0">
                <a:solidFill>
                  <a:schemeClr val="bg1"/>
                </a:solidFill>
              </a:rPr>
              <a:t> = 5</a:t>
            </a:r>
            <a:endParaRPr lang="en-AU" sz="2800" dirty="0">
              <a:solidFill>
                <a:schemeClr val="accent4"/>
              </a:solidFill>
            </a:endParaRPr>
          </a:p>
        </p:txBody>
      </p:sp>
      <p:grpSp>
        <p:nvGrpSpPr>
          <p:cNvPr id="45" name="Group 44">
            <a:extLst>
              <a:ext uri="{FF2B5EF4-FFF2-40B4-BE49-F238E27FC236}">
                <a16:creationId xmlns:a16="http://schemas.microsoft.com/office/drawing/2014/main" id="{37AEE758-3C15-4432-8051-910FCC987982}"/>
              </a:ext>
            </a:extLst>
          </p:cNvPr>
          <p:cNvGrpSpPr/>
          <p:nvPr/>
        </p:nvGrpSpPr>
        <p:grpSpPr>
          <a:xfrm>
            <a:off x="1903135" y="2700836"/>
            <a:ext cx="8385709" cy="3943348"/>
            <a:chOff x="919157" y="2459578"/>
            <a:chExt cx="8385709" cy="3943348"/>
          </a:xfrm>
        </p:grpSpPr>
        <p:sp>
          <p:nvSpPr>
            <p:cNvPr id="46" name="Oval 45">
              <a:extLst>
                <a:ext uri="{FF2B5EF4-FFF2-40B4-BE49-F238E27FC236}">
                  <a16:creationId xmlns:a16="http://schemas.microsoft.com/office/drawing/2014/main" id="{845022D1-1AA7-44C3-BAF3-5158A21B670C}"/>
                </a:ext>
              </a:extLst>
            </p:cNvPr>
            <p:cNvSpPr/>
            <p:nvPr/>
          </p:nvSpPr>
          <p:spPr>
            <a:xfrm>
              <a:off x="956726" y="2914640"/>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0</a:t>
              </a:r>
            </a:p>
          </p:txBody>
        </p:sp>
        <p:sp>
          <p:nvSpPr>
            <p:cNvPr id="47" name="Oval 46">
              <a:extLst>
                <a:ext uri="{FF2B5EF4-FFF2-40B4-BE49-F238E27FC236}">
                  <a16:creationId xmlns:a16="http://schemas.microsoft.com/office/drawing/2014/main" id="{1B62E157-62D6-439B-BBFF-A283D7828435}"/>
                </a:ext>
              </a:extLst>
            </p:cNvPr>
            <p:cNvSpPr/>
            <p:nvPr/>
          </p:nvSpPr>
          <p:spPr>
            <a:xfrm>
              <a:off x="956727" y="57171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3</a:t>
              </a:r>
            </a:p>
          </p:txBody>
        </p:sp>
        <p:sp>
          <p:nvSpPr>
            <p:cNvPr id="49" name="Oval 48">
              <a:extLst>
                <a:ext uri="{FF2B5EF4-FFF2-40B4-BE49-F238E27FC236}">
                  <a16:creationId xmlns:a16="http://schemas.microsoft.com/office/drawing/2014/main" id="{7A78C6E2-AAD0-48AE-BF10-43EEF09B351C}"/>
                </a:ext>
              </a:extLst>
            </p:cNvPr>
            <p:cNvSpPr/>
            <p:nvPr/>
          </p:nvSpPr>
          <p:spPr>
            <a:xfrm>
              <a:off x="4596227" y="2459578"/>
              <a:ext cx="685805" cy="685805"/>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00B050"/>
                  </a:solidFill>
                </a:rPr>
                <a:t>1</a:t>
              </a:r>
            </a:p>
          </p:txBody>
        </p:sp>
        <p:sp>
          <p:nvSpPr>
            <p:cNvPr id="51" name="Oval 50">
              <a:extLst>
                <a:ext uri="{FF2B5EF4-FFF2-40B4-BE49-F238E27FC236}">
                  <a16:creationId xmlns:a16="http://schemas.microsoft.com/office/drawing/2014/main" id="{70D6E27E-F26F-4244-A3A6-33E570DD9160}"/>
                </a:ext>
              </a:extLst>
            </p:cNvPr>
            <p:cNvSpPr/>
            <p:nvPr/>
          </p:nvSpPr>
          <p:spPr>
            <a:xfrm>
              <a:off x="2476493" y="43984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2</a:t>
              </a:r>
            </a:p>
          </p:txBody>
        </p:sp>
        <p:sp>
          <p:nvSpPr>
            <p:cNvPr id="53" name="Oval 52">
              <a:extLst>
                <a:ext uri="{FF2B5EF4-FFF2-40B4-BE49-F238E27FC236}">
                  <a16:creationId xmlns:a16="http://schemas.microsoft.com/office/drawing/2014/main" id="{A88DE20D-5872-49EA-A3B0-C09003CFAC51}"/>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55" name="Oval 54">
              <a:extLst>
                <a:ext uri="{FF2B5EF4-FFF2-40B4-BE49-F238E27FC236}">
                  <a16:creationId xmlns:a16="http://schemas.microsoft.com/office/drawing/2014/main" id="{D9646011-EEF8-4E38-BC38-B05A063284FF}"/>
                </a:ext>
              </a:extLst>
            </p:cNvPr>
            <p:cNvSpPr/>
            <p:nvPr/>
          </p:nvSpPr>
          <p:spPr>
            <a:xfrm>
              <a:off x="6093173" y="381305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5</a:t>
              </a:r>
            </a:p>
          </p:txBody>
        </p:sp>
        <p:sp>
          <p:nvSpPr>
            <p:cNvPr id="56" name="Oval 55">
              <a:extLst>
                <a:ext uri="{FF2B5EF4-FFF2-40B4-BE49-F238E27FC236}">
                  <a16:creationId xmlns:a16="http://schemas.microsoft.com/office/drawing/2014/main" id="{199CE197-5AFB-473E-8341-2E1FE8F2A791}"/>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57" name="Oval 56">
              <a:extLst>
                <a:ext uri="{FF2B5EF4-FFF2-40B4-BE49-F238E27FC236}">
                  <a16:creationId xmlns:a16="http://schemas.microsoft.com/office/drawing/2014/main" id="{C9D149F4-502B-469B-AC5B-E2938FBA695F}"/>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58" name="Straight Connector 57">
              <a:extLst>
                <a:ext uri="{FF2B5EF4-FFF2-40B4-BE49-F238E27FC236}">
                  <a16:creationId xmlns:a16="http://schemas.microsoft.com/office/drawing/2014/main" id="{62F0F78E-EBC9-4504-900A-F6803A19BA1A}"/>
                </a:ext>
              </a:extLst>
            </p:cNvPr>
            <p:cNvCxnSpPr>
              <a:stCxn id="46" idx="6"/>
              <a:endCxn id="49" idx="2"/>
            </p:cNvCxnSpPr>
            <p:nvPr/>
          </p:nvCxnSpPr>
          <p:spPr>
            <a:xfrm flipV="1">
              <a:off x="1642531" y="2802481"/>
              <a:ext cx="2953696" cy="45506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0A0F2A6-3D04-4063-9D1E-A20F678C9968}"/>
                </a:ext>
              </a:extLst>
            </p:cNvPr>
            <p:cNvCxnSpPr>
              <a:cxnSpLocks/>
              <a:stCxn id="46" idx="5"/>
              <a:endCxn id="51" idx="1"/>
            </p:cNvCxnSpPr>
            <p:nvPr/>
          </p:nvCxnSpPr>
          <p:spPr>
            <a:xfrm>
              <a:off x="1542097" y="3500011"/>
              <a:ext cx="1034830" cy="99884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1502986-6086-4E39-A5C2-E2D51D1AFBF2}"/>
                </a:ext>
              </a:extLst>
            </p:cNvPr>
            <p:cNvCxnSpPr>
              <a:stCxn id="51" idx="7"/>
              <a:endCxn id="49"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151EC90-1285-4BC8-A667-6B7981D6A2B2}"/>
                </a:ext>
              </a:extLst>
            </p:cNvPr>
            <p:cNvCxnSpPr>
              <a:stCxn id="49" idx="6"/>
              <a:endCxn id="56"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2DF299D-3E31-4B25-A963-F6F848AA136C}"/>
                </a:ext>
              </a:extLst>
            </p:cNvPr>
            <p:cNvCxnSpPr>
              <a:stCxn id="55" idx="7"/>
              <a:endCxn id="56"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064D872-E896-4B1B-8EDC-49EBBEBF6837}"/>
                </a:ext>
              </a:extLst>
            </p:cNvPr>
            <p:cNvCxnSpPr>
              <a:stCxn id="55" idx="5"/>
              <a:endCxn id="57"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C29715E-3C85-42C9-B880-C6896EACDBD1}"/>
                </a:ext>
              </a:extLst>
            </p:cNvPr>
            <p:cNvCxnSpPr>
              <a:stCxn id="56" idx="4"/>
              <a:endCxn id="57"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64E2113-9059-4DBD-9E32-942EFFEB5A6B}"/>
                </a:ext>
              </a:extLst>
            </p:cNvPr>
            <p:cNvCxnSpPr>
              <a:stCxn id="49" idx="5"/>
              <a:endCxn id="55"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6950723-6379-4D9B-B397-A58D9824680D}"/>
                </a:ext>
              </a:extLst>
            </p:cNvPr>
            <p:cNvCxnSpPr>
              <a:stCxn id="51" idx="6"/>
              <a:endCxn id="55"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99FB297-4BC1-4E2B-87FA-16E17C79C12A}"/>
                </a:ext>
              </a:extLst>
            </p:cNvPr>
            <p:cNvCxnSpPr>
              <a:stCxn id="46" idx="4"/>
              <a:endCxn id="47" idx="0"/>
            </p:cNvCxnSpPr>
            <p:nvPr/>
          </p:nvCxnSpPr>
          <p:spPr>
            <a:xfrm>
              <a:off x="1299629" y="3600445"/>
              <a:ext cx="1" cy="211667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D5153FA-AB13-4C52-A22C-5F6C81D6BBD7}"/>
                </a:ext>
              </a:extLst>
            </p:cNvPr>
            <p:cNvCxnSpPr>
              <a:cxnSpLocks/>
              <a:stCxn id="47" idx="7"/>
              <a:endCxn id="51"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CA57A8-15DE-4BF3-BBF9-409E8BE0EA01}"/>
                </a:ext>
              </a:extLst>
            </p:cNvPr>
            <p:cNvCxnSpPr>
              <a:stCxn id="47" idx="6"/>
              <a:endCxn id="53"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15C2DE0-DC41-4C68-8BFB-6013C458E589}"/>
                </a:ext>
              </a:extLst>
            </p:cNvPr>
            <p:cNvCxnSpPr>
              <a:stCxn id="51" idx="5"/>
              <a:endCxn id="53"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6245788-F305-4CE8-AE45-F4DAD36B406C}"/>
                </a:ext>
              </a:extLst>
            </p:cNvPr>
            <p:cNvCxnSpPr>
              <a:stCxn id="53" idx="6"/>
              <a:endCxn id="57"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57556B7-B55B-4EC8-8570-CA0F0A967F63}"/>
                </a:ext>
              </a:extLst>
            </p:cNvPr>
            <p:cNvCxnSpPr>
              <a:stCxn id="53" idx="7"/>
              <a:endCxn id="55"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5F9ABE38-E6BC-48E7-BE6A-A4F7BDB9A0CA}"/>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rgbClr val="00B050"/>
                  </a:solidFill>
                </a:rPr>
                <a:t>5</a:t>
              </a:r>
            </a:p>
          </p:txBody>
        </p:sp>
        <p:sp>
          <p:nvSpPr>
            <p:cNvPr id="74" name="TextBox 73">
              <a:extLst>
                <a:ext uri="{FF2B5EF4-FFF2-40B4-BE49-F238E27FC236}">
                  <a16:creationId xmlns:a16="http://schemas.microsoft.com/office/drawing/2014/main" id="{1B81699E-83B4-4595-BE22-41B8F04D64A7}"/>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5" name="TextBox 74">
              <a:extLst>
                <a:ext uri="{FF2B5EF4-FFF2-40B4-BE49-F238E27FC236}">
                  <a16:creationId xmlns:a16="http://schemas.microsoft.com/office/drawing/2014/main" id="{FC1A647D-01BB-4427-9329-5AA0DFF3D94D}"/>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6" name="TextBox 75">
              <a:extLst>
                <a:ext uri="{FF2B5EF4-FFF2-40B4-BE49-F238E27FC236}">
                  <a16:creationId xmlns:a16="http://schemas.microsoft.com/office/drawing/2014/main" id="{44531FE7-A65D-4DEC-AB9C-30D112514C78}"/>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rgbClr val="92D050"/>
                  </a:solidFill>
                </a:rPr>
                <a:t>6</a:t>
              </a:r>
            </a:p>
          </p:txBody>
        </p:sp>
        <p:sp>
          <p:nvSpPr>
            <p:cNvPr id="77" name="TextBox 76">
              <a:extLst>
                <a:ext uri="{FF2B5EF4-FFF2-40B4-BE49-F238E27FC236}">
                  <a16:creationId xmlns:a16="http://schemas.microsoft.com/office/drawing/2014/main" id="{E7C2E41F-6CF1-4508-A44A-CD39E7C96D75}"/>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92D050"/>
                  </a:solidFill>
                </a:rPr>
                <a:t>4</a:t>
              </a:r>
            </a:p>
          </p:txBody>
        </p:sp>
        <p:sp>
          <p:nvSpPr>
            <p:cNvPr id="78" name="TextBox 77">
              <a:extLst>
                <a:ext uri="{FF2B5EF4-FFF2-40B4-BE49-F238E27FC236}">
                  <a16:creationId xmlns:a16="http://schemas.microsoft.com/office/drawing/2014/main" id="{DCE51873-999A-4BD1-8745-4021F1A35B9C}"/>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79" name="TextBox 78">
              <a:extLst>
                <a:ext uri="{FF2B5EF4-FFF2-40B4-BE49-F238E27FC236}">
                  <a16:creationId xmlns:a16="http://schemas.microsoft.com/office/drawing/2014/main" id="{F39E70A0-8628-46D1-8F80-F3C747E4031F}"/>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80" name="TextBox 79">
              <a:extLst>
                <a:ext uri="{FF2B5EF4-FFF2-40B4-BE49-F238E27FC236}">
                  <a16:creationId xmlns:a16="http://schemas.microsoft.com/office/drawing/2014/main" id="{A198A2FF-2F7B-4E1A-8A80-B2E3B28DA7A4}"/>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1" name="TextBox 80">
              <a:extLst>
                <a:ext uri="{FF2B5EF4-FFF2-40B4-BE49-F238E27FC236}">
                  <a16:creationId xmlns:a16="http://schemas.microsoft.com/office/drawing/2014/main" id="{08B77041-862A-4203-B419-1036A35F6F97}"/>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2" name="TextBox 81">
              <a:extLst>
                <a:ext uri="{FF2B5EF4-FFF2-40B4-BE49-F238E27FC236}">
                  <a16:creationId xmlns:a16="http://schemas.microsoft.com/office/drawing/2014/main" id="{3D9EE0AD-DD66-4E7F-B0D6-22B1BAA84C06}"/>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3" name="TextBox 82">
              <a:extLst>
                <a:ext uri="{FF2B5EF4-FFF2-40B4-BE49-F238E27FC236}">
                  <a16:creationId xmlns:a16="http://schemas.microsoft.com/office/drawing/2014/main" id="{511BBB08-5F60-4F18-B5CB-F5A919308E2D}"/>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4" name="TextBox 83">
              <a:extLst>
                <a:ext uri="{FF2B5EF4-FFF2-40B4-BE49-F238E27FC236}">
                  <a16:creationId xmlns:a16="http://schemas.microsoft.com/office/drawing/2014/main" id="{A9167D19-C360-496A-A94C-D626238B8236}"/>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5" name="TextBox 84">
              <a:extLst>
                <a:ext uri="{FF2B5EF4-FFF2-40B4-BE49-F238E27FC236}">
                  <a16:creationId xmlns:a16="http://schemas.microsoft.com/office/drawing/2014/main" id="{7EECC140-ED00-455F-AD4A-2B9CB17BCC0E}"/>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86" name="TextBox 85">
              <a:extLst>
                <a:ext uri="{FF2B5EF4-FFF2-40B4-BE49-F238E27FC236}">
                  <a16:creationId xmlns:a16="http://schemas.microsoft.com/office/drawing/2014/main" id="{670DEE07-8290-405D-B430-681F6C8EE536}"/>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7" name="TextBox 86">
              <a:extLst>
                <a:ext uri="{FF2B5EF4-FFF2-40B4-BE49-F238E27FC236}">
                  <a16:creationId xmlns:a16="http://schemas.microsoft.com/office/drawing/2014/main" id="{F2E09E43-0B57-477A-9F8A-65EC9AB956DD}"/>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Tree>
    <p:extLst>
      <p:ext uri="{BB962C8B-B14F-4D97-AF65-F5344CB8AC3E}">
        <p14:creationId xmlns:p14="http://schemas.microsoft.com/office/powerpoint/2010/main" val="28228889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5" name="TextBox 4">
            <a:extLst>
              <a:ext uri="{FF2B5EF4-FFF2-40B4-BE49-F238E27FC236}">
                <a16:creationId xmlns:a16="http://schemas.microsoft.com/office/drawing/2014/main" id="{54E03C12-76DA-4EC4-99A7-1BC2A0CD477F}"/>
              </a:ext>
            </a:extLst>
          </p:cNvPr>
          <p:cNvSpPr txBox="1"/>
          <p:nvPr/>
        </p:nvSpPr>
        <p:spPr>
          <a:xfrm>
            <a:off x="2053151" y="688673"/>
            <a:ext cx="8085677" cy="1323439"/>
          </a:xfrm>
          <a:prstGeom prst="rect">
            <a:avLst/>
          </a:prstGeom>
          <a:noFill/>
        </p:spPr>
        <p:txBody>
          <a:bodyPr wrap="square" rtlCol="0">
            <a:spAutoFit/>
          </a:bodyPr>
          <a:lstStyle/>
          <a:p>
            <a:pPr marL="742950" indent="-742950">
              <a:buFont typeface="+mj-lt"/>
              <a:buAutoNum type="arabicPeriod"/>
            </a:pPr>
            <a:r>
              <a:rPr lang="en-AU" sz="4000" dirty="0">
                <a:solidFill>
                  <a:schemeClr val="bg1"/>
                </a:solidFill>
              </a:rPr>
              <a:t>Determining which vertex to remove from vSet</a:t>
            </a:r>
          </a:p>
        </p:txBody>
      </p:sp>
      <p:sp>
        <p:nvSpPr>
          <p:cNvPr id="2" name="TextBox 1">
            <a:extLst>
              <a:ext uri="{FF2B5EF4-FFF2-40B4-BE49-F238E27FC236}">
                <a16:creationId xmlns:a16="http://schemas.microsoft.com/office/drawing/2014/main" id="{E50E8BC8-C4EA-4853-8686-8B1E7A7A1797}"/>
              </a:ext>
            </a:extLst>
          </p:cNvPr>
          <p:cNvSpPr txBox="1"/>
          <p:nvPr/>
        </p:nvSpPr>
        <p:spPr>
          <a:xfrm>
            <a:off x="2053151" y="2184400"/>
            <a:ext cx="8310049" cy="3970318"/>
          </a:xfrm>
          <a:prstGeom prst="rect">
            <a:avLst/>
          </a:prstGeom>
          <a:noFill/>
        </p:spPr>
        <p:txBody>
          <a:bodyPr wrap="square" rtlCol="0">
            <a:spAutoFit/>
          </a:bodyPr>
          <a:lstStyle/>
          <a:p>
            <a:r>
              <a:rPr lang="en-AU" sz="2800" dirty="0">
                <a:solidFill>
                  <a:schemeClr val="bg1"/>
                </a:solidFill>
              </a:rPr>
              <a:t>In the first iteration, we need to loop through all </a:t>
            </a:r>
            <a:r>
              <a:rPr lang="en-AU" sz="2800" i="1" dirty="0">
                <a:solidFill>
                  <a:schemeClr val="bg1"/>
                </a:solidFill>
              </a:rPr>
              <a:t>V</a:t>
            </a:r>
            <a:endParaRPr lang="en-AU" sz="2800" dirty="0">
              <a:solidFill>
                <a:schemeClr val="bg1"/>
              </a:solidFill>
            </a:endParaRPr>
          </a:p>
          <a:p>
            <a:r>
              <a:rPr lang="en-AU" sz="2800" dirty="0">
                <a:solidFill>
                  <a:schemeClr val="bg1"/>
                </a:solidFill>
              </a:rPr>
              <a:t>elements of vSet to find which one we should remove.</a:t>
            </a:r>
          </a:p>
          <a:p>
            <a:endParaRPr lang="en-AU" sz="2800" dirty="0">
              <a:solidFill>
                <a:schemeClr val="bg1"/>
              </a:solidFill>
            </a:endParaRPr>
          </a:p>
          <a:p>
            <a:endParaRPr lang="en-AU" sz="2800" dirty="0">
              <a:solidFill>
                <a:schemeClr val="bg1"/>
              </a:solidFill>
            </a:endParaRPr>
          </a:p>
          <a:p>
            <a:r>
              <a:rPr lang="en-AU" sz="2800" dirty="0">
                <a:solidFill>
                  <a:schemeClr val="bg1"/>
                </a:solidFill>
              </a:rPr>
              <a:t>In the second iteration, we need to loop through </a:t>
            </a:r>
            <a:r>
              <a:rPr lang="en-AU" sz="2800" i="1" dirty="0">
                <a:solidFill>
                  <a:schemeClr val="bg1"/>
                </a:solidFill>
              </a:rPr>
              <a:t>V</a:t>
            </a:r>
            <a:r>
              <a:rPr lang="en-AU" sz="2800" dirty="0">
                <a:solidFill>
                  <a:schemeClr val="bg1"/>
                </a:solidFill>
              </a:rPr>
              <a:t> – 1 elements of vSet to find which one we should remove.</a:t>
            </a:r>
          </a:p>
          <a:p>
            <a:endParaRPr lang="en-AU" sz="2800" dirty="0">
              <a:solidFill>
                <a:schemeClr val="bg1"/>
              </a:solidFill>
            </a:endParaRPr>
          </a:p>
          <a:p>
            <a:endParaRPr lang="en-AU" sz="2800" dirty="0">
              <a:solidFill>
                <a:schemeClr val="bg1"/>
              </a:solidFill>
            </a:endParaRPr>
          </a:p>
          <a:p>
            <a:r>
              <a:rPr lang="en-AU" sz="2800" dirty="0">
                <a:solidFill>
                  <a:schemeClr val="bg1"/>
                </a:solidFill>
              </a:rPr>
              <a:t>And so on…</a:t>
            </a:r>
          </a:p>
        </p:txBody>
      </p:sp>
      <p:sp>
        <p:nvSpPr>
          <p:cNvPr id="6" name="TextBox 5">
            <a:extLst>
              <a:ext uri="{FF2B5EF4-FFF2-40B4-BE49-F238E27FC236}">
                <a16:creationId xmlns:a16="http://schemas.microsoft.com/office/drawing/2014/main" id="{777CAAD2-4B8E-41BF-9A9D-A4FDCD840512}"/>
              </a:ext>
            </a:extLst>
          </p:cNvPr>
          <p:cNvSpPr txBox="1"/>
          <p:nvPr/>
        </p:nvSpPr>
        <p:spPr>
          <a:xfrm>
            <a:off x="3803018" y="3213514"/>
            <a:ext cx="4585935" cy="584775"/>
          </a:xfrm>
          <a:prstGeom prst="rect">
            <a:avLst/>
          </a:prstGeom>
          <a:noFill/>
        </p:spPr>
        <p:txBody>
          <a:bodyPr wrap="none" rtlCol="0">
            <a:spAutoFit/>
          </a:bodyPr>
          <a:lstStyle/>
          <a:p>
            <a:pPr algn="ctr"/>
            <a:r>
              <a:rPr lang="en-AU" sz="3200" dirty="0">
                <a:solidFill>
                  <a:schemeClr val="bg1"/>
                </a:solidFill>
              </a:rPr>
              <a:t>vSet = {0, 1, 2, 3, 4, 5, 6, 7}</a:t>
            </a:r>
          </a:p>
        </p:txBody>
      </p:sp>
      <p:sp>
        <p:nvSpPr>
          <p:cNvPr id="7" name="TextBox 6">
            <a:extLst>
              <a:ext uri="{FF2B5EF4-FFF2-40B4-BE49-F238E27FC236}">
                <a16:creationId xmlns:a16="http://schemas.microsoft.com/office/drawing/2014/main" id="{CDDC1429-CD40-4F9B-8D3B-7726127FCBE7}"/>
              </a:ext>
            </a:extLst>
          </p:cNvPr>
          <p:cNvSpPr txBox="1"/>
          <p:nvPr/>
        </p:nvSpPr>
        <p:spPr>
          <a:xfrm>
            <a:off x="4004995" y="4971210"/>
            <a:ext cx="4181979" cy="584775"/>
          </a:xfrm>
          <a:prstGeom prst="rect">
            <a:avLst/>
          </a:prstGeom>
          <a:noFill/>
        </p:spPr>
        <p:txBody>
          <a:bodyPr wrap="none" rtlCol="0">
            <a:spAutoFit/>
          </a:bodyPr>
          <a:lstStyle/>
          <a:p>
            <a:pPr algn="ctr"/>
            <a:r>
              <a:rPr lang="en-AU" sz="3200" dirty="0">
                <a:solidFill>
                  <a:schemeClr val="bg1"/>
                </a:solidFill>
              </a:rPr>
              <a:t>vSet = {1, 2, 3, 4, 5, 6, 7}</a:t>
            </a:r>
          </a:p>
        </p:txBody>
      </p:sp>
    </p:spTree>
    <p:extLst>
      <p:ext uri="{BB962C8B-B14F-4D97-AF65-F5344CB8AC3E}">
        <p14:creationId xmlns:p14="http://schemas.microsoft.com/office/powerpoint/2010/main" val="35952937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5" name="TextBox 4">
            <a:extLst>
              <a:ext uri="{FF2B5EF4-FFF2-40B4-BE49-F238E27FC236}">
                <a16:creationId xmlns:a16="http://schemas.microsoft.com/office/drawing/2014/main" id="{54E03C12-76DA-4EC4-99A7-1BC2A0CD477F}"/>
              </a:ext>
            </a:extLst>
          </p:cNvPr>
          <p:cNvSpPr txBox="1"/>
          <p:nvPr/>
        </p:nvSpPr>
        <p:spPr>
          <a:xfrm>
            <a:off x="2053151" y="688673"/>
            <a:ext cx="8085677" cy="1323439"/>
          </a:xfrm>
          <a:prstGeom prst="rect">
            <a:avLst/>
          </a:prstGeom>
          <a:noFill/>
        </p:spPr>
        <p:txBody>
          <a:bodyPr wrap="square" rtlCol="0">
            <a:spAutoFit/>
          </a:bodyPr>
          <a:lstStyle/>
          <a:p>
            <a:pPr marL="742950" indent="-742950">
              <a:buFont typeface="+mj-lt"/>
              <a:buAutoNum type="arabicPeriod"/>
            </a:pPr>
            <a:r>
              <a:rPr lang="en-AU" sz="4000" dirty="0">
                <a:solidFill>
                  <a:schemeClr val="bg1"/>
                </a:solidFill>
              </a:rPr>
              <a:t>Determining which vertex to remove from vSet</a:t>
            </a:r>
          </a:p>
        </p:txBody>
      </p:sp>
      <p:sp>
        <p:nvSpPr>
          <p:cNvPr id="2" name="TextBox 1">
            <a:extLst>
              <a:ext uri="{FF2B5EF4-FFF2-40B4-BE49-F238E27FC236}">
                <a16:creationId xmlns:a16="http://schemas.microsoft.com/office/drawing/2014/main" id="{E50E8BC8-C4EA-4853-8686-8B1E7A7A1797}"/>
              </a:ext>
            </a:extLst>
          </p:cNvPr>
          <p:cNvSpPr txBox="1"/>
          <p:nvPr/>
        </p:nvSpPr>
        <p:spPr>
          <a:xfrm>
            <a:off x="2053151" y="2184400"/>
            <a:ext cx="8310049" cy="3539430"/>
          </a:xfrm>
          <a:prstGeom prst="rect">
            <a:avLst/>
          </a:prstGeom>
          <a:noFill/>
        </p:spPr>
        <p:txBody>
          <a:bodyPr wrap="square" rtlCol="0">
            <a:spAutoFit/>
          </a:bodyPr>
          <a:lstStyle/>
          <a:p>
            <a:r>
              <a:rPr lang="en-AU" sz="2800" dirty="0">
                <a:solidFill>
                  <a:schemeClr val="bg1"/>
                </a:solidFill>
              </a:rPr>
              <a:t>So the cost is</a:t>
            </a:r>
          </a:p>
          <a:p>
            <a:pPr algn="ctr"/>
            <a:r>
              <a:rPr lang="en-AU" sz="2800" i="1" dirty="0">
                <a:solidFill>
                  <a:schemeClr val="bg1"/>
                </a:solidFill>
              </a:rPr>
              <a:t>V</a:t>
            </a:r>
            <a:r>
              <a:rPr lang="en-AU" sz="2800" dirty="0">
                <a:solidFill>
                  <a:schemeClr val="bg1"/>
                </a:solidFill>
              </a:rPr>
              <a:t> + (</a:t>
            </a:r>
            <a:r>
              <a:rPr lang="en-AU" sz="2800" i="1" dirty="0">
                <a:solidFill>
                  <a:schemeClr val="bg1"/>
                </a:solidFill>
              </a:rPr>
              <a:t>V</a:t>
            </a:r>
            <a:r>
              <a:rPr lang="en-AU" sz="2800" dirty="0">
                <a:solidFill>
                  <a:schemeClr val="bg1"/>
                </a:solidFill>
              </a:rPr>
              <a:t> – 1) + (</a:t>
            </a:r>
            <a:r>
              <a:rPr lang="en-AU" sz="2800" i="1" dirty="0">
                <a:solidFill>
                  <a:schemeClr val="bg1"/>
                </a:solidFill>
              </a:rPr>
              <a:t>V</a:t>
            </a:r>
            <a:r>
              <a:rPr lang="en-AU" sz="2800" dirty="0">
                <a:solidFill>
                  <a:schemeClr val="bg1"/>
                </a:solidFill>
              </a:rPr>
              <a:t> – 2) + … + 1</a:t>
            </a:r>
          </a:p>
          <a:p>
            <a:endParaRPr lang="en-AU" sz="2800" dirty="0">
              <a:solidFill>
                <a:schemeClr val="bg1"/>
              </a:solidFill>
            </a:endParaRPr>
          </a:p>
          <a:p>
            <a:r>
              <a:rPr lang="en-AU" sz="2800" dirty="0">
                <a:solidFill>
                  <a:schemeClr val="bg1"/>
                </a:solidFill>
              </a:rPr>
              <a:t>which is equal to</a:t>
            </a:r>
          </a:p>
          <a:p>
            <a:pPr algn="ctr"/>
            <a:r>
              <a:rPr lang="en-AU" sz="2800" i="1" dirty="0">
                <a:solidFill>
                  <a:schemeClr val="bg1"/>
                </a:solidFill>
              </a:rPr>
              <a:t>V </a:t>
            </a:r>
            <a:r>
              <a:rPr lang="en-AU" sz="2800" dirty="0">
                <a:solidFill>
                  <a:schemeClr val="bg1"/>
                </a:solidFill>
              </a:rPr>
              <a:t>(</a:t>
            </a:r>
            <a:r>
              <a:rPr lang="en-AU" sz="2800" i="1" dirty="0">
                <a:solidFill>
                  <a:schemeClr val="bg1"/>
                </a:solidFill>
              </a:rPr>
              <a:t>V</a:t>
            </a:r>
            <a:r>
              <a:rPr lang="en-AU" sz="2800" dirty="0">
                <a:solidFill>
                  <a:schemeClr val="bg1"/>
                </a:solidFill>
              </a:rPr>
              <a:t> + 1) / 2</a:t>
            </a:r>
            <a:endParaRPr lang="en-AU" sz="2800" i="1" dirty="0">
              <a:solidFill>
                <a:schemeClr val="bg1"/>
              </a:solidFill>
            </a:endParaRPr>
          </a:p>
          <a:p>
            <a:endParaRPr lang="en-AU" sz="2800" dirty="0">
              <a:solidFill>
                <a:schemeClr val="bg1"/>
              </a:solidFill>
            </a:endParaRPr>
          </a:p>
          <a:p>
            <a:r>
              <a:rPr lang="en-AU" sz="2800" dirty="0">
                <a:solidFill>
                  <a:schemeClr val="bg1"/>
                </a:solidFill>
              </a:rPr>
              <a:t>which is</a:t>
            </a:r>
          </a:p>
          <a:p>
            <a:pPr algn="ctr"/>
            <a:r>
              <a:rPr lang="en-AU" sz="2800" dirty="0">
                <a:solidFill>
                  <a:schemeClr val="bg1"/>
                </a:solidFill>
              </a:rPr>
              <a:t>O(</a:t>
            </a:r>
            <a:r>
              <a:rPr lang="en-AU" sz="2800" i="1" dirty="0">
                <a:solidFill>
                  <a:schemeClr val="bg1"/>
                </a:solidFill>
              </a:rPr>
              <a:t>V</a:t>
            </a:r>
            <a:r>
              <a:rPr lang="en-AU" sz="2800" baseline="30000" dirty="0">
                <a:solidFill>
                  <a:schemeClr val="bg1"/>
                </a:solidFill>
              </a:rPr>
              <a:t>2</a:t>
            </a:r>
            <a:r>
              <a:rPr lang="en-AU" sz="2800" dirty="0">
                <a:solidFill>
                  <a:schemeClr val="bg1"/>
                </a:solidFill>
              </a:rPr>
              <a:t>)</a:t>
            </a:r>
            <a:endParaRPr lang="en-AU" sz="2800" baseline="30000" dirty="0">
              <a:solidFill>
                <a:schemeClr val="bg1"/>
              </a:solidFill>
            </a:endParaRPr>
          </a:p>
        </p:txBody>
      </p:sp>
    </p:spTree>
    <p:extLst>
      <p:ext uri="{BB962C8B-B14F-4D97-AF65-F5344CB8AC3E}">
        <p14:creationId xmlns:p14="http://schemas.microsoft.com/office/powerpoint/2010/main" val="4233153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5" name="TextBox 4">
            <a:extLst>
              <a:ext uri="{FF2B5EF4-FFF2-40B4-BE49-F238E27FC236}">
                <a16:creationId xmlns:a16="http://schemas.microsoft.com/office/drawing/2014/main" id="{54E03C12-76DA-4EC4-99A7-1BC2A0CD477F}"/>
              </a:ext>
            </a:extLst>
          </p:cNvPr>
          <p:cNvSpPr txBox="1"/>
          <p:nvPr/>
        </p:nvSpPr>
        <p:spPr>
          <a:xfrm>
            <a:off x="2053151" y="688673"/>
            <a:ext cx="8085677" cy="1938992"/>
          </a:xfrm>
          <a:prstGeom prst="rect">
            <a:avLst/>
          </a:prstGeom>
          <a:noFill/>
        </p:spPr>
        <p:txBody>
          <a:bodyPr wrap="square" rtlCol="0">
            <a:spAutoFit/>
          </a:bodyPr>
          <a:lstStyle/>
          <a:p>
            <a:pPr marL="742950" indent="-742950">
              <a:buAutoNum type="arabicPeriod" startAt="2"/>
            </a:pPr>
            <a:r>
              <a:rPr lang="en-AU" sz="4000" dirty="0">
                <a:solidFill>
                  <a:schemeClr val="bg1"/>
                </a:solidFill>
              </a:rPr>
              <a:t>Exploring the neighbours of each </a:t>
            </a:r>
          </a:p>
          <a:p>
            <a:r>
              <a:rPr lang="en-AU" sz="4000" dirty="0">
                <a:solidFill>
                  <a:schemeClr val="bg1"/>
                </a:solidFill>
              </a:rPr>
              <a:t>       vertex and updating the dist and </a:t>
            </a:r>
          </a:p>
          <a:p>
            <a:r>
              <a:rPr lang="en-AU" sz="4000" dirty="0">
                <a:solidFill>
                  <a:schemeClr val="bg1"/>
                </a:solidFill>
              </a:rPr>
              <a:t>       pred arrays</a:t>
            </a:r>
          </a:p>
        </p:txBody>
      </p:sp>
      <p:sp>
        <p:nvSpPr>
          <p:cNvPr id="2" name="TextBox 1">
            <a:extLst>
              <a:ext uri="{FF2B5EF4-FFF2-40B4-BE49-F238E27FC236}">
                <a16:creationId xmlns:a16="http://schemas.microsoft.com/office/drawing/2014/main" id="{E50E8BC8-C4EA-4853-8686-8B1E7A7A1797}"/>
              </a:ext>
            </a:extLst>
          </p:cNvPr>
          <p:cNvSpPr txBox="1"/>
          <p:nvPr/>
        </p:nvSpPr>
        <p:spPr>
          <a:xfrm>
            <a:off x="2053151" y="2627665"/>
            <a:ext cx="8310049" cy="3970318"/>
          </a:xfrm>
          <a:prstGeom prst="rect">
            <a:avLst/>
          </a:prstGeom>
          <a:noFill/>
        </p:spPr>
        <p:txBody>
          <a:bodyPr wrap="square" rtlCol="0">
            <a:spAutoFit/>
          </a:bodyPr>
          <a:lstStyle/>
          <a:p>
            <a:r>
              <a:rPr lang="en-AU" sz="2800" dirty="0">
                <a:solidFill>
                  <a:schemeClr val="bg1"/>
                </a:solidFill>
              </a:rPr>
              <a:t>Exploring the neighbours of each vertex is the same as exploring the edges from each vertex.  It is known from graph theory that the sum of the degrees of all vertices in a graph is</a:t>
            </a:r>
          </a:p>
          <a:p>
            <a:pPr algn="ctr"/>
            <a:r>
              <a:rPr lang="en-AU" sz="2800" dirty="0">
                <a:solidFill>
                  <a:schemeClr val="bg1"/>
                </a:solidFill>
              </a:rPr>
              <a:t>2</a:t>
            </a:r>
            <a:r>
              <a:rPr lang="en-AU" sz="2800" i="1" dirty="0">
                <a:solidFill>
                  <a:schemeClr val="bg1"/>
                </a:solidFill>
              </a:rPr>
              <a:t>E</a:t>
            </a:r>
          </a:p>
          <a:p>
            <a:r>
              <a:rPr lang="en-AU" sz="2800" dirty="0">
                <a:solidFill>
                  <a:schemeClr val="bg1"/>
                </a:solidFill>
              </a:rPr>
              <a:t>The updates to the dist and pred arrays can be done in constant time, since they just involve indexing the arrays. So the cost is</a:t>
            </a:r>
          </a:p>
          <a:p>
            <a:pPr algn="ctr"/>
            <a:r>
              <a:rPr lang="en-AU" sz="2800" dirty="0">
                <a:solidFill>
                  <a:schemeClr val="bg1"/>
                </a:solidFill>
              </a:rPr>
              <a:t>O(2</a:t>
            </a:r>
            <a:r>
              <a:rPr lang="en-AU" sz="2800" i="1" dirty="0">
                <a:solidFill>
                  <a:schemeClr val="bg1"/>
                </a:solidFill>
              </a:rPr>
              <a:t>E</a:t>
            </a:r>
            <a:r>
              <a:rPr lang="en-AU" sz="2800" dirty="0">
                <a:solidFill>
                  <a:schemeClr val="bg1"/>
                </a:solidFill>
              </a:rPr>
              <a:t>) = O(</a:t>
            </a:r>
            <a:r>
              <a:rPr lang="en-AU" sz="2800" i="1" dirty="0">
                <a:solidFill>
                  <a:schemeClr val="bg1"/>
                </a:solidFill>
              </a:rPr>
              <a:t>E</a:t>
            </a:r>
            <a:r>
              <a:rPr lang="en-AU" sz="2800" dirty="0">
                <a:solidFill>
                  <a:schemeClr val="bg1"/>
                </a:solidFill>
              </a:rPr>
              <a:t>)</a:t>
            </a:r>
          </a:p>
        </p:txBody>
      </p:sp>
    </p:spTree>
    <p:extLst>
      <p:ext uri="{BB962C8B-B14F-4D97-AF65-F5344CB8AC3E}">
        <p14:creationId xmlns:p14="http://schemas.microsoft.com/office/powerpoint/2010/main" val="38301640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4" name="TextBox 43">
            <a:extLst>
              <a:ext uri="{FF2B5EF4-FFF2-40B4-BE49-F238E27FC236}">
                <a16:creationId xmlns:a16="http://schemas.microsoft.com/office/drawing/2014/main" id="{A3A45794-02E3-4A34-BA02-1A462C8E91FD}"/>
              </a:ext>
            </a:extLst>
          </p:cNvPr>
          <p:cNvSpPr txBox="1"/>
          <p:nvPr/>
        </p:nvSpPr>
        <p:spPr>
          <a:xfrm>
            <a:off x="1890165" y="2767275"/>
            <a:ext cx="8411649" cy="1384995"/>
          </a:xfrm>
          <a:prstGeom prst="rect">
            <a:avLst/>
          </a:prstGeom>
          <a:noFill/>
        </p:spPr>
        <p:txBody>
          <a:bodyPr wrap="square" rtlCol="0">
            <a:spAutoFit/>
          </a:bodyPr>
          <a:lstStyle/>
          <a:p>
            <a:pPr algn="ctr"/>
            <a:r>
              <a:rPr lang="en-AU" sz="4000" dirty="0">
                <a:solidFill>
                  <a:schemeClr val="bg1"/>
                </a:solidFill>
              </a:rPr>
              <a:t>So, if we don’t use a priority queue, the time complexity is O(</a:t>
            </a:r>
            <a:r>
              <a:rPr lang="en-AU" sz="4000" i="1" dirty="0">
                <a:solidFill>
                  <a:schemeClr val="bg1"/>
                </a:solidFill>
              </a:rPr>
              <a:t>E</a:t>
            </a:r>
            <a:r>
              <a:rPr lang="en-AU" sz="4000" dirty="0">
                <a:solidFill>
                  <a:schemeClr val="bg1"/>
                </a:solidFill>
              </a:rPr>
              <a:t> + </a:t>
            </a:r>
            <a:r>
              <a:rPr lang="en-AU" sz="4000" i="1" dirty="0">
                <a:solidFill>
                  <a:schemeClr val="bg1"/>
                </a:solidFill>
              </a:rPr>
              <a:t>V</a:t>
            </a:r>
            <a:r>
              <a:rPr lang="en-AU" sz="1400" i="1" dirty="0">
                <a:solidFill>
                  <a:schemeClr val="bg1"/>
                </a:solidFill>
              </a:rPr>
              <a:t> </a:t>
            </a:r>
            <a:r>
              <a:rPr lang="en-AU" sz="4000" baseline="30000" dirty="0">
                <a:solidFill>
                  <a:schemeClr val="bg1"/>
                </a:solidFill>
              </a:rPr>
              <a:t>2</a:t>
            </a:r>
            <a:r>
              <a:rPr lang="en-AU" sz="4000" dirty="0">
                <a:solidFill>
                  <a:schemeClr val="bg1"/>
                </a:solidFill>
              </a:rPr>
              <a:t>) = O(</a:t>
            </a:r>
            <a:r>
              <a:rPr lang="en-AU" sz="4400" i="1" dirty="0">
                <a:solidFill>
                  <a:schemeClr val="bg1"/>
                </a:solidFill>
              </a:rPr>
              <a:t>V</a:t>
            </a:r>
            <a:r>
              <a:rPr lang="en-AU" sz="1600" i="1" dirty="0">
                <a:solidFill>
                  <a:schemeClr val="bg1"/>
                </a:solidFill>
              </a:rPr>
              <a:t> </a:t>
            </a:r>
            <a:r>
              <a:rPr lang="en-AU" sz="4400" baseline="30000" dirty="0">
                <a:solidFill>
                  <a:schemeClr val="bg1"/>
                </a:solidFill>
              </a:rPr>
              <a:t>2</a:t>
            </a:r>
            <a:r>
              <a:rPr lang="en-AU" sz="4000" dirty="0">
                <a:solidFill>
                  <a:schemeClr val="bg1"/>
                </a:solidFill>
              </a:rPr>
              <a:t>)</a:t>
            </a:r>
            <a:endParaRPr lang="en-AU" sz="4400" dirty="0">
              <a:solidFill>
                <a:schemeClr val="bg1"/>
              </a:solidFill>
            </a:endParaRPr>
          </a:p>
        </p:txBody>
      </p:sp>
    </p:spTree>
    <p:extLst>
      <p:ext uri="{BB962C8B-B14F-4D97-AF65-F5344CB8AC3E}">
        <p14:creationId xmlns:p14="http://schemas.microsoft.com/office/powerpoint/2010/main" val="27995149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4" name="TextBox 43">
            <a:extLst>
              <a:ext uri="{FF2B5EF4-FFF2-40B4-BE49-F238E27FC236}">
                <a16:creationId xmlns:a16="http://schemas.microsoft.com/office/drawing/2014/main" id="{A3A45794-02E3-4A34-BA02-1A462C8E91FD}"/>
              </a:ext>
            </a:extLst>
          </p:cNvPr>
          <p:cNvSpPr txBox="1"/>
          <p:nvPr/>
        </p:nvSpPr>
        <p:spPr>
          <a:xfrm>
            <a:off x="1266806" y="3075052"/>
            <a:ext cx="9658368" cy="707886"/>
          </a:xfrm>
          <a:prstGeom prst="rect">
            <a:avLst/>
          </a:prstGeom>
          <a:noFill/>
        </p:spPr>
        <p:txBody>
          <a:bodyPr wrap="square" rtlCol="0">
            <a:spAutoFit/>
          </a:bodyPr>
          <a:lstStyle/>
          <a:p>
            <a:pPr algn="ctr"/>
            <a:r>
              <a:rPr lang="en-AU" sz="4000" dirty="0">
                <a:solidFill>
                  <a:schemeClr val="bg1"/>
                </a:solidFill>
              </a:rPr>
              <a:t>Now suppose that we used a priority queue.</a:t>
            </a:r>
            <a:endParaRPr lang="en-AU" sz="4400" dirty="0">
              <a:solidFill>
                <a:schemeClr val="bg1"/>
              </a:solidFill>
            </a:endParaRPr>
          </a:p>
        </p:txBody>
      </p:sp>
    </p:spTree>
    <p:extLst>
      <p:ext uri="{BB962C8B-B14F-4D97-AF65-F5344CB8AC3E}">
        <p14:creationId xmlns:p14="http://schemas.microsoft.com/office/powerpoint/2010/main" val="1473345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4" name="TextBox 43">
            <a:extLst>
              <a:ext uri="{FF2B5EF4-FFF2-40B4-BE49-F238E27FC236}">
                <a16:creationId xmlns:a16="http://schemas.microsoft.com/office/drawing/2014/main" id="{A3A45794-02E3-4A34-BA02-1A462C8E91FD}"/>
              </a:ext>
            </a:extLst>
          </p:cNvPr>
          <p:cNvSpPr txBox="1"/>
          <p:nvPr/>
        </p:nvSpPr>
        <p:spPr>
          <a:xfrm>
            <a:off x="955126" y="428173"/>
            <a:ext cx="10281727" cy="6001643"/>
          </a:xfrm>
          <a:prstGeom prst="rect">
            <a:avLst/>
          </a:prstGeom>
          <a:noFill/>
        </p:spPr>
        <p:txBody>
          <a:bodyPr wrap="square" rtlCol="0">
            <a:spAutoFit/>
          </a:bodyPr>
          <a:lstStyle/>
          <a:p>
            <a:pPr algn="ctr"/>
            <a:r>
              <a:rPr lang="en-AU" sz="4000" dirty="0">
                <a:solidFill>
                  <a:schemeClr val="bg1"/>
                </a:solidFill>
              </a:rPr>
              <a:t>If we use a priority queue, then as well as keeping a dist array, we also store the distances to each vertex in the priority queue.</a:t>
            </a:r>
          </a:p>
          <a:p>
            <a:pPr algn="ctr"/>
            <a:endParaRPr lang="en-AU" sz="1200" dirty="0">
              <a:solidFill>
                <a:schemeClr val="bg1"/>
              </a:solidFill>
            </a:endParaRPr>
          </a:p>
          <a:p>
            <a:pPr algn="ctr"/>
            <a:r>
              <a:rPr lang="en-AU" sz="4000" dirty="0">
                <a:solidFill>
                  <a:schemeClr val="bg1"/>
                </a:solidFill>
              </a:rPr>
              <a:t>At the beginning of each iteration, when we are deciding which vertex to explore, we remove the vertex with the highest priority (i.e., smallest distance) from the PQ.</a:t>
            </a:r>
          </a:p>
          <a:p>
            <a:pPr algn="ctr"/>
            <a:endParaRPr lang="en-AU" sz="1200" dirty="0">
              <a:solidFill>
                <a:schemeClr val="bg1"/>
              </a:solidFill>
            </a:endParaRPr>
          </a:p>
          <a:p>
            <a:pPr algn="ctr"/>
            <a:r>
              <a:rPr lang="en-AU" sz="4000" dirty="0">
                <a:solidFill>
                  <a:schemeClr val="bg1"/>
                </a:solidFill>
              </a:rPr>
              <a:t>Also, whenever we update the distance of a vertex, we also update the vertex in the PQ.</a:t>
            </a:r>
            <a:endParaRPr lang="en-AU" sz="4400" dirty="0">
              <a:solidFill>
                <a:schemeClr val="bg1"/>
              </a:solidFill>
            </a:endParaRPr>
          </a:p>
        </p:txBody>
      </p:sp>
    </p:spTree>
    <p:extLst>
      <p:ext uri="{BB962C8B-B14F-4D97-AF65-F5344CB8AC3E}">
        <p14:creationId xmlns:p14="http://schemas.microsoft.com/office/powerpoint/2010/main" val="40691459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4" name="TextBox 43">
            <a:extLst>
              <a:ext uri="{FF2B5EF4-FFF2-40B4-BE49-F238E27FC236}">
                <a16:creationId xmlns:a16="http://schemas.microsoft.com/office/drawing/2014/main" id="{A3A45794-02E3-4A34-BA02-1A462C8E91FD}"/>
              </a:ext>
            </a:extLst>
          </p:cNvPr>
          <p:cNvSpPr txBox="1"/>
          <p:nvPr/>
        </p:nvSpPr>
        <p:spPr>
          <a:xfrm>
            <a:off x="955126" y="3075052"/>
            <a:ext cx="10281727" cy="707886"/>
          </a:xfrm>
          <a:prstGeom prst="rect">
            <a:avLst/>
          </a:prstGeom>
          <a:noFill/>
        </p:spPr>
        <p:txBody>
          <a:bodyPr wrap="square" rtlCol="0">
            <a:spAutoFit/>
          </a:bodyPr>
          <a:lstStyle/>
          <a:p>
            <a:pPr algn="ctr"/>
            <a:r>
              <a:rPr lang="en-AU" sz="4000" dirty="0">
                <a:solidFill>
                  <a:schemeClr val="bg1"/>
                </a:solidFill>
              </a:rPr>
              <a:t>So the priority queue acts as our vSet.</a:t>
            </a:r>
            <a:endParaRPr lang="en-AU" sz="4400" dirty="0">
              <a:solidFill>
                <a:schemeClr val="bg1"/>
              </a:solidFill>
            </a:endParaRPr>
          </a:p>
        </p:txBody>
      </p:sp>
    </p:spTree>
    <p:extLst>
      <p:ext uri="{BB962C8B-B14F-4D97-AF65-F5344CB8AC3E}">
        <p14:creationId xmlns:p14="http://schemas.microsoft.com/office/powerpoint/2010/main" val="15095433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5" name="TextBox 4">
            <a:extLst>
              <a:ext uri="{FF2B5EF4-FFF2-40B4-BE49-F238E27FC236}">
                <a16:creationId xmlns:a16="http://schemas.microsoft.com/office/drawing/2014/main" id="{54E03C12-76DA-4EC4-99A7-1BC2A0CD477F}"/>
              </a:ext>
            </a:extLst>
          </p:cNvPr>
          <p:cNvSpPr txBox="1"/>
          <p:nvPr/>
        </p:nvSpPr>
        <p:spPr>
          <a:xfrm>
            <a:off x="2053151" y="688673"/>
            <a:ext cx="8085677" cy="1323439"/>
          </a:xfrm>
          <a:prstGeom prst="rect">
            <a:avLst/>
          </a:prstGeom>
          <a:noFill/>
        </p:spPr>
        <p:txBody>
          <a:bodyPr wrap="square" rtlCol="0">
            <a:spAutoFit/>
          </a:bodyPr>
          <a:lstStyle/>
          <a:p>
            <a:pPr marL="742950" indent="-742950">
              <a:buFont typeface="+mj-lt"/>
              <a:buAutoNum type="arabicPeriod"/>
            </a:pPr>
            <a:r>
              <a:rPr lang="en-AU" sz="4000" dirty="0">
                <a:solidFill>
                  <a:schemeClr val="bg1"/>
                </a:solidFill>
              </a:rPr>
              <a:t>Determining which vertex to remove from vSet</a:t>
            </a:r>
          </a:p>
        </p:txBody>
      </p:sp>
      <p:sp>
        <p:nvSpPr>
          <p:cNvPr id="2" name="TextBox 1">
            <a:extLst>
              <a:ext uri="{FF2B5EF4-FFF2-40B4-BE49-F238E27FC236}">
                <a16:creationId xmlns:a16="http://schemas.microsoft.com/office/drawing/2014/main" id="{E50E8BC8-C4EA-4853-8686-8B1E7A7A1797}"/>
              </a:ext>
            </a:extLst>
          </p:cNvPr>
          <p:cNvSpPr txBox="1"/>
          <p:nvPr/>
        </p:nvSpPr>
        <p:spPr>
          <a:xfrm>
            <a:off x="2053152" y="2184400"/>
            <a:ext cx="8276182" cy="3970318"/>
          </a:xfrm>
          <a:prstGeom prst="rect">
            <a:avLst/>
          </a:prstGeom>
          <a:noFill/>
        </p:spPr>
        <p:txBody>
          <a:bodyPr wrap="square" rtlCol="0">
            <a:spAutoFit/>
          </a:bodyPr>
          <a:lstStyle/>
          <a:p>
            <a:r>
              <a:rPr lang="en-AU" sz="2800" dirty="0">
                <a:solidFill>
                  <a:schemeClr val="bg1"/>
                </a:solidFill>
              </a:rPr>
              <a:t>For an efficient priority queue implementation, the cost of removing of the highest priority element is O(log </a:t>
            </a:r>
            <a:r>
              <a:rPr lang="en-AU" sz="2800" i="1" dirty="0">
                <a:solidFill>
                  <a:schemeClr val="bg1"/>
                </a:solidFill>
              </a:rPr>
              <a:t>N</a:t>
            </a:r>
            <a:r>
              <a:rPr lang="en-AU" sz="2800" dirty="0">
                <a:solidFill>
                  <a:schemeClr val="bg1"/>
                </a:solidFill>
              </a:rPr>
              <a:t>), where </a:t>
            </a:r>
            <a:r>
              <a:rPr lang="en-AU" sz="2800" i="1" dirty="0">
                <a:solidFill>
                  <a:schemeClr val="bg1"/>
                </a:solidFill>
              </a:rPr>
              <a:t>N</a:t>
            </a:r>
            <a:r>
              <a:rPr lang="en-AU" sz="2800" dirty="0">
                <a:solidFill>
                  <a:schemeClr val="bg1"/>
                </a:solidFill>
              </a:rPr>
              <a:t> is the number of items in the priority queue.</a:t>
            </a:r>
          </a:p>
          <a:p>
            <a:endParaRPr lang="en-AU" sz="2800" dirty="0">
              <a:solidFill>
                <a:schemeClr val="bg1"/>
              </a:solidFill>
            </a:endParaRPr>
          </a:p>
          <a:p>
            <a:r>
              <a:rPr lang="en-AU" sz="2800" dirty="0">
                <a:solidFill>
                  <a:schemeClr val="bg1"/>
                </a:solidFill>
              </a:rPr>
              <a:t>The queue starts with </a:t>
            </a:r>
            <a:r>
              <a:rPr lang="en-AU" sz="2800" i="1" dirty="0">
                <a:solidFill>
                  <a:schemeClr val="bg1"/>
                </a:solidFill>
              </a:rPr>
              <a:t>V</a:t>
            </a:r>
            <a:r>
              <a:rPr lang="en-AU" sz="2800" dirty="0">
                <a:solidFill>
                  <a:schemeClr val="bg1"/>
                </a:solidFill>
              </a:rPr>
              <a:t> elements, and each iteration, we remove one vertex, so the overall cost is</a:t>
            </a:r>
            <a:endParaRPr lang="en-AU" sz="2400" dirty="0">
              <a:solidFill>
                <a:schemeClr val="bg1"/>
              </a:solidFill>
            </a:endParaRPr>
          </a:p>
          <a:p>
            <a:endParaRPr lang="en-AU" sz="2800" dirty="0">
              <a:solidFill>
                <a:schemeClr val="bg1"/>
              </a:solidFill>
            </a:endParaRPr>
          </a:p>
          <a:p>
            <a:endParaRPr lang="en-AU" sz="2800" dirty="0">
              <a:solidFill>
                <a:schemeClr val="bg1"/>
              </a:solidFill>
            </a:endParaRPr>
          </a:p>
          <a:p>
            <a:r>
              <a:rPr lang="en-AU" sz="2800" dirty="0">
                <a:solidFill>
                  <a:schemeClr val="bg1"/>
                </a:solidFill>
              </a:rPr>
              <a:t>which is</a:t>
            </a:r>
          </a:p>
        </p:txBody>
      </p:sp>
      <p:sp>
        <p:nvSpPr>
          <p:cNvPr id="3" name="Rectangle 2">
            <a:extLst>
              <a:ext uri="{FF2B5EF4-FFF2-40B4-BE49-F238E27FC236}">
                <a16:creationId xmlns:a16="http://schemas.microsoft.com/office/drawing/2014/main" id="{E4C458AD-3202-49EF-8C4B-2B78201D8781}"/>
              </a:ext>
            </a:extLst>
          </p:cNvPr>
          <p:cNvSpPr/>
          <p:nvPr/>
        </p:nvSpPr>
        <p:spPr>
          <a:xfrm>
            <a:off x="3065225" y="4971534"/>
            <a:ext cx="6252033" cy="523220"/>
          </a:xfrm>
          <a:prstGeom prst="rect">
            <a:avLst/>
          </a:prstGeom>
        </p:spPr>
        <p:txBody>
          <a:bodyPr wrap="none">
            <a:spAutoFit/>
          </a:bodyPr>
          <a:lstStyle/>
          <a:p>
            <a:pPr algn="ctr"/>
            <a:r>
              <a:rPr lang="en-AU" sz="2800" dirty="0">
                <a:solidFill>
                  <a:schemeClr val="bg1"/>
                </a:solidFill>
              </a:rPr>
              <a:t>log </a:t>
            </a:r>
            <a:r>
              <a:rPr lang="en-AU" sz="2800" i="1" dirty="0">
                <a:solidFill>
                  <a:schemeClr val="bg1"/>
                </a:solidFill>
              </a:rPr>
              <a:t>V</a:t>
            </a:r>
            <a:r>
              <a:rPr lang="en-AU" sz="2800" dirty="0">
                <a:solidFill>
                  <a:schemeClr val="bg1"/>
                </a:solidFill>
              </a:rPr>
              <a:t> + log(</a:t>
            </a:r>
            <a:r>
              <a:rPr lang="en-AU" sz="2800" i="1" dirty="0">
                <a:solidFill>
                  <a:schemeClr val="bg1"/>
                </a:solidFill>
              </a:rPr>
              <a:t>V</a:t>
            </a:r>
            <a:r>
              <a:rPr lang="en-AU" sz="2800" dirty="0">
                <a:solidFill>
                  <a:schemeClr val="bg1"/>
                </a:solidFill>
              </a:rPr>
              <a:t> – 1) + log(</a:t>
            </a:r>
            <a:r>
              <a:rPr lang="en-AU" sz="2800" i="1" dirty="0">
                <a:solidFill>
                  <a:schemeClr val="bg1"/>
                </a:solidFill>
              </a:rPr>
              <a:t>V</a:t>
            </a:r>
            <a:r>
              <a:rPr lang="en-AU" sz="2800" dirty="0">
                <a:solidFill>
                  <a:schemeClr val="bg1"/>
                </a:solidFill>
              </a:rPr>
              <a:t> – 2) + … + log(1)</a:t>
            </a:r>
          </a:p>
        </p:txBody>
      </p:sp>
      <p:sp>
        <p:nvSpPr>
          <p:cNvPr id="8" name="Rectangle 7">
            <a:extLst>
              <a:ext uri="{FF2B5EF4-FFF2-40B4-BE49-F238E27FC236}">
                <a16:creationId xmlns:a16="http://schemas.microsoft.com/office/drawing/2014/main" id="{02598BC5-4EBC-4E1F-B3DF-6574F8776ECE}"/>
              </a:ext>
            </a:extLst>
          </p:cNvPr>
          <p:cNvSpPr/>
          <p:nvPr/>
        </p:nvSpPr>
        <p:spPr>
          <a:xfrm>
            <a:off x="5366337" y="6154718"/>
            <a:ext cx="1649812" cy="523220"/>
          </a:xfrm>
          <a:prstGeom prst="rect">
            <a:avLst/>
          </a:prstGeom>
        </p:spPr>
        <p:txBody>
          <a:bodyPr wrap="none">
            <a:spAutoFit/>
          </a:bodyPr>
          <a:lstStyle/>
          <a:p>
            <a:pPr algn="ctr"/>
            <a:r>
              <a:rPr lang="en-AU" sz="2800" dirty="0">
                <a:solidFill>
                  <a:schemeClr val="bg1"/>
                </a:solidFill>
              </a:rPr>
              <a:t>O(</a:t>
            </a:r>
            <a:r>
              <a:rPr lang="en-AU" sz="2800" i="1" dirty="0">
                <a:solidFill>
                  <a:schemeClr val="bg1"/>
                </a:solidFill>
              </a:rPr>
              <a:t>V</a:t>
            </a:r>
            <a:r>
              <a:rPr lang="en-AU" sz="2800" dirty="0">
                <a:solidFill>
                  <a:schemeClr val="bg1"/>
                </a:solidFill>
              </a:rPr>
              <a:t> log </a:t>
            </a:r>
            <a:r>
              <a:rPr lang="en-AU" sz="2800" i="1" dirty="0">
                <a:solidFill>
                  <a:schemeClr val="bg1"/>
                </a:solidFill>
              </a:rPr>
              <a:t>V</a:t>
            </a:r>
            <a:r>
              <a:rPr lang="en-AU" sz="2800" dirty="0">
                <a:solidFill>
                  <a:schemeClr val="bg1"/>
                </a:solidFill>
              </a:rPr>
              <a:t>)</a:t>
            </a:r>
          </a:p>
        </p:txBody>
      </p:sp>
      <p:sp>
        <p:nvSpPr>
          <p:cNvPr id="9" name="TextBox 8">
            <a:extLst>
              <a:ext uri="{FF2B5EF4-FFF2-40B4-BE49-F238E27FC236}">
                <a16:creationId xmlns:a16="http://schemas.microsoft.com/office/drawing/2014/main" id="{12D571B3-572D-4037-86F7-EBC8301DC3A7}"/>
              </a:ext>
            </a:extLst>
          </p:cNvPr>
          <p:cNvSpPr txBox="1"/>
          <p:nvPr/>
        </p:nvSpPr>
        <p:spPr>
          <a:xfrm>
            <a:off x="9867905" y="6325601"/>
            <a:ext cx="2188629" cy="369332"/>
          </a:xfrm>
          <a:prstGeom prst="rect">
            <a:avLst/>
          </a:prstGeom>
          <a:noFill/>
        </p:spPr>
        <p:txBody>
          <a:bodyPr wrap="square" rtlCol="0">
            <a:spAutoFit/>
          </a:bodyPr>
          <a:lstStyle/>
          <a:p>
            <a:r>
              <a:rPr lang="en-AU" dirty="0">
                <a:solidFill>
                  <a:schemeClr val="bg1"/>
                </a:solidFill>
              </a:rPr>
              <a:t>(click </a:t>
            </a:r>
            <a:r>
              <a:rPr lang="en-AU" dirty="0">
                <a:solidFill>
                  <a:schemeClr val="bg1"/>
                </a:solidFill>
                <a:hlinkClick r:id="rId3" action="ppaction://hlinksldjump"/>
              </a:rPr>
              <a:t>here</a:t>
            </a:r>
            <a:r>
              <a:rPr lang="en-AU" dirty="0">
                <a:solidFill>
                  <a:schemeClr val="bg1"/>
                </a:solidFill>
              </a:rPr>
              <a:t> for details)</a:t>
            </a:r>
          </a:p>
        </p:txBody>
      </p:sp>
    </p:spTree>
    <p:extLst>
      <p:ext uri="{BB962C8B-B14F-4D97-AF65-F5344CB8AC3E}">
        <p14:creationId xmlns:p14="http://schemas.microsoft.com/office/powerpoint/2010/main" val="15250209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5" name="TextBox 4">
            <a:extLst>
              <a:ext uri="{FF2B5EF4-FFF2-40B4-BE49-F238E27FC236}">
                <a16:creationId xmlns:a16="http://schemas.microsoft.com/office/drawing/2014/main" id="{54E03C12-76DA-4EC4-99A7-1BC2A0CD477F}"/>
              </a:ext>
            </a:extLst>
          </p:cNvPr>
          <p:cNvSpPr txBox="1"/>
          <p:nvPr/>
        </p:nvSpPr>
        <p:spPr>
          <a:xfrm>
            <a:off x="2053151" y="688673"/>
            <a:ext cx="8085677" cy="1938992"/>
          </a:xfrm>
          <a:prstGeom prst="rect">
            <a:avLst/>
          </a:prstGeom>
          <a:noFill/>
        </p:spPr>
        <p:txBody>
          <a:bodyPr wrap="square" rtlCol="0">
            <a:spAutoFit/>
          </a:bodyPr>
          <a:lstStyle/>
          <a:p>
            <a:pPr marL="742950" indent="-742950">
              <a:buAutoNum type="arabicPeriod" startAt="2"/>
            </a:pPr>
            <a:r>
              <a:rPr lang="en-AU" sz="4000" dirty="0">
                <a:solidFill>
                  <a:schemeClr val="bg1"/>
                </a:solidFill>
              </a:rPr>
              <a:t>Exploring the neighbours of each </a:t>
            </a:r>
          </a:p>
          <a:p>
            <a:r>
              <a:rPr lang="en-AU" sz="4000" dirty="0">
                <a:solidFill>
                  <a:schemeClr val="bg1"/>
                </a:solidFill>
              </a:rPr>
              <a:t>       vertex and updating the dist and </a:t>
            </a:r>
          </a:p>
          <a:p>
            <a:r>
              <a:rPr lang="en-AU" sz="4000" dirty="0">
                <a:solidFill>
                  <a:schemeClr val="bg1"/>
                </a:solidFill>
              </a:rPr>
              <a:t>       pred arrays</a:t>
            </a:r>
          </a:p>
        </p:txBody>
      </p:sp>
      <p:sp>
        <p:nvSpPr>
          <p:cNvPr id="2" name="TextBox 1">
            <a:extLst>
              <a:ext uri="{FF2B5EF4-FFF2-40B4-BE49-F238E27FC236}">
                <a16:creationId xmlns:a16="http://schemas.microsoft.com/office/drawing/2014/main" id="{E50E8BC8-C4EA-4853-8686-8B1E7A7A1797}"/>
              </a:ext>
            </a:extLst>
          </p:cNvPr>
          <p:cNvSpPr txBox="1"/>
          <p:nvPr/>
        </p:nvSpPr>
        <p:spPr>
          <a:xfrm>
            <a:off x="1940964" y="3316338"/>
            <a:ext cx="8310049" cy="2246769"/>
          </a:xfrm>
          <a:prstGeom prst="rect">
            <a:avLst/>
          </a:prstGeom>
          <a:noFill/>
        </p:spPr>
        <p:txBody>
          <a:bodyPr wrap="square" rtlCol="0">
            <a:spAutoFit/>
          </a:bodyPr>
          <a:lstStyle/>
          <a:p>
            <a:r>
              <a:rPr lang="en-AU" sz="2800" dirty="0">
                <a:solidFill>
                  <a:schemeClr val="bg1"/>
                </a:solidFill>
              </a:rPr>
              <a:t>Exploring the neighbours of each vertex is the same as exploring the edges from each vertex.  It is known from graph theory that the sum of the degrees of all vertices in a graph is</a:t>
            </a:r>
          </a:p>
          <a:p>
            <a:pPr algn="ctr"/>
            <a:r>
              <a:rPr lang="en-AU" sz="2800" dirty="0">
                <a:solidFill>
                  <a:schemeClr val="bg1"/>
                </a:solidFill>
              </a:rPr>
              <a:t>2</a:t>
            </a:r>
            <a:r>
              <a:rPr lang="en-AU" sz="2800" i="1" dirty="0">
                <a:solidFill>
                  <a:schemeClr val="bg1"/>
                </a:solidFill>
              </a:rPr>
              <a:t>E</a:t>
            </a:r>
          </a:p>
        </p:txBody>
      </p:sp>
    </p:spTree>
    <p:extLst>
      <p:ext uri="{BB962C8B-B14F-4D97-AF65-F5344CB8AC3E}">
        <p14:creationId xmlns:p14="http://schemas.microsoft.com/office/powerpoint/2010/main" val="9581278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5" name="TextBox 4">
            <a:extLst>
              <a:ext uri="{FF2B5EF4-FFF2-40B4-BE49-F238E27FC236}">
                <a16:creationId xmlns:a16="http://schemas.microsoft.com/office/drawing/2014/main" id="{54E03C12-76DA-4EC4-99A7-1BC2A0CD477F}"/>
              </a:ext>
            </a:extLst>
          </p:cNvPr>
          <p:cNvSpPr txBox="1"/>
          <p:nvPr/>
        </p:nvSpPr>
        <p:spPr>
          <a:xfrm>
            <a:off x="2053151" y="688673"/>
            <a:ext cx="8085677" cy="1938992"/>
          </a:xfrm>
          <a:prstGeom prst="rect">
            <a:avLst/>
          </a:prstGeom>
          <a:noFill/>
        </p:spPr>
        <p:txBody>
          <a:bodyPr wrap="square" rtlCol="0">
            <a:spAutoFit/>
          </a:bodyPr>
          <a:lstStyle/>
          <a:p>
            <a:pPr marL="742950" indent="-742950">
              <a:buAutoNum type="arabicPeriod" startAt="2"/>
            </a:pPr>
            <a:r>
              <a:rPr lang="en-AU" sz="4000" dirty="0">
                <a:solidFill>
                  <a:schemeClr val="bg1"/>
                </a:solidFill>
              </a:rPr>
              <a:t>Exploring the neighbours of each </a:t>
            </a:r>
          </a:p>
          <a:p>
            <a:r>
              <a:rPr lang="en-AU" sz="4000" dirty="0">
                <a:solidFill>
                  <a:schemeClr val="bg1"/>
                </a:solidFill>
              </a:rPr>
              <a:t>       vertex and updating the dist and </a:t>
            </a:r>
          </a:p>
          <a:p>
            <a:r>
              <a:rPr lang="en-AU" sz="4000" dirty="0">
                <a:solidFill>
                  <a:schemeClr val="bg1"/>
                </a:solidFill>
              </a:rPr>
              <a:t>       pred arrays</a:t>
            </a:r>
          </a:p>
        </p:txBody>
      </p:sp>
      <p:sp>
        <p:nvSpPr>
          <p:cNvPr id="2" name="TextBox 1">
            <a:extLst>
              <a:ext uri="{FF2B5EF4-FFF2-40B4-BE49-F238E27FC236}">
                <a16:creationId xmlns:a16="http://schemas.microsoft.com/office/drawing/2014/main" id="{E50E8BC8-C4EA-4853-8686-8B1E7A7A1797}"/>
              </a:ext>
            </a:extLst>
          </p:cNvPr>
          <p:cNvSpPr txBox="1"/>
          <p:nvPr/>
        </p:nvSpPr>
        <p:spPr>
          <a:xfrm>
            <a:off x="1940964" y="3316338"/>
            <a:ext cx="8310049" cy="1815882"/>
          </a:xfrm>
          <a:prstGeom prst="rect">
            <a:avLst/>
          </a:prstGeom>
          <a:noFill/>
        </p:spPr>
        <p:txBody>
          <a:bodyPr wrap="square" rtlCol="0">
            <a:spAutoFit/>
          </a:bodyPr>
          <a:lstStyle/>
          <a:p>
            <a:r>
              <a:rPr lang="en-AU" sz="2800" dirty="0">
                <a:solidFill>
                  <a:schemeClr val="bg1"/>
                </a:solidFill>
              </a:rPr>
              <a:t>Updating the dist and pred arrays is O(1), and updating an item in an </a:t>
            </a:r>
            <a:r>
              <a:rPr lang="en-AU" sz="2800" dirty="0">
                <a:solidFill>
                  <a:schemeClr val="bg1"/>
                </a:solidFill>
                <a:hlinkClick r:id="rId3"/>
              </a:rPr>
              <a:t>efficient priority queue</a:t>
            </a:r>
            <a:r>
              <a:rPr lang="en-AU" sz="2800" dirty="0">
                <a:solidFill>
                  <a:schemeClr val="bg1"/>
                </a:solidFill>
              </a:rPr>
              <a:t> is also O(1).</a:t>
            </a:r>
          </a:p>
          <a:p>
            <a:endParaRPr lang="en-AU" sz="2800" dirty="0">
              <a:solidFill>
                <a:schemeClr val="bg1"/>
              </a:solidFill>
            </a:endParaRPr>
          </a:p>
          <a:p>
            <a:r>
              <a:rPr lang="en-AU" sz="2800" dirty="0">
                <a:solidFill>
                  <a:schemeClr val="bg1"/>
                </a:solidFill>
              </a:rPr>
              <a:t>So the cost is O(2</a:t>
            </a:r>
            <a:r>
              <a:rPr lang="en-AU" sz="2800" i="1" dirty="0">
                <a:solidFill>
                  <a:schemeClr val="bg1"/>
                </a:solidFill>
              </a:rPr>
              <a:t>E</a:t>
            </a:r>
            <a:r>
              <a:rPr lang="en-AU" sz="2800" dirty="0">
                <a:solidFill>
                  <a:schemeClr val="bg1"/>
                </a:solidFill>
              </a:rPr>
              <a:t>) = O(</a:t>
            </a:r>
            <a:r>
              <a:rPr lang="en-AU" sz="2800" i="1" dirty="0">
                <a:solidFill>
                  <a:schemeClr val="bg1"/>
                </a:solidFill>
              </a:rPr>
              <a:t>E</a:t>
            </a:r>
            <a:r>
              <a:rPr lang="en-AU" sz="2800" dirty="0">
                <a:solidFill>
                  <a:schemeClr val="bg1"/>
                </a:solidFill>
              </a:rPr>
              <a:t>).</a:t>
            </a:r>
          </a:p>
        </p:txBody>
      </p:sp>
    </p:spTree>
    <p:extLst>
      <p:ext uri="{BB962C8B-B14F-4D97-AF65-F5344CB8AC3E}">
        <p14:creationId xmlns:p14="http://schemas.microsoft.com/office/powerpoint/2010/main" val="2598161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graphicFrame>
        <p:nvGraphicFramePr>
          <p:cNvPr id="9" name="Table 9">
            <a:extLst>
              <a:ext uri="{FF2B5EF4-FFF2-40B4-BE49-F238E27FC236}">
                <a16:creationId xmlns:a16="http://schemas.microsoft.com/office/drawing/2014/main" id="{CFA5D3D8-79F6-4286-A185-9036E8AE6218}"/>
              </a:ext>
            </a:extLst>
          </p:cNvPr>
          <p:cNvGraphicFramePr>
            <a:graphicFrameLocks noGrp="1"/>
          </p:cNvGraphicFramePr>
          <p:nvPr>
            <p:extLst>
              <p:ext uri="{D42A27DB-BD31-4B8C-83A1-F6EECF244321}">
                <p14:modId xmlns:p14="http://schemas.microsoft.com/office/powerpoint/2010/main" val="3812512170"/>
              </p:ext>
            </p:extLst>
          </p:nvPr>
        </p:nvGraphicFramePr>
        <p:xfrm>
          <a:off x="5046133" y="172976"/>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00B050"/>
                          </a:solidFill>
                        </a:rPr>
                        <a:t>1</a:t>
                      </a:r>
                    </a:p>
                  </a:txBody>
                  <a:tcPr anchor="ctr">
                    <a:noFill/>
                  </a:tcPr>
                </a:tc>
                <a:tc>
                  <a:txBody>
                    <a:bodyPr/>
                    <a:lstStyle/>
                    <a:p>
                      <a:pPr algn="ctr"/>
                      <a:r>
                        <a:rPr lang="en-AU" sz="3200" dirty="0">
                          <a:solidFill>
                            <a:srgbClr val="92D050"/>
                          </a:solidFill>
                        </a:rPr>
                        <a:t>2</a:t>
                      </a:r>
                    </a:p>
                  </a:txBody>
                  <a:tcPr anchor="ctr">
                    <a:noFill/>
                  </a:tcPr>
                </a:tc>
                <a:tc>
                  <a:txBody>
                    <a:bodyPr/>
                    <a:lstStyle/>
                    <a:p>
                      <a:pPr algn="ctr"/>
                      <a:r>
                        <a:rPr lang="en-AU" sz="3200" dirty="0">
                          <a:solidFill>
                            <a:srgbClr val="92D050"/>
                          </a:solidFill>
                        </a:rPr>
                        <a:t>3</a:t>
                      </a:r>
                    </a:p>
                  </a:txBody>
                  <a:tcPr anchor="ctr">
                    <a:noFill/>
                  </a:tcPr>
                </a:tc>
                <a:tc>
                  <a:txBody>
                    <a:bodyPr/>
                    <a:lstStyle/>
                    <a:p>
                      <a:pPr algn="ctr"/>
                      <a:r>
                        <a:rPr lang="en-AU" sz="3200" dirty="0"/>
                        <a:t>4</a:t>
                      </a:r>
                    </a:p>
                  </a:txBody>
                  <a:tcPr anchor="ctr">
                    <a:noFill/>
                  </a:tcPr>
                </a:tc>
                <a:tc>
                  <a:txBody>
                    <a:bodyPr/>
                    <a:lstStyle/>
                    <a:p>
                      <a:pPr algn="ctr"/>
                      <a:r>
                        <a:rPr lang="en-AU" sz="3200" dirty="0"/>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accent4"/>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00B050"/>
                          </a:solidFill>
                        </a:rPr>
                        <a:t>5</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accent4"/>
                          </a:solidFill>
                        </a:rPr>
                        <a:t>-1</a:t>
                      </a:r>
                    </a:p>
                  </a:txBody>
                  <a:tcPr anchor="ctr">
                    <a:noFill/>
                  </a:tcPr>
                </a:tc>
                <a:tc>
                  <a:txBody>
                    <a:bodyPr/>
                    <a:lstStyle/>
                    <a:p>
                      <a:pPr algn="ctr"/>
                      <a:r>
                        <a:rPr lang="en-AU" sz="3200" dirty="0">
                          <a:solidFill>
                            <a:srgbClr val="00B050"/>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sp>
        <p:nvSpPr>
          <p:cNvPr id="107" name="TextBox 106">
            <a:extLst>
              <a:ext uri="{FF2B5EF4-FFF2-40B4-BE49-F238E27FC236}">
                <a16:creationId xmlns:a16="http://schemas.microsoft.com/office/drawing/2014/main" id="{3DFF8C03-B44A-4B99-84EB-195E7B3A579E}"/>
              </a:ext>
            </a:extLst>
          </p:cNvPr>
          <p:cNvSpPr txBox="1"/>
          <p:nvPr/>
        </p:nvSpPr>
        <p:spPr>
          <a:xfrm>
            <a:off x="5156163" y="1946616"/>
            <a:ext cx="4181979" cy="584775"/>
          </a:xfrm>
          <a:prstGeom prst="rect">
            <a:avLst/>
          </a:prstGeom>
          <a:noFill/>
        </p:spPr>
        <p:txBody>
          <a:bodyPr wrap="none" rtlCol="0">
            <a:spAutoFit/>
          </a:bodyPr>
          <a:lstStyle/>
          <a:p>
            <a:r>
              <a:rPr lang="en-AU" sz="3200" dirty="0">
                <a:solidFill>
                  <a:schemeClr val="bg1"/>
                </a:solidFill>
              </a:rPr>
              <a:t>vSet = {1, 2, 3, 4, 5, 6, 7}</a:t>
            </a:r>
          </a:p>
        </p:txBody>
      </p:sp>
      <p:sp>
        <p:nvSpPr>
          <p:cNvPr id="2" name="TextBox 1">
            <a:extLst>
              <a:ext uri="{FF2B5EF4-FFF2-40B4-BE49-F238E27FC236}">
                <a16:creationId xmlns:a16="http://schemas.microsoft.com/office/drawing/2014/main" id="{388B42E8-A6D8-41EA-B761-1B395B643B5E}"/>
              </a:ext>
            </a:extLst>
          </p:cNvPr>
          <p:cNvSpPr txBox="1"/>
          <p:nvPr/>
        </p:nvSpPr>
        <p:spPr>
          <a:xfrm>
            <a:off x="331371" y="156516"/>
            <a:ext cx="4583619" cy="2800767"/>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If this distance is smaller than the </a:t>
            </a:r>
            <a:r>
              <a:rPr lang="en-AU" sz="2400" b="1" dirty="0">
                <a:solidFill>
                  <a:schemeClr val="bg1"/>
                </a:solidFill>
              </a:rPr>
              <a:t>currently known shortest distance</a:t>
            </a:r>
            <a:r>
              <a:rPr lang="en-AU" sz="2400" dirty="0">
                <a:solidFill>
                  <a:schemeClr val="bg1"/>
                </a:solidFill>
              </a:rPr>
              <a:t> to 1, we update the distance array.</a:t>
            </a:r>
          </a:p>
          <a:p>
            <a:r>
              <a:rPr lang="en-AU" sz="2800" dirty="0">
                <a:solidFill>
                  <a:schemeClr val="bg1"/>
                </a:solidFill>
              </a:rPr>
              <a:t>5 &lt; ∞</a:t>
            </a:r>
            <a:r>
              <a:rPr lang="en-AU" sz="2400" dirty="0">
                <a:solidFill>
                  <a:schemeClr val="bg1"/>
                </a:solidFill>
              </a:rPr>
              <a:t>, so we update the distance to 1 in the distance array. We also store the predecessor of 1.</a:t>
            </a:r>
          </a:p>
        </p:txBody>
      </p:sp>
      <p:grpSp>
        <p:nvGrpSpPr>
          <p:cNvPr id="45" name="Group 44">
            <a:extLst>
              <a:ext uri="{FF2B5EF4-FFF2-40B4-BE49-F238E27FC236}">
                <a16:creationId xmlns:a16="http://schemas.microsoft.com/office/drawing/2014/main" id="{E94C8888-8A5A-4154-A353-DA4FBF4601FF}"/>
              </a:ext>
            </a:extLst>
          </p:cNvPr>
          <p:cNvGrpSpPr/>
          <p:nvPr/>
        </p:nvGrpSpPr>
        <p:grpSpPr>
          <a:xfrm>
            <a:off x="1903135" y="2700836"/>
            <a:ext cx="8385709" cy="3943348"/>
            <a:chOff x="919157" y="2459578"/>
            <a:chExt cx="8385709" cy="3943348"/>
          </a:xfrm>
        </p:grpSpPr>
        <p:sp>
          <p:nvSpPr>
            <p:cNvPr id="46" name="Oval 45">
              <a:extLst>
                <a:ext uri="{FF2B5EF4-FFF2-40B4-BE49-F238E27FC236}">
                  <a16:creationId xmlns:a16="http://schemas.microsoft.com/office/drawing/2014/main" id="{551932D6-8019-4C50-AC32-6D49EC7E08B4}"/>
                </a:ext>
              </a:extLst>
            </p:cNvPr>
            <p:cNvSpPr/>
            <p:nvPr/>
          </p:nvSpPr>
          <p:spPr>
            <a:xfrm>
              <a:off x="956726" y="2914640"/>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0</a:t>
              </a:r>
            </a:p>
          </p:txBody>
        </p:sp>
        <p:sp>
          <p:nvSpPr>
            <p:cNvPr id="47" name="Oval 46">
              <a:extLst>
                <a:ext uri="{FF2B5EF4-FFF2-40B4-BE49-F238E27FC236}">
                  <a16:creationId xmlns:a16="http://schemas.microsoft.com/office/drawing/2014/main" id="{4B827FA7-B49B-40CF-B722-5C7822A31DE5}"/>
                </a:ext>
              </a:extLst>
            </p:cNvPr>
            <p:cNvSpPr/>
            <p:nvPr/>
          </p:nvSpPr>
          <p:spPr>
            <a:xfrm>
              <a:off x="956727" y="57171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3</a:t>
              </a:r>
            </a:p>
          </p:txBody>
        </p:sp>
        <p:sp>
          <p:nvSpPr>
            <p:cNvPr id="49" name="Oval 48">
              <a:extLst>
                <a:ext uri="{FF2B5EF4-FFF2-40B4-BE49-F238E27FC236}">
                  <a16:creationId xmlns:a16="http://schemas.microsoft.com/office/drawing/2014/main" id="{C663F8DA-E18F-4F36-A8E9-F5AF5BB0EE73}"/>
                </a:ext>
              </a:extLst>
            </p:cNvPr>
            <p:cNvSpPr/>
            <p:nvPr/>
          </p:nvSpPr>
          <p:spPr>
            <a:xfrm>
              <a:off x="4596227" y="2459578"/>
              <a:ext cx="685805" cy="685805"/>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00B050"/>
                  </a:solidFill>
                </a:rPr>
                <a:t>1</a:t>
              </a:r>
            </a:p>
          </p:txBody>
        </p:sp>
        <p:sp>
          <p:nvSpPr>
            <p:cNvPr id="51" name="Oval 50">
              <a:extLst>
                <a:ext uri="{FF2B5EF4-FFF2-40B4-BE49-F238E27FC236}">
                  <a16:creationId xmlns:a16="http://schemas.microsoft.com/office/drawing/2014/main" id="{4F6FEE2B-1713-4029-B1A1-B36E29379091}"/>
                </a:ext>
              </a:extLst>
            </p:cNvPr>
            <p:cNvSpPr/>
            <p:nvPr/>
          </p:nvSpPr>
          <p:spPr>
            <a:xfrm>
              <a:off x="2476493" y="43984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2</a:t>
              </a:r>
            </a:p>
          </p:txBody>
        </p:sp>
        <p:sp>
          <p:nvSpPr>
            <p:cNvPr id="53" name="Oval 52">
              <a:extLst>
                <a:ext uri="{FF2B5EF4-FFF2-40B4-BE49-F238E27FC236}">
                  <a16:creationId xmlns:a16="http://schemas.microsoft.com/office/drawing/2014/main" id="{80B98B22-E79D-4F1F-B38E-FC3798CACBEC}"/>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55" name="Oval 54">
              <a:extLst>
                <a:ext uri="{FF2B5EF4-FFF2-40B4-BE49-F238E27FC236}">
                  <a16:creationId xmlns:a16="http://schemas.microsoft.com/office/drawing/2014/main" id="{0F4DFE34-A9C4-4210-8D72-3FC4B927C0B3}"/>
                </a:ext>
              </a:extLst>
            </p:cNvPr>
            <p:cNvSpPr/>
            <p:nvPr/>
          </p:nvSpPr>
          <p:spPr>
            <a:xfrm>
              <a:off x="6093173" y="381305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5</a:t>
              </a:r>
            </a:p>
          </p:txBody>
        </p:sp>
        <p:sp>
          <p:nvSpPr>
            <p:cNvPr id="56" name="Oval 55">
              <a:extLst>
                <a:ext uri="{FF2B5EF4-FFF2-40B4-BE49-F238E27FC236}">
                  <a16:creationId xmlns:a16="http://schemas.microsoft.com/office/drawing/2014/main" id="{09E25E2D-CEEE-40ED-932F-6D531F02DF4E}"/>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57" name="Oval 56">
              <a:extLst>
                <a:ext uri="{FF2B5EF4-FFF2-40B4-BE49-F238E27FC236}">
                  <a16:creationId xmlns:a16="http://schemas.microsoft.com/office/drawing/2014/main" id="{6318BBE4-9ADC-4180-AB4D-C83142466C8D}"/>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58" name="Straight Connector 57">
              <a:extLst>
                <a:ext uri="{FF2B5EF4-FFF2-40B4-BE49-F238E27FC236}">
                  <a16:creationId xmlns:a16="http://schemas.microsoft.com/office/drawing/2014/main" id="{9EAA6A5C-96B3-43B0-A3E3-60E4FA49346E}"/>
                </a:ext>
              </a:extLst>
            </p:cNvPr>
            <p:cNvCxnSpPr>
              <a:stCxn id="46" idx="6"/>
              <a:endCxn id="49" idx="2"/>
            </p:cNvCxnSpPr>
            <p:nvPr/>
          </p:nvCxnSpPr>
          <p:spPr>
            <a:xfrm flipV="1">
              <a:off x="1642531" y="2802481"/>
              <a:ext cx="2953696" cy="45506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CCE40B3-57FF-4469-AF12-3C1D68834C7E}"/>
                </a:ext>
              </a:extLst>
            </p:cNvPr>
            <p:cNvCxnSpPr>
              <a:cxnSpLocks/>
              <a:stCxn id="46" idx="5"/>
              <a:endCxn id="51" idx="1"/>
            </p:cNvCxnSpPr>
            <p:nvPr/>
          </p:nvCxnSpPr>
          <p:spPr>
            <a:xfrm>
              <a:off x="1542097" y="3500011"/>
              <a:ext cx="1034830" cy="99884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82FFDCD-4223-43A3-9739-4F4C9503D18B}"/>
                </a:ext>
              </a:extLst>
            </p:cNvPr>
            <p:cNvCxnSpPr>
              <a:stCxn id="51" idx="7"/>
              <a:endCxn id="49"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4446BD2-2657-4CF5-B17C-98890DC2BB34}"/>
                </a:ext>
              </a:extLst>
            </p:cNvPr>
            <p:cNvCxnSpPr>
              <a:stCxn id="49" idx="6"/>
              <a:endCxn id="56"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982C7FC-CA00-4B6A-B3EC-57C8BE5BA120}"/>
                </a:ext>
              </a:extLst>
            </p:cNvPr>
            <p:cNvCxnSpPr>
              <a:stCxn id="55" idx="7"/>
              <a:endCxn id="56"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BD2CBC0-35DB-4191-8712-68AEA81EBAC8}"/>
                </a:ext>
              </a:extLst>
            </p:cNvPr>
            <p:cNvCxnSpPr>
              <a:stCxn id="55" idx="5"/>
              <a:endCxn id="57"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0AE678A-55FD-44B3-A1C1-38498F8B4CCC}"/>
                </a:ext>
              </a:extLst>
            </p:cNvPr>
            <p:cNvCxnSpPr>
              <a:stCxn id="56" idx="4"/>
              <a:endCxn id="57"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0AF7BD1-A8AF-4D6B-86BF-998E9485F529}"/>
                </a:ext>
              </a:extLst>
            </p:cNvPr>
            <p:cNvCxnSpPr>
              <a:stCxn id="49" idx="5"/>
              <a:endCxn id="55"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B9AD67C-6666-4328-8AF0-99713AED3D80}"/>
                </a:ext>
              </a:extLst>
            </p:cNvPr>
            <p:cNvCxnSpPr>
              <a:stCxn id="51" idx="6"/>
              <a:endCxn id="55"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67E3743-D65F-4F34-B710-4B421C0A0005}"/>
                </a:ext>
              </a:extLst>
            </p:cNvPr>
            <p:cNvCxnSpPr>
              <a:stCxn id="46" idx="4"/>
              <a:endCxn id="47" idx="0"/>
            </p:cNvCxnSpPr>
            <p:nvPr/>
          </p:nvCxnSpPr>
          <p:spPr>
            <a:xfrm>
              <a:off x="1299629" y="3600445"/>
              <a:ext cx="1" cy="211667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F9A4B90-AEC9-482D-91E8-C60312769FD9}"/>
                </a:ext>
              </a:extLst>
            </p:cNvPr>
            <p:cNvCxnSpPr>
              <a:cxnSpLocks/>
              <a:stCxn id="47" idx="7"/>
              <a:endCxn id="51"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EC1FEAB-1FA8-43AC-B5BF-AE426B436313}"/>
                </a:ext>
              </a:extLst>
            </p:cNvPr>
            <p:cNvCxnSpPr>
              <a:stCxn id="47" idx="6"/>
              <a:endCxn id="53"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B370C32-2DFA-419B-8D44-9EAA13530087}"/>
                </a:ext>
              </a:extLst>
            </p:cNvPr>
            <p:cNvCxnSpPr>
              <a:stCxn id="51" idx="5"/>
              <a:endCxn id="53"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787190F-C047-43F8-AE9E-D4A20129A02C}"/>
                </a:ext>
              </a:extLst>
            </p:cNvPr>
            <p:cNvCxnSpPr>
              <a:stCxn id="53" idx="6"/>
              <a:endCxn id="57"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2ABF834-AF57-41FA-B0B7-878ADDD84107}"/>
                </a:ext>
              </a:extLst>
            </p:cNvPr>
            <p:cNvCxnSpPr>
              <a:stCxn id="53" idx="7"/>
              <a:endCxn id="55"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EC2E1FD5-D634-4836-A75B-3DDBA739BA7F}"/>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rgbClr val="00B050"/>
                  </a:solidFill>
                </a:rPr>
                <a:t>5</a:t>
              </a:r>
            </a:p>
          </p:txBody>
        </p:sp>
        <p:sp>
          <p:nvSpPr>
            <p:cNvPr id="74" name="TextBox 73">
              <a:extLst>
                <a:ext uri="{FF2B5EF4-FFF2-40B4-BE49-F238E27FC236}">
                  <a16:creationId xmlns:a16="http://schemas.microsoft.com/office/drawing/2014/main" id="{E7E6713C-B767-4A74-BCDA-8FB3F527C9DC}"/>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5" name="TextBox 74">
              <a:extLst>
                <a:ext uri="{FF2B5EF4-FFF2-40B4-BE49-F238E27FC236}">
                  <a16:creationId xmlns:a16="http://schemas.microsoft.com/office/drawing/2014/main" id="{8BAEDD7D-B3C4-4124-88E8-B92A153562BC}"/>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6" name="TextBox 75">
              <a:extLst>
                <a:ext uri="{FF2B5EF4-FFF2-40B4-BE49-F238E27FC236}">
                  <a16:creationId xmlns:a16="http://schemas.microsoft.com/office/drawing/2014/main" id="{1969894E-9E8F-4519-AF61-CF365445C55C}"/>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rgbClr val="92D050"/>
                  </a:solidFill>
                </a:rPr>
                <a:t>6</a:t>
              </a:r>
            </a:p>
          </p:txBody>
        </p:sp>
        <p:sp>
          <p:nvSpPr>
            <p:cNvPr id="77" name="TextBox 76">
              <a:extLst>
                <a:ext uri="{FF2B5EF4-FFF2-40B4-BE49-F238E27FC236}">
                  <a16:creationId xmlns:a16="http://schemas.microsoft.com/office/drawing/2014/main" id="{2612EE34-93E9-404B-A0E2-D3E229B9902A}"/>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92D050"/>
                  </a:solidFill>
                </a:rPr>
                <a:t>4</a:t>
              </a:r>
            </a:p>
          </p:txBody>
        </p:sp>
        <p:sp>
          <p:nvSpPr>
            <p:cNvPr id="78" name="TextBox 77">
              <a:extLst>
                <a:ext uri="{FF2B5EF4-FFF2-40B4-BE49-F238E27FC236}">
                  <a16:creationId xmlns:a16="http://schemas.microsoft.com/office/drawing/2014/main" id="{386C1974-E5FB-4DB2-9E3F-6FD260D08750}"/>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79" name="TextBox 78">
              <a:extLst>
                <a:ext uri="{FF2B5EF4-FFF2-40B4-BE49-F238E27FC236}">
                  <a16:creationId xmlns:a16="http://schemas.microsoft.com/office/drawing/2014/main" id="{8EA9B1F8-2603-4168-AAB9-B9644FE25734}"/>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80" name="TextBox 79">
              <a:extLst>
                <a:ext uri="{FF2B5EF4-FFF2-40B4-BE49-F238E27FC236}">
                  <a16:creationId xmlns:a16="http://schemas.microsoft.com/office/drawing/2014/main" id="{62519CD5-59DE-4133-8352-90235B5D2809}"/>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1" name="TextBox 80">
              <a:extLst>
                <a:ext uri="{FF2B5EF4-FFF2-40B4-BE49-F238E27FC236}">
                  <a16:creationId xmlns:a16="http://schemas.microsoft.com/office/drawing/2014/main" id="{333CF77E-AD74-41E3-B05C-829116A598D4}"/>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2" name="TextBox 81">
              <a:extLst>
                <a:ext uri="{FF2B5EF4-FFF2-40B4-BE49-F238E27FC236}">
                  <a16:creationId xmlns:a16="http://schemas.microsoft.com/office/drawing/2014/main" id="{280ABC5A-6870-4057-BB99-3808DB285C65}"/>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3" name="TextBox 82">
              <a:extLst>
                <a:ext uri="{FF2B5EF4-FFF2-40B4-BE49-F238E27FC236}">
                  <a16:creationId xmlns:a16="http://schemas.microsoft.com/office/drawing/2014/main" id="{47F3B015-A71D-4632-A5CD-ED0953585768}"/>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4" name="TextBox 83">
              <a:extLst>
                <a:ext uri="{FF2B5EF4-FFF2-40B4-BE49-F238E27FC236}">
                  <a16:creationId xmlns:a16="http://schemas.microsoft.com/office/drawing/2014/main" id="{4EDB8BF7-F01D-4DF7-B471-4B8420053989}"/>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5" name="TextBox 84">
              <a:extLst>
                <a:ext uri="{FF2B5EF4-FFF2-40B4-BE49-F238E27FC236}">
                  <a16:creationId xmlns:a16="http://schemas.microsoft.com/office/drawing/2014/main" id="{71034EB0-9E95-4E44-BA08-0C110DEF4CBE}"/>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86" name="TextBox 85">
              <a:extLst>
                <a:ext uri="{FF2B5EF4-FFF2-40B4-BE49-F238E27FC236}">
                  <a16:creationId xmlns:a16="http://schemas.microsoft.com/office/drawing/2014/main" id="{756A422A-07DA-41F4-8192-DD3DF450BAA0}"/>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7" name="TextBox 86">
              <a:extLst>
                <a:ext uri="{FF2B5EF4-FFF2-40B4-BE49-F238E27FC236}">
                  <a16:creationId xmlns:a16="http://schemas.microsoft.com/office/drawing/2014/main" id="{7697CBEB-82DD-4BAE-B61F-85B468A79E92}"/>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Tree>
    <p:extLst>
      <p:ext uri="{BB962C8B-B14F-4D97-AF65-F5344CB8AC3E}">
        <p14:creationId xmlns:p14="http://schemas.microsoft.com/office/powerpoint/2010/main" val="4982275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4" name="TextBox 43">
            <a:extLst>
              <a:ext uri="{FF2B5EF4-FFF2-40B4-BE49-F238E27FC236}">
                <a16:creationId xmlns:a16="http://schemas.microsoft.com/office/drawing/2014/main" id="{A3A45794-02E3-4A34-BA02-1A462C8E91FD}"/>
              </a:ext>
            </a:extLst>
          </p:cNvPr>
          <p:cNvSpPr txBox="1"/>
          <p:nvPr/>
        </p:nvSpPr>
        <p:spPr>
          <a:xfrm>
            <a:off x="1890165" y="2767275"/>
            <a:ext cx="8411649" cy="1323439"/>
          </a:xfrm>
          <a:prstGeom prst="rect">
            <a:avLst/>
          </a:prstGeom>
          <a:noFill/>
        </p:spPr>
        <p:txBody>
          <a:bodyPr wrap="square" rtlCol="0">
            <a:spAutoFit/>
          </a:bodyPr>
          <a:lstStyle/>
          <a:p>
            <a:pPr algn="ctr"/>
            <a:r>
              <a:rPr lang="en-AU" sz="4000" dirty="0">
                <a:solidFill>
                  <a:schemeClr val="bg1"/>
                </a:solidFill>
              </a:rPr>
              <a:t>So, if we use a priority queue, the time complexity is O(</a:t>
            </a:r>
            <a:r>
              <a:rPr lang="en-AU" sz="4000" i="1" dirty="0">
                <a:solidFill>
                  <a:schemeClr val="bg1"/>
                </a:solidFill>
              </a:rPr>
              <a:t>E</a:t>
            </a:r>
            <a:r>
              <a:rPr lang="en-AU" sz="4000" dirty="0">
                <a:solidFill>
                  <a:schemeClr val="bg1"/>
                </a:solidFill>
              </a:rPr>
              <a:t> + </a:t>
            </a:r>
            <a:r>
              <a:rPr lang="en-AU" sz="4000" i="1" dirty="0">
                <a:solidFill>
                  <a:schemeClr val="bg1"/>
                </a:solidFill>
              </a:rPr>
              <a:t>V</a:t>
            </a:r>
            <a:r>
              <a:rPr lang="en-AU" sz="4000" dirty="0">
                <a:solidFill>
                  <a:schemeClr val="bg1"/>
                </a:solidFill>
              </a:rPr>
              <a:t> log </a:t>
            </a:r>
            <a:r>
              <a:rPr lang="en-AU" sz="4000" i="1" dirty="0">
                <a:solidFill>
                  <a:schemeClr val="bg1"/>
                </a:solidFill>
              </a:rPr>
              <a:t>V</a:t>
            </a:r>
            <a:r>
              <a:rPr lang="en-AU" sz="4000" dirty="0">
                <a:solidFill>
                  <a:schemeClr val="bg1"/>
                </a:solidFill>
              </a:rPr>
              <a:t>)</a:t>
            </a:r>
            <a:endParaRPr lang="en-AU" sz="4400" dirty="0">
              <a:solidFill>
                <a:schemeClr val="bg1"/>
              </a:solidFill>
            </a:endParaRPr>
          </a:p>
        </p:txBody>
      </p:sp>
    </p:spTree>
    <p:extLst>
      <p:ext uri="{BB962C8B-B14F-4D97-AF65-F5344CB8AC3E}">
        <p14:creationId xmlns:p14="http://schemas.microsoft.com/office/powerpoint/2010/main" val="450184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4" name="TextBox 43">
            <a:extLst>
              <a:ext uri="{FF2B5EF4-FFF2-40B4-BE49-F238E27FC236}">
                <a16:creationId xmlns:a16="http://schemas.microsoft.com/office/drawing/2014/main" id="{A3A45794-02E3-4A34-BA02-1A462C8E91FD}"/>
              </a:ext>
            </a:extLst>
          </p:cNvPr>
          <p:cNvSpPr txBox="1"/>
          <p:nvPr/>
        </p:nvSpPr>
        <p:spPr>
          <a:xfrm>
            <a:off x="1890165" y="2921163"/>
            <a:ext cx="8411649" cy="1015663"/>
          </a:xfrm>
          <a:prstGeom prst="rect">
            <a:avLst/>
          </a:prstGeom>
          <a:noFill/>
        </p:spPr>
        <p:txBody>
          <a:bodyPr wrap="square" rtlCol="0">
            <a:spAutoFit/>
          </a:bodyPr>
          <a:lstStyle/>
          <a:p>
            <a:pPr algn="ctr"/>
            <a:r>
              <a:rPr lang="en-AU" sz="6000" dirty="0">
                <a:solidFill>
                  <a:schemeClr val="bg1"/>
                </a:solidFill>
              </a:rPr>
              <a:t>EXTRAS</a:t>
            </a:r>
            <a:endParaRPr lang="en-AU" sz="4400" dirty="0">
              <a:solidFill>
                <a:schemeClr val="bg1"/>
              </a:solidFill>
            </a:endParaRPr>
          </a:p>
        </p:txBody>
      </p:sp>
    </p:spTree>
    <p:extLst>
      <p:ext uri="{BB962C8B-B14F-4D97-AF65-F5344CB8AC3E}">
        <p14:creationId xmlns:p14="http://schemas.microsoft.com/office/powerpoint/2010/main" val="523017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sp>
        <p:nvSpPr>
          <p:cNvPr id="44" name="TextBox 43">
            <a:extLst>
              <a:ext uri="{FF2B5EF4-FFF2-40B4-BE49-F238E27FC236}">
                <a16:creationId xmlns:a16="http://schemas.microsoft.com/office/drawing/2014/main" id="{A3A45794-02E3-4A34-BA02-1A462C8E91FD}"/>
              </a:ext>
            </a:extLst>
          </p:cNvPr>
          <p:cNvSpPr txBox="1"/>
          <p:nvPr/>
        </p:nvSpPr>
        <p:spPr>
          <a:xfrm>
            <a:off x="1647806" y="1413058"/>
            <a:ext cx="8896368" cy="4339650"/>
          </a:xfrm>
          <a:prstGeom prst="rect">
            <a:avLst/>
          </a:prstGeom>
          <a:noFill/>
        </p:spPr>
        <p:txBody>
          <a:bodyPr wrap="square" rtlCol="0">
            <a:spAutoFit/>
          </a:bodyPr>
          <a:lstStyle/>
          <a:p>
            <a:pPr algn="ctr"/>
            <a:r>
              <a:rPr lang="en-AU" sz="3200" dirty="0">
                <a:solidFill>
                  <a:schemeClr val="bg1"/>
                </a:solidFill>
              </a:rPr>
              <a:t>Why is (log </a:t>
            </a:r>
            <a:r>
              <a:rPr lang="en-AU" sz="3200" i="1" dirty="0">
                <a:solidFill>
                  <a:schemeClr val="bg1"/>
                </a:solidFill>
              </a:rPr>
              <a:t>V</a:t>
            </a:r>
            <a:r>
              <a:rPr lang="en-AU" sz="3200" dirty="0">
                <a:solidFill>
                  <a:schemeClr val="bg1"/>
                </a:solidFill>
              </a:rPr>
              <a:t> + log(</a:t>
            </a:r>
            <a:r>
              <a:rPr lang="en-AU" sz="3200" i="1" dirty="0">
                <a:solidFill>
                  <a:schemeClr val="bg1"/>
                </a:solidFill>
              </a:rPr>
              <a:t>V</a:t>
            </a:r>
            <a:r>
              <a:rPr lang="en-AU" sz="3200" dirty="0">
                <a:solidFill>
                  <a:schemeClr val="bg1"/>
                </a:solidFill>
              </a:rPr>
              <a:t> – 1) + log(</a:t>
            </a:r>
            <a:r>
              <a:rPr lang="en-AU" sz="3200" i="1" dirty="0">
                <a:solidFill>
                  <a:schemeClr val="bg1"/>
                </a:solidFill>
              </a:rPr>
              <a:t>V</a:t>
            </a:r>
            <a:r>
              <a:rPr lang="en-AU" sz="3200" dirty="0">
                <a:solidFill>
                  <a:schemeClr val="bg1"/>
                </a:solidFill>
              </a:rPr>
              <a:t> – 2) + … + log(1)) equivalent to O(</a:t>
            </a:r>
            <a:r>
              <a:rPr lang="en-AU" sz="3200" i="1" dirty="0">
                <a:solidFill>
                  <a:schemeClr val="bg1"/>
                </a:solidFill>
              </a:rPr>
              <a:t>V</a:t>
            </a:r>
            <a:r>
              <a:rPr lang="en-AU" sz="3200" dirty="0">
                <a:solidFill>
                  <a:schemeClr val="bg1"/>
                </a:solidFill>
              </a:rPr>
              <a:t> log </a:t>
            </a:r>
            <a:r>
              <a:rPr lang="en-AU" sz="3200" i="1" dirty="0">
                <a:solidFill>
                  <a:schemeClr val="bg1"/>
                </a:solidFill>
              </a:rPr>
              <a:t>V</a:t>
            </a:r>
            <a:r>
              <a:rPr lang="en-AU" sz="3200" dirty="0">
                <a:solidFill>
                  <a:schemeClr val="bg1"/>
                </a:solidFill>
              </a:rPr>
              <a:t>)?</a:t>
            </a:r>
          </a:p>
          <a:p>
            <a:pPr algn="ctr"/>
            <a:endParaRPr lang="en-AU" sz="3200" dirty="0">
              <a:solidFill>
                <a:schemeClr val="bg1"/>
              </a:solidFill>
            </a:endParaRPr>
          </a:p>
          <a:p>
            <a:r>
              <a:rPr lang="en-AU" sz="3200" dirty="0">
                <a:solidFill>
                  <a:schemeClr val="bg1"/>
                </a:solidFill>
              </a:rPr>
              <a:t>log </a:t>
            </a:r>
            <a:r>
              <a:rPr lang="en-AU" sz="3200" i="1" dirty="0">
                <a:solidFill>
                  <a:schemeClr val="bg1"/>
                </a:solidFill>
              </a:rPr>
              <a:t>V</a:t>
            </a:r>
            <a:r>
              <a:rPr lang="en-AU" sz="3200" dirty="0">
                <a:solidFill>
                  <a:schemeClr val="bg1"/>
                </a:solidFill>
              </a:rPr>
              <a:t> + log(</a:t>
            </a:r>
            <a:r>
              <a:rPr lang="en-AU" sz="3200" i="1" dirty="0">
                <a:solidFill>
                  <a:schemeClr val="bg1"/>
                </a:solidFill>
              </a:rPr>
              <a:t>V</a:t>
            </a:r>
            <a:r>
              <a:rPr lang="en-AU" sz="3200" dirty="0">
                <a:solidFill>
                  <a:schemeClr val="bg1"/>
                </a:solidFill>
              </a:rPr>
              <a:t> – 1) + log(</a:t>
            </a:r>
            <a:r>
              <a:rPr lang="en-AU" sz="3200" i="1" dirty="0">
                <a:solidFill>
                  <a:schemeClr val="bg1"/>
                </a:solidFill>
              </a:rPr>
              <a:t>V</a:t>
            </a:r>
            <a:r>
              <a:rPr lang="en-AU" sz="3200" dirty="0">
                <a:solidFill>
                  <a:schemeClr val="bg1"/>
                </a:solidFill>
              </a:rPr>
              <a:t> – 2) + … + log(1)</a:t>
            </a:r>
          </a:p>
          <a:p>
            <a:endParaRPr lang="en-AU" sz="1000" dirty="0">
              <a:solidFill>
                <a:schemeClr val="bg1"/>
              </a:solidFill>
            </a:endParaRPr>
          </a:p>
          <a:p>
            <a:r>
              <a:rPr lang="en-AU" sz="3200" dirty="0">
                <a:solidFill>
                  <a:schemeClr val="bg1"/>
                </a:solidFill>
              </a:rPr>
              <a:t>	= log(</a:t>
            </a:r>
            <a:r>
              <a:rPr lang="en-AU" sz="3200" i="1" dirty="0">
                <a:solidFill>
                  <a:schemeClr val="bg1"/>
                </a:solidFill>
              </a:rPr>
              <a:t>V</a:t>
            </a:r>
            <a:r>
              <a:rPr lang="en-AU" sz="3200" dirty="0">
                <a:solidFill>
                  <a:schemeClr val="bg1"/>
                </a:solidFill>
              </a:rPr>
              <a:t> x (</a:t>
            </a:r>
            <a:r>
              <a:rPr lang="en-AU" sz="3200" i="1" dirty="0">
                <a:solidFill>
                  <a:schemeClr val="bg1"/>
                </a:solidFill>
              </a:rPr>
              <a:t>V</a:t>
            </a:r>
            <a:r>
              <a:rPr lang="en-AU" sz="3200" dirty="0">
                <a:solidFill>
                  <a:schemeClr val="bg1"/>
                </a:solidFill>
              </a:rPr>
              <a:t> – 1) x (</a:t>
            </a:r>
            <a:r>
              <a:rPr lang="en-AU" sz="3200" i="1" dirty="0">
                <a:solidFill>
                  <a:schemeClr val="bg1"/>
                </a:solidFill>
              </a:rPr>
              <a:t>V</a:t>
            </a:r>
            <a:r>
              <a:rPr lang="en-AU" sz="3200" dirty="0">
                <a:solidFill>
                  <a:schemeClr val="bg1"/>
                </a:solidFill>
              </a:rPr>
              <a:t> – 2) x … x 1)</a:t>
            </a:r>
          </a:p>
          <a:p>
            <a:r>
              <a:rPr lang="en-AU" sz="3200" dirty="0">
                <a:solidFill>
                  <a:schemeClr val="bg1"/>
                </a:solidFill>
              </a:rPr>
              <a:t>	= log(</a:t>
            </a:r>
            <a:r>
              <a:rPr lang="en-AU" sz="3200" i="1" dirty="0">
                <a:solidFill>
                  <a:schemeClr val="bg1"/>
                </a:solidFill>
              </a:rPr>
              <a:t>V</a:t>
            </a:r>
            <a:r>
              <a:rPr lang="en-AU" sz="3200" dirty="0">
                <a:solidFill>
                  <a:schemeClr val="bg1"/>
                </a:solidFill>
              </a:rPr>
              <a:t>!)</a:t>
            </a:r>
          </a:p>
          <a:p>
            <a:r>
              <a:rPr lang="en-AU" sz="3200" dirty="0">
                <a:solidFill>
                  <a:schemeClr val="bg1"/>
                </a:solidFill>
              </a:rPr>
              <a:t>	≈ </a:t>
            </a:r>
            <a:r>
              <a:rPr lang="en-AU" sz="3200" i="1" dirty="0">
                <a:solidFill>
                  <a:schemeClr val="bg1"/>
                </a:solidFill>
              </a:rPr>
              <a:t>V</a:t>
            </a:r>
            <a:r>
              <a:rPr lang="en-AU" sz="3200" dirty="0">
                <a:solidFill>
                  <a:schemeClr val="bg1"/>
                </a:solidFill>
              </a:rPr>
              <a:t> log </a:t>
            </a:r>
            <a:r>
              <a:rPr lang="en-AU" sz="3200" i="1" dirty="0">
                <a:solidFill>
                  <a:schemeClr val="bg1"/>
                </a:solidFill>
              </a:rPr>
              <a:t>V</a:t>
            </a:r>
            <a:r>
              <a:rPr lang="en-AU" sz="3200" dirty="0">
                <a:solidFill>
                  <a:schemeClr val="bg1"/>
                </a:solidFill>
              </a:rPr>
              <a:t> – </a:t>
            </a:r>
            <a:r>
              <a:rPr lang="en-AU" sz="3200" i="1" dirty="0">
                <a:solidFill>
                  <a:schemeClr val="bg1"/>
                </a:solidFill>
              </a:rPr>
              <a:t>V</a:t>
            </a:r>
            <a:r>
              <a:rPr lang="en-AU" sz="3200" dirty="0">
                <a:solidFill>
                  <a:schemeClr val="bg1"/>
                </a:solidFill>
              </a:rPr>
              <a:t> + O(log </a:t>
            </a:r>
            <a:r>
              <a:rPr lang="en-AU" sz="3200" i="1" dirty="0">
                <a:solidFill>
                  <a:schemeClr val="bg1"/>
                </a:solidFill>
              </a:rPr>
              <a:t>V</a:t>
            </a:r>
            <a:r>
              <a:rPr lang="en-AU" sz="3200" dirty="0">
                <a:solidFill>
                  <a:schemeClr val="bg1"/>
                </a:solidFill>
              </a:rPr>
              <a:t>) </a:t>
            </a:r>
            <a:r>
              <a:rPr lang="en-AU" sz="1400" dirty="0">
                <a:solidFill>
                  <a:schemeClr val="bg1"/>
                </a:solidFill>
              </a:rPr>
              <a:t>	</a:t>
            </a:r>
            <a:r>
              <a:rPr lang="en-AU" dirty="0">
                <a:solidFill>
                  <a:schemeClr val="bg1"/>
                </a:solidFill>
              </a:rPr>
              <a:t>(by </a:t>
            </a:r>
            <a:r>
              <a:rPr lang="en-AU" dirty="0">
                <a:solidFill>
                  <a:schemeClr val="bg1"/>
                </a:solidFill>
                <a:hlinkClick r:id="rId3"/>
              </a:rPr>
              <a:t>Stirling’s approximation</a:t>
            </a:r>
            <a:r>
              <a:rPr lang="en-AU" dirty="0">
                <a:solidFill>
                  <a:schemeClr val="bg1"/>
                </a:solidFill>
              </a:rPr>
              <a:t>)</a:t>
            </a:r>
            <a:endParaRPr lang="en-AU" sz="3600" dirty="0">
              <a:solidFill>
                <a:schemeClr val="bg1"/>
              </a:solidFill>
            </a:endParaRPr>
          </a:p>
          <a:p>
            <a:r>
              <a:rPr lang="en-AU" sz="3200" dirty="0">
                <a:solidFill>
                  <a:schemeClr val="bg1"/>
                </a:solidFill>
              </a:rPr>
              <a:t>	= O(</a:t>
            </a:r>
            <a:r>
              <a:rPr lang="en-AU" sz="3200" i="1" dirty="0">
                <a:solidFill>
                  <a:schemeClr val="bg1"/>
                </a:solidFill>
              </a:rPr>
              <a:t>V</a:t>
            </a:r>
            <a:r>
              <a:rPr lang="en-AU" sz="3200" dirty="0">
                <a:solidFill>
                  <a:schemeClr val="bg1"/>
                </a:solidFill>
              </a:rPr>
              <a:t> log </a:t>
            </a:r>
            <a:r>
              <a:rPr lang="en-AU" sz="3200" i="1" dirty="0">
                <a:solidFill>
                  <a:schemeClr val="bg1"/>
                </a:solidFill>
              </a:rPr>
              <a:t>V</a:t>
            </a:r>
            <a:r>
              <a:rPr lang="en-AU" sz="3200" dirty="0">
                <a:solidFill>
                  <a:schemeClr val="bg1"/>
                </a:solidFill>
              </a:rPr>
              <a:t>)</a:t>
            </a:r>
          </a:p>
        </p:txBody>
      </p:sp>
    </p:spTree>
    <p:extLst>
      <p:ext uri="{BB962C8B-B14F-4D97-AF65-F5344CB8AC3E}">
        <p14:creationId xmlns:p14="http://schemas.microsoft.com/office/powerpoint/2010/main" val="384468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25DE02-42E4-44CD-98EF-E49EB1B4EDFE}"/>
              </a:ext>
            </a:extLst>
          </p:cNvPr>
          <p:cNvPicPr>
            <a:picLocks noChangeAspect="1"/>
          </p:cNvPicPr>
          <p:nvPr/>
        </p:nvPicPr>
        <p:blipFill rotWithShape="1">
          <a:blip r:embed="rId2">
            <a:alphaModFix amt="35000"/>
          </a:blip>
          <a:srcRect t="1430" b="23570"/>
          <a:stretch/>
        </p:blipFill>
        <p:spPr>
          <a:xfrm>
            <a:off x="0" y="0"/>
            <a:ext cx="12191980" cy="6857990"/>
          </a:xfrm>
          <a:prstGeom prst="rect">
            <a:avLst/>
          </a:prstGeom>
        </p:spPr>
      </p:pic>
      <p:graphicFrame>
        <p:nvGraphicFramePr>
          <p:cNvPr id="9" name="Table 9">
            <a:extLst>
              <a:ext uri="{FF2B5EF4-FFF2-40B4-BE49-F238E27FC236}">
                <a16:creationId xmlns:a16="http://schemas.microsoft.com/office/drawing/2014/main" id="{CFA5D3D8-79F6-4286-A185-9036E8AE6218}"/>
              </a:ext>
            </a:extLst>
          </p:cNvPr>
          <p:cNvGraphicFramePr>
            <a:graphicFrameLocks noGrp="1"/>
          </p:cNvGraphicFramePr>
          <p:nvPr>
            <p:extLst>
              <p:ext uri="{D42A27DB-BD31-4B8C-83A1-F6EECF244321}">
                <p14:modId xmlns:p14="http://schemas.microsoft.com/office/powerpoint/2010/main" val="3903099795"/>
              </p:ext>
            </p:extLst>
          </p:nvPr>
        </p:nvGraphicFramePr>
        <p:xfrm>
          <a:off x="5046133" y="170905"/>
          <a:ext cx="7014704" cy="1737360"/>
        </p:xfrm>
        <a:graphic>
          <a:graphicData uri="http://schemas.openxmlformats.org/drawingml/2006/table">
            <a:tbl>
              <a:tblPr firstRow="1" bandRow="1">
                <a:tableStyleId>{5C22544A-7EE6-4342-B048-85BDC9FD1C3A}</a:tableStyleId>
              </a:tblPr>
              <a:tblGrid>
                <a:gridCol w="1043856">
                  <a:extLst>
                    <a:ext uri="{9D8B030D-6E8A-4147-A177-3AD203B41FA5}">
                      <a16:colId xmlns:a16="http://schemas.microsoft.com/office/drawing/2014/main" val="2063736774"/>
                    </a:ext>
                  </a:extLst>
                </a:gridCol>
                <a:gridCol w="746356">
                  <a:extLst>
                    <a:ext uri="{9D8B030D-6E8A-4147-A177-3AD203B41FA5}">
                      <a16:colId xmlns:a16="http://schemas.microsoft.com/office/drawing/2014/main" val="1930607280"/>
                    </a:ext>
                  </a:extLst>
                </a:gridCol>
                <a:gridCol w="746356">
                  <a:extLst>
                    <a:ext uri="{9D8B030D-6E8A-4147-A177-3AD203B41FA5}">
                      <a16:colId xmlns:a16="http://schemas.microsoft.com/office/drawing/2014/main" val="3662694991"/>
                    </a:ext>
                  </a:extLst>
                </a:gridCol>
                <a:gridCol w="746356">
                  <a:extLst>
                    <a:ext uri="{9D8B030D-6E8A-4147-A177-3AD203B41FA5}">
                      <a16:colId xmlns:a16="http://schemas.microsoft.com/office/drawing/2014/main" val="729246814"/>
                    </a:ext>
                  </a:extLst>
                </a:gridCol>
                <a:gridCol w="746356">
                  <a:extLst>
                    <a:ext uri="{9D8B030D-6E8A-4147-A177-3AD203B41FA5}">
                      <a16:colId xmlns:a16="http://schemas.microsoft.com/office/drawing/2014/main" val="3550231790"/>
                    </a:ext>
                  </a:extLst>
                </a:gridCol>
                <a:gridCol w="746356">
                  <a:extLst>
                    <a:ext uri="{9D8B030D-6E8A-4147-A177-3AD203B41FA5}">
                      <a16:colId xmlns:a16="http://schemas.microsoft.com/office/drawing/2014/main" val="1488932204"/>
                    </a:ext>
                  </a:extLst>
                </a:gridCol>
                <a:gridCol w="746356">
                  <a:extLst>
                    <a:ext uri="{9D8B030D-6E8A-4147-A177-3AD203B41FA5}">
                      <a16:colId xmlns:a16="http://schemas.microsoft.com/office/drawing/2014/main" val="26974933"/>
                    </a:ext>
                  </a:extLst>
                </a:gridCol>
                <a:gridCol w="746356">
                  <a:extLst>
                    <a:ext uri="{9D8B030D-6E8A-4147-A177-3AD203B41FA5}">
                      <a16:colId xmlns:a16="http://schemas.microsoft.com/office/drawing/2014/main" val="2203598877"/>
                    </a:ext>
                  </a:extLst>
                </a:gridCol>
                <a:gridCol w="746356">
                  <a:extLst>
                    <a:ext uri="{9D8B030D-6E8A-4147-A177-3AD203B41FA5}">
                      <a16:colId xmlns:a16="http://schemas.microsoft.com/office/drawing/2014/main" val="1269408425"/>
                    </a:ext>
                  </a:extLst>
                </a:gridCol>
              </a:tblGrid>
              <a:tr h="476956">
                <a:tc>
                  <a:txBody>
                    <a:bodyPr/>
                    <a:lstStyle/>
                    <a:p>
                      <a:pPr algn="ctr"/>
                      <a:endParaRPr lang="en-AU" sz="3200" dirty="0"/>
                    </a:p>
                  </a:txBody>
                  <a:tcPr anchor="ctr">
                    <a:noFill/>
                  </a:tcPr>
                </a:tc>
                <a:tc>
                  <a:txBody>
                    <a:bodyPr/>
                    <a:lstStyle/>
                    <a:p>
                      <a:pPr algn="ctr"/>
                      <a:r>
                        <a:rPr lang="en-AU" sz="3200" dirty="0">
                          <a:solidFill>
                            <a:schemeClr val="accent4"/>
                          </a:solidFill>
                        </a:rPr>
                        <a:t>0</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rgbClr val="00B050"/>
                          </a:solidFill>
                        </a:rPr>
                        <a:t>2</a:t>
                      </a:r>
                    </a:p>
                  </a:txBody>
                  <a:tcPr anchor="ctr">
                    <a:noFill/>
                  </a:tcPr>
                </a:tc>
                <a:tc>
                  <a:txBody>
                    <a:bodyPr/>
                    <a:lstStyle/>
                    <a:p>
                      <a:pPr algn="ctr"/>
                      <a:r>
                        <a:rPr lang="en-AU" sz="3200" dirty="0">
                          <a:solidFill>
                            <a:srgbClr val="92D050"/>
                          </a:solidFill>
                        </a:rPr>
                        <a:t>3</a:t>
                      </a:r>
                    </a:p>
                  </a:txBody>
                  <a:tcPr anchor="ctr">
                    <a:noFill/>
                  </a:tcPr>
                </a:tc>
                <a:tc>
                  <a:txBody>
                    <a:bodyPr/>
                    <a:lstStyle/>
                    <a:p>
                      <a:pPr algn="ctr"/>
                      <a:r>
                        <a:rPr lang="en-AU" sz="3200" dirty="0"/>
                        <a:t>4</a:t>
                      </a:r>
                    </a:p>
                  </a:txBody>
                  <a:tcPr anchor="ctr">
                    <a:noFill/>
                  </a:tcPr>
                </a:tc>
                <a:tc>
                  <a:txBody>
                    <a:bodyPr/>
                    <a:lstStyle/>
                    <a:p>
                      <a:pPr algn="ctr"/>
                      <a:r>
                        <a:rPr lang="en-AU" sz="3200" dirty="0"/>
                        <a:t>5</a:t>
                      </a:r>
                    </a:p>
                  </a:txBody>
                  <a:tcPr anchor="ctr">
                    <a:noFill/>
                  </a:tcPr>
                </a:tc>
                <a:tc>
                  <a:txBody>
                    <a:bodyPr/>
                    <a:lstStyle/>
                    <a:p>
                      <a:pPr algn="ctr"/>
                      <a:r>
                        <a:rPr lang="en-AU" sz="3200" dirty="0"/>
                        <a:t>6</a:t>
                      </a:r>
                    </a:p>
                  </a:txBody>
                  <a:tcPr anchor="ctr">
                    <a:noFill/>
                  </a:tcPr>
                </a:tc>
                <a:tc>
                  <a:txBody>
                    <a:bodyPr/>
                    <a:lstStyle/>
                    <a:p>
                      <a:pPr algn="ctr"/>
                      <a:r>
                        <a:rPr lang="en-AU" sz="3200" dirty="0"/>
                        <a:t>7</a:t>
                      </a:r>
                    </a:p>
                  </a:txBody>
                  <a:tcPr anchor="ctr">
                    <a:noFill/>
                  </a:tcPr>
                </a:tc>
                <a:extLst>
                  <a:ext uri="{0D108BD9-81ED-4DB2-BD59-A6C34878D82A}">
                    <a16:rowId xmlns:a16="http://schemas.microsoft.com/office/drawing/2014/main" val="3874743156"/>
                  </a:ext>
                </a:extLst>
              </a:tr>
              <a:tr h="476956">
                <a:tc>
                  <a:txBody>
                    <a:bodyPr/>
                    <a:lstStyle/>
                    <a:p>
                      <a:pPr algn="ctr"/>
                      <a:r>
                        <a:rPr lang="en-AU" sz="3200" dirty="0">
                          <a:solidFill>
                            <a:schemeClr val="bg1"/>
                          </a:solidFill>
                        </a:rPr>
                        <a:t>dist</a:t>
                      </a:r>
                    </a:p>
                  </a:txBody>
                  <a:tcPr anchor="ctr">
                    <a:noFill/>
                  </a:tcPr>
                </a:tc>
                <a:tc>
                  <a:txBody>
                    <a:bodyPr/>
                    <a:lstStyle/>
                    <a:p>
                      <a:pPr algn="ctr"/>
                      <a:r>
                        <a:rPr lang="en-AU" sz="3200" dirty="0">
                          <a:solidFill>
                            <a:schemeClr val="accent4"/>
                          </a:solidFill>
                        </a:rPr>
                        <a:t>0</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a:solidFill>
                            <a:srgbClr val="92D050"/>
                          </a:solidFill>
                        </a:rPr>
                        <a:t>5</a:t>
                      </a:r>
                    </a:p>
                  </a:txBody>
                  <a:tcPr anchor="ctr">
                    <a:noFill/>
                  </a:tcPr>
                </a:tc>
                <a:tc>
                  <a:txBody>
                    <a:bodyPr/>
                    <a:lstStyle/>
                    <a:p>
                      <a:pPr algn="ctr"/>
                      <a:r>
                        <a:rPr lang="en-AU" sz="3200" dirty="0">
                          <a:solidFill>
                            <a:srgbClr val="00B050"/>
                          </a:solidFill>
                        </a:rPr>
                        <a:t>∞</a:t>
                      </a:r>
                    </a:p>
                  </a:txBody>
                  <a:tcPr anchor="ctr">
                    <a:noFill/>
                  </a:tcPr>
                </a:tc>
                <a:tc>
                  <a:txBody>
                    <a:bodyPr/>
                    <a:lstStyle/>
                    <a:p>
                      <a:pPr algn="ctr"/>
                      <a:r>
                        <a:rPr lang="en-AU" sz="3200" dirty="0">
                          <a:solidFill>
                            <a:srgbClr val="92D050"/>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tc>
                  <a:txBody>
                    <a:bodyPr/>
                    <a:lstStyle/>
                    <a:p>
                      <a:pPr algn="ctr"/>
                      <a:r>
                        <a:rPr lang="en-AU" sz="3200" dirty="0">
                          <a:solidFill>
                            <a:schemeClr val="bg1"/>
                          </a:solidFill>
                        </a:rPr>
                        <a:t>∞</a:t>
                      </a:r>
                    </a:p>
                  </a:txBody>
                  <a:tcPr anchor="ctr">
                    <a:noFill/>
                  </a:tcPr>
                </a:tc>
                <a:extLst>
                  <a:ext uri="{0D108BD9-81ED-4DB2-BD59-A6C34878D82A}">
                    <a16:rowId xmlns:a16="http://schemas.microsoft.com/office/drawing/2014/main" val="2941124074"/>
                  </a:ext>
                </a:extLst>
              </a:tr>
              <a:tr h="476956">
                <a:tc>
                  <a:txBody>
                    <a:bodyPr/>
                    <a:lstStyle/>
                    <a:p>
                      <a:pPr algn="ctr"/>
                      <a:r>
                        <a:rPr lang="en-AU" sz="3200" dirty="0">
                          <a:solidFill>
                            <a:schemeClr val="bg1"/>
                          </a:solidFill>
                        </a:rPr>
                        <a:t>pred</a:t>
                      </a:r>
                    </a:p>
                  </a:txBody>
                  <a:tcPr anchor="ctr">
                    <a:noFill/>
                  </a:tcPr>
                </a:tc>
                <a:tc>
                  <a:txBody>
                    <a:bodyPr/>
                    <a:lstStyle/>
                    <a:p>
                      <a:pPr algn="ctr"/>
                      <a:r>
                        <a:rPr lang="en-AU" sz="3200" dirty="0">
                          <a:solidFill>
                            <a:schemeClr val="accent4"/>
                          </a:solidFill>
                        </a:rPr>
                        <a:t>-1</a:t>
                      </a:r>
                    </a:p>
                  </a:txBody>
                  <a:tcPr anchor="ctr">
                    <a:noFill/>
                  </a:tcPr>
                </a:tc>
                <a:tc>
                  <a:txBody>
                    <a:bodyPr/>
                    <a:lstStyle/>
                    <a:p>
                      <a:pPr algn="ctr"/>
                      <a:r>
                        <a:rPr lang="en-AU" sz="3200" dirty="0">
                          <a:solidFill>
                            <a:srgbClr val="92D050"/>
                          </a:solidFill>
                        </a:rPr>
                        <a:t>0</a:t>
                      </a:r>
                    </a:p>
                  </a:txBody>
                  <a:tcPr anchor="ctr">
                    <a:noFill/>
                  </a:tcPr>
                </a:tc>
                <a:tc>
                  <a:txBody>
                    <a:bodyPr/>
                    <a:lstStyle/>
                    <a:p>
                      <a:pPr algn="ctr"/>
                      <a:r>
                        <a:rPr lang="en-AU" sz="3200" dirty="0">
                          <a:solidFill>
                            <a:srgbClr val="00B050"/>
                          </a:solidFill>
                        </a:rPr>
                        <a:t>-1</a:t>
                      </a:r>
                    </a:p>
                  </a:txBody>
                  <a:tcPr anchor="ctr">
                    <a:noFill/>
                  </a:tcPr>
                </a:tc>
                <a:tc>
                  <a:txBody>
                    <a:bodyPr/>
                    <a:lstStyle/>
                    <a:p>
                      <a:pPr algn="ctr"/>
                      <a:r>
                        <a:rPr lang="en-AU" sz="3200" dirty="0">
                          <a:solidFill>
                            <a:srgbClr val="92D050"/>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tc>
                  <a:txBody>
                    <a:bodyPr/>
                    <a:lstStyle/>
                    <a:p>
                      <a:pPr algn="ctr"/>
                      <a:r>
                        <a:rPr lang="en-AU" sz="3200" dirty="0">
                          <a:solidFill>
                            <a:schemeClr val="bg1"/>
                          </a:solidFill>
                        </a:rPr>
                        <a:t>-1</a:t>
                      </a:r>
                    </a:p>
                  </a:txBody>
                  <a:tcPr anchor="ctr">
                    <a:noFill/>
                  </a:tcPr>
                </a:tc>
                <a:extLst>
                  <a:ext uri="{0D108BD9-81ED-4DB2-BD59-A6C34878D82A}">
                    <a16:rowId xmlns:a16="http://schemas.microsoft.com/office/drawing/2014/main" val="2577147370"/>
                  </a:ext>
                </a:extLst>
              </a:tr>
            </a:tbl>
          </a:graphicData>
        </a:graphic>
      </p:graphicFrame>
      <p:sp>
        <p:nvSpPr>
          <p:cNvPr id="107" name="TextBox 106">
            <a:extLst>
              <a:ext uri="{FF2B5EF4-FFF2-40B4-BE49-F238E27FC236}">
                <a16:creationId xmlns:a16="http://schemas.microsoft.com/office/drawing/2014/main" id="{3DFF8C03-B44A-4B99-84EB-195E7B3A579E}"/>
              </a:ext>
            </a:extLst>
          </p:cNvPr>
          <p:cNvSpPr txBox="1"/>
          <p:nvPr/>
        </p:nvSpPr>
        <p:spPr>
          <a:xfrm>
            <a:off x="5156163" y="1946616"/>
            <a:ext cx="4181979" cy="584775"/>
          </a:xfrm>
          <a:prstGeom prst="rect">
            <a:avLst/>
          </a:prstGeom>
          <a:noFill/>
        </p:spPr>
        <p:txBody>
          <a:bodyPr wrap="none" rtlCol="0">
            <a:spAutoFit/>
          </a:bodyPr>
          <a:lstStyle/>
          <a:p>
            <a:r>
              <a:rPr lang="en-AU" sz="3200" dirty="0">
                <a:solidFill>
                  <a:schemeClr val="bg1"/>
                </a:solidFill>
              </a:rPr>
              <a:t>vSet = {1, 2, 3, 4, 5, 6, 7}</a:t>
            </a:r>
          </a:p>
        </p:txBody>
      </p:sp>
      <p:sp>
        <p:nvSpPr>
          <p:cNvPr id="45" name="TextBox 44">
            <a:extLst>
              <a:ext uri="{FF2B5EF4-FFF2-40B4-BE49-F238E27FC236}">
                <a16:creationId xmlns:a16="http://schemas.microsoft.com/office/drawing/2014/main" id="{308DFB00-9842-4BA6-82C7-B94BA6406DF6}"/>
              </a:ext>
            </a:extLst>
          </p:cNvPr>
          <p:cNvSpPr txBox="1"/>
          <p:nvPr/>
        </p:nvSpPr>
        <p:spPr>
          <a:xfrm>
            <a:off x="331371" y="478506"/>
            <a:ext cx="4436534" cy="830997"/>
          </a:xfrm>
          <a:prstGeom prst="rect">
            <a:avLst/>
          </a:prstGeom>
          <a:noFill/>
        </p:spPr>
        <p:txBody>
          <a:bodyPr wrap="square" rtlCol="0">
            <a:spAutoFit/>
          </a:bodyPr>
          <a:lstStyle/>
          <a:p>
            <a:r>
              <a:rPr lang="en-AU" sz="2400" dirty="0">
                <a:solidFill>
                  <a:schemeClr val="bg1"/>
                </a:solidFill>
              </a:rPr>
              <a:t>Step 2:</a:t>
            </a:r>
          </a:p>
          <a:p>
            <a:r>
              <a:rPr lang="en-AU" sz="2400" dirty="0">
                <a:solidFill>
                  <a:schemeClr val="bg1"/>
                </a:solidFill>
              </a:rPr>
              <a:t>Now let’s look at the neighbour 2.</a:t>
            </a:r>
          </a:p>
        </p:txBody>
      </p:sp>
      <p:grpSp>
        <p:nvGrpSpPr>
          <p:cNvPr id="46" name="Group 45">
            <a:extLst>
              <a:ext uri="{FF2B5EF4-FFF2-40B4-BE49-F238E27FC236}">
                <a16:creationId xmlns:a16="http://schemas.microsoft.com/office/drawing/2014/main" id="{6BA6207E-D1BC-443F-9A3F-31043DD8423E}"/>
              </a:ext>
            </a:extLst>
          </p:cNvPr>
          <p:cNvGrpSpPr/>
          <p:nvPr/>
        </p:nvGrpSpPr>
        <p:grpSpPr>
          <a:xfrm>
            <a:off x="1903135" y="2700836"/>
            <a:ext cx="8385709" cy="3943348"/>
            <a:chOff x="919157" y="2459578"/>
            <a:chExt cx="8385709" cy="3943348"/>
          </a:xfrm>
        </p:grpSpPr>
        <p:sp>
          <p:nvSpPr>
            <p:cNvPr id="47" name="Oval 46">
              <a:extLst>
                <a:ext uri="{FF2B5EF4-FFF2-40B4-BE49-F238E27FC236}">
                  <a16:creationId xmlns:a16="http://schemas.microsoft.com/office/drawing/2014/main" id="{CEA83D48-0B57-4A90-8371-3278812BF316}"/>
                </a:ext>
              </a:extLst>
            </p:cNvPr>
            <p:cNvSpPr/>
            <p:nvPr/>
          </p:nvSpPr>
          <p:spPr>
            <a:xfrm>
              <a:off x="956726" y="2914640"/>
              <a:ext cx="685805" cy="685805"/>
            </a:xfrm>
            <a:prstGeom prst="ellipse">
              <a:avLst/>
            </a:prstGeom>
            <a:noFill/>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accent4"/>
                  </a:solidFill>
                </a:rPr>
                <a:t>0</a:t>
              </a:r>
            </a:p>
          </p:txBody>
        </p:sp>
        <p:sp>
          <p:nvSpPr>
            <p:cNvPr id="49" name="Oval 48">
              <a:extLst>
                <a:ext uri="{FF2B5EF4-FFF2-40B4-BE49-F238E27FC236}">
                  <a16:creationId xmlns:a16="http://schemas.microsoft.com/office/drawing/2014/main" id="{2F8C4529-C822-4470-BD87-9C7CF6912B36}"/>
                </a:ext>
              </a:extLst>
            </p:cNvPr>
            <p:cNvSpPr/>
            <p:nvPr/>
          </p:nvSpPr>
          <p:spPr>
            <a:xfrm>
              <a:off x="956727" y="5717121"/>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3</a:t>
              </a:r>
            </a:p>
          </p:txBody>
        </p:sp>
        <p:sp>
          <p:nvSpPr>
            <p:cNvPr id="51" name="Oval 50">
              <a:extLst>
                <a:ext uri="{FF2B5EF4-FFF2-40B4-BE49-F238E27FC236}">
                  <a16:creationId xmlns:a16="http://schemas.microsoft.com/office/drawing/2014/main" id="{ECB8C972-7060-48B9-BBB0-7974C13482BC}"/>
                </a:ext>
              </a:extLst>
            </p:cNvPr>
            <p:cNvSpPr/>
            <p:nvPr/>
          </p:nvSpPr>
          <p:spPr>
            <a:xfrm>
              <a:off x="4596227" y="2459578"/>
              <a:ext cx="685805" cy="685805"/>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92D050"/>
                  </a:solidFill>
                </a:rPr>
                <a:t>1</a:t>
              </a:r>
            </a:p>
          </p:txBody>
        </p:sp>
        <p:sp>
          <p:nvSpPr>
            <p:cNvPr id="53" name="Oval 52">
              <a:extLst>
                <a:ext uri="{FF2B5EF4-FFF2-40B4-BE49-F238E27FC236}">
                  <a16:creationId xmlns:a16="http://schemas.microsoft.com/office/drawing/2014/main" id="{A9EEA104-636C-493A-B85B-CAF44B84413C}"/>
                </a:ext>
              </a:extLst>
            </p:cNvPr>
            <p:cNvSpPr/>
            <p:nvPr/>
          </p:nvSpPr>
          <p:spPr>
            <a:xfrm>
              <a:off x="2476493" y="4398421"/>
              <a:ext cx="685805" cy="685805"/>
            </a:xfrm>
            <a:prstGeom prst="ellipse">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rgbClr val="00B050"/>
                  </a:solidFill>
                </a:rPr>
                <a:t>2</a:t>
              </a:r>
            </a:p>
          </p:txBody>
        </p:sp>
        <p:sp>
          <p:nvSpPr>
            <p:cNvPr id="55" name="Oval 54">
              <a:extLst>
                <a:ext uri="{FF2B5EF4-FFF2-40B4-BE49-F238E27FC236}">
                  <a16:creationId xmlns:a16="http://schemas.microsoft.com/office/drawing/2014/main" id="{57C73EBA-2AAF-48B3-85BC-202BF742ED4D}"/>
                </a:ext>
              </a:extLst>
            </p:cNvPr>
            <p:cNvSpPr/>
            <p:nvPr/>
          </p:nvSpPr>
          <p:spPr>
            <a:xfrm>
              <a:off x="4647973" y="5474652"/>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4</a:t>
              </a:r>
            </a:p>
          </p:txBody>
        </p:sp>
        <p:sp>
          <p:nvSpPr>
            <p:cNvPr id="56" name="Oval 55">
              <a:extLst>
                <a:ext uri="{FF2B5EF4-FFF2-40B4-BE49-F238E27FC236}">
                  <a16:creationId xmlns:a16="http://schemas.microsoft.com/office/drawing/2014/main" id="{19732C2F-7C83-4CD0-9768-18CFBA1B0F47}"/>
                </a:ext>
              </a:extLst>
            </p:cNvPr>
            <p:cNvSpPr/>
            <p:nvPr/>
          </p:nvSpPr>
          <p:spPr>
            <a:xfrm>
              <a:off x="6093173" y="381305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5</a:t>
              </a:r>
            </a:p>
          </p:txBody>
        </p:sp>
        <p:sp>
          <p:nvSpPr>
            <p:cNvPr id="57" name="Oval 56">
              <a:extLst>
                <a:ext uri="{FF2B5EF4-FFF2-40B4-BE49-F238E27FC236}">
                  <a16:creationId xmlns:a16="http://schemas.microsoft.com/office/drawing/2014/main" id="{A5129A2C-CC14-455D-B1AB-DC82C920FA72}"/>
                </a:ext>
              </a:extLst>
            </p:cNvPr>
            <p:cNvSpPr/>
            <p:nvPr/>
          </p:nvSpPr>
          <p:spPr>
            <a:xfrm>
              <a:off x="8211374" y="2914640"/>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6</a:t>
              </a:r>
            </a:p>
          </p:txBody>
        </p:sp>
        <p:sp>
          <p:nvSpPr>
            <p:cNvPr id="58" name="Oval 57">
              <a:extLst>
                <a:ext uri="{FF2B5EF4-FFF2-40B4-BE49-F238E27FC236}">
                  <a16:creationId xmlns:a16="http://schemas.microsoft.com/office/drawing/2014/main" id="{676846B4-639D-483C-8CB1-E1BEB8E48F9E}"/>
                </a:ext>
              </a:extLst>
            </p:cNvPr>
            <p:cNvSpPr/>
            <p:nvPr/>
          </p:nvSpPr>
          <p:spPr>
            <a:xfrm>
              <a:off x="8619061" y="5287907"/>
              <a:ext cx="685805" cy="685805"/>
            </a:xfrm>
            <a:prstGeom prst="ellipse">
              <a:avLst/>
            </a:prstGeom>
            <a:no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3200" dirty="0">
                  <a:solidFill>
                    <a:schemeClr val="bg1"/>
                  </a:solidFill>
                </a:rPr>
                <a:t>7</a:t>
              </a:r>
            </a:p>
          </p:txBody>
        </p:sp>
        <p:cxnSp>
          <p:nvCxnSpPr>
            <p:cNvPr id="59" name="Straight Connector 58">
              <a:extLst>
                <a:ext uri="{FF2B5EF4-FFF2-40B4-BE49-F238E27FC236}">
                  <a16:creationId xmlns:a16="http://schemas.microsoft.com/office/drawing/2014/main" id="{5E236091-C7CB-4FA4-86B6-2E7B6289A725}"/>
                </a:ext>
              </a:extLst>
            </p:cNvPr>
            <p:cNvCxnSpPr>
              <a:stCxn id="47" idx="6"/>
              <a:endCxn id="51" idx="2"/>
            </p:cNvCxnSpPr>
            <p:nvPr/>
          </p:nvCxnSpPr>
          <p:spPr>
            <a:xfrm flipV="1">
              <a:off x="1642531" y="2802481"/>
              <a:ext cx="2953696" cy="45506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D067BDD-3ABE-497D-8F5C-51D7A7ABF617}"/>
                </a:ext>
              </a:extLst>
            </p:cNvPr>
            <p:cNvCxnSpPr>
              <a:cxnSpLocks/>
              <a:stCxn id="47" idx="5"/>
              <a:endCxn id="53" idx="1"/>
            </p:cNvCxnSpPr>
            <p:nvPr/>
          </p:nvCxnSpPr>
          <p:spPr>
            <a:xfrm>
              <a:off x="1542097" y="3500011"/>
              <a:ext cx="1034830" cy="99884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073CE0C-D4E6-432D-B61F-DB5FC3D75447}"/>
                </a:ext>
              </a:extLst>
            </p:cNvPr>
            <p:cNvCxnSpPr>
              <a:stCxn id="53" idx="7"/>
              <a:endCxn id="51" idx="3"/>
            </p:cNvCxnSpPr>
            <p:nvPr/>
          </p:nvCxnSpPr>
          <p:spPr>
            <a:xfrm flipV="1">
              <a:off x="3061864" y="3044949"/>
              <a:ext cx="1634797" cy="14539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2234070-5F56-44E8-A8FD-8EECDC8F17DA}"/>
                </a:ext>
              </a:extLst>
            </p:cNvPr>
            <p:cNvCxnSpPr>
              <a:stCxn id="51" idx="6"/>
              <a:endCxn id="57" idx="2"/>
            </p:cNvCxnSpPr>
            <p:nvPr/>
          </p:nvCxnSpPr>
          <p:spPr>
            <a:xfrm>
              <a:off x="5282032" y="2802481"/>
              <a:ext cx="2929342" cy="4550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159D43A-CDF9-4B21-88B9-8E0A0B583A67}"/>
                </a:ext>
              </a:extLst>
            </p:cNvPr>
            <p:cNvCxnSpPr>
              <a:stCxn id="56" idx="7"/>
              <a:endCxn id="57" idx="3"/>
            </p:cNvCxnSpPr>
            <p:nvPr/>
          </p:nvCxnSpPr>
          <p:spPr>
            <a:xfrm flipV="1">
              <a:off x="6678544" y="3500011"/>
              <a:ext cx="1633264" cy="4134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09B684F-E576-4215-869A-55591E12A13A}"/>
                </a:ext>
              </a:extLst>
            </p:cNvPr>
            <p:cNvCxnSpPr>
              <a:stCxn id="56" idx="5"/>
              <a:endCxn id="58" idx="1"/>
            </p:cNvCxnSpPr>
            <p:nvPr/>
          </p:nvCxnSpPr>
          <p:spPr>
            <a:xfrm>
              <a:off x="6678544" y="4398421"/>
              <a:ext cx="2040951" cy="9899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C38AB1D-3BDE-4280-A133-F30DCB509E60}"/>
                </a:ext>
              </a:extLst>
            </p:cNvPr>
            <p:cNvCxnSpPr>
              <a:stCxn id="57" idx="4"/>
              <a:endCxn id="58" idx="0"/>
            </p:cNvCxnSpPr>
            <p:nvPr/>
          </p:nvCxnSpPr>
          <p:spPr>
            <a:xfrm>
              <a:off x="8554277" y="3600445"/>
              <a:ext cx="407687" cy="168746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50CC291-D0B5-4432-A906-9E36E5BDD364}"/>
                </a:ext>
              </a:extLst>
            </p:cNvPr>
            <p:cNvCxnSpPr>
              <a:stCxn id="51" idx="5"/>
              <a:endCxn id="56" idx="1"/>
            </p:cNvCxnSpPr>
            <p:nvPr/>
          </p:nvCxnSpPr>
          <p:spPr>
            <a:xfrm>
              <a:off x="5181598" y="3044949"/>
              <a:ext cx="1012009" cy="868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7C68E64-EC3E-4744-9C7E-716EC74133D9}"/>
                </a:ext>
              </a:extLst>
            </p:cNvPr>
            <p:cNvCxnSpPr>
              <a:stCxn id="53" idx="6"/>
              <a:endCxn id="56" idx="2"/>
            </p:cNvCxnSpPr>
            <p:nvPr/>
          </p:nvCxnSpPr>
          <p:spPr>
            <a:xfrm flipV="1">
              <a:off x="3162298" y="4155953"/>
              <a:ext cx="2930875" cy="58537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AF233F9-4F81-453C-9BFE-FBBA5D8416EF}"/>
                </a:ext>
              </a:extLst>
            </p:cNvPr>
            <p:cNvCxnSpPr>
              <a:stCxn id="47" idx="4"/>
              <a:endCxn id="49" idx="0"/>
            </p:cNvCxnSpPr>
            <p:nvPr/>
          </p:nvCxnSpPr>
          <p:spPr>
            <a:xfrm>
              <a:off x="1299629" y="3600445"/>
              <a:ext cx="1" cy="211667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53120C-2B6A-4D92-8E36-82409C632195}"/>
                </a:ext>
              </a:extLst>
            </p:cNvPr>
            <p:cNvCxnSpPr>
              <a:cxnSpLocks/>
              <a:stCxn id="49" idx="7"/>
              <a:endCxn id="53" idx="3"/>
            </p:cNvCxnSpPr>
            <p:nvPr/>
          </p:nvCxnSpPr>
          <p:spPr>
            <a:xfrm flipV="1">
              <a:off x="1542098" y="4983792"/>
              <a:ext cx="1034829" cy="8337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AA08B8B-EAA1-428E-AE8C-BDE79B346861}"/>
                </a:ext>
              </a:extLst>
            </p:cNvPr>
            <p:cNvCxnSpPr>
              <a:stCxn id="49" idx="6"/>
              <a:endCxn id="55" idx="2"/>
            </p:cNvCxnSpPr>
            <p:nvPr/>
          </p:nvCxnSpPr>
          <p:spPr>
            <a:xfrm flipV="1">
              <a:off x="1642532" y="5817555"/>
              <a:ext cx="3005441" cy="24246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3D8C4CE-D1FF-427F-8497-4E554AA5D61E}"/>
                </a:ext>
              </a:extLst>
            </p:cNvPr>
            <p:cNvCxnSpPr>
              <a:stCxn id="53" idx="5"/>
              <a:endCxn id="55" idx="1"/>
            </p:cNvCxnSpPr>
            <p:nvPr/>
          </p:nvCxnSpPr>
          <p:spPr>
            <a:xfrm>
              <a:off x="3061864" y="4983792"/>
              <a:ext cx="1686543" cy="5912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8638EEF-E2B5-4502-99E1-93A9AAEC433D}"/>
                </a:ext>
              </a:extLst>
            </p:cNvPr>
            <p:cNvCxnSpPr>
              <a:stCxn id="55" idx="6"/>
              <a:endCxn id="58" idx="2"/>
            </p:cNvCxnSpPr>
            <p:nvPr/>
          </p:nvCxnSpPr>
          <p:spPr>
            <a:xfrm flipV="1">
              <a:off x="5333778" y="5630810"/>
              <a:ext cx="3285283" cy="1867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B3BB7CC-3EF4-4E32-968E-AE5DABCAEE78}"/>
                </a:ext>
              </a:extLst>
            </p:cNvPr>
            <p:cNvCxnSpPr>
              <a:stCxn id="55" idx="7"/>
              <a:endCxn id="56" idx="3"/>
            </p:cNvCxnSpPr>
            <p:nvPr/>
          </p:nvCxnSpPr>
          <p:spPr>
            <a:xfrm flipV="1">
              <a:off x="5233344" y="4398421"/>
              <a:ext cx="960263" cy="11766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589EC31B-102A-4615-8991-471AF6F9785F}"/>
                </a:ext>
              </a:extLst>
            </p:cNvPr>
            <p:cNvSpPr txBox="1"/>
            <p:nvPr/>
          </p:nvSpPr>
          <p:spPr>
            <a:xfrm>
              <a:off x="2794966" y="2521729"/>
              <a:ext cx="367408" cy="523220"/>
            </a:xfrm>
            <a:prstGeom prst="rect">
              <a:avLst/>
            </a:prstGeom>
            <a:noFill/>
            <a:ln>
              <a:noFill/>
            </a:ln>
          </p:spPr>
          <p:txBody>
            <a:bodyPr wrap="none" rtlCol="0">
              <a:spAutoFit/>
            </a:bodyPr>
            <a:lstStyle/>
            <a:p>
              <a:r>
                <a:rPr lang="en-AU" sz="2800" dirty="0">
                  <a:solidFill>
                    <a:srgbClr val="92D050"/>
                  </a:solidFill>
                </a:rPr>
                <a:t>5</a:t>
              </a:r>
            </a:p>
          </p:txBody>
        </p:sp>
        <p:sp>
          <p:nvSpPr>
            <p:cNvPr id="75" name="TextBox 74">
              <a:extLst>
                <a:ext uri="{FF2B5EF4-FFF2-40B4-BE49-F238E27FC236}">
                  <a16:creationId xmlns:a16="http://schemas.microsoft.com/office/drawing/2014/main" id="{3CD469CD-D8D2-454A-BC7D-BD05600209A6}"/>
                </a:ext>
              </a:extLst>
            </p:cNvPr>
            <p:cNvSpPr txBox="1"/>
            <p:nvPr/>
          </p:nvSpPr>
          <p:spPr>
            <a:xfrm>
              <a:off x="6691129" y="2539120"/>
              <a:ext cx="367408" cy="523220"/>
            </a:xfrm>
            <a:prstGeom prst="rect">
              <a:avLst/>
            </a:prstGeom>
            <a:noFill/>
          </p:spPr>
          <p:txBody>
            <a:bodyPr wrap="none" rtlCol="0">
              <a:spAutoFit/>
            </a:bodyPr>
            <a:lstStyle/>
            <a:p>
              <a:r>
                <a:rPr lang="en-AU" sz="2800" dirty="0">
                  <a:solidFill>
                    <a:schemeClr val="bg1"/>
                  </a:solidFill>
                </a:rPr>
                <a:t>7</a:t>
              </a:r>
            </a:p>
          </p:txBody>
        </p:sp>
        <p:sp>
          <p:nvSpPr>
            <p:cNvPr id="76" name="TextBox 75">
              <a:extLst>
                <a:ext uri="{FF2B5EF4-FFF2-40B4-BE49-F238E27FC236}">
                  <a16:creationId xmlns:a16="http://schemas.microsoft.com/office/drawing/2014/main" id="{B3041AD2-1E6E-4791-A704-C8695D8EF995}"/>
                </a:ext>
              </a:extLst>
            </p:cNvPr>
            <p:cNvSpPr txBox="1"/>
            <p:nvPr/>
          </p:nvSpPr>
          <p:spPr>
            <a:xfrm>
              <a:off x="8827791" y="4058334"/>
              <a:ext cx="367408" cy="523220"/>
            </a:xfrm>
            <a:prstGeom prst="rect">
              <a:avLst/>
            </a:prstGeom>
            <a:noFill/>
          </p:spPr>
          <p:txBody>
            <a:bodyPr wrap="none" rtlCol="0">
              <a:spAutoFit/>
            </a:bodyPr>
            <a:lstStyle/>
            <a:p>
              <a:r>
                <a:rPr lang="en-AU" sz="2800" dirty="0">
                  <a:solidFill>
                    <a:schemeClr val="bg1"/>
                  </a:solidFill>
                </a:rPr>
                <a:t>5</a:t>
              </a:r>
            </a:p>
          </p:txBody>
        </p:sp>
        <p:sp>
          <p:nvSpPr>
            <p:cNvPr id="77" name="TextBox 76">
              <a:extLst>
                <a:ext uri="{FF2B5EF4-FFF2-40B4-BE49-F238E27FC236}">
                  <a16:creationId xmlns:a16="http://schemas.microsoft.com/office/drawing/2014/main" id="{349170ED-698B-4A44-96E0-3877AB4BC735}"/>
                </a:ext>
              </a:extLst>
            </p:cNvPr>
            <p:cNvSpPr txBox="1"/>
            <p:nvPr/>
          </p:nvSpPr>
          <p:spPr>
            <a:xfrm>
              <a:off x="919157" y="4370161"/>
              <a:ext cx="367408" cy="523220"/>
            </a:xfrm>
            <a:prstGeom prst="rect">
              <a:avLst/>
            </a:prstGeom>
            <a:noFill/>
            <a:ln>
              <a:noFill/>
            </a:ln>
          </p:spPr>
          <p:txBody>
            <a:bodyPr wrap="none" rtlCol="0">
              <a:spAutoFit/>
            </a:bodyPr>
            <a:lstStyle/>
            <a:p>
              <a:r>
                <a:rPr lang="en-AU" sz="2800" dirty="0">
                  <a:solidFill>
                    <a:srgbClr val="92D050"/>
                  </a:solidFill>
                </a:rPr>
                <a:t>6</a:t>
              </a:r>
            </a:p>
          </p:txBody>
        </p:sp>
        <p:sp>
          <p:nvSpPr>
            <p:cNvPr id="78" name="TextBox 77">
              <a:extLst>
                <a:ext uri="{FF2B5EF4-FFF2-40B4-BE49-F238E27FC236}">
                  <a16:creationId xmlns:a16="http://schemas.microsoft.com/office/drawing/2014/main" id="{B9B74EE1-1F38-4C99-BA3C-034E1FC8D31F}"/>
                </a:ext>
              </a:extLst>
            </p:cNvPr>
            <p:cNvSpPr txBox="1"/>
            <p:nvPr/>
          </p:nvSpPr>
          <p:spPr>
            <a:xfrm>
              <a:off x="2084501" y="3582559"/>
              <a:ext cx="367408" cy="523220"/>
            </a:xfrm>
            <a:prstGeom prst="rect">
              <a:avLst/>
            </a:prstGeom>
            <a:noFill/>
            <a:ln>
              <a:noFill/>
            </a:ln>
          </p:spPr>
          <p:txBody>
            <a:bodyPr wrap="none" rtlCol="0">
              <a:spAutoFit/>
            </a:bodyPr>
            <a:lstStyle/>
            <a:p>
              <a:r>
                <a:rPr lang="en-AU" sz="2800" dirty="0">
                  <a:solidFill>
                    <a:srgbClr val="00B050"/>
                  </a:solidFill>
                </a:rPr>
                <a:t>4</a:t>
              </a:r>
            </a:p>
          </p:txBody>
        </p:sp>
        <p:sp>
          <p:nvSpPr>
            <p:cNvPr id="79" name="TextBox 78">
              <a:extLst>
                <a:ext uri="{FF2B5EF4-FFF2-40B4-BE49-F238E27FC236}">
                  <a16:creationId xmlns:a16="http://schemas.microsoft.com/office/drawing/2014/main" id="{9D8AE60A-CA2A-4B92-BB77-A1D1A10FC299}"/>
                </a:ext>
              </a:extLst>
            </p:cNvPr>
            <p:cNvSpPr txBox="1"/>
            <p:nvPr/>
          </p:nvSpPr>
          <p:spPr>
            <a:xfrm>
              <a:off x="3476594" y="3353938"/>
              <a:ext cx="367408" cy="523220"/>
            </a:xfrm>
            <a:prstGeom prst="rect">
              <a:avLst/>
            </a:prstGeom>
            <a:noFill/>
          </p:spPr>
          <p:txBody>
            <a:bodyPr wrap="none" rtlCol="0">
              <a:spAutoFit/>
            </a:bodyPr>
            <a:lstStyle/>
            <a:p>
              <a:r>
                <a:rPr lang="en-AU" sz="2800" dirty="0">
                  <a:solidFill>
                    <a:schemeClr val="bg1"/>
                  </a:solidFill>
                </a:rPr>
                <a:t>8</a:t>
              </a:r>
            </a:p>
          </p:txBody>
        </p:sp>
        <p:sp>
          <p:nvSpPr>
            <p:cNvPr id="80" name="TextBox 79">
              <a:extLst>
                <a:ext uri="{FF2B5EF4-FFF2-40B4-BE49-F238E27FC236}">
                  <a16:creationId xmlns:a16="http://schemas.microsoft.com/office/drawing/2014/main" id="{AEDFBCBD-A5FC-4004-A150-BDB0CDCE8E38}"/>
                </a:ext>
              </a:extLst>
            </p:cNvPr>
            <p:cNvSpPr txBox="1"/>
            <p:nvPr/>
          </p:nvSpPr>
          <p:spPr>
            <a:xfrm>
              <a:off x="4426475" y="3894342"/>
              <a:ext cx="367408" cy="523220"/>
            </a:xfrm>
            <a:prstGeom prst="rect">
              <a:avLst/>
            </a:prstGeom>
            <a:noFill/>
          </p:spPr>
          <p:txBody>
            <a:bodyPr wrap="none" rtlCol="0">
              <a:spAutoFit/>
            </a:bodyPr>
            <a:lstStyle/>
            <a:p>
              <a:r>
                <a:rPr lang="en-AU" sz="2800" dirty="0">
                  <a:solidFill>
                    <a:schemeClr val="bg1"/>
                  </a:solidFill>
                </a:rPr>
                <a:t>7</a:t>
              </a:r>
            </a:p>
          </p:txBody>
        </p:sp>
        <p:sp>
          <p:nvSpPr>
            <p:cNvPr id="81" name="TextBox 80">
              <a:extLst>
                <a:ext uri="{FF2B5EF4-FFF2-40B4-BE49-F238E27FC236}">
                  <a16:creationId xmlns:a16="http://schemas.microsoft.com/office/drawing/2014/main" id="{D2189ED0-DC2E-4076-9A1A-8638E97CEDF0}"/>
                </a:ext>
              </a:extLst>
            </p:cNvPr>
            <p:cNvSpPr txBox="1"/>
            <p:nvPr/>
          </p:nvSpPr>
          <p:spPr>
            <a:xfrm>
              <a:off x="5723179" y="3062669"/>
              <a:ext cx="367408" cy="523220"/>
            </a:xfrm>
            <a:prstGeom prst="rect">
              <a:avLst/>
            </a:prstGeom>
            <a:noFill/>
          </p:spPr>
          <p:txBody>
            <a:bodyPr wrap="none" rtlCol="0">
              <a:spAutoFit/>
            </a:bodyPr>
            <a:lstStyle/>
            <a:p>
              <a:r>
                <a:rPr lang="en-AU" sz="2800" dirty="0">
                  <a:solidFill>
                    <a:schemeClr val="bg1"/>
                  </a:solidFill>
                </a:rPr>
                <a:t>2</a:t>
              </a:r>
            </a:p>
          </p:txBody>
        </p:sp>
        <p:sp>
          <p:nvSpPr>
            <p:cNvPr id="82" name="TextBox 81">
              <a:extLst>
                <a:ext uri="{FF2B5EF4-FFF2-40B4-BE49-F238E27FC236}">
                  <a16:creationId xmlns:a16="http://schemas.microsoft.com/office/drawing/2014/main" id="{5CCDE51D-18C2-4FAE-81B0-49ED2D84C3E5}"/>
                </a:ext>
              </a:extLst>
            </p:cNvPr>
            <p:cNvSpPr txBox="1"/>
            <p:nvPr/>
          </p:nvSpPr>
          <p:spPr>
            <a:xfrm>
              <a:off x="7186875" y="3214603"/>
              <a:ext cx="367408" cy="523220"/>
            </a:xfrm>
            <a:prstGeom prst="rect">
              <a:avLst/>
            </a:prstGeom>
            <a:noFill/>
          </p:spPr>
          <p:txBody>
            <a:bodyPr wrap="none" rtlCol="0">
              <a:spAutoFit/>
            </a:bodyPr>
            <a:lstStyle/>
            <a:p>
              <a:r>
                <a:rPr lang="en-AU" sz="2800" dirty="0">
                  <a:solidFill>
                    <a:schemeClr val="bg1"/>
                  </a:solidFill>
                </a:rPr>
                <a:t>3</a:t>
              </a:r>
            </a:p>
          </p:txBody>
        </p:sp>
        <p:sp>
          <p:nvSpPr>
            <p:cNvPr id="83" name="TextBox 82">
              <a:extLst>
                <a:ext uri="{FF2B5EF4-FFF2-40B4-BE49-F238E27FC236}">
                  <a16:creationId xmlns:a16="http://schemas.microsoft.com/office/drawing/2014/main" id="{F44993BB-5BB7-4A67-8F2E-20B9858E8432}"/>
                </a:ext>
              </a:extLst>
            </p:cNvPr>
            <p:cNvSpPr txBox="1"/>
            <p:nvPr/>
          </p:nvSpPr>
          <p:spPr>
            <a:xfrm>
              <a:off x="7638807" y="4389173"/>
              <a:ext cx="367408" cy="523220"/>
            </a:xfrm>
            <a:prstGeom prst="rect">
              <a:avLst/>
            </a:prstGeom>
            <a:noFill/>
          </p:spPr>
          <p:txBody>
            <a:bodyPr wrap="none" rtlCol="0">
              <a:spAutoFit/>
            </a:bodyPr>
            <a:lstStyle/>
            <a:p>
              <a:r>
                <a:rPr lang="en-AU" sz="2800" dirty="0">
                  <a:solidFill>
                    <a:schemeClr val="bg1"/>
                  </a:solidFill>
                </a:rPr>
                <a:t>6</a:t>
              </a:r>
            </a:p>
          </p:txBody>
        </p:sp>
        <p:sp>
          <p:nvSpPr>
            <p:cNvPr id="84" name="TextBox 83">
              <a:extLst>
                <a:ext uri="{FF2B5EF4-FFF2-40B4-BE49-F238E27FC236}">
                  <a16:creationId xmlns:a16="http://schemas.microsoft.com/office/drawing/2014/main" id="{E2E6BBAC-3C74-4E3A-8EAE-85546FCD5AA1}"/>
                </a:ext>
              </a:extLst>
            </p:cNvPr>
            <p:cNvSpPr txBox="1"/>
            <p:nvPr/>
          </p:nvSpPr>
          <p:spPr>
            <a:xfrm>
              <a:off x="6765082" y="5213042"/>
              <a:ext cx="367408" cy="523220"/>
            </a:xfrm>
            <a:prstGeom prst="rect">
              <a:avLst/>
            </a:prstGeom>
            <a:noFill/>
          </p:spPr>
          <p:txBody>
            <a:bodyPr wrap="none" rtlCol="0">
              <a:spAutoFit/>
            </a:bodyPr>
            <a:lstStyle/>
            <a:p>
              <a:r>
                <a:rPr lang="en-AU" sz="2800" dirty="0">
                  <a:solidFill>
                    <a:schemeClr val="bg1"/>
                  </a:solidFill>
                </a:rPr>
                <a:t>8</a:t>
              </a:r>
            </a:p>
          </p:txBody>
        </p:sp>
        <p:sp>
          <p:nvSpPr>
            <p:cNvPr id="85" name="TextBox 84">
              <a:extLst>
                <a:ext uri="{FF2B5EF4-FFF2-40B4-BE49-F238E27FC236}">
                  <a16:creationId xmlns:a16="http://schemas.microsoft.com/office/drawing/2014/main" id="{3F442C67-2D11-4D4C-97C7-8C8EC0EAF788}"/>
                </a:ext>
              </a:extLst>
            </p:cNvPr>
            <p:cNvSpPr txBox="1"/>
            <p:nvPr/>
          </p:nvSpPr>
          <p:spPr>
            <a:xfrm>
              <a:off x="5370429" y="4564172"/>
              <a:ext cx="367408" cy="523220"/>
            </a:xfrm>
            <a:prstGeom prst="rect">
              <a:avLst/>
            </a:prstGeom>
            <a:noFill/>
          </p:spPr>
          <p:txBody>
            <a:bodyPr wrap="none" rtlCol="0">
              <a:spAutoFit/>
            </a:bodyPr>
            <a:lstStyle/>
            <a:p>
              <a:r>
                <a:rPr lang="en-AU" sz="2800" dirty="0">
                  <a:solidFill>
                    <a:schemeClr val="bg1"/>
                  </a:solidFill>
                </a:rPr>
                <a:t>3</a:t>
              </a:r>
            </a:p>
          </p:txBody>
        </p:sp>
        <p:sp>
          <p:nvSpPr>
            <p:cNvPr id="86" name="TextBox 85">
              <a:extLst>
                <a:ext uri="{FF2B5EF4-FFF2-40B4-BE49-F238E27FC236}">
                  <a16:creationId xmlns:a16="http://schemas.microsoft.com/office/drawing/2014/main" id="{D24E28D8-40FD-47C8-B364-D73BA6CA6EC3}"/>
                </a:ext>
              </a:extLst>
            </p:cNvPr>
            <p:cNvSpPr txBox="1"/>
            <p:nvPr/>
          </p:nvSpPr>
          <p:spPr>
            <a:xfrm>
              <a:off x="3856587" y="4772399"/>
              <a:ext cx="367408" cy="523220"/>
            </a:xfrm>
            <a:prstGeom prst="rect">
              <a:avLst/>
            </a:prstGeom>
            <a:noFill/>
          </p:spPr>
          <p:txBody>
            <a:bodyPr wrap="none" rtlCol="0">
              <a:spAutoFit/>
            </a:bodyPr>
            <a:lstStyle/>
            <a:p>
              <a:r>
                <a:rPr lang="en-AU" sz="2800" dirty="0">
                  <a:solidFill>
                    <a:schemeClr val="bg1"/>
                  </a:solidFill>
                </a:rPr>
                <a:t>3</a:t>
              </a:r>
            </a:p>
          </p:txBody>
        </p:sp>
        <p:sp>
          <p:nvSpPr>
            <p:cNvPr id="87" name="TextBox 86">
              <a:extLst>
                <a:ext uri="{FF2B5EF4-FFF2-40B4-BE49-F238E27FC236}">
                  <a16:creationId xmlns:a16="http://schemas.microsoft.com/office/drawing/2014/main" id="{C9E9DD89-4D1C-4729-B737-072F21AF779C}"/>
                </a:ext>
              </a:extLst>
            </p:cNvPr>
            <p:cNvSpPr txBox="1"/>
            <p:nvPr/>
          </p:nvSpPr>
          <p:spPr>
            <a:xfrm>
              <a:off x="2945399" y="5415569"/>
              <a:ext cx="367408" cy="523220"/>
            </a:xfrm>
            <a:prstGeom prst="rect">
              <a:avLst/>
            </a:prstGeom>
            <a:noFill/>
          </p:spPr>
          <p:txBody>
            <a:bodyPr wrap="none" rtlCol="0">
              <a:spAutoFit/>
            </a:bodyPr>
            <a:lstStyle/>
            <a:p>
              <a:r>
                <a:rPr lang="en-AU" sz="2800" dirty="0">
                  <a:solidFill>
                    <a:schemeClr val="bg1"/>
                  </a:solidFill>
                </a:rPr>
                <a:t>6</a:t>
              </a:r>
            </a:p>
          </p:txBody>
        </p:sp>
        <p:sp>
          <p:nvSpPr>
            <p:cNvPr id="88" name="TextBox 87">
              <a:extLst>
                <a:ext uri="{FF2B5EF4-FFF2-40B4-BE49-F238E27FC236}">
                  <a16:creationId xmlns:a16="http://schemas.microsoft.com/office/drawing/2014/main" id="{75C69146-AD00-456B-AA1E-3524FC213098}"/>
                </a:ext>
              </a:extLst>
            </p:cNvPr>
            <p:cNvSpPr txBox="1"/>
            <p:nvPr/>
          </p:nvSpPr>
          <p:spPr>
            <a:xfrm>
              <a:off x="1776668" y="4892349"/>
              <a:ext cx="367408" cy="523220"/>
            </a:xfrm>
            <a:prstGeom prst="rect">
              <a:avLst/>
            </a:prstGeom>
            <a:noFill/>
          </p:spPr>
          <p:txBody>
            <a:bodyPr wrap="none" rtlCol="0">
              <a:spAutoFit/>
            </a:bodyPr>
            <a:lstStyle/>
            <a:p>
              <a:r>
                <a:rPr lang="en-AU" sz="2800" dirty="0">
                  <a:solidFill>
                    <a:schemeClr val="bg1"/>
                  </a:solidFill>
                </a:rPr>
                <a:t>1</a:t>
              </a:r>
            </a:p>
          </p:txBody>
        </p:sp>
      </p:grpSp>
    </p:spTree>
    <p:extLst>
      <p:ext uri="{BB962C8B-B14F-4D97-AF65-F5344CB8AC3E}">
        <p14:creationId xmlns:p14="http://schemas.microsoft.com/office/powerpoint/2010/main" val="3795789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6182</Words>
  <Application>Microsoft Office PowerPoint</Application>
  <PresentationFormat>Widescreen</PresentationFormat>
  <Paragraphs>3113</Paragraphs>
  <Slides>82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82</vt:i4>
      </vt:variant>
    </vt:vector>
  </HeadingPairs>
  <TitlesOfParts>
    <vt:vector size="86" baseType="lpstr">
      <vt:lpstr>Arial</vt:lpstr>
      <vt:lpstr>Calibri</vt:lpstr>
      <vt:lpstr>Calibri Light</vt:lpstr>
      <vt:lpstr>Office Theme</vt:lpstr>
      <vt:lpstr>Dijkstra’s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Dijkstra’s Algorithm</dc:title>
  <dc:creator>Kevin Luxa</dc:creator>
  <cp:lastModifiedBy>Kevin Luxa</cp:lastModifiedBy>
  <cp:revision>28</cp:revision>
  <dcterms:created xsi:type="dcterms:W3CDTF">2019-10-27T12:00:20Z</dcterms:created>
  <dcterms:modified xsi:type="dcterms:W3CDTF">2019-10-27T15:49:21Z</dcterms:modified>
</cp:coreProperties>
</file>