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0" r:id="rId5"/>
    <p:sldId id="258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83BE"/>
    <a:srgbClr val="DCDEAB"/>
    <a:srgbClr val="3E85D1"/>
    <a:srgbClr val="70D4FF"/>
    <a:srgbClr val="009ED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A805-8E37-45A9-B4B0-1FAAC8BE43B9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D08-E152-45AA-A97A-C3CF3FD41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758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A805-8E37-45A9-B4B0-1FAAC8BE43B9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D08-E152-45AA-A97A-C3CF3FD41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02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A805-8E37-45A9-B4B0-1FAAC8BE43B9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D08-E152-45AA-A97A-C3CF3FD41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532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A805-8E37-45A9-B4B0-1FAAC8BE43B9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D08-E152-45AA-A97A-C3CF3FD41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55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A805-8E37-45A9-B4B0-1FAAC8BE43B9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D08-E152-45AA-A97A-C3CF3FD41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51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A805-8E37-45A9-B4B0-1FAAC8BE43B9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D08-E152-45AA-A97A-C3CF3FD41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980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A805-8E37-45A9-B4B0-1FAAC8BE43B9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D08-E152-45AA-A97A-C3CF3FD41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817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A805-8E37-45A9-B4B0-1FAAC8BE43B9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D08-E152-45AA-A97A-C3CF3FD41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67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A805-8E37-45A9-B4B0-1FAAC8BE43B9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D08-E152-45AA-A97A-C3CF3FD41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12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A805-8E37-45A9-B4B0-1FAAC8BE43B9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D08-E152-45AA-A97A-C3CF3FD41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89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A805-8E37-45A9-B4B0-1FAAC8BE43B9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D08-E152-45AA-A97A-C3CF3FD41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78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A805-8E37-45A9-B4B0-1FAAC8BE43B9}" type="datetimeFigureOut">
              <a:rPr lang="en-AU" smtClean="0"/>
              <a:t>22/09/2019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CD08-E152-45AA-A97A-C3CF3FD41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4936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71801"/>
            <a:ext cx="9144000" cy="1037491"/>
          </a:xfrm>
        </p:spPr>
        <p:txBody>
          <a:bodyPr>
            <a:normAutofit/>
          </a:bodyPr>
          <a:lstStyle/>
          <a:p>
            <a:r>
              <a:rPr lang="en-AU" sz="6600" dirty="0" smtClean="0">
                <a:solidFill>
                  <a:srgbClr val="FFC000"/>
                </a:solidFill>
                <a:latin typeface="Bitstream Vera Sans Mono" panose="020B0609030804020204" pitchFamily="49" charset="0"/>
              </a:rPr>
              <a:t>ADTs</a:t>
            </a:r>
            <a:endParaRPr lang="en-AU" dirty="0">
              <a:solidFill>
                <a:srgbClr val="FFC000"/>
              </a:solidFill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3723" y="3012585"/>
            <a:ext cx="817829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latin typeface="Bitstream Vera Sans Mono" panose="020B0609030804020204" pitchFamily="49" charset="0"/>
              </a:rPr>
              <a:t>Separation of concerns</a:t>
            </a:r>
            <a:endParaRPr lang="en-AU" sz="2400" dirty="0" smtClean="0">
              <a:latin typeface="Bitstream Vera Sans Mono" panose="020B06090308040202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991" y="365125"/>
            <a:ext cx="11469757" cy="1325563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rgbClr val="FFC000"/>
                </a:solidFill>
                <a:latin typeface="Bitstream Vera Sans Mono" panose="020B0609030804020204" pitchFamily="49" charset="0"/>
              </a:rPr>
              <a:t>Advantages of ADTs</a:t>
            </a:r>
            <a:endParaRPr lang="en-AU" dirty="0">
              <a:solidFill>
                <a:srgbClr val="FFC000"/>
              </a:solidFill>
              <a:latin typeface="Bitstream Vera Sans Mono" panose="020B060903080402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4730" y="3400035"/>
            <a:ext cx="1065627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latin typeface="Bitstream Vera Sans Mono" panose="020B0609030804020204" pitchFamily="49" charset="0"/>
              </a:rPr>
              <a:t>User does not need to care about the internal workings of the ADT.</a:t>
            </a:r>
            <a:endParaRPr lang="en-AU" sz="2400" dirty="0" smtClean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Single Corner Rectangle 5"/>
          <p:cNvSpPr/>
          <p:nvPr/>
        </p:nvSpPr>
        <p:spPr>
          <a:xfrm>
            <a:off x="4966025" y="2265159"/>
            <a:ext cx="2259949" cy="2624667"/>
          </a:xfrm>
          <a:prstGeom prst="snip1Rect">
            <a:avLst>
              <a:gd name="adj" fmla="val 23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938"/>
            <a:r>
              <a:rPr lang="en-AU" dirty="0" smtClean="0">
                <a:latin typeface="Bitstream Vera Sans Mono" panose="020B0609030804020204" pitchFamily="49" charset="0"/>
              </a:rPr>
              <a:t>BankAccount.h</a:t>
            </a:r>
          </a:p>
          <a:p>
            <a:pPr algn="ctr"/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rgbClr val="FFC000"/>
                </a:solidFill>
                <a:latin typeface="Bitstream Vera Sans Mono" panose="020B0609030804020204" pitchFamily="49" charset="0"/>
              </a:rPr>
              <a:t>The BankAccount ADT</a:t>
            </a:r>
            <a:endParaRPr lang="en-AU" dirty="0">
              <a:solidFill>
                <a:srgbClr val="FFC000"/>
              </a:solidFill>
              <a:latin typeface="Bitstream Vera Sans Mono" panose="020B0609030804020204" pitchFamily="49" charset="0"/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1654255" y="2265159"/>
            <a:ext cx="2259949" cy="2624667"/>
          </a:xfrm>
          <a:prstGeom prst="snip1Rect">
            <a:avLst>
              <a:gd name="adj" fmla="val 23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938"/>
            <a:r>
              <a:rPr lang="en-AU" dirty="0" smtClean="0">
                <a:latin typeface="Bitstream Vera Sans Mono" panose="020B0609030804020204" pitchFamily="49" charset="0"/>
              </a:rPr>
              <a:t>BankAccount.c</a:t>
            </a:r>
          </a:p>
          <a:p>
            <a:pPr algn="ctr"/>
            <a:endParaRPr lang="en-AU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8277795" y="2265159"/>
            <a:ext cx="2259949" cy="2624667"/>
          </a:xfrm>
          <a:prstGeom prst="snip1Rect">
            <a:avLst>
              <a:gd name="adj" fmla="val 23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938"/>
            <a:r>
              <a:rPr lang="en-AU" dirty="0" smtClean="0">
                <a:latin typeface="Bitstream Vera Sans Mono" panose="020B0609030804020204" pitchFamily="49" charset="0"/>
              </a:rPr>
              <a:t>accountUser.c</a:t>
            </a:r>
          </a:p>
          <a:p>
            <a:pPr algn="ctr"/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654254" y="5094965"/>
            <a:ext cx="225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Implementation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6024" y="5094965"/>
            <a:ext cx="225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Interface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7794" y="5094965"/>
            <a:ext cx="225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User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4254" y="5641457"/>
            <a:ext cx="22599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latin typeface="Bitstream Vera Sans Mono" panose="020B0609030804020204" pitchFamily="49" charset="0"/>
              </a:rPr>
              <a:t>≈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Bank System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6023" y="5641456"/>
            <a:ext cx="2259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latin typeface="Bitstream Vera Sans Mono" panose="020B0609030804020204" pitchFamily="49" charset="0"/>
              </a:rPr>
              <a:t>≈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Bank Teller/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ATM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7792" y="5641455"/>
            <a:ext cx="22599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latin typeface="Bitstream Vera Sans Mono" panose="020B0609030804020204" pitchFamily="49" charset="0"/>
              </a:rPr>
              <a:t>≈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Customer</a:t>
            </a:r>
            <a:endParaRPr lang="en-AU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2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>
                <a:solidFill>
                  <a:srgbClr val="FFC000"/>
                </a:solidFill>
                <a:latin typeface="Bitstream Vera Sans Mono" panose="020B0609030804020204" pitchFamily="49" charset="0"/>
              </a:rPr>
              <a:t>BankAccount.h (Interface)</a:t>
            </a:r>
            <a:endParaRPr lang="en-AU" dirty="0">
              <a:solidFill>
                <a:srgbClr val="FFC000"/>
              </a:solidFill>
              <a:latin typeface="Bitstream Vera Sans Mono" panose="020B06090308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849" y="1825625"/>
            <a:ext cx="824230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rgbClr val="BF83BE"/>
                </a:solidFill>
                <a:latin typeface="Bitstream Vera Sans Mono" panose="020B0609030804020204" pitchFamily="49" charset="0"/>
              </a:rPr>
              <a:t>#ifndef BANK_ACCOUNT_H</a:t>
            </a:r>
          </a:p>
          <a:p>
            <a:pPr marL="0" indent="0">
              <a:buNone/>
            </a:pPr>
            <a:r>
              <a:rPr lang="en-AU" dirty="0" smtClean="0">
                <a:solidFill>
                  <a:srgbClr val="BF83BE"/>
                </a:solidFill>
                <a:latin typeface="Bitstream Vera Sans Mono" panose="020B0609030804020204" pitchFamily="49" charset="0"/>
              </a:rPr>
              <a:t>#define BANK_ACCOUNT_H</a:t>
            </a:r>
          </a:p>
          <a:p>
            <a:pPr marL="0" indent="0">
              <a:buNone/>
            </a:pPr>
            <a:endParaRPr lang="en-AU" dirty="0">
              <a:latin typeface="Bitstream Vera Sans Mono" panose="020B0609030804020204" pitchFamily="49" charset="0"/>
            </a:endParaRPr>
          </a:p>
          <a:p>
            <a:pPr marL="0" indent="0">
              <a:buNone/>
            </a:pPr>
            <a:r>
              <a:rPr lang="en-AU" b="1" dirty="0">
                <a:latin typeface="Bitstream Vera Sans Mono" panose="020B0609030804020204" pitchFamily="49" charset="0"/>
              </a:rPr>
              <a:t>typedef struct</a:t>
            </a:r>
            <a:r>
              <a:rPr lang="en-AU" dirty="0">
                <a:latin typeface="Bitstream Vera Sans Mono" panose="020B0609030804020204" pitchFamily="49" charset="0"/>
              </a:rPr>
              <a:t> bankAccount *BankAccount;</a:t>
            </a:r>
          </a:p>
          <a:p>
            <a:pPr marL="0" indent="0">
              <a:buNone/>
            </a:pPr>
            <a:endParaRPr lang="en-AU" dirty="0" smtClean="0">
              <a:latin typeface="Bitstream Vera Sans Mono" panose="020B060903080402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Bitstream Vera Sans Mono" panose="020B0609030804020204" pitchFamily="49" charset="0"/>
              </a:rPr>
              <a:t>BankAccount newBankAccount(</a:t>
            </a:r>
            <a:r>
              <a:rPr lang="en-AU" b="1" dirty="0">
                <a:solidFill>
                  <a:srgbClr val="92D05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dirty="0" smtClean="0">
                <a:latin typeface="Bitstream Vera Sans Mon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AU" b="1" dirty="0">
                <a:solidFill>
                  <a:srgbClr val="92D05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dirty="0">
                <a:latin typeface="Bitstream Vera Sans Mono" panose="020B0609030804020204" pitchFamily="49" charset="0"/>
              </a:rPr>
              <a:t> deposit(BankAccount acc, </a:t>
            </a:r>
            <a:r>
              <a:rPr lang="en-AU" b="1" dirty="0">
                <a:solidFill>
                  <a:srgbClr val="92D05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dirty="0">
                <a:latin typeface="Bitstream Vera Sans Mono" panose="020B0609030804020204" pitchFamily="49" charset="0"/>
              </a:rPr>
              <a:t> amount);</a:t>
            </a:r>
          </a:p>
          <a:p>
            <a:pPr marL="0" indent="0">
              <a:buNone/>
            </a:pPr>
            <a:r>
              <a:rPr lang="en-AU" b="1" dirty="0" smtClean="0">
                <a:solidFill>
                  <a:srgbClr val="92D05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dirty="0" smtClean="0">
                <a:latin typeface="Bitstream Vera Sans Mono" panose="020B0609030804020204" pitchFamily="49" charset="0"/>
              </a:rPr>
              <a:t> withdraw(BankAccount acc, </a:t>
            </a:r>
            <a:r>
              <a:rPr lang="en-AU" b="1" dirty="0" smtClean="0">
                <a:solidFill>
                  <a:srgbClr val="92D05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dirty="0" smtClean="0">
                <a:latin typeface="Bitstream Vera Sans Mono" panose="020B0609030804020204" pitchFamily="49" charset="0"/>
              </a:rPr>
              <a:t> amount);</a:t>
            </a:r>
          </a:p>
          <a:p>
            <a:pPr marL="0" indent="0">
              <a:buNone/>
            </a:pPr>
            <a:r>
              <a:rPr lang="en-AU" b="1" dirty="0" smtClean="0">
                <a:solidFill>
                  <a:srgbClr val="92D05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dirty="0" smtClean="0">
                <a:latin typeface="Bitstream Vera Sans Mono" panose="020B0609030804020204" pitchFamily="49" charset="0"/>
              </a:rPr>
              <a:t> getBalance(BankAccount acc);</a:t>
            </a:r>
          </a:p>
          <a:p>
            <a:pPr marL="0" indent="0">
              <a:buNone/>
            </a:pPr>
            <a:endParaRPr lang="en-AU" dirty="0">
              <a:latin typeface="Bitstream Vera Sans Mono" panose="020B0609030804020204" pitchFamily="49" charset="0"/>
            </a:endParaRPr>
          </a:p>
          <a:p>
            <a:pPr marL="0" indent="0">
              <a:buNone/>
            </a:pPr>
            <a:r>
              <a:rPr lang="en-AU" dirty="0" smtClean="0">
                <a:solidFill>
                  <a:srgbClr val="BF83BE"/>
                </a:solidFill>
                <a:latin typeface="Bitstream Vera Sans Mono" panose="020B0609030804020204" pitchFamily="49" charset="0"/>
              </a:rPr>
              <a:t>#endif</a:t>
            </a:r>
            <a:endParaRPr lang="en-AU" dirty="0">
              <a:solidFill>
                <a:srgbClr val="BF83BE"/>
              </a:solidFill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22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7991" y="365125"/>
            <a:ext cx="11469757" cy="1325563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rgbClr val="FFC000"/>
                </a:solidFill>
                <a:latin typeface="Bitstream Vera Sans Mono" panose="020B0609030804020204" pitchFamily="49" charset="0"/>
              </a:rPr>
              <a:t>Users can only see the interface</a:t>
            </a:r>
            <a:endParaRPr lang="en-AU" dirty="0">
              <a:solidFill>
                <a:srgbClr val="FFC000"/>
              </a:solidFill>
              <a:latin typeface="Bitstream Vera Sans Mono" panose="020B060903080402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58033" y="1828800"/>
            <a:ext cx="9379711" cy="5029200"/>
            <a:chOff x="1158033" y="1828800"/>
            <a:chExt cx="9379711" cy="5029200"/>
          </a:xfrm>
        </p:grpSpPr>
        <p:sp>
          <p:nvSpPr>
            <p:cNvPr id="6" name="Snip Single Corner Rectangle 5"/>
            <p:cNvSpPr/>
            <p:nvPr/>
          </p:nvSpPr>
          <p:spPr>
            <a:xfrm>
              <a:off x="4966025" y="2265159"/>
              <a:ext cx="2259949" cy="2624667"/>
            </a:xfrm>
            <a:prstGeom prst="snip1Rect">
              <a:avLst>
                <a:gd name="adj" fmla="val 238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938"/>
              <a:r>
                <a:rPr lang="en-AU" dirty="0" smtClean="0">
                  <a:latin typeface="Bitstream Vera Sans Mono" panose="020B0609030804020204" pitchFamily="49" charset="0"/>
                </a:rPr>
                <a:t>BankAccount.h</a:t>
              </a:r>
            </a:p>
            <a:p>
              <a:pPr algn="ctr"/>
              <a:endParaRPr lang="en-AU" dirty="0"/>
            </a:p>
          </p:txBody>
        </p:sp>
        <p:sp>
          <p:nvSpPr>
            <p:cNvPr id="8" name="Snip Single Corner Rectangle 7"/>
            <p:cNvSpPr/>
            <p:nvPr/>
          </p:nvSpPr>
          <p:spPr>
            <a:xfrm>
              <a:off x="1654255" y="2265159"/>
              <a:ext cx="2259949" cy="2624667"/>
            </a:xfrm>
            <a:prstGeom prst="snip1Rect">
              <a:avLst>
                <a:gd name="adj" fmla="val 238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938"/>
              <a:r>
                <a:rPr lang="en-AU" dirty="0" smtClean="0">
                  <a:latin typeface="Bitstream Vera Sans Mono" panose="020B0609030804020204" pitchFamily="49" charset="0"/>
                </a:rPr>
                <a:t>BankAccount.c</a:t>
              </a:r>
            </a:p>
            <a:p>
              <a:pPr algn="ctr"/>
              <a:endParaRPr lang="en-A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54254" y="5094965"/>
              <a:ext cx="2259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>
                  <a:latin typeface="Bitstream Vera Sans Mono" panose="020B0609030804020204" pitchFamily="49" charset="0"/>
                </a:rPr>
                <a:t>Implementation</a:t>
              </a:r>
              <a:endParaRPr lang="en-AU" dirty="0">
                <a:latin typeface="Bitstream Vera Sans Mono" panose="020B060903080402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66024" y="5094965"/>
              <a:ext cx="2259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>
                  <a:latin typeface="Bitstream Vera Sans Mono" panose="020B0609030804020204" pitchFamily="49" charset="0"/>
                </a:rPr>
                <a:t>Interface</a:t>
              </a:r>
              <a:endParaRPr lang="en-AU" dirty="0">
                <a:latin typeface="Bitstream Vera Sans Mono" panose="020B060903080402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77794" y="5094965"/>
              <a:ext cx="2259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>
                  <a:latin typeface="Bitstream Vera Sans Mono" panose="020B0609030804020204" pitchFamily="49" charset="0"/>
                </a:rPr>
                <a:t>User</a:t>
              </a:r>
              <a:endParaRPr lang="en-AU" dirty="0">
                <a:latin typeface="Bitstream Vera Sans Mono" panose="020B060903080402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54254" y="5641457"/>
              <a:ext cx="225994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>
                  <a:latin typeface="Bitstream Vera Sans Mono" panose="020B0609030804020204" pitchFamily="49" charset="0"/>
                </a:rPr>
                <a:t>≈</a:t>
              </a:r>
            </a:p>
            <a:p>
              <a:pPr algn="ctr"/>
              <a:r>
                <a:rPr lang="en-AU" dirty="0" smtClean="0">
                  <a:latin typeface="Bitstream Vera Sans Mono" panose="020B0609030804020204" pitchFamily="49" charset="0"/>
                </a:rPr>
                <a:t>Bank System</a:t>
              </a:r>
              <a:endParaRPr lang="en-AU" dirty="0">
                <a:latin typeface="Bitstream Vera Sans Mono" panose="020B060903080402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66023" y="5641456"/>
              <a:ext cx="22599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>
                  <a:latin typeface="Bitstream Vera Sans Mono" panose="020B0609030804020204" pitchFamily="49" charset="0"/>
                </a:rPr>
                <a:t>≈</a:t>
              </a:r>
            </a:p>
            <a:p>
              <a:pPr algn="ctr"/>
              <a:r>
                <a:rPr lang="en-AU" dirty="0" smtClean="0">
                  <a:latin typeface="Bitstream Vera Sans Mono" panose="020B0609030804020204" pitchFamily="49" charset="0"/>
                </a:rPr>
                <a:t>Bank Teller/</a:t>
              </a:r>
            </a:p>
            <a:p>
              <a:pPr algn="ctr"/>
              <a:r>
                <a:rPr lang="en-AU" dirty="0" smtClean="0">
                  <a:latin typeface="Bitstream Vera Sans Mono" panose="020B0609030804020204" pitchFamily="49" charset="0"/>
                </a:rPr>
                <a:t>ATM</a:t>
              </a:r>
              <a:endParaRPr lang="en-AU" dirty="0">
                <a:latin typeface="Bitstream Vera Sans Mono" panose="020B060903080402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77792" y="5641455"/>
              <a:ext cx="225994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>
                  <a:latin typeface="Bitstream Vera Sans Mono" panose="020B0609030804020204" pitchFamily="49" charset="0"/>
                </a:rPr>
                <a:t>≈</a:t>
              </a:r>
            </a:p>
            <a:p>
              <a:pPr algn="ctr"/>
              <a:r>
                <a:rPr lang="en-AU" dirty="0" smtClean="0">
                  <a:latin typeface="Bitstream Vera Sans Mono" panose="020B0609030804020204" pitchFamily="49" charset="0"/>
                </a:rPr>
                <a:t>Customer</a:t>
              </a:r>
              <a:endParaRPr lang="en-AU" dirty="0">
                <a:latin typeface="Bitstream Vera Sans Mono" panose="020B0609030804020204" pitchFamily="49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58033" y="1828800"/>
              <a:ext cx="3252389" cy="50292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Snip Single Corner Rectangle 8"/>
            <p:cNvSpPr/>
            <p:nvPr/>
          </p:nvSpPr>
          <p:spPr>
            <a:xfrm>
              <a:off x="8277795" y="2265159"/>
              <a:ext cx="2259949" cy="2624667"/>
            </a:xfrm>
            <a:prstGeom prst="snip1Rect">
              <a:avLst>
                <a:gd name="adj" fmla="val 238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938"/>
              <a:endParaRPr lang="en-AU" dirty="0" smtClean="0">
                <a:latin typeface="Bitstream Vera Sans Mono" panose="020B0609030804020204" pitchFamily="49" charset="0"/>
              </a:endParaRPr>
            </a:p>
            <a:p>
              <a:pPr algn="ctr" defTabSz="896938"/>
              <a:endParaRPr lang="en-AU" dirty="0">
                <a:latin typeface="Bitstream Vera Sans Mono" panose="020B0609030804020204" pitchFamily="49" charset="0"/>
              </a:endParaRPr>
            </a:p>
            <a:p>
              <a:pPr algn="ctr" defTabSz="896938"/>
              <a:endParaRPr lang="en-AU" dirty="0" smtClean="0">
                <a:latin typeface="Bitstream Vera Sans Mono" panose="020B0609030804020204" pitchFamily="49" charset="0"/>
              </a:endParaRPr>
            </a:p>
            <a:p>
              <a:pPr algn="ctr" defTabSz="896938"/>
              <a:r>
                <a:rPr lang="en-AU" dirty="0" smtClean="0">
                  <a:latin typeface="Bitstream Vera Sans Mono" panose="020B0609030804020204" pitchFamily="49" charset="0"/>
                </a:rPr>
                <a:t>accountUser.c</a:t>
              </a:r>
            </a:p>
            <a:p>
              <a:pPr defTabSz="896938"/>
              <a:endParaRPr lang="en-AU" dirty="0">
                <a:latin typeface="Bitstream Vera Sans Mono" panose="020B0609030804020204" pitchFamily="49" charset="0"/>
              </a:endParaRPr>
            </a:p>
            <a:p>
              <a:pPr defTabSz="896938"/>
              <a:r>
                <a:rPr lang="en-AU" sz="1400" dirty="0" smtClean="0">
                  <a:solidFill>
                    <a:srgbClr val="FFC000"/>
                  </a:solidFill>
                  <a:latin typeface="Bitstream Vera Sans Mono" panose="020B0609030804020204" pitchFamily="49" charset="0"/>
                </a:rPr>
                <a:t>#include “BankAccount.h”</a:t>
              </a:r>
              <a:endParaRPr lang="en-AU" dirty="0">
                <a:solidFill>
                  <a:srgbClr val="FFC000"/>
                </a:solidFill>
              </a:endParaRPr>
            </a:p>
            <a:p>
              <a:pPr defTabSz="896938"/>
              <a:endParaRPr lang="en-AU" sz="2500" dirty="0" smtClean="0">
                <a:latin typeface="Bitstream Vera Sans Mono" panose="020B0609030804020204" pitchFamily="49" charset="0"/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4520725" y="2265159"/>
            <a:ext cx="0" cy="423819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9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5617" y="1690688"/>
            <a:ext cx="8178291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AU" dirty="0" smtClean="0">
              <a:latin typeface="Bitstream Vera Sans Mono" panose="020B0609030804020204" pitchFamily="49" charset="0"/>
            </a:endParaRPr>
          </a:p>
          <a:p>
            <a:r>
              <a:rPr lang="en-AU" dirty="0" smtClean="0">
                <a:solidFill>
                  <a:srgbClr val="BF83BE"/>
                </a:solidFill>
                <a:latin typeface="Bitstream Vera Sans Mono" panose="020B0609030804020204" pitchFamily="49" charset="0"/>
              </a:rPr>
              <a:t>#include</a:t>
            </a:r>
            <a:r>
              <a:rPr lang="en-AU" dirty="0" smtClean="0">
                <a:solidFill>
                  <a:srgbClr val="FFC000"/>
                </a:solidFill>
                <a:latin typeface="Bitstream Vera Sans Mono" panose="020B0609030804020204" pitchFamily="49" charset="0"/>
              </a:rPr>
              <a:t> “BankAccount.h”</a:t>
            </a:r>
          </a:p>
          <a:p>
            <a:endParaRPr lang="en-AU" dirty="0">
              <a:latin typeface="Bitstream Vera Sans Mono" panose="020B0609030804020204" pitchFamily="49" charset="0"/>
            </a:endParaRPr>
          </a:p>
          <a:p>
            <a:r>
              <a:rPr lang="en-AU" b="1" dirty="0" smtClean="0">
                <a:solidFill>
                  <a:srgbClr val="92D05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dirty="0" smtClean="0">
                <a:latin typeface="Bitstream Vera Sans Mono" panose="020B0609030804020204" pitchFamily="49" charset="0"/>
              </a:rPr>
              <a:t> main(</a:t>
            </a:r>
            <a:r>
              <a:rPr lang="en-AU" b="1" dirty="0" smtClean="0">
                <a:solidFill>
                  <a:srgbClr val="92D05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dirty="0" smtClean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dirty="0">
                <a:latin typeface="Bitstream Vera Sans Mono" panose="020B0609030804020204" pitchFamily="49" charset="0"/>
              </a:rPr>
              <a:t> </a:t>
            </a:r>
            <a:r>
              <a:rPr lang="en-AU" dirty="0" smtClean="0">
                <a:latin typeface="Bitstream Vera Sans Mono" panose="020B0609030804020204" pitchFamily="49" charset="0"/>
              </a:rPr>
              <a:t>   BankAccount account = newBankAccount();</a:t>
            </a:r>
            <a:endParaRPr lang="en-AU" dirty="0">
              <a:latin typeface="Bitstream Vera Sans Mono" panose="020B0609030804020204" pitchFamily="49" charset="0"/>
            </a:endParaRPr>
          </a:p>
          <a:p>
            <a:r>
              <a:rPr lang="en-AU" dirty="0" smtClean="0">
                <a:latin typeface="Bitstream Vera Sans Mono" panose="020B0609030804020204" pitchFamily="49" charset="0"/>
              </a:rPr>
              <a:t>    </a:t>
            </a:r>
          </a:p>
          <a:p>
            <a:r>
              <a:rPr lang="en-AU" dirty="0">
                <a:latin typeface="Bitstream Vera Sans Mono" panose="020B0609030804020204" pitchFamily="49" charset="0"/>
              </a:rPr>
              <a:t> </a:t>
            </a:r>
            <a:r>
              <a:rPr lang="en-AU" dirty="0" smtClean="0">
                <a:latin typeface="Bitstream Vera Sans Mono" panose="020B0609030804020204" pitchFamily="49" charset="0"/>
              </a:rPr>
              <a:t>   </a:t>
            </a:r>
            <a:r>
              <a:rPr lang="en-AU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Bitstream Vera Sans Mono" panose="020B0609030804020204" pitchFamily="49" charset="0"/>
              </a:rPr>
              <a:t>// account-&gt;balance = 1000000;</a:t>
            </a:r>
          </a:p>
          <a:p>
            <a:r>
              <a:rPr lang="en-AU" dirty="0">
                <a:latin typeface="Bitstream Vera Sans Mono" panose="020B0609030804020204" pitchFamily="49" charset="0"/>
              </a:rPr>
              <a:t> </a:t>
            </a:r>
            <a:r>
              <a:rPr lang="en-AU" dirty="0" smtClean="0">
                <a:latin typeface="Bitstream Vera Sans Mono" panose="020B0609030804020204" pitchFamily="49" charset="0"/>
              </a:rPr>
              <a:t>   </a:t>
            </a:r>
            <a:r>
              <a:rPr lang="en-AU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Bitstream Vera Sans Mono" panose="020B0609030804020204" pitchFamily="49" charset="0"/>
              </a:rPr>
              <a:t>// ^ You can’t do this. Why?</a:t>
            </a:r>
          </a:p>
          <a:p>
            <a:r>
              <a:rPr lang="en-AU" dirty="0">
                <a:latin typeface="Bitstream Vera Sans Mono" panose="020B0609030804020204" pitchFamily="49" charset="0"/>
              </a:rPr>
              <a:t> </a:t>
            </a:r>
            <a:r>
              <a:rPr lang="en-AU" dirty="0" smtClean="0">
                <a:latin typeface="Bitstream Vera Sans Mono" panose="020B0609030804020204" pitchFamily="49" charset="0"/>
              </a:rPr>
              <a:t>   </a:t>
            </a:r>
            <a:r>
              <a:rPr lang="en-AU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Bitstream Vera Sans Mono" panose="020B0609030804020204" pitchFamily="49" charset="0"/>
              </a:rPr>
              <a:t>// You’ll get a compile error like:</a:t>
            </a:r>
          </a:p>
          <a:p>
            <a:r>
              <a:rPr lang="en-AU" dirty="0">
                <a:latin typeface="Bitstream Vera Sans Mono" panose="020B0609030804020204" pitchFamily="49" charset="0"/>
              </a:rPr>
              <a:t> </a:t>
            </a:r>
            <a:r>
              <a:rPr lang="en-AU" dirty="0" smtClean="0">
                <a:latin typeface="Bitstream Vera Sans Mono" panose="020B0609030804020204" pitchFamily="49" charset="0"/>
              </a:rPr>
              <a:t>   </a:t>
            </a:r>
            <a:r>
              <a:rPr lang="en-AU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Bitstream Vera Sans Mono" panose="020B0609030804020204" pitchFamily="49" charset="0"/>
              </a:rPr>
              <a:t>//</a:t>
            </a:r>
            <a:r>
              <a:rPr lang="en-AU" dirty="0" smtClean="0">
                <a:latin typeface="Bitstream Vera Sans Mono" panose="020B0609030804020204" pitchFamily="49" charset="0"/>
              </a:rPr>
              <a:t> </a:t>
            </a:r>
            <a:r>
              <a:rPr lang="en-AU" dirty="0" smtClean="0">
                <a:solidFill>
                  <a:srgbClr val="FF0000"/>
                </a:solidFill>
                <a:latin typeface="Bitstream Vera Sans Mono" panose="020B0609030804020204" pitchFamily="49" charset="0"/>
              </a:rPr>
              <a:t>error: dereferencing pointer to incomplete type</a:t>
            </a:r>
            <a:endParaRPr lang="en-AU" b="1" dirty="0" smtClean="0">
              <a:solidFill>
                <a:srgbClr val="FF0000"/>
              </a:solidFill>
              <a:latin typeface="Bitstream Vera Sans Mono" panose="020B0609030804020204" pitchFamily="49" charset="0"/>
            </a:endParaRPr>
          </a:p>
          <a:p>
            <a:r>
              <a:rPr lang="en-AU" dirty="0">
                <a:latin typeface="Bitstream Vera Sans Mono" panose="020B0609030804020204" pitchFamily="49" charset="0"/>
              </a:rPr>
              <a:t> </a:t>
            </a:r>
            <a:r>
              <a:rPr lang="en-AU" dirty="0" smtClean="0">
                <a:latin typeface="Bitstream Vera Sans Mono" panose="020B0609030804020204" pitchFamily="49" charset="0"/>
              </a:rPr>
              <a:t>   </a:t>
            </a:r>
            <a:r>
              <a:rPr lang="en-AU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Bitstream Vera Sans Mono" panose="020B0609030804020204" pitchFamily="49" charset="0"/>
              </a:rPr>
              <a:t>//</a:t>
            </a:r>
            <a:r>
              <a:rPr lang="en-AU" dirty="0" smtClean="0">
                <a:solidFill>
                  <a:srgbClr val="FF0000"/>
                </a:solidFill>
                <a:latin typeface="Bitstream Vera Sans Mono" panose="020B0609030804020204" pitchFamily="49" charset="0"/>
              </a:rPr>
              <a:t> </a:t>
            </a:r>
            <a:r>
              <a:rPr lang="en-AU" b="1" dirty="0" smtClean="0">
                <a:solidFill>
                  <a:srgbClr val="FF0000"/>
                </a:solidFill>
                <a:latin typeface="Bitstream Vera Sans Mono" panose="020B0609030804020204" pitchFamily="49" charset="0"/>
              </a:rPr>
              <a:t>’struct bankAccount’</a:t>
            </a:r>
            <a:endParaRPr lang="en-AU" dirty="0" smtClean="0">
              <a:solidFill>
                <a:srgbClr val="FF0000"/>
              </a:solidFill>
              <a:latin typeface="Bitstream Vera Sans Mono" panose="020B0609030804020204" pitchFamily="49" charset="0"/>
            </a:endParaRPr>
          </a:p>
          <a:p>
            <a:endParaRPr lang="en-AU" dirty="0" smtClean="0">
              <a:latin typeface="Bitstream Vera Sans Mono" panose="020B0609030804020204" pitchFamily="49" charset="0"/>
            </a:endParaRPr>
          </a:p>
          <a:p>
            <a:r>
              <a:rPr lang="en-AU" dirty="0">
                <a:latin typeface="Bitstream Vera Sans Mono" panose="020B0609030804020204" pitchFamily="49" charset="0"/>
              </a:rPr>
              <a:t> </a:t>
            </a:r>
            <a:r>
              <a:rPr lang="en-AU" dirty="0" smtClean="0">
                <a:latin typeface="Bitstream Vera Sans Mono" panose="020B0609030804020204" pitchFamily="49" charset="0"/>
              </a:rPr>
              <a:t>   deposit(account, </a:t>
            </a:r>
            <a:r>
              <a:rPr lang="en-AU" dirty="0" smtClean="0">
                <a:solidFill>
                  <a:srgbClr val="FFC000"/>
                </a:solidFill>
                <a:latin typeface="Bitstream Vera Sans Mono" panose="020B0609030804020204" pitchFamily="49" charset="0"/>
              </a:rPr>
              <a:t>150</a:t>
            </a:r>
            <a:r>
              <a:rPr lang="en-AU" dirty="0" smtClean="0">
                <a:latin typeface="Bitstream Vera Sans Mono" panose="020B0609030804020204" pitchFamily="49" charset="0"/>
              </a:rPr>
              <a:t>);</a:t>
            </a:r>
          </a:p>
          <a:p>
            <a:r>
              <a:rPr lang="en-AU" dirty="0">
                <a:latin typeface="Bitstream Vera Sans Mono" panose="020B0609030804020204" pitchFamily="49" charset="0"/>
              </a:rPr>
              <a:t> </a:t>
            </a:r>
            <a:r>
              <a:rPr lang="en-AU" dirty="0" smtClean="0">
                <a:latin typeface="Bitstream Vera Sans Mono" panose="020B0609030804020204" pitchFamily="49" charset="0"/>
              </a:rPr>
              <a:t>   </a:t>
            </a:r>
            <a:r>
              <a:rPr lang="en-AU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Bitstream Vera Sans Mono" panose="020B0609030804020204" pitchFamily="49" charset="0"/>
              </a:rPr>
              <a:t>// ^ You </a:t>
            </a:r>
            <a:r>
              <a:rPr lang="en-AU" i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Bitstream Vera Sans Mono" panose="020B0609030804020204" pitchFamily="49" charset="0"/>
              </a:rPr>
              <a:t>can</a:t>
            </a:r>
            <a:r>
              <a:rPr lang="en-AU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Bitstream Vera Sans Mono" panose="020B0609030804020204" pitchFamily="49" charset="0"/>
              </a:rPr>
              <a:t> do this, as deposit is in BankAccount.h</a:t>
            </a:r>
            <a:endParaRPr lang="en-AU" dirty="0" smtClean="0">
              <a:latin typeface="Bitstream Vera Sans Mono" panose="020B0609030804020204" pitchFamily="49" charset="0"/>
            </a:endParaRPr>
          </a:p>
          <a:p>
            <a:endParaRPr lang="en-AU" dirty="0" smtClean="0">
              <a:latin typeface="Bitstream Vera Sans Mono" panose="020B0609030804020204" pitchFamily="49" charset="0"/>
            </a:endParaRPr>
          </a:p>
          <a:p>
            <a:r>
              <a:rPr lang="en-AU" dirty="0">
                <a:latin typeface="Bitstream Vera Sans Mono" panose="020B0609030804020204" pitchFamily="49" charset="0"/>
              </a:rPr>
              <a:t> </a:t>
            </a:r>
            <a:r>
              <a:rPr lang="en-AU" dirty="0" smtClean="0">
                <a:latin typeface="Bitstream Vera Sans Mono" panose="020B0609030804020204" pitchFamily="49" charset="0"/>
              </a:rPr>
              <a:t>   ...</a:t>
            </a:r>
          </a:p>
          <a:p>
            <a:r>
              <a:rPr lang="en-AU" dirty="0" smtClean="0">
                <a:latin typeface="Bitstream Vera Sans Mono" panose="020B0609030804020204" pitchFamily="49" charset="0"/>
              </a:rPr>
              <a:t>}</a:t>
            </a:r>
          </a:p>
          <a:p>
            <a:endParaRPr lang="en-AU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991" y="365125"/>
            <a:ext cx="11469757" cy="1325563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rgbClr val="FFC000"/>
                </a:solidFill>
                <a:latin typeface="Bitstream Vera Sans Mono" panose="020B0609030804020204" pitchFamily="49" charset="0"/>
              </a:rPr>
              <a:t>accountUser.c (User)</a:t>
            </a:r>
            <a:endParaRPr lang="en-AU" dirty="0">
              <a:solidFill>
                <a:srgbClr val="FFC000"/>
              </a:solidFill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5617" y="1690688"/>
            <a:ext cx="8178291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AU" dirty="0" smtClean="0">
              <a:latin typeface="Bitstream Vera Sans Mono" panose="020B0609030804020204" pitchFamily="49" charset="0"/>
            </a:endParaRPr>
          </a:p>
          <a:p>
            <a:r>
              <a:rPr lang="en-AU" dirty="0" smtClean="0">
                <a:solidFill>
                  <a:srgbClr val="BF83BE"/>
                </a:solidFill>
                <a:latin typeface="Bitstream Vera Sans Mono" panose="020B0609030804020204" pitchFamily="49" charset="0"/>
              </a:rPr>
              <a:t>#include</a:t>
            </a:r>
            <a:r>
              <a:rPr lang="en-AU" dirty="0" smtClean="0">
                <a:solidFill>
                  <a:srgbClr val="FFC000"/>
                </a:solidFill>
                <a:latin typeface="Bitstream Vera Sans Mono" panose="020B0609030804020204" pitchFamily="49" charset="0"/>
              </a:rPr>
              <a:t> “BankAccount.h”</a:t>
            </a:r>
          </a:p>
          <a:p>
            <a:endParaRPr lang="en-AU" dirty="0" smtClean="0">
              <a:latin typeface="Bitstream Vera Sans Mono" panose="020B0609030804020204" pitchFamily="49" charset="0"/>
            </a:endParaRPr>
          </a:p>
          <a:p>
            <a:r>
              <a:rPr lang="en-AU" b="1" dirty="0" smtClean="0">
                <a:latin typeface="Bitstream Vera Sans Mono" panose="020B0609030804020204" pitchFamily="49" charset="0"/>
              </a:rPr>
              <a:t>struct</a:t>
            </a:r>
            <a:r>
              <a:rPr lang="en-AU" dirty="0" smtClean="0">
                <a:latin typeface="Bitstream Vera Sans Mono" panose="020B0609030804020204" pitchFamily="49" charset="0"/>
              </a:rPr>
              <a:t> bankAccount {</a:t>
            </a:r>
          </a:p>
          <a:p>
            <a:r>
              <a:rPr lang="en-AU" dirty="0" smtClean="0">
                <a:latin typeface="Bitstream Vera Sans Mono" panose="020B0609030804020204" pitchFamily="49" charset="0"/>
              </a:rPr>
              <a:t>    </a:t>
            </a:r>
            <a:r>
              <a:rPr lang="en-AU" b="1" dirty="0" smtClean="0">
                <a:solidFill>
                  <a:srgbClr val="92D05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dirty="0" smtClean="0">
                <a:latin typeface="Bitstream Vera Sans Mono" panose="020B0609030804020204" pitchFamily="49" charset="0"/>
              </a:rPr>
              <a:t> amount;</a:t>
            </a:r>
            <a:endParaRPr lang="en-AU" dirty="0">
              <a:latin typeface="Bitstream Vera Sans Mono" panose="020B0609030804020204" pitchFamily="49" charset="0"/>
            </a:endParaRPr>
          </a:p>
          <a:p>
            <a:r>
              <a:rPr lang="en-AU" dirty="0" smtClean="0">
                <a:latin typeface="Bitstream Vera Sans Mono" panose="020B0609030804020204" pitchFamily="49" charset="0"/>
              </a:rPr>
              <a:t>};</a:t>
            </a:r>
          </a:p>
          <a:p>
            <a:endParaRPr lang="en-AU" dirty="0">
              <a:latin typeface="Bitstream Vera Sans Mono" panose="020B0609030804020204" pitchFamily="49" charset="0"/>
            </a:endParaRPr>
          </a:p>
          <a:p>
            <a:r>
              <a:rPr lang="en-AU" dirty="0" smtClean="0">
                <a:latin typeface="Bitstream Vera Sans Mono" panose="020B0609030804020204" pitchFamily="49" charset="0"/>
              </a:rPr>
              <a:t>BankAccount newBankAccount(</a:t>
            </a:r>
            <a:r>
              <a:rPr lang="en-AU" b="1" dirty="0" smtClean="0">
                <a:solidFill>
                  <a:srgbClr val="92D05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dirty="0" smtClean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dirty="0">
                <a:latin typeface="Bitstream Vera Sans Mono" panose="020B0609030804020204" pitchFamily="49" charset="0"/>
              </a:rPr>
              <a:t> </a:t>
            </a:r>
            <a:r>
              <a:rPr lang="en-AU" dirty="0" smtClean="0">
                <a:latin typeface="Bitstream Vera Sans Mono" panose="020B0609030804020204" pitchFamily="49" charset="0"/>
              </a:rPr>
              <a:t>   BankAccount new = malloc(</a:t>
            </a:r>
            <a:r>
              <a:rPr lang="en-AU" b="1" dirty="0" err="1" smtClean="0">
                <a:latin typeface="Bitstream Vera Sans Mono" panose="020B0609030804020204" pitchFamily="49" charset="0"/>
              </a:rPr>
              <a:t>sizeof</a:t>
            </a:r>
            <a:r>
              <a:rPr lang="en-AU" dirty="0" smtClean="0">
                <a:latin typeface="Bitstream Vera Sans Mono" panose="020B0609030804020204" pitchFamily="49" charset="0"/>
              </a:rPr>
              <a:t>(*new))</a:t>
            </a:r>
            <a:r>
              <a:rPr lang="en-AU" b="1" dirty="0" smtClean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dirty="0" smtClean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dirty="0" smtClean="0">
                <a:latin typeface="Bitstream Vera Sans Mono" panose="020B0609030804020204" pitchFamily="49" charset="0"/>
              </a:rPr>
              <a:t>    new-&gt;amount = 0;</a:t>
            </a:r>
            <a:endParaRPr lang="en-AU" dirty="0">
              <a:latin typeface="Bitstream Vera Sans Mono" panose="020B0609030804020204" pitchFamily="49" charset="0"/>
            </a:endParaRPr>
          </a:p>
          <a:p>
            <a:r>
              <a:rPr lang="en-AU" dirty="0" smtClean="0">
                <a:latin typeface="Bitstream Vera Sans Mono" panose="020B0609030804020204" pitchFamily="49" charset="0"/>
              </a:rPr>
              <a:t>    return </a:t>
            </a:r>
            <a:r>
              <a:rPr lang="en-AU" dirty="0" smtClean="0">
                <a:latin typeface="Bitstream Vera Sans Mono" panose="020B0609030804020204" pitchFamily="49" charset="0"/>
              </a:rPr>
              <a:t>new;</a:t>
            </a:r>
            <a:endParaRPr lang="en-AU" dirty="0" smtClean="0">
              <a:latin typeface="Bitstream Vera Sans Mono" panose="020B0609030804020204" pitchFamily="49" charset="0"/>
            </a:endParaRPr>
          </a:p>
          <a:p>
            <a:r>
              <a:rPr lang="en-AU" dirty="0" smtClean="0">
                <a:latin typeface="Bitstream Vera Sans Mono" panose="020B0609030804020204" pitchFamily="49" charset="0"/>
              </a:rPr>
              <a:t>}</a:t>
            </a:r>
          </a:p>
          <a:p>
            <a:endParaRPr lang="en-AU" dirty="0">
              <a:latin typeface="Bitstream Vera Sans Mono" panose="020B0609030804020204" pitchFamily="49" charset="0"/>
            </a:endParaRPr>
          </a:p>
          <a:p>
            <a:r>
              <a:rPr lang="en-AU" b="1" dirty="0" smtClean="0">
                <a:solidFill>
                  <a:srgbClr val="92D05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dirty="0" smtClean="0">
                <a:latin typeface="Bitstream Vera Sans Mono" panose="020B0609030804020204" pitchFamily="49" charset="0"/>
              </a:rPr>
              <a:t> deposit(BankAccount acc, </a:t>
            </a:r>
            <a:r>
              <a:rPr lang="en-AU" b="1" dirty="0" smtClean="0">
                <a:solidFill>
                  <a:srgbClr val="92D05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dirty="0" smtClean="0">
                <a:latin typeface="Bitstream Vera Sans Mono" panose="020B0609030804020204" pitchFamily="49" charset="0"/>
              </a:rPr>
              <a:t> amount) {</a:t>
            </a:r>
          </a:p>
          <a:p>
            <a:r>
              <a:rPr lang="en-AU" dirty="0" smtClean="0">
                <a:latin typeface="Bitstream Vera Sans Mono" panose="020B0609030804020204" pitchFamily="49" charset="0"/>
              </a:rPr>
              <a:t>    ...</a:t>
            </a:r>
            <a:endParaRPr lang="en-AU" dirty="0">
              <a:latin typeface="Bitstream Vera Sans Mono" panose="020B0609030804020204" pitchFamily="49" charset="0"/>
            </a:endParaRPr>
          </a:p>
          <a:p>
            <a:r>
              <a:rPr lang="en-AU" dirty="0" smtClean="0">
                <a:latin typeface="Bitstream Vera Sans Mono" panose="020B0609030804020204" pitchFamily="49" charset="0"/>
              </a:rPr>
              <a:t>}</a:t>
            </a:r>
            <a:endParaRPr lang="en-AU" dirty="0">
              <a:latin typeface="Bitstream Vera Sans Mono" panose="020B0609030804020204" pitchFamily="49" charset="0"/>
            </a:endParaRPr>
          </a:p>
          <a:p>
            <a:r>
              <a:rPr lang="en-AU" dirty="0" smtClean="0">
                <a:latin typeface="Bitstream Vera Sans Mono" panose="020B0609030804020204" pitchFamily="49" charset="0"/>
              </a:rPr>
              <a:t>...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991" y="365125"/>
            <a:ext cx="11469757" cy="1325563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rgbClr val="FFC000"/>
                </a:solidFill>
                <a:latin typeface="Bitstream Vera Sans Mono" panose="020B0609030804020204" pitchFamily="49" charset="0"/>
              </a:rPr>
              <a:t>BankAccount.c (Implementation)</a:t>
            </a:r>
            <a:endParaRPr lang="en-AU" dirty="0">
              <a:solidFill>
                <a:srgbClr val="FFC000"/>
              </a:solidFill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/>
          <p:cNvSpPr/>
          <p:nvPr/>
        </p:nvSpPr>
        <p:spPr>
          <a:xfrm rot="18958134">
            <a:off x="750930" y="4641137"/>
            <a:ext cx="1910230" cy="533325"/>
          </a:xfrm>
          <a:prstGeom prst="rightArrow">
            <a:avLst>
              <a:gd name="adj1" fmla="val 37019"/>
              <a:gd name="adj2" fmla="val 9438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ight Arrow 2"/>
          <p:cNvSpPr/>
          <p:nvPr/>
        </p:nvSpPr>
        <p:spPr>
          <a:xfrm rot="13434550">
            <a:off x="490721" y="1749796"/>
            <a:ext cx="2373236" cy="446297"/>
          </a:xfrm>
          <a:prstGeom prst="rightArrow">
            <a:avLst>
              <a:gd name="adj1" fmla="val 47872"/>
              <a:gd name="adj2" fmla="val 946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1441863" y="1360015"/>
            <a:ext cx="930826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latin typeface="Bitstream Vera Sans Mono" panose="020B0609030804020204" pitchFamily="49" charset="0"/>
              </a:rPr>
              <a:t>Can update implementation without affecting users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991" y="365125"/>
            <a:ext cx="11469757" cy="1325563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rgbClr val="FFC000"/>
                </a:solidFill>
                <a:latin typeface="Bitstream Vera Sans Mono" panose="020B0609030804020204" pitchFamily="49" charset="0"/>
              </a:rPr>
              <a:t>Advantages of ADTs</a:t>
            </a:r>
            <a:endParaRPr lang="en-AU" dirty="0">
              <a:solidFill>
                <a:srgbClr val="FFC000"/>
              </a:solidFill>
              <a:latin typeface="Bitstream Vera Sans Mono" panose="020B0609030804020204" pitchFamily="49" charset="0"/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4966025" y="2265159"/>
            <a:ext cx="2259949" cy="2624667"/>
          </a:xfrm>
          <a:prstGeom prst="snip1Rect">
            <a:avLst>
              <a:gd name="adj" fmla="val 23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938"/>
            <a:r>
              <a:rPr lang="en-AU" dirty="0" smtClean="0">
                <a:latin typeface="Bitstream Vera Sans Mono" panose="020B0609030804020204" pitchFamily="49" charset="0"/>
              </a:rPr>
              <a:t>BankAccount.h</a:t>
            </a:r>
          </a:p>
          <a:p>
            <a:pPr algn="ctr"/>
            <a:endParaRPr lang="en-AU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8277795" y="2265159"/>
            <a:ext cx="2259949" cy="2624667"/>
          </a:xfrm>
          <a:prstGeom prst="snip1Rect">
            <a:avLst>
              <a:gd name="adj" fmla="val 23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938"/>
            <a:r>
              <a:rPr lang="en-AU" dirty="0" smtClean="0">
                <a:latin typeface="Bitstream Vera Sans Mono" panose="020B0609030804020204" pitchFamily="49" charset="0"/>
              </a:rPr>
              <a:t>accountUser.c</a:t>
            </a:r>
          </a:p>
          <a:p>
            <a:pPr algn="ctr"/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4966024" y="5094965"/>
            <a:ext cx="225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Interface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7794" y="5094965"/>
            <a:ext cx="225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User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1980599" y="2262089"/>
            <a:ext cx="1575303" cy="1829531"/>
          </a:xfrm>
          <a:prstGeom prst="snip1Rect">
            <a:avLst>
              <a:gd name="adj" fmla="val 23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938"/>
            <a:r>
              <a:rPr lang="en-AU" sz="1200" dirty="0" smtClean="0">
                <a:latin typeface="Bitstream Vera Sans Mono" panose="020B0609030804020204" pitchFamily="49" charset="0"/>
              </a:rPr>
              <a:t>BankAccount.c</a:t>
            </a:r>
          </a:p>
          <a:p>
            <a:pPr algn="ctr" defTabSz="896938"/>
            <a:r>
              <a:rPr lang="en-AU" sz="1200" dirty="0" smtClean="0">
                <a:solidFill>
                  <a:srgbClr val="FFFF00"/>
                </a:solidFill>
                <a:latin typeface="Bitstream Vera Sans Mono" panose="020B0609030804020204" pitchFamily="49" charset="0"/>
              </a:rPr>
              <a:t>(outdated)</a:t>
            </a:r>
            <a:endParaRPr lang="en-AU" sz="1200" dirty="0" smtClean="0">
              <a:solidFill>
                <a:srgbClr val="FFFF00"/>
              </a:solidFill>
              <a:latin typeface="Bitstream Vera Sans Mono" panose="020B06090308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4254" y="5094965"/>
            <a:ext cx="225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Implementation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4254" y="5641457"/>
            <a:ext cx="22599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latin typeface="Bitstream Vera Sans Mono" panose="020B0609030804020204" pitchFamily="49" charset="0"/>
              </a:rPr>
              <a:t>≈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Bank </a:t>
            </a:r>
            <a:r>
              <a:rPr lang="en-AU" dirty="0" smtClean="0">
                <a:latin typeface="Bitstream Vera Sans Mono" panose="020B0609030804020204" pitchFamily="49" charset="0"/>
              </a:rPr>
              <a:t>System</a:t>
            </a:r>
            <a:endParaRPr lang="en-AU" dirty="0" smtClean="0">
              <a:latin typeface="Bitstream Vera Sans Mono" panose="020B06090308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66023" y="5641456"/>
            <a:ext cx="2259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latin typeface="Bitstream Vera Sans Mono" panose="020B0609030804020204" pitchFamily="49" charset="0"/>
              </a:rPr>
              <a:t>≈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Bank Teller/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ATM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7792" y="5641455"/>
            <a:ext cx="22599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latin typeface="Bitstream Vera Sans Mono" panose="020B0609030804020204" pitchFamily="49" charset="0"/>
              </a:rPr>
              <a:t>≈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Customer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520725" y="2265159"/>
            <a:ext cx="0" cy="423819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nip Single Corner Rectangle 20"/>
          <p:cNvSpPr/>
          <p:nvPr/>
        </p:nvSpPr>
        <p:spPr>
          <a:xfrm>
            <a:off x="123095" y="4871542"/>
            <a:ext cx="1575303" cy="1829531"/>
          </a:xfrm>
          <a:prstGeom prst="snip1Rect">
            <a:avLst>
              <a:gd name="adj" fmla="val 23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938"/>
            <a:r>
              <a:rPr lang="en-AU" sz="1200" dirty="0" smtClean="0">
                <a:latin typeface="Bitstream Vera Sans Mono" panose="020B0609030804020204" pitchFamily="49" charset="0"/>
              </a:rPr>
              <a:t>BankAccount.c</a:t>
            </a:r>
          </a:p>
          <a:p>
            <a:pPr algn="ctr" defTabSz="896938"/>
            <a:r>
              <a:rPr lang="en-AU" sz="1200" dirty="0" smtClean="0">
                <a:solidFill>
                  <a:srgbClr val="FFFF00"/>
                </a:solidFill>
                <a:latin typeface="Bitstream Vera Sans Mono" panose="020B0609030804020204" pitchFamily="49" charset="0"/>
              </a:rPr>
              <a:t>(new)</a:t>
            </a:r>
            <a:endParaRPr lang="en-AU" sz="1200" dirty="0" smtClean="0">
              <a:solidFill>
                <a:srgbClr val="FFFF00"/>
              </a:solidFill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4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991" y="365125"/>
            <a:ext cx="11469757" cy="1325563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rgbClr val="FFC000"/>
                </a:solidFill>
                <a:latin typeface="Bitstream Vera Sans Mono" panose="020B0609030804020204" pitchFamily="49" charset="0"/>
              </a:rPr>
              <a:t>Advantages of ADTs</a:t>
            </a:r>
            <a:endParaRPr lang="en-AU" dirty="0">
              <a:solidFill>
                <a:srgbClr val="FFC000"/>
              </a:solidFill>
              <a:latin typeface="Bitstream Vera Sans Mono" panose="020B0609030804020204" pitchFamily="49" charset="0"/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4966025" y="2265159"/>
            <a:ext cx="2259949" cy="2624667"/>
          </a:xfrm>
          <a:prstGeom prst="snip1Rect">
            <a:avLst>
              <a:gd name="adj" fmla="val 23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938"/>
            <a:r>
              <a:rPr lang="en-AU" dirty="0" smtClean="0">
                <a:latin typeface="Bitstream Vera Sans Mono" panose="020B0609030804020204" pitchFamily="49" charset="0"/>
              </a:rPr>
              <a:t>BankAccount.h</a:t>
            </a:r>
          </a:p>
          <a:p>
            <a:pPr algn="ctr"/>
            <a:endParaRPr lang="en-AU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8277795" y="2265159"/>
            <a:ext cx="2259949" cy="2624667"/>
          </a:xfrm>
          <a:prstGeom prst="snip1Rect">
            <a:avLst>
              <a:gd name="adj" fmla="val 23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938"/>
            <a:r>
              <a:rPr lang="en-AU" dirty="0" smtClean="0">
                <a:latin typeface="Bitstream Vera Sans Mono" panose="020B0609030804020204" pitchFamily="49" charset="0"/>
              </a:rPr>
              <a:t>accountUser.c</a:t>
            </a:r>
          </a:p>
          <a:p>
            <a:pPr algn="ctr"/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4966024" y="5094965"/>
            <a:ext cx="225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Interface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7794" y="5094965"/>
            <a:ext cx="225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User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66023" y="5641456"/>
            <a:ext cx="2259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latin typeface="Bitstream Vera Sans Mono" panose="020B0609030804020204" pitchFamily="49" charset="0"/>
              </a:rPr>
              <a:t>≈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Bank Teller/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ATM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7792" y="5641455"/>
            <a:ext cx="22599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latin typeface="Bitstream Vera Sans Mono" panose="020B0609030804020204" pitchFamily="49" charset="0"/>
              </a:rPr>
              <a:t>≈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Customer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06851" y="1747091"/>
            <a:ext cx="817829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latin typeface="Bitstream Vera Sans Mono" panose="020B0609030804020204" pitchFamily="49" charset="0"/>
              </a:rPr>
              <a:t>What the user sees...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520725" y="2265159"/>
            <a:ext cx="0" cy="423819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ular Callout 20"/>
          <p:cNvSpPr/>
          <p:nvPr/>
        </p:nvSpPr>
        <p:spPr>
          <a:xfrm>
            <a:off x="1538473" y="2744277"/>
            <a:ext cx="2375731" cy="1666430"/>
          </a:xfrm>
          <a:prstGeom prst="wedgeRoundRectCallout">
            <a:avLst>
              <a:gd name="adj1" fmla="val -68508"/>
              <a:gd name="adj2" fmla="val 955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Scheduled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maintenance</a:t>
            </a:r>
            <a:endParaRPr lang="en-AU" dirty="0" smtClean="0">
              <a:latin typeface="Bitstream Vera Sans Mono" panose="020B0609030804020204" pitchFamily="49" charset="0"/>
            </a:endParaRP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:-)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1863" y="1360015"/>
            <a:ext cx="930826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latin typeface="Bitstream Vera Sans Mono" panose="020B0609030804020204" pitchFamily="49" charset="0"/>
              </a:rPr>
              <a:t>Can update implementation without affecting users</a:t>
            </a:r>
          </a:p>
        </p:txBody>
      </p:sp>
    </p:spTree>
    <p:extLst>
      <p:ext uri="{BB962C8B-B14F-4D97-AF65-F5344CB8AC3E}">
        <p14:creationId xmlns:p14="http://schemas.microsoft.com/office/powerpoint/2010/main" val="35357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3723" y="1359641"/>
            <a:ext cx="817829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latin typeface="Bitstream Vera Sans Mono" panose="020B0609030804020204" pitchFamily="49" charset="0"/>
              </a:rPr>
              <a:t>Users don’t need to see the implementation*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991" y="365125"/>
            <a:ext cx="11469757" cy="1325563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rgbClr val="FFC000"/>
                </a:solidFill>
                <a:latin typeface="Bitstream Vera Sans Mono" panose="020B0609030804020204" pitchFamily="49" charset="0"/>
              </a:rPr>
              <a:t>Advantages of ADTs</a:t>
            </a:r>
            <a:endParaRPr lang="en-AU" dirty="0">
              <a:solidFill>
                <a:srgbClr val="FFC000"/>
              </a:solidFill>
              <a:latin typeface="Bitstream Vera Sans Mono" panose="020B0609030804020204" pitchFamily="49" charset="0"/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4966025" y="2265159"/>
            <a:ext cx="2259949" cy="2624667"/>
          </a:xfrm>
          <a:prstGeom prst="snip1Rect">
            <a:avLst>
              <a:gd name="adj" fmla="val 23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938"/>
            <a:r>
              <a:rPr lang="en-AU" dirty="0" smtClean="0">
                <a:latin typeface="Bitstream Vera Sans Mono" panose="020B0609030804020204" pitchFamily="49" charset="0"/>
              </a:rPr>
              <a:t>BankAccount.h</a:t>
            </a:r>
          </a:p>
          <a:p>
            <a:pPr algn="ctr"/>
            <a:endParaRPr lang="en-AU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8277795" y="2265159"/>
            <a:ext cx="2259949" cy="2624667"/>
          </a:xfrm>
          <a:prstGeom prst="snip1Rect">
            <a:avLst>
              <a:gd name="adj" fmla="val 23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938"/>
            <a:r>
              <a:rPr lang="en-AU" dirty="0" smtClean="0">
                <a:latin typeface="Bitstream Vera Sans Mono" panose="020B0609030804020204" pitchFamily="49" charset="0"/>
              </a:rPr>
              <a:t>accountUser.c</a:t>
            </a:r>
          </a:p>
          <a:p>
            <a:pPr algn="ctr"/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4966024" y="5094965"/>
            <a:ext cx="225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Interface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7794" y="5094965"/>
            <a:ext cx="225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User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66023" y="5641456"/>
            <a:ext cx="2259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latin typeface="Bitstream Vera Sans Mono" panose="020B0609030804020204" pitchFamily="49" charset="0"/>
              </a:rPr>
              <a:t>≈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Bank Teller/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ATM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7792" y="5641455"/>
            <a:ext cx="22599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latin typeface="Bitstream Vera Sans Mono" panose="020B0609030804020204" pitchFamily="49" charset="0"/>
              </a:rPr>
              <a:t>≈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Customer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520725" y="2265159"/>
            <a:ext cx="0" cy="423819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48" y="2359514"/>
            <a:ext cx="2828658" cy="159112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43748" y="4049299"/>
            <a:ext cx="2828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Implementation could be complete spaghetti...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4730" y="1747091"/>
            <a:ext cx="106562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latin typeface="Bitstream Vera Sans Mono" panose="020B0609030804020204" pitchFamily="49" charset="0"/>
              </a:rPr>
              <a:t>*as long as interface has sufficient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8892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339</Words>
  <Application>Microsoft Office PowerPoint</Application>
  <PresentationFormat>Widescreen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Bitstream Vera Sans Mono</vt:lpstr>
      <vt:lpstr>Calibri</vt:lpstr>
      <vt:lpstr>Calibri Light</vt:lpstr>
      <vt:lpstr>Office Theme</vt:lpstr>
      <vt:lpstr>ADTs</vt:lpstr>
      <vt:lpstr>The BankAccount ADT</vt:lpstr>
      <vt:lpstr>BankAccount.h (Interface)</vt:lpstr>
      <vt:lpstr>Users can only see the interface</vt:lpstr>
      <vt:lpstr>accountUser.c (User)</vt:lpstr>
      <vt:lpstr>BankAccount.c (Implementation)</vt:lpstr>
      <vt:lpstr>Advantages of ADTs</vt:lpstr>
      <vt:lpstr>Advantages of ADTs</vt:lpstr>
      <vt:lpstr>Advantages of ADTs</vt:lpstr>
      <vt:lpstr>Advantages of ADTs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ADTs</dc:title>
  <dc:creator>Kevin L</dc:creator>
  <cp:lastModifiedBy>Kevin L</cp:lastModifiedBy>
  <cp:revision>26</cp:revision>
  <dcterms:created xsi:type="dcterms:W3CDTF">2019-06-11T06:30:45Z</dcterms:created>
  <dcterms:modified xsi:type="dcterms:W3CDTF">2019-09-22T08:01:53Z</dcterms:modified>
</cp:coreProperties>
</file>