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Economica"/>
      <p:regular r:id="rId23"/>
      <p:bold r:id="rId24"/>
      <p:italic r:id="rId25"/>
      <p:boldItalic r:id="rId26"/>
    </p:embeddedFont>
    <p:embeddedFont>
      <p:font typeface="Lato"/>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Economica-bold.fntdata"/><Relationship Id="rId23" Type="http://schemas.openxmlformats.org/officeDocument/2006/relationships/font" Target="fonts/Economic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boldItalic.fntdata"/><Relationship Id="rId25" Type="http://schemas.openxmlformats.org/officeDocument/2006/relationships/font" Target="fonts/Economica-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Lato-boldItalic.fntdata"/><Relationship Id="rId11" Type="http://schemas.openxmlformats.org/officeDocument/2006/relationships/slide" Target="slides/slide6.xml"/><Relationship Id="rId33" Type="http://schemas.openxmlformats.org/officeDocument/2006/relationships/font" Target="fonts/OpenSans-italic.fntdata"/><Relationship Id="rId10" Type="http://schemas.openxmlformats.org/officeDocument/2006/relationships/slide" Target="slides/slide5.xml"/><Relationship Id="rId32"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734139440d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34139440d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4ad94c7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4ad94c7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346f4c033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346f4c033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346f4c033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346f4c033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Switch in the cloud style Service. Used by ISP</a:t>
            </a:r>
            <a:endParaRPr/>
          </a:p>
          <a:p>
            <a:pPr indent="0" lvl="0" marL="0" rtl="0" algn="l">
              <a:spcBef>
                <a:spcPts val="0"/>
              </a:spcBef>
              <a:spcAft>
                <a:spcPts val="0"/>
              </a:spcAft>
              <a:buNone/>
            </a:pPr>
            <a:r>
              <a:rPr lang="en"/>
              <a:t>BGP and LDP based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42dcf1b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42dcf1b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latin typeface="Open Sans"/>
                <a:ea typeface="Open Sans"/>
                <a:cs typeface="Open Sans"/>
                <a:sym typeface="Open Sans"/>
              </a:rPr>
              <a:t>IEEE 802.1Q, often referred to as Dot1q, is the networking standard that supports virtual LANs on an IEEE 802.3 Ethernet network.</a:t>
            </a:r>
            <a:endParaRPr>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42dcf1b0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42dcf1b0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4338d495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4338d495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346f4c033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346f4c03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3ac5d178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3ac5d178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34139440d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34139440d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34139440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34139440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point is very important and that is the main reason why MPLS came into existence. MPLS was introduced for fast routing and reduce the routing table lookups. Talk about CIDR and PATRICIA trie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34139440d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34139440d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346f4c03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346f4c03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IP routing IP packet is forwarded to router 4 which again looks up into its routing table and performs the next hop and this continues till router 9. </a:t>
            </a:r>
            <a:endParaRPr/>
          </a:p>
          <a:p>
            <a:pPr indent="0" lvl="0" marL="0" rtl="0" algn="l">
              <a:spcBef>
                <a:spcPts val="0"/>
              </a:spcBef>
              <a:spcAft>
                <a:spcPts val="0"/>
              </a:spcAft>
              <a:buNone/>
            </a:pPr>
            <a:r>
              <a:rPr lang="en"/>
              <a:t>In a label-switched network, a path from router 1 to router 9 is created so that all traffic from router 1 to router 9 takes the same deterministic path.</a:t>
            </a:r>
            <a:endParaRPr/>
          </a:p>
          <a:p>
            <a:pPr indent="0" lvl="0" marL="0" rtl="0" algn="l">
              <a:spcBef>
                <a:spcPts val="0"/>
              </a:spcBef>
              <a:spcAft>
                <a:spcPts val="0"/>
              </a:spcAft>
              <a:buNone/>
            </a:pPr>
            <a:r>
              <a:rPr lang="en"/>
              <a:t>Put simply, if router 4 knows that for all traffic from router 1 to router 9, the next stop along the way is router 6, it can just forward the packets to that predetermined hop without ever looking up the route in its routing table.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346f4c033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346f4c033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LSP can contain 0 to 253 Transit Routers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346f4c033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346f4c033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346f4c033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346f4c033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346f4c033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346f4c033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dummies.com/programming/networking/juniper/label-switching-and-label-switched-paths-lsps/" TargetMode="External"/><Relationship Id="rId4" Type="http://schemas.openxmlformats.org/officeDocument/2006/relationships/hyperlink" Target="https://archive.nanog.org/meetings/nanog49/presentations/Sunday/mpls-nanog49.pdf" TargetMode="External"/><Relationship Id="rId5" Type="http://schemas.openxmlformats.org/officeDocument/2006/relationships/hyperlink" Target="https://www.juniper.net/documentation/en_US/junos/topics/topic-map/mpls-overview.html" TargetMode="External"/><Relationship Id="rId6" Type="http://schemas.openxmlformats.org/officeDocument/2006/relationships/hyperlink" Target="https://www.juniper.net/documentation/en_US/junos/topics/task/configuration/mpls-security-layer-2-vpn-configuring.html" TargetMode="External"/><Relationship Id="rId7" Type="http://schemas.openxmlformats.org/officeDocument/2006/relationships/hyperlink" Target="https://www.juniper.net/documentation/en_US/junos/topics/task/configuration/mpls-security-vpn-layer-2-routing-policy-configuring-cli.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204375" y="1156400"/>
            <a:ext cx="5055300" cy="205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MPLS </a:t>
            </a:r>
            <a:endParaRPr/>
          </a:p>
          <a:p>
            <a:pPr indent="0" lvl="0" marL="0" rtl="0" algn="ctr">
              <a:spcBef>
                <a:spcPts val="0"/>
              </a:spcBef>
              <a:spcAft>
                <a:spcPts val="0"/>
              </a:spcAft>
              <a:buNone/>
            </a:pPr>
            <a:r>
              <a:rPr lang="en"/>
              <a:t>(A Label Switching Protocol)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997500" y="315925"/>
            <a:ext cx="69477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MPLS Topology with Label Distribution</a:t>
            </a:r>
            <a:endParaRPr/>
          </a:p>
        </p:txBody>
      </p:sp>
      <p:pic>
        <p:nvPicPr>
          <p:cNvPr id="117" name="Google Shape;117;p22"/>
          <p:cNvPicPr preferRelativeResize="0"/>
          <p:nvPr/>
        </p:nvPicPr>
        <p:blipFill rotWithShape="1">
          <a:blip r:embed="rId3">
            <a:alphaModFix/>
          </a:blip>
          <a:srcRect b="0" l="8071" r="0" t="0"/>
          <a:stretch/>
        </p:blipFill>
        <p:spPr>
          <a:xfrm>
            <a:off x="916216" y="1394401"/>
            <a:ext cx="6676525" cy="3469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MPLS VPN</a:t>
            </a:r>
            <a:endParaRPr/>
          </a:p>
        </p:txBody>
      </p:sp>
      <p:sp>
        <p:nvSpPr>
          <p:cNvPr id="123" name="Google Shape;123;p2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t>MPLS VPN</a:t>
            </a:r>
            <a:r>
              <a:rPr lang="en"/>
              <a:t> is a family of methods for using multiprotocol label switching (MPLS) to create virtual private networks (VPNs). MPLS VPN is a flexible method to transport and route several types of network traffic using an MPLS backbone. </a:t>
            </a:r>
            <a:endParaRPr/>
          </a:p>
          <a:p>
            <a:pPr indent="0" lvl="0" marL="0" rtl="0" algn="just">
              <a:lnSpc>
                <a:spcPct val="100000"/>
              </a:lnSpc>
              <a:spcBef>
                <a:spcPts val="1600"/>
              </a:spcBef>
              <a:spcAft>
                <a:spcPts val="0"/>
              </a:spcAft>
              <a:buNone/>
            </a:pPr>
            <a:r>
              <a:rPr lang="en"/>
              <a:t>Types of MPLS VPN</a:t>
            </a:r>
            <a:endParaRPr/>
          </a:p>
          <a:p>
            <a:pPr indent="-342900" lvl="0" marL="457200" rtl="0" algn="just">
              <a:lnSpc>
                <a:spcPct val="100000"/>
              </a:lnSpc>
              <a:spcBef>
                <a:spcPts val="1600"/>
              </a:spcBef>
              <a:spcAft>
                <a:spcPts val="0"/>
              </a:spcAft>
              <a:buSzPts val="1800"/>
              <a:buChar char="●"/>
            </a:pPr>
            <a:r>
              <a:rPr lang="en"/>
              <a:t>Point to Point</a:t>
            </a:r>
            <a:endParaRPr/>
          </a:p>
          <a:p>
            <a:pPr indent="-342900" lvl="0" marL="457200" rtl="0" algn="just">
              <a:lnSpc>
                <a:spcPct val="100000"/>
              </a:lnSpc>
              <a:spcBef>
                <a:spcPts val="0"/>
              </a:spcBef>
              <a:spcAft>
                <a:spcPts val="0"/>
              </a:spcAft>
              <a:buSzPts val="1800"/>
              <a:buChar char="●"/>
            </a:pPr>
            <a:r>
              <a:rPr lang="en"/>
              <a:t>Layer 2 VPN (VPLS)</a:t>
            </a:r>
            <a:endParaRPr/>
          </a:p>
          <a:p>
            <a:pPr indent="-342900" lvl="0" marL="457200" rtl="0" algn="just">
              <a:lnSpc>
                <a:spcPct val="100000"/>
              </a:lnSpc>
              <a:spcBef>
                <a:spcPts val="0"/>
              </a:spcBef>
              <a:spcAft>
                <a:spcPts val="0"/>
              </a:spcAft>
              <a:buSzPts val="1800"/>
              <a:buChar char="●"/>
            </a:pPr>
            <a:r>
              <a:rPr lang="en"/>
              <a:t>Layer 3 VPN (VPRS)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nvSpPr>
        <p:spPr>
          <a:xfrm>
            <a:off x="302650" y="232900"/>
            <a:ext cx="4831200" cy="6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Open Sans"/>
                <a:ea typeface="Open Sans"/>
                <a:cs typeface="Open Sans"/>
                <a:sym typeface="Open Sans"/>
              </a:rPr>
              <a:t>Layer 2 VPN or Virtual Private LAN Service</a:t>
            </a:r>
            <a:endParaRPr sz="1800">
              <a:latin typeface="Open Sans"/>
              <a:ea typeface="Open Sans"/>
              <a:cs typeface="Open Sans"/>
              <a:sym typeface="Open Sans"/>
            </a:endParaRPr>
          </a:p>
        </p:txBody>
      </p:sp>
      <p:pic>
        <p:nvPicPr>
          <p:cNvPr id="129" name="Google Shape;129;p24"/>
          <p:cNvPicPr preferRelativeResize="0"/>
          <p:nvPr/>
        </p:nvPicPr>
        <p:blipFill>
          <a:blip r:embed="rId3">
            <a:alphaModFix/>
          </a:blip>
          <a:stretch>
            <a:fillRect/>
          </a:stretch>
        </p:blipFill>
        <p:spPr>
          <a:xfrm>
            <a:off x="3463300" y="2701225"/>
            <a:ext cx="771750" cy="643900"/>
          </a:xfrm>
          <a:prstGeom prst="rect">
            <a:avLst/>
          </a:prstGeom>
          <a:noFill/>
          <a:ln>
            <a:noFill/>
          </a:ln>
        </p:spPr>
      </p:pic>
      <p:pic>
        <p:nvPicPr>
          <p:cNvPr id="130" name="Google Shape;130;p24"/>
          <p:cNvPicPr preferRelativeResize="0"/>
          <p:nvPr/>
        </p:nvPicPr>
        <p:blipFill>
          <a:blip r:embed="rId3">
            <a:alphaModFix/>
          </a:blip>
          <a:stretch>
            <a:fillRect/>
          </a:stretch>
        </p:blipFill>
        <p:spPr>
          <a:xfrm>
            <a:off x="1419025" y="1502100"/>
            <a:ext cx="771750" cy="643900"/>
          </a:xfrm>
          <a:prstGeom prst="rect">
            <a:avLst/>
          </a:prstGeom>
          <a:noFill/>
          <a:ln>
            <a:noFill/>
          </a:ln>
        </p:spPr>
      </p:pic>
      <p:pic>
        <p:nvPicPr>
          <p:cNvPr id="131" name="Google Shape;131;p24"/>
          <p:cNvPicPr preferRelativeResize="0"/>
          <p:nvPr/>
        </p:nvPicPr>
        <p:blipFill>
          <a:blip r:embed="rId3">
            <a:alphaModFix/>
          </a:blip>
          <a:stretch>
            <a:fillRect/>
          </a:stretch>
        </p:blipFill>
        <p:spPr>
          <a:xfrm>
            <a:off x="4116475" y="1502100"/>
            <a:ext cx="771750" cy="643900"/>
          </a:xfrm>
          <a:prstGeom prst="rect">
            <a:avLst/>
          </a:prstGeom>
          <a:noFill/>
          <a:ln>
            <a:noFill/>
          </a:ln>
        </p:spPr>
      </p:pic>
      <p:pic>
        <p:nvPicPr>
          <p:cNvPr id="132" name="Google Shape;132;p24"/>
          <p:cNvPicPr preferRelativeResize="0"/>
          <p:nvPr/>
        </p:nvPicPr>
        <p:blipFill>
          <a:blip r:embed="rId3">
            <a:alphaModFix/>
          </a:blip>
          <a:stretch>
            <a:fillRect/>
          </a:stretch>
        </p:blipFill>
        <p:spPr>
          <a:xfrm>
            <a:off x="2767750" y="1502100"/>
            <a:ext cx="771750" cy="643900"/>
          </a:xfrm>
          <a:prstGeom prst="rect">
            <a:avLst/>
          </a:prstGeom>
          <a:noFill/>
          <a:ln>
            <a:noFill/>
          </a:ln>
        </p:spPr>
      </p:pic>
      <p:pic>
        <p:nvPicPr>
          <p:cNvPr id="133" name="Google Shape;133;p24"/>
          <p:cNvPicPr preferRelativeResize="0"/>
          <p:nvPr/>
        </p:nvPicPr>
        <p:blipFill>
          <a:blip r:embed="rId4">
            <a:alphaModFix/>
          </a:blip>
          <a:stretch>
            <a:fillRect/>
          </a:stretch>
        </p:blipFill>
        <p:spPr>
          <a:xfrm>
            <a:off x="302650" y="1432550"/>
            <a:ext cx="771750" cy="782998"/>
          </a:xfrm>
          <a:prstGeom prst="rect">
            <a:avLst/>
          </a:prstGeom>
          <a:noFill/>
          <a:ln>
            <a:noFill/>
          </a:ln>
        </p:spPr>
      </p:pic>
      <p:pic>
        <p:nvPicPr>
          <p:cNvPr id="134" name="Google Shape;134;p24"/>
          <p:cNvPicPr preferRelativeResize="0"/>
          <p:nvPr/>
        </p:nvPicPr>
        <p:blipFill>
          <a:blip r:embed="rId4">
            <a:alphaModFix/>
          </a:blip>
          <a:stretch>
            <a:fillRect/>
          </a:stretch>
        </p:blipFill>
        <p:spPr>
          <a:xfrm>
            <a:off x="7175875" y="1432550"/>
            <a:ext cx="771750" cy="782998"/>
          </a:xfrm>
          <a:prstGeom prst="rect">
            <a:avLst/>
          </a:prstGeom>
          <a:noFill/>
          <a:ln>
            <a:noFill/>
          </a:ln>
        </p:spPr>
      </p:pic>
      <p:pic>
        <p:nvPicPr>
          <p:cNvPr id="135" name="Google Shape;135;p24"/>
          <p:cNvPicPr preferRelativeResize="0"/>
          <p:nvPr/>
        </p:nvPicPr>
        <p:blipFill>
          <a:blip r:embed="rId3">
            <a:alphaModFix/>
          </a:blip>
          <a:stretch>
            <a:fillRect/>
          </a:stretch>
        </p:blipFill>
        <p:spPr>
          <a:xfrm>
            <a:off x="5680825" y="1502100"/>
            <a:ext cx="771750" cy="643900"/>
          </a:xfrm>
          <a:prstGeom prst="rect">
            <a:avLst/>
          </a:prstGeom>
          <a:noFill/>
          <a:ln>
            <a:noFill/>
          </a:ln>
        </p:spPr>
      </p:pic>
      <p:cxnSp>
        <p:nvCxnSpPr>
          <p:cNvPr id="136" name="Google Shape;136;p24"/>
          <p:cNvCxnSpPr>
            <a:stCxn id="130" idx="1"/>
            <a:endCxn id="133" idx="3"/>
          </p:cNvCxnSpPr>
          <p:nvPr/>
        </p:nvCxnSpPr>
        <p:spPr>
          <a:xfrm rot="10800000">
            <a:off x="1074325" y="1824050"/>
            <a:ext cx="344700" cy="0"/>
          </a:xfrm>
          <a:prstGeom prst="straightConnector1">
            <a:avLst/>
          </a:prstGeom>
          <a:noFill/>
          <a:ln cap="flat" cmpd="sng" w="9525">
            <a:solidFill>
              <a:srgbClr val="000000"/>
            </a:solidFill>
            <a:prstDash val="solid"/>
            <a:round/>
            <a:headEnd len="med" w="med" type="none"/>
            <a:tailEnd len="med" w="med" type="none"/>
          </a:ln>
        </p:spPr>
      </p:cxnSp>
      <p:cxnSp>
        <p:nvCxnSpPr>
          <p:cNvPr id="137" name="Google Shape;137;p24"/>
          <p:cNvCxnSpPr>
            <a:stCxn id="130" idx="3"/>
            <a:endCxn id="132" idx="1"/>
          </p:cNvCxnSpPr>
          <p:nvPr/>
        </p:nvCxnSpPr>
        <p:spPr>
          <a:xfrm>
            <a:off x="2190775" y="1824050"/>
            <a:ext cx="576900" cy="0"/>
          </a:xfrm>
          <a:prstGeom prst="straightConnector1">
            <a:avLst/>
          </a:prstGeom>
          <a:noFill/>
          <a:ln cap="flat" cmpd="sng" w="9525">
            <a:solidFill>
              <a:srgbClr val="000000"/>
            </a:solidFill>
            <a:prstDash val="solid"/>
            <a:round/>
            <a:headEnd len="med" w="med" type="none"/>
            <a:tailEnd len="med" w="med" type="none"/>
          </a:ln>
        </p:spPr>
      </p:cxnSp>
      <p:cxnSp>
        <p:nvCxnSpPr>
          <p:cNvPr id="138" name="Google Shape;138;p24"/>
          <p:cNvCxnSpPr>
            <a:stCxn id="132" idx="2"/>
            <a:endCxn id="129" idx="0"/>
          </p:cNvCxnSpPr>
          <p:nvPr/>
        </p:nvCxnSpPr>
        <p:spPr>
          <a:xfrm>
            <a:off x="3153625" y="2146000"/>
            <a:ext cx="695700" cy="555300"/>
          </a:xfrm>
          <a:prstGeom prst="straightConnector1">
            <a:avLst/>
          </a:prstGeom>
          <a:noFill/>
          <a:ln cap="flat" cmpd="sng" w="9525">
            <a:solidFill>
              <a:srgbClr val="000000"/>
            </a:solidFill>
            <a:prstDash val="solid"/>
            <a:round/>
            <a:headEnd len="med" w="med" type="none"/>
            <a:tailEnd len="med" w="med" type="none"/>
          </a:ln>
        </p:spPr>
      </p:cxnSp>
      <p:cxnSp>
        <p:nvCxnSpPr>
          <p:cNvPr id="139" name="Google Shape;139;p24"/>
          <p:cNvCxnSpPr>
            <a:stCxn id="132" idx="3"/>
            <a:endCxn id="131" idx="1"/>
          </p:cNvCxnSpPr>
          <p:nvPr/>
        </p:nvCxnSpPr>
        <p:spPr>
          <a:xfrm>
            <a:off x="3539500" y="1824050"/>
            <a:ext cx="576900" cy="0"/>
          </a:xfrm>
          <a:prstGeom prst="straightConnector1">
            <a:avLst/>
          </a:prstGeom>
          <a:noFill/>
          <a:ln cap="flat" cmpd="sng" w="9525">
            <a:solidFill>
              <a:srgbClr val="000000"/>
            </a:solidFill>
            <a:prstDash val="solid"/>
            <a:round/>
            <a:headEnd len="med" w="med" type="none"/>
            <a:tailEnd len="med" w="med" type="none"/>
          </a:ln>
        </p:spPr>
      </p:cxnSp>
      <p:cxnSp>
        <p:nvCxnSpPr>
          <p:cNvPr id="140" name="Google Shape;140;p24"/>
          <p:cNvCxnSpPr>
            <a:stCxn id="129" idx="0"/>
            <a:endCxn id="131" idx="2"/>
          </p:cNvCxnSpPr>
          <p:nvPr/>
        </p:nvCxnSpPr>
        <p:spPr>
          <a:xfrm flipH="1" rot="10800000">
            <a:off x="3849175" y="2145925"/>
            <a:ext cx="653100" cy="555300"/>
          </a:xfrm>
          <a:prstGeom prst="straightConnector1">
            <a:avLst/>
          </a:prstGeom>
          <a:noFill/>
          <a:ln cap="flat" cmpd="sng" w="9525">
            <a:solidFill>
              <a:srgbClr val="000000"/>
            </a:solidFill>
            <a:prstDash val="solid"/>
            <a:round/>
            <a:headEnd len="med" w="med" type="none"/>
            <a:tailEnd len="med" w="med" type="none"/>
          </a:ln>
        </p:spPr>
      </p:cxnSp>
      <p:cxnSp>
        <p:nvCxnSpPr>
          <p:cNvPr id="141" name="Google Shape;141;p24"/>
          <p:cNvCxnSpPr>
            <a:stCxn id="131" idx="3"/>
            <a:endCxn id="135" idx="1"/>
          </p:cNvCxnSpPr>
          <p:nvPr/>
        </p:nvCxnSpPr>
        <p:spPr>
          <a:xfrm>
            <a:off x="4888225" y="1824050"/>
            <a:ext cx="792600" cy="0"/>
          </a:xfrm>
          <a:prstGeom prst="straightConnector1">
            <a:avLst/>
          </a:prstGeom>
          <a:noFill/>
          <a:ln cap="flat" cmpd="sng" w="9525">
            <a:solidFill>
              <a:srgbClr val="000000"/>
            </a:solidFill>
            <a:prstDash val="solid"/>
            <a:round/>
            <a:headEnd len="med" w="med" type="none"/>
            <a:tailEnd len="med" w="med" type="none"/>
          </a:ln>
        </p:spPr>
      </p:cxnSp>
      <p:cxnSp>
        <p:nvCxnSpPr>
          <p:cNvPr id="142" name="Google Shape;142;p24"/>
          <p:cNvCxnSpPr>
            <a:stCxn id="135" idx="3"/>
            <a:endCxn id="134" idx="1"/>
          </p:cNvCxnSpPr>
          <p:nvPr/>
        </p:nvCxnSpPr>
        <p:spPr>
          <a:xfrm>
            <a:off x="6452575" y="1824050"/>
            <a:ext cx="723300" cy="0"/>
          </a:xfrm>
          <a:prstGeom prst="straightConnector1">
            <a:avLst/>
          </a:prstGeom>
          <a:noFill/>
          <a:ln cap="flat" cmpd="sng" w="9525">
            <a:solidFill>
              <a:srgbClr val="000000"/>
            </a:solidFill>
            <a:prstDash val="solid"/>
            <a:round/>
            <a:headEnd len="med" w="med" type="none"/>
            <a:tailEnd len="med" w="med" type="none"/>
          </a:ln>
        </p:spPr>
      </p:cxnSp>
      <p:sp>
        <p:nvSpPr>
          <p:cNvPr id="143" name="Google Shape;143;p24"/>
          <p:cNvSpPr txBox="1"/>
          <p:nvPr/>
        </p:nvSpPr>
        <p:spPr>
          <a:xfrm>
            <a:off x="1463050" y="1242050"/>
            <a:ext cx="6531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CE</a:t>
            </a:r>
            <a:endParaRPr>
              <a:latin typeface="Open Sans"/>
              <a:ea typeface="Open Sans"/>
              <a:cs typeface="Open Sans"/>
              <a:sym typeface="Open Sans"/>
            </a:endParaRPr>
          </a:p>
        </p:txBody>
      </p:sp>
      <p:sp>
        <p:nvSpPr>
          <p:cNvPr id="144" name="Google Shape;144;p24"/>
          <p:cNvSpPr txBox="1"/>
          <p:nvPr/>
        </p:nvSpPr>
        <p:spPr>
          <a:xfrm>
            <a:off x="5868225" y="1203950"/>
            <a:ext cx="4953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CE</a:t>
            </a:r>
            <a:endParaRPr>
              <a:solidFill>
                <a:schemeClr val="dk1"/>
              </a:solidFill>
              <a:latin typeface="Open Sans"/>
              <a:ea typeface="Open Sans"/>
              <a:cs typeface="Open Sans"/>
              <a:sym typeface="Open Sans"/>
            </a:endParaRPr>
          </a:p>
        </p:txBody>
      </p:sp>
      <p:sp>
        <p:nvSpPr>
          <p:cNvPr id="145" name="Google Shape;145;p24"/>
          <p:cNvSpPr txBox="1"/>
          <p:nvPr/>
        </p:nvSpPr>
        <p:spPr>
          <a:xfrm>
            <a:off x="2905975" y="1284500"/>
            <a:ext cx="495300" cy="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PE</a:t>
            </a:r>
            <a:endParaRPr>
              <a:latin typeface="Open Sans"/>
              <a:ea typeface="Open Sans"/>
              <a:cs typeface="Open Sans"/>
              <a:sym typeface="Open Sans"/>
            </a:endParaRPr>
          </a:p>
        </p:txBody>
      </p:sp>
      <p:sp>
        <p:nvSpPr>
          <p:cNvPr id="146" name="Google Shape;146;p24"/>
          <p:cNvSpPr txBox="1"/>
          <p:nvPr/>
        </p:nvSpPr>
        <p:spPr>
          <a:xfrm>
            <a:off x="4348900" y="1284500"/>
            <a:ext cx="495300" cy="1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PE</a:t>
            </a:r>
            <a:endParaRPr>
              <a:latin typeface="Open Sans"/>
              <a:ea typeface="Open Sans"/>
              <a:cs typeface="Open Sans"/>
              <a:sym typeface="Open Sans"/>
            </a:endParaRPr>
          </a:p>
        </p:txBody>
      </p:sp>
      <p:sp>
        <p:nvSpPr>
          <p:cNvPr id="147" name="Google Shape;147;p24"/>
          <p:cNvSpPr txBox="1"/>
          <p:nvPr/>
        </p:nvSpPr>
        <p:spPr>
          <a:xfrm>
            <a:off x="3695700" y="3299450"/>
            <a:ext cx="495300" cy="2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P</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100"/>
              <a:t>Commands for MPLS</a:t>
            </a:r>
            <a:endParaRPr sz="4100"/>
          </a:p>
        </p:txBody>
      </p:sp>
      <p:sp>
        <p:nvSpPr>
          <p:cNvPr id="153" name="Google Shape;153;p25"/>
          <p:cNvSpPr txBox="1"/>
          <p:nvPr>
            <p:ph idx="1" type="body"/>
          </p:nvPr>
        </p:nvSpPr>
        <p:spPr>
          <a:xfrm>
            <a:off x="311700" y="1000950"/>
            <a:ext cx="8520600" cy="4272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Configuration of PE and P routers</a:t>
            </a:r>
            <a:endParaRPr sz="1600"/>
          </a:p>
          <a:p>
            <a:pPr indent="0" lvl="0" marL="457200" rtl="0" algn="l">
              <a:lnSpc>
                <a:spcPct val="30000"/>
              </a:lnSpc>
              <a:spcBef>
                <a:spcPts val="1600"/>
              </a:spcBef>
              <a:spcAft>
                <a:spcPts val="0"/>
              </a:spcAft>
              <a:buNone/>
            </a:pPr>
            <a:r>
              <a:rPr lang="en" sz="1050">
                <a:latin typeface="Courier New"/>
                <a:ea typeface="Courier New"/>
                <a:cs typeface="Courier New"/>
                <a:sym typeface="Courier New"/>
              </a:rPr>
              <a:t>[edit interfaces]</a:t>
            </a:r>
            <a:endParaRPr sz="1050">
              <a:latin typeface="Courier New"/>
              <a:ea typeface="Courier New"/>
              <a:cs typeface="Courier New"/>
              <a:sym typeface="Courier New"/>
            </a:endParaRPr>
          </a:p>
          <a:p>
            <a:pPr indent="0" lvl="0" marL="457200" rtl="0" algn="l">
              <a:lnSpc>
                <a:spcPct val="30000"/>
              </a:lnSpc>
              <a:spcBef>
                <a:spcPts val="1600"/>
              </a:spcBef>
              <a:spcAft>
                <a:spcPts val="0"/>
              </a:spcAft>
              <a:buNone/>
            </a:pPr>
            <a:r>
              <a:rPr lang="en" sz="1050">
                <a:latin typeface="Courier New"/>
                <a:ea typeface="Courier New"/>
                <a:cs typeface="Courier New"/>
                <a:sym typeface="Courier New"/>
              </a:rPr>
              <a:t>user@host# </a:t>
            </a:r>
            <a:r>
              <a:rPr lang="en" sz="1050">
                <a:latin typeface="Lato"/>
                <a:ea typeface="Lato"/>
                <a:cs typeface="Lato"/>
                <a:sym typeface="Lato"/>
              </a:rPr>
              <a:t>set </a:t>
            </a:r>
            <a:r>
              <a:rPr b="1" lang="en" sz="1050">
                <a:latin typeface="Lato"/>
                <a:ea typeface="Lato"/>
                <a:cs typeface="Lato"/>
                <a:sym typeface="Lato"/>
              </a:rPr>
              <a:t>interface-name</a:t>
            </a:r>
            <a:r>
              <a:rPr lang="en" sz="1050">
                <a:latin typeface="Lato"/>
                <a:ea typeface="Lato"/>
                <a:cs typeface="Lato"/>
                <a:sym typeface="Lato"/>
              </a:rPr>
              <a:t> unit logical-unit-number family inet address ipv4_address</a:t>
            </a:r>
            <a:endParaRPr sz="1050">
              <a:latin typeface="Lato"/>
              <a:ea typeface="Lato"/>
              <a:cs typeface="Lato"/>
              <a:sym typeface="Lato"/>
            </a:endParaRPr>
          </a:p>
          <a:p>
            <a:pPr indent="0" lvl="0" marL="457200" rtl="0" algn="l">
              <a:lnSpc>
                <a:spcPct val="30000"/>
              </a:lnSpc>
              <a:spcBef>
                <a:spcPts val="1600"/>
              </a:spcBef>
              <a:spcAft>
                <a:spcPts val="0"/>
              </a:spcAft>
              <a:buNone/>
            </a:pPr>
            <a:r>
              <a:rPr lang="en" sz="1050">
                <a:latin typeface="Courier New"/>
                <a:ea typeface="Courier New"/>
                <a:cs typeface="Courier New"/>
                <a:sym typeface="Courier New"/>
              </a:rPr>
              <a:t>user@host# </a:t>
            </a:r>
            <a:r>
              <a:rPr lang="en" sz="1050">
                <a:latin typeface="Lato"/>
                <a:ea typeface="Lato"/>
                <a:cs typeface="Lato"/>
                <a:sym typeface="Lato"/>
              </a:rPr>
              <a:t>set </a:t>
            </a:r>
            <a:r>
              <a:rPr b="1" lang="en" sz="1050">
                <a:latin typeface="Lato"/>
                <a:ea typeface="Lato"/>
                <a:cs typeface="Lato"/>
                <a:sym typeface="Lato"/>
              </a:rPr>
              <a:t>lo0</a:t>
            </a:r>
            <a:r>
              <a:rPr lang="en" sz="1050">
                <a:latin typeface="Lato"/>
                <a:ea typeface="Lato"/>
                <a:cs typeface="Lato"/>
                <a:sym typeface="Lato"/>
              </a:rPr>
              <a:t> unit logical-unit-number family inet address ipv4_address primary</a:t>
            </a:r>
            <a:endParaRPr sz="1050">
              <a:latin typeface="Lato"/>
              <a:ea typeface="Lato"/>
              <a:cs typeface="Lato"/>
              <a:sym typeface="Lato"/>
            </a:endParaRPr>
          </a:p>
          <a:p>
            <a:pPr indent="-330200" lvl="0" marL="457200" rtl="0" algn="l">
              <a:spcBef>
                <a:spcPts val="1600"/>
              </a:spcBef>
              <a:spcAft>
                <a:spcPts val="0"/>
              </a:spcAft>
              <a:buSzPts val="1600"/>
              <a:buChar char="●"/>
            </a:pPr>
            <a:r>
              <a:rPr lang="en" sz="1600"/>
              <a:t>Enable MPLS Address family on these interfaces</a:t>
            </a:r>
            <a:endParaRPr sz="1600"/>
          </a:p>
          <a:p>
            <a:pPr indent="0" lvl="0" marL="457200" rtl="0" algn="l">
              <a:spcBef>
                <a:spcPts val="1600"/>
              </a:spcBef>
              <a:spcAft>
                <a:spcPts val="0"/>
              </a:spcAft>
              <a:buNone/>
            </a:pPr>
            <a:r>
              <a:rPr lang="en" sz="1050">
                <a:latin typeface="Courier New"/>
                <a:ea typeface="Courier New"/>
                <a:cs typeface="Courier New"/>
                <a:sym typeface="Courier New"/>
              </a:rPr>
              <a:t>[edit interfaces]</a:t>
            </a:r>
            <a:endParaRPr sz="1050">
              <a:latin typeface="Courier New"/>
              <a:ea typeface="Courier New"/>
              <a:cs typeface="Courier New"/>
              <a:sym typeface="Courier New"/>
            </a:endParaRPr>
          </a:p>
          <a:p>
            <a:pPr indent="0" lvl="0" marL="457200" rtl="0" algn="l">
              <a:lnSpc>
                <a:spcPct val="30000"/>
              </a:lnSpc>
              <a:spcBef>
                <a:spcPts val="1600"/>
              </a:spcBef>
              <a:spcAft>
                <a:spcPts val="0"/>
              </a:spcAft>
              <a:buNone/>
            </a:pPr>
            <a:r>
              <a:rPr lang="en" sz="1050">
                <a:latin typeface="Courier New"/>
                <a:ea typeface="Courier New"/>
                <a:cs typeface="Courier New"/>
                <a:sym typeface="Courier New"/>
              </a:rPr>
              <a:t>user@host#</a:t>
            </a:r>
            <a:r>
              <a:rPr lang="en" sz="1050">
                <a:latin typeface="Lato"/>
                <a:ea typeface="Lato"/>
                <a:cs typeface="Lato"/>
                <a:sym typeface="Lato"/>
              </a:rPr>
              <a:t> set interface-name unit logical-unit-number family mpls</a:t>
            </a:r>
            <a:endParaRPr sz="1050">
              <a:latin typeface="Lato"/>
              <a:ea typeface="Lato"/>
              <a:cs typeface="Lato"/>
              <a:sym typeface="Lato"/>
            </a:endParaRPr>
          </a:p>
          <a:p>
            <a:pPr indent="-330200" lvl="0" marL="457200" rtl="0" algn="l">
              <a:spcBef>
                <a:spcPts val="1600"/>
              </a:spcBef>
              <a:spcAft>
                <a:spcPts val="0"/>
              </a:spcAft>
              <a:buSzPts val="1600"/>
              <a:buChar char="●"/>
            </a:pPr>
            <a:r>
              <a:rPr lang="en" sz="1600"/>
              <a:t>For CE facing L-2 VPN interfaces , enable the reception and transmission of 802.1QVLAN tagged Frames</a:t>
            </a:r>
            <a:endParaRPr sz="1600"/>
          </a:p>
          <a:p>
            <a:pPr indent="0" lvl="0" marL="457200" rtl="0" algn="l">
              <a:spcBef>
                <a:spcPts val="1600"/>
              </a:spcBef>
              <a:spcAft>
                <a:spcPts val="0"/>
              </a:spcAft>
              <a:buNone/>
            </a:pPr>
            <a:r>
              <a:rPr lang="en" sz="1050">
                <a:highlight>
                  <a:srgbClr val="FFFFFF"/>
                </a:highlight>
                <a:latin typeface="Courier New"/>
                <a:ea typeface="Courier New"/>
                <a:cs typeface="Courier New"/>
                <a:sym typeface="Courier New"/>
              </a:rPr>
              <a:t>user@host#</a:t>
            </a:r>
            <a:r>
              <a:rPr lang="en" sz="1050">
                <a:highlight>
                  <a:srgbClr val="FFFFFF"/>
                </a:highlight>
                <a:latin typeface="Lato"/>
                <a:ea typeface="Lato"/>
                <a:cs typeface="Lato"/>
                <a:sym typeface="Lato"/>
              </a:rPr>
              <a:t>  set interfaces interface-name vlan-tagging encapsulation vlan-ccc unit logical-unit-number encapsulation vlan-ccc vlan-id vlan-id-number</a:t>
            </a:r>
            <a:endParaRPr>
              <a:highlight>
                <a:srgbClr val="FFFFFF"/>
              </a:highlight>
            </a:endParaRPr>
          </a:p>
          <a:p>
            <a:pPr indent="0" lvl="0" marL="0" rtl="0" algn="l">
              <a:lnSpc>
                <a:spcPct val="30000"/>
              </a:lnSpc>
              <a:spcBef>
                <a:spcPts val="1600"/>
              </a:spcBef>
              <a:spcAft>
                <a:spcPts val="0"/>
              </a:spcAft>
              <a:buNone/>
            </a:pPr>
            <a:r>
              <a:t/>
            </a:r>
            <a:endParaRPr sz="1050">
              <a:latin typeface="Lato"/>
              <a:ea typeface="Lato"/>
              <a:cs typeface="Lato"/>
              <a:sym typeface="Lato"/>
            </a:endParaRPr>
          </a:p>
          <a:p>
            <a:pPr indent="0" lvl="0" marL="45720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6"/>
          <p:cNvSpPr txBox="1"/>
          <p:nvPr>
            <p:ph idx="1" type="body"/>
          </p:nvPr>
        </p:nvSpPr>
        <p:spPr>
          <a:xfrm>
            <a:off x="311700" y="342675"/>
            <a:ext cx="8520600" cy="3853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Set encapsulation type on PE interface that communicates with CE interface</a:t>
            </a:r>
            <a:endParaRPr sz="1600"/>
          </a:p>
          <a:p>
            <a:pPr indent="0" lvl="0" marL="457200" rtl="0" algn="l">
              <a:lnSpc>
                <a:spcPct val="30000"/>
              </a:lnSpc>
              <a:spcBef>
                <a:spcPts val="1600"/>
              </a:spcBef>
              <a:spcAft>
                <a:spcPts val="0"/>
              </a:spcAft>
              <a:buNone/>
            </a:pPr>
            <a:r>
              <a:rPr lang="en" sz="1050">
                <a:latin typeface="Courier New"/>
                <a:ea typeface="Courier New"/>
                <a:cs typeface="Courier New"/>
                <a:sym typeface="Courier New"/>
              </a:rPr>
              <a:t>[edit interfaces]</a:t>
            </a:r>
            <a:endParaRPr sz="1050">
              <a:latin typeface="Courier New"/>
              <a:ea typeface="Courier New"/>
              <a:cs typeface="Courier New"/>
              <a:sym typeface="Courier New"/>
            </a:endParaRPr>
          </a:p>
          <a:p>
            <a:pPr indent="0" lvl="0" marL="457200" rtl="0" algn="l">
              <a:lnSpc>
                <a:spcPct val="30000"/>
              </a:lnSpc>
              <a:spcBef>
                <a:spcPts val="1600"/>
              </a:spcBef>
              <a:spcAft>
                <a:spcPts val="0"/>
              </a:spcAft>
              <a:buNone/>
            </a:pPr>
            <a:r>
              <a:rPr lang="en" sz="1050">
                <a:latin typeface="Courier New"/>
                <a:ea typeface="Courier New"/>
                <a:cs typeface="Courier New"/>
                <a:sym typeface="Courier New"/>
              </a:rPr>
              <a:t>user@host# </a:t>
            </a:r>
            <a:r>
              <a:rPr lang="en" sz="1050">
                <a:latin typeface="Lato"/>
                <a:ea typeface="Lato"/>
                <a:cs typeface="Lato"/>
                <a:sym typeface="Lato"/>
              </a:rPr>
              <a:t>set interface-name encapsulation encapsulation-type</a:t>
            </a:r>
            <a:endParaRPr sz="1100">
              <a:latin typeface="Arial"/>
              <a:ea typeface="Arial"/>
              <a:cs typeface="Arial"/>
              <a:sym typeface="Arial"/>
            </a:endParaRPr>
          </a:p>
          <a:p>
            <a:pPr indent="0" lvl="0" marL="457200" rtl="0" algn="l">
              <a:lnSpc>
                <a:spcPct val="30000"/>
              </a:lnSpc>
              <a:spcBef>
                <a:spcPts val="1600"/>
              </a:spcBef>
              <a:spcAft>
                <a:spcPts val="0"/>
              </a:spcAft>
              <a:buNone/>
            </a:pPr>
            <a:r>
              <a:rPr lang="en" sz="1050">
                <a:latin typeface="Courier New"/>
                <a:ea typeface="Courier New"/>
                <a:cs typeface="Courier New"/>
                <a:sym typeface="Courier New"/>
              </a:rPr>
              <a:t>user@host# </a:t>
            </a:r>
            <a:r>
              <a:rPr lang="en" sz="1050">
                <a:latin typeface="Lato"/>
                <a:ea typeface="Lato"/>
                <a:cs typeface="Lato"/>
                <a:sym typeface="Lato"/>
              </a:rPr>
              <a:t>set interface-name unit logical-unit-number encapsulation encapsulation-type</a:t>
            </a:r>
            <a:endParaRPr sz="1600"/>
          </a:p>
          <a:p>
            <a:pPr indent="-330200" lvl="0" marL="457200" rtl="0" algn="l">
              <a:spcBef>
                <a:spcPts val="1600"/>
              </a:spcBef>
              <a:spcAft>
                <a:spcPts val="0"/>
              </a:spcAft>
              <a:buSzPts val="1600"/>
              <a:buChar char="●"/>
            </a:pPr>
            <a:r>
              <a:rPr lang="en" sz="1600"/>
              <a:t>Configure BGP Protocol on the CE routers to exchange information about the routes terminating at the VPN</a:t>
            </a:r>
            <a:endParaRPr sz="1600"/>
          </a:p>
          <a:p>
            <a:pPr indent="-330200" lvl="0" marL="457200" rtl="0" algn="l">
              <a:spcBef>
                <a:spcPts val="0"/>
              </a:spcBef>
              <a:spcAft>
                <a:spcPts val="0"/>
              </a:spcAft>
              <a:buSzPts val="1600"/>
              <a:buChar char="●"/>
            </a:pPr>
            <a:r>
              <a:rPr lang="en" sz="1600"/>
              <a:t>If there are multiple PE routers, then configure OSPF or RIP to enable exchange of routing information.</a:t>
            </a:r>
            <a:endParaRPr sz="1600"/>
          </a:p>
          <a:p>
            <a:pPr indent="-330200" lvl="0" marL="457200" rtl="0" algn="l">
              <a:spcBef>
                <a:spcPts val="0"/>
              </a:spcBef>
              <a:spcAft>
                <a:spcPts val="0"/>
              </a:spcAft>
              <a:buSzPts val="1600"/>
              <a:buChar char="●"/>
            </a:pPr>
            <a:r>
              <a:rPr lang="en" sz="1600"/>
              <a:t>To dynamically setup LSP’s LDP(Label Distribution Protocol) needs to be setup between the PE and Provider Routers.</a:t>
            </a:r>
            <a:endParaRPr sz="1600"/>
          </a:p>
          <a:p>
            <a:pPr indent="0" lvl="0" marL="0" rtl="0" algn="l">
              <a:lnSpc>
                <a:spcPct val="30000"/>
              </a:lnSpc>
              <a:spcBef>
                <a:spcPts val="1600"/>
              </a:spcBef>
              <a:spcAft>
                <a:spcPts val="0"/>
              </a:spcAft>
              <a:buNone/>
            </a:pPr>
            <a:r>
              <a:t/>
            </a:r>
            <a:endParaRPr sz="1050">
              <a:latin typeface="Lato"/>
              <a:ea typeface="Lato"/>
              <a:cs typeface="Lato"/>
              <a:sym typeface="Lato"/>
            </a:endParaRPr>
          </a:p>
          <a:p>
            <a:pPr indent="0" lvl="0" marL="457200" rtl="0" algn="l">
              <a:spcBef>
                <a:spcPts val="1600"/>
              </a:spcBef>
              <a:spcAft>
                <a:spcPts val="1600"/>
              </a:spcAft>
              <a:buNone/>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pic>
        <p:nvPicPr>
          <p:cNvPr id="163" name="Google Shape;163;p27"/>
          <p:cNvPicPr preferRelativeResize="0"/>
          <p:nvPr/>
        </p:nvPicPr>
        <p:blipFill rotWithShape="1">
          <a:blip r:embed="rId3">
            <a:alphaModFix/>
          </a:blip>
          <a:srcRect b="5078" l="0" r="0" t="0"/>
          <a:stretch/>
        </p:blipFill>
        <p:spPr>
          <a:xfrm>
            <a:off x="152400" y="152400"/>
            <a:ext cx="8602123" cy="4592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8190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69" name="Google Shape;169;p28"/>
          <p:cNvSpPr txBox="1"/>
          <p:nvPr>
            <p:ph idx="1" type="body"/>
          </p:nvPr>
        </p:nvSpPr>
        <p:spPr>
          <a:xfrm>
            <a:off x="311700" y="749400"/>
            <a:ext cx="8520600" cy="3354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en" u="sng">
                <a:solidFill>
                  <a:schemeClr val="hlink"/>
                </a:solidFill>
                <a:hlinkClick r:id="rId3"/>
              </a:rPr>
              <a:t>Juniper Label Switching and Label-switched Paths (LSPs)</a:t>
            </a:r>
            <a:endParaRPr/>
          </a:p>
          <a:p>
            <a:pPr indent="-342900" lvl="0" marL="457200" rtl="0" algn="l">
              <a:lnSpc>
                <a:spcPct val="150000"/>
              </a:lnSpc>
              <a:spcBef>
                <a:spcPts val="0"/>
              </a:spcBef>
              <a:spcAft>
                <a:spcPts val="0"/>
              </a:spcAft>
              <a:buSzPts val="1800"/>
              <a:buAutoNum type="arabicPeriod"/>
            </a:pPr>
            <a:r>
              <a:rPr lang="en" u="sng">
                <a:solidFill>
                  <a:schemeClr val="hlink"/>
                </a:solidFill>
                <a:hlinkClick r:id="rId4"/>
              </a:rPr>
              <a:t>MPLS for Dummies</a:t>
            </a:r>
            <a:endParaRPr/>
          </a:p>
          <a:p>
            <a:pPr indent="-342900" lvl="0" marL="457200" rtl="0" algn="l">
              <a:lnSpc>
                <a:spcPct val="150000"/>
              </a:lnSpc>
              <a:spcBef>
                <a:spcPts val="0"/>
              </a:spcBef>
              <a:spcAft>
                <a:spcPts val="0"/>
              </a:spcAft>
              <a:buSzPts val="1800"/>
              <a:buAutoNum type="arabicPeriod"/>
            </a:pPr>
            <a:r>
              <a:rPr lang="en" u="sng">
                <a:solidFill>
                  <a:schemeClr val="hlink"/>
                </a:solidFill>
                <a:hlinkClick r:id="rId5"/>
              </a:rPr>
              <a:t>https://www.juniper.net/documentation/en_US/junos/topics/topic-map/mpls-overview.html</a:t>
            </a:r>
            <a:endParaRPr/>
          </a:p>
          <a:p>
            <a:pPr indent="-342900" lvl="0" marL="457200" rtl="0" algn="l">
              <a:lnSpc>
                <a:spcPct val="150000"/>
              </a:lnSpc>
              <a:spcBef>
                <a:spcPts val="0"/>
              </a:spcBef>
              <a:spcAft>
                <a:spcPts val="0"/>
              </a:spcAft>
              <a:buSzPts val="1800"/>
              <a:buAutoNum type="arabicPeriod"/>
            </a:pPr>
            <a:r>
              <a:rPr lang="en" u="sng">
                <a:solidFill>
                  <a:schemeClr val="hlink"/>
                </a:solidFill>
                <a:hlinkClick r:id="rId6"/>
              </a:rPr>
              <a:t>MPLS Layer 2 VPN Configuration Overview - TechLibrary</a:t>
            </a:r>
            <a:endParaRPr/>
          </a:p>
          <a:p>
            <a:pPr indent="-342900" lvl="0" marL="457200" rtl="0" algn="l">
              <a:lnSpc>
                <a:spcPct val="150000"/>
              </a:lnSpc>
              <a:spcBef>
                <a:spcPts val="0"/>
              </a:spcBef>
              <a:spcAft>
                <a:spcPts val="0"/>
              </a:spcAft>
              <a:buSzPts val="1800"/>
              <a:buAutoNum type="arabicPeriod"/>
            </a:pPr>
            <a:r>
              <a:rPr lang="en" u="sng">
                <a:solidFill>
                  <a:schemeClr val="hlink"/>
                </a:solidFill>
                <a:hlinkClick r:id="rId7"/>
              </a:rPr>
              <a:t>Configuring a Routing Policy for MPLS Layer 2 VPNs (CLI Procedure) - TechLibrary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8" name="Google Shape;68;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MPLS stands for Multi Protocol Label Switching. It’s a Routing Protocol.</a:t>
            </a:r>
            <a:endParaRPr/>
          </a:p>
          <a:p>
            <a:pPr indent="-342900" lvl="0" marL="457200" rtl="0" algn="l">
              <a:lnSpc>
                <a:spcPct val="200000"/>
              </a:lnSpc>
              <a:spcBef>
                <a:spcPts val="0"/>
              </a:spcBef>
              <a:spcAft>
                <a:spcPts val="0"/>
              </a:spcAft>
              <a:buSzPts val="1800"/>
              <a:buChar char="●"/>
            </a:pPr>
            <a:r>
              <a:rPr lang="en"/>
              <a:t>It’s  layer 2.5 networking protocol</a:t>
            </a:r>
            <a:endParaRPr/>
          </a:p>
          <a:p>
            <a:pPr indent="-342900" lvl="0" marL="457200" rtl="0" algn="l">
              <a:lnSpc>
                <a:spcPct val="200000"/>
              </a:lnSpc>
              <a:spcBef>
                <a:spcPts val="0"/>
              </a:spcBef>
              <a:spcAft>
                <a:spcPts val="0"/>
              </a:spcAft>
              <a:buSzPts val="1800"/>
              <a:buChar char="●"/>
            </a:pPr>
            <a:r>
              <a:rPr lang="en"/>
              <a:t>It sits between the Network Layer and Data Link Layer</a:t>
            </a:r>
            <a:endParaRPr>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MPLS</a:t>
            </a:r>
            <a:endParaRPr/>
          </a:p>
        </p:txBody>
      </p:sp>
      <p:sp>
        <p:nvSpPr>
          <p:cNvPr id="74" name="Google Shape;74;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It avoids the complex routing table lookups and speeds the traffic flow.</a:t>
            </a:r>
            <a:endParaRPr/>
          </a:p>
          <a:p>
            <a:pPr indent="-342900" lvl="0" marL="457200" rtl="0" algn="l">
              <a:lnSpc>
                <a:spcPct val="200000"/>
              </a:lnSpc>
              <a:spcBef>
                <a:spcPts val="0"/>
              </a:spcBef>
              <a:spcAft>
                <a:spcPts val="0"/>
              </a:spcAft>
              <a:buSzPts val="1800"/>
              <a:buChar char="●"/>
            </a:pPr>
            <a:r>
              <a:rPr lang="en"/>
              <a:t>It directs the traffic to the predetermined path in the network.</a:t>
            </a:r>
            <a:endParaRPr/>
          </a:p>
          <a:p>
            <a:pPr indent="-342900" lvl="0" marL="457200" rtl="0" algn="l">
              <a:lnSpc>
                <a:spcPct val="200000"/>
              </a:lnSpc>
              <a:spcBef>
                <a:spcPts val="0"/>
              </a:spcBef>
              <a:spcAft>
                <a:spcPts val="0"/>
              </a:spcAft>
              <a:buSzPts val="1800"/>
              <a:buChar char="●"/>
            </a:pPr>
            <a:r>
              <a:rPr lang="en"/>
              <a:t>It also provides alternate network paths to avoid congestion.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255775"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Label Switching</a:t>
            </a:r>
            <a:endParaRPr/>
          </a:p>
        </p:txBody>
      </p:sp>
      <p:sp>
        <p:nvSpPr>
          <p:cNvPr id="80" name="Google Shape;80;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Traditional IP network performs an IP lookup and determines the next hop based on the routing table and forwards the packet to the next hop</a:t>
            </a:r>
            <a:endParaRPr/>
          </a:p>
          <a:p>
            <a:pPr indent="-342900" lvl="0" marL="457200" rtl="0" algn="l">
              <a:lnSpc>
                <a:spcPct val="150000"/>
              </a:lnSpc>
              <a:spcBef>
                <a:spcPts val="0"/>
              </a:spcBef>
              <a:spcAft>
                <a:spcPts val="0"/>
              </a:spcAft>
              <a:buSzPts val="1800"/>
              <a:buChar char="●"/>
            </a:pPr>
            <a:r>
              <a:rPr lang="en"/>
              <a:t>MPLS instead follows </a:t>
            </a:r>
            <a:r>
              <a:rPr b="1" i="1" lang="en"/>
              <a:t>Label Switching </a:t>
            </a:r>
            <a:r>
              <a:rPr lang="en"/>
              <a:t>where </a:t>
            </a:r>
            <a:r>
              <a:rPr lang="en"/>
              <a:t>  </a:t>
            </a:r>
            <a:endParaRPr/>
          </a:p>
          <a:p>
            <a:pPr indent="-317500" lvl="1" marL="914400" rtl="0" algn="l">
              <a:lnSpc>
                <a:spcPct val="150000"/>
              </a:lnSpc>
              <a:spcBef>
                <a:spcPts val="0"/>
              </a:spcBef>
              <a:spcAft>
                <a:spcPts val="0"/>
              </a:spcAft>
              <a:buSzPts val="1400"/>
              <a:buChar char="○"/>
            </a:pPr>
            <a:r>
              <a:rPr lang="en"/>
              <a:t>Instead of finding next hop, it trys to reach the final destination router.</a:t>
            </a:r>
            <a:endParaRPr/>
          </a:p>
          <a:p>
            <a:pPr indent="-317500" lvl="1" marL="914400" rtl="0" algn="l">
              <a:lnSpc>
                <a:spcPct val="150000"/>
              </a:lnSpc>
              <a:spcBef>
                <a:spcPts val="0"/>
              </a:spcBef>
              <a:spcAft>
                <a:spcPts val="0"/>
              </a:spcAft>
              <a:buSzPts val="1400"/>
              <a:buChar char="○"/>
            </a:pPr>
            <a:r>
              <a:rPr lang="en"/>
              <a:t>And finds a </a:t>
            </a:r>
            <a:r>
              <a:rPr lang="en"/>
              <a:t>predetermined</a:t>
            </a:r>
            <a:r>
              <a:rPr lang="en"/>
              <a:t> path from the source to the final router.</a:t>
            </a:r>
            <a:endParaRPr/>
          </a:p>
          <a:p>
            <a:pPr indent="-342900" lvl="0" marL="457200" rtl="0" algn="l">
              <a:lnSpc>
                <a:spcPct val="150000"/>
              </a:lnSpc>
              <a:spcBef>
                <a:spcPts val="0"/>
              </a:spcBef>
              <a:spcAft>
                <a:spcPts val="0"/>
              </a:spcAft>
              <a:buSzPts val="1800"/>
              <a:buChar char="●"/>
            </a:pPr>
            <a:r>
              <a:rPr lang="en"/>
              <a:t>Instead of forwarding packets on a hop-by-hop basis, paths are established for particular source-destination pairs. The predetermined paths that make MPLS work are called </a:t>
            </a:r>
            <a:r>
              <a:rPr b="1" i="1" lang="en"/>
              <a:t>Label-Switched Paths</a:t>
            </a:r>
            <a:r>
              <a:rPr lang="en"/>
              <a:t> (LSPs).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315925"/>
            <a:ext cx="8520600" cy="52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Label Switched Path</a:t>
            </a:r>
            <a:endParaRPr/>
          </a:p>
        </p:txBody>
      </p:sp>
      <p:pic>
        <p:nvPicPr>
          <p:cNvPr id="86" name="Google Shape;86;p17"/>
          <p:cNvPicPr preferRelativeResize="0"/>
          <p:nvPr/>
        </p:nvPicPr>
        <p:blipFill>
          <a:blip r:embed="rId3">
            <a:alphaModFix/>
          </a:blip>
          <a:stretch>
            <a:fillRect/>
          </a:stretch>
        </p:blipFill>
        <p:spPr>
          <a:xfrm>
            <a:off x="1470675" y="769625"/>
            <a:ext cx="6405676" cy="4069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MPLS- Basic Terminologies</a:t>
            </a:r>
            <a:endParaRPr/>
          </a:p>
        </p:txBody>
      </p:sp>
      <p:sp>
        <p:nvSpPr>
          <p:cNvPr id="92" name="Google Shape;92;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MPLS Routers  or Label Switched Routers</a:t>
            </a:r>
            <a:endParaRPr/>
          </a:p>
          <a:p>
            <a:pPr indent="-342900" lvl="0" marL="457200" rtl="0" algn="l">
              <a:lnSpc>
                <a:spcPct val="150000"/>
              </a:lnSpc>
              <a:spcBef>
                <a:spcPts val="1600"/>
              </a:spcBef>
              <a:spcAft>
                <a:spcPts val="0"/>
              </a:spcAft>
              <a:buSzPts val="1800"/>
              <a:buAutoNum type="arabicPeriod"/>
            </a:pPr>
            <a:r>
              <a:rPr lang="en"/>
              <a:t>Label Edge Router (LER) or Ingress Node or Inbound Router</a:t>
            </a:r>
            <a:endParaRPr/>
          </a:p>
          <a:p>
            <a:pPr indent="-342900" lvl="0" marL="457200" rtl="0" algn="l">
              <a:lnSpc>
                <a:spcPct val="150000"/>
              </a:lnSpc>
              <a:spcBef>
                <a:spcPts val="0"/>
              </a:spcBef>
              <a:spcAft>
                <a:spcPts val="0"/>
              </a:spcAft>
              <a:buSzPts val="1800"/>
              <a:buAutoNum type="arabicPeriod"/>
            </a:pPr>
            <a:r>
              <a:rPr lang="en"/>
              <a:t>Transit Router </a:t>
            </a:r>
            <a:endParaRPr/>
          </a:p>
          <a:p>
            <a:pPr indent="-342900" lvl="0" marL="457200" rtl="0" algn="l">
              <a:lnSpc>
                <a:spcPct val="150000"/>
              </a:lnSpc>
              <a:spcBef>
                <a:spcPts val="0"/>
              </a:spcBef>
              <a:spcAft>
                <a:spcPts val="0"/>
              </a:spcAft>
              <a:buSzPts val="1800"/>
              <a:buAutoNum type="arabicPeriod"/>
            </a:pPr>
            <a:r>
              <a:rPr lang="en"/>
              <a:t>Penultimate Router </a:t>
            </a:r>
            <a:endParaRPr/>
          </a:p>
          <a:p>
            <a:pPr indent="-342900" lvl="0" marL="457200" rtl="0" algn="l">
              <a:lnSpc>
                <a:spcPct val="150000"/>
              </a:lnSpc>
              <a:spcBef>
                <a:spcPts val="0"/>
              </a:spcBef>
              <a:spcAft>
                <a:spcPts val="0"/>
              </a:spcAft>
              <a:buSzPts val="1800"/>
              <a:buAutoNum type="arabicPeriod"/>
            </a:pPr>
            <a:r>
              <a:rPr lang="en"/>
              <a:t>Outbound Router </a:t>
            </a:r>
            <a:r>
              <a:rPr lang="en"/>
              <a:t>or Egress Node</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Typical LSP Topology</a:t>
            </a:r>
            <a:endParaRPr/>
          </a:p>
        </p:txBody>
      </p:sp>
      <p:pic>
        <p:nvPicPr>
          <p:cNvPr id="98" name="Google Shape;98;p19"/>
          <p:cNvPicPr preferRelativeResize="0"/>
          <p:nvPr/>
        </p:nvPicPr>
        <p:blipFill>
          <a:blip r:embed="rId3">
            <a:alphaModFix/>
          </a:blip>
          <a:stretch>
            <a:fillRect/>
          </a:stretch>
        </p:blipFill>
        <p:spPr>
          <a:xfrm>
            <a:off x="479675" y="1147225"/>
            <a:ext cx="4092317" cy="3691475"/>
          </a:xfrm>
          <a:prstGeom prst="rect">
            <a:avLst/>
          </a:prstGeom>
          <a:noFill/>
          <a:ln>
            <a:noFill/>
          </a:ln>
        </p:spPr>
      </p:pic>
      <p:sp>
        <p:nvSpPr>
          <p:cNvPr id="99" name="Google Shape;99;p19"/>
          <p:cNvSpPr txBox="1"/>
          <p:nvPr/>
        </p:nvSpPr>
        <p:spPr>
          <a:xfrm>
            <a:off x="5151125" y="1173475"/>
            <a:ext cx="3192900" cy="36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C1 - Customer Edge Router</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R1 - Ingress Node or LER</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R2 - Transit Router or also</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        Penultimate Router</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R3,R4 - Egress Node or LER</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MPLS Header</a:t>
            </a:r>
            <a:endParaRPr/>
          </a:p>
        </p:txBody>
      </p:sp>
      <p:pic>
        <p:nvPicPr>
          <p:cNvPr id="105" name="Google Shape;105;p20"/>
          <p:cNvPicPr preferRelativeResize="0"/>
          <p:nvPr/>
        </p:nvPicPr>
        <p:blipFill>
          <a:blip r:embed="rId3">
            <a:alphaModFix/>
          </a:blip>
          <a:stretch>
            <a:fillRect/>
          </a:stretch>
        </p:blipFill>
        <p:spPr>
          <a:xfrm>
            <a:off x="472425" y="1147225"/>
            <a:ext cx="6934200" cy="3667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6447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Label Operations</a:t>
            </a:r>
            <a:endParaRPr/>
          </a:p>
        </p:txBody>
      </p:sp>
      <p:sp>
        <p:nvSpPr>
          <p:cNvPr id="111" name="Google Shape;111;p21"/>
          <p:cNvSpPr txBox="1"/>
          <p:nvPr>
            <p:ph idx="1" type="body"/>
          </p:nvPr>
        </p:nvSpPr>
        <p:spPr>
          <a:xfrm>
            <a:off x="420861" y="1124417"/>
            <a:ext cx="8520600" cy="3354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t>PUSH:  </a:t>
            </a:r>
            <a:r>
              <a:rPr lang="en"/>
              <a:t>Adds a new label to the top of the packet. For IPv4 packets arriving at the inbound router, the new label is the first label in the label stack.</a:t>
            </a:r>
            <a:endParaRPr/>
          </a:p>
          <a:p>
            <a:pPr indent="0" lvl="0" marL="0" rtl="0" algn="just">
              <a:spcBef>
                <a:spcPts val="1600"/>
              </a:spcBef>
              <a:spcAft>
                <a:spcPts val="0"/>
              </a:spcAft>
              <a:buNone/>
            </a:pPr>
            <a:r>
              <a:rPr b="1" lang="en"/>
              <a:t>SWAP: </a:t>
            </a:r>
            <a:r>
              <a:rPr lang="en"/>
              <a:t>Replaces the label at the top of the label stack with a new label. When a transit router receives the packet, it performs an MPLS forwarding table lookup. The lookup yields the LSP next hop and the path index of the link between the transit router and the next router in the LSP.</a:t>
            </a:r>
            <a:endParaRPr b="1"/>
          </a:p>
          <a:p>
            <a:pPr indent="0" lvl="0" marL="0" rtl="0" algn="just">
              <a:spcBef>
                <a:spcPts val="1600"/>
              </a:spcBef>
              <a:spcAft>
                <a:spcPts val="1600"/>
              </a:spcAft>
              <a:buNone/>
            </a:pPr>
            <a:r>
              <a:rPr b="1" lang="en"/>
              <a:t>POP: </a:t>
            </a:r>
            <a:r>
              <a:rPr lang="en"/>
              <a:t>  Removes the label from the top of the label stack. For IPv4 packets arriving at the penultimate router, the entire MPLS label is removed from the label stack.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