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6" r:id="rId4"/>
    <p:sldId id="287" r:id="rId5"/>
    <p:sldId id="281" r:id="rId6"/>
    <p:sldId id="282" r:id="rId7"/>
    <p:sldId id="283" r:id="rId8"/>
    <p:sldId id="259" r:id="rId9"/>
    <p:sldId id="263" r:id="rId10"/>
    <p:sldId id="284" r:id="rId11"/>
    <p:sldId id="280" r:id="rId12"/>
    <p:sldId id="285" r:id="rId13"/>
    <p:sldId id="288" r:id="rId14"/>
    <p:sldId id="277" r:id="rId15"/>
    <p:sldId id="265" r:id="rId16"/>
    <p:sldId id="267" r:id="rId17"/>
    <p:sldId id="266" r:id="rId18"/>
    <p:sldId id="264" r:id="rId19"/>
    <p:sldId id="268" r:id="rId20"/>
    <p:sldId id="269" r:id="rId21"/>
    <p:sldId id="278" r:id="rId22"/>
    <p:sldId id="270" r:id="rId23"/>
    <p:sldId id="271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84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9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56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91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7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38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43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57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54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6C52-8B0E-4E1B-B816-8C31B91FB708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425C-6160-4271-9F7A-F64EC2370C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6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levanth.org/blog/2017/11/28/build-a-better-markov-cha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levanth.org/blog/2017/11/28/build-a-better-markov-cha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DCEC-D7CA-4854-9A80-2AB607546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rethinking:</a:t>
            </a:r>
            <a:br>
              <a:rPr lang="en-US" dirty="0"/>
            </a:br>
            <a:r>
              <a:rPr lang="en-US" dirty="0"/>
              <a:t>applying Bayesian models in Stan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DF7DE-50C2-45C9-B419-E19F2DA8B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703A7-A3F6-4220-8CD4-B51B2236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429000"/>
            <a:ext cx="1882944" cy="300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7FD8AB-C9DD-44EE-9F19-008348A4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34" y="3602038"/>
            <a:ext cx="4022972" cy="17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3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of going Bayesian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326"/>
            <a:ext cx="7886700" cy="4992548"/>
          </a:xfrm>
        </p:spPr>
        <p:txBody>
          <a:bodyPr>
            <a:normAutofit/>
          </a:bodyPr>
          <a:lstStyle/>
          <a:p>
            <a:r>
              <a:rPr lang="en-US" dirty="0"/>
              <a:t>Practical problems are mostly computation time and coding expertise</a:t>
            </a:r>
          </a:p>
          <a:p>
            <a:pPr lvl="1"/>
            <a:r>
              <a:rPr lang="en-US" dirty="0"/>
              <a:t>Posterior probability is difficult to compute</a:t>
            </a:r>
          </a:p>
          <a:p>
            <a:pPr lvl="2"/>
            <a:r>
              <a:rPr lang="en-US" dirty="0"/>
              <a:t>Interested in full description of uncertainty</a:t>
            </a:r>
          </a:p>
          <a:p>
            <a:pPr lvl="3"/>
            <a:r>
              <a:rPr lang="en-US" dirty="0"/>
              <a:t>Shades of truth</a:t>
            </a:r>
          </a:p>
          <a:p>
            <a:pPr lvl="2"/>
            <a:r>
              <a:rPr lang="en-US" dirty="0"/>
              <a:t>Find all combinations of model parameters</a:t>
            </a:r>
          </a:p>
          <a:p>
            <a:pPr lvl="2"/>
            <a:r>
              <a:rPr lang="en-US" dirty="0"/>
              <a:t>Describe probabilities of all combinations</a:t>
            </a:r>
          </a:p>
          <a:p>
            <a:pPr lvl="1"/>
            <a:r>
              <a:rPr lang="en-US" dirty="0"/>
              <a:t>Simple models:</a:t>
            </a:r>
          </a:p>
          <a:p>
            <a:pPr lvl="2"/>
            <a:r>
              <a:rPr lang="en-US" dirty="0"/>
              <a:t>Directly calculate posterior</a:t>
            </a:r>
          </a:p>
          <a:p>
            <a:pPr lvl="1"/>
            <a:r>
              <a:rPr lang="en-US" dirty="0"/>
              <a:t>Intermediate to complex models:</a:t>
            </a:r>
          </a:p>
          <a:p>
            <a:pPr lvl="2"/>
            <a:r>
              <a:rPr lang="en-US" dirty="0"/>
              <a:t>Posterior described by SIR algorithm</a:t>
            </a:r>
          </a:p>
          <a:p>
            <a:pPr lvl="3"/>
            <a:r>
              <a:rPr lang="en-US" dirty="0"/>
              <a:t>Becomes intensely slow with &gt;5-10 parameters</a:t>
            </a:r>
          </a:p>
          <a:p>
            <a:pPr lvl="2"/>
            <a:r>
              <a:rPr lang="en-US" dirty="0"/>
              <a:t>Posterior described by MCMC and relatives</a:t>
            </a:r>
          </a:p>
        </p:txBody>
      </p:sp>
    </p:spTree>
    <p:extLst>
      <p:ext uri="{BB962C8B-B14F-4D97-AF65-F5344CB8AC3E}">
        <p14:creationId xmlns:p14="http://schemas.microsoft.com/office/powerpoint/2010/main" val="8689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C792-46D5-4B5E-8E83-DF233E0D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8217-CB4E-4F0B-BF38-7389315A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 is a fast, flexible software to code your own models</a:t>
            </a:r>
          </a:p>
          <a:p>
            <a:pPr lvl="1"/>
            <a:r>
              <a:rPr lang="en-US" dirty="0"/>
              <a:t>Helps us surmount the practical problems of going Bayesian</a:t>
            </a:r>
          </a:p>
          <a:p>
            <a:pPr lvl="1"/>
            <a:r>
              <a:rPr lang="en-US" dirty="0"/>
              <a:t>Quickly describes posterior (or likelihood)</a:t>
            </a:r>
          </a:p>
          <a:p>
            <a:r>
              <a:rPr lang="en-US" dirty="0"/>
              <a:t>Users define likelihood/probability functions to do:</a:t>
            </a:r>
          </a:p>
          <a:p>
            <a:pPr lvl="1"/>
            <a:r>
              <a:rPr lang="en-US" dirty="0"/>
              <a:t>Maximum likelihood</a:t>
            </a:r>
          </a:p>
          <a:p>
            <a:pPr lvl="1"/>
            <a:r>
              <a:rPr lang="en-US" dirty="0"/>
              <a:t>Markov Chain Monte Carlo (MCMC)</a:t>
            </a:r>
          </a:p>
          <a:p>
            <a:pPr lvl="1"/>
            <a:r>
              <a:rPr lang="en-US" dirty="0"/>
              <a:t>Hamiltonian Monte Carlo (HMC)</a:t>
            </a:r>
          </a:p>
          <a:p>
            <a:pPr lvl="1"/>
            <a:r>
              <a:rPr lang="en-US" dirty="0"/>
              <a:t>No U-Turn Sampling (NUTS)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81EEFD-8291-49A6-B062-7C6135E9E192}"/>
              </a:ext>
            </a:extLst>
          </p:cNvPr>
          <p:cNvSpPr/>
          <p:nvPr/>
        </p:nvSpPr>
        <p:spPr>
          <a:xfrm>
            <a:off x="1589103" y="5841246"/>
            <a:ext cx="6649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http://elevanth.org/blog/2017/11/28/build-a-better-markov-chain/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77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95A6-DF80-4130-ADAC-388E05FC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course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DBC7-C9C1-4A79-BD29-230326CD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Three main practical goals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operationalize a statistical model?</a:t>
            </a:r>
          </a:p>
          <a:p>
            <a:pPr lvl="2"/>
            <a:r>
              <a:rPr lang="en-US" dirty="0"/>
              <a:t>Turn a hypothesis into a process model into a statistical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code that model in Stan and fit this model to data</a:t>
            </a:r>
          </a:p>
          <a:p>
            <a:pPr lvl="2"/>
            <a:r>
              <a:rPr lang="en-US" dirty="0"/>
              <a:t>Includes deciding on software and MCMC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interact with those results to draw meaningful inference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2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95A6-DF80-4130-ADAC-388E05FC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of course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DBC7-C9C1-4A79-BD29-230326CD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Three main tasks each week: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the chapters/materials </a:t>
            </a:r>
            <a:r>
              <a:rPr lang="en-US" b="1" i="1" dirty="0"/>
              <a:t>before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Watch the YouTube lecture </a:t>
            </a:r>
            <a:r>
              <a:rPr lang="en-US" b="1" i="1" dirty="0"/>
              <a:t>in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Follow code &amp; examples from chapter led by another person </a:t>
            </a:r>
            <a:r>
              <a:rPr lang="en-US" b="1" i="1" dirty="0"/>
              <a:t>in class</a:t>
            </a:r>
          </a:p>
          <a:p>
            <a:pPr lvl="2"/>
            <a:r>
              <a:rPr lang="en-US" dirty="0"/>
              <a:t>Leader for week – prep material ahead of time and send out any relevant new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44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– 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Markov Chain Monte Carlo to explore and describe the ‘mountain’ that is the posterior probability</a:t>
            </a:r>
          </a:p>
          <a:p>
            <a:r>
              <a:rPr lang="en-US" dirty="0"/>
              <a:t>To trust a posterior, the MCMC chains need to converge on a stable distribution</a:t>
            </a:r>
          </a:p>
          <a:p>
            <a:pPr lvl="1"/>
            <a:r>
              <a:rPr lang="en-US" dirty="0"/>
              <a:t>No autocorrelation in chain</a:t>
            </a:r>
          </a:p>
          <a:p>
            <a:pPr lvl="1"/>
            <a:r>
              <a:rPr lang="en-US" dirty="0"/>
              <a:t>Different chains reach the same distribution</a:t>
            </a:r>
          </a:p>
          <a:p>
            <a:pPr lvl="1"/>
            <a:r>
              <a:rPr lang="en-US" dirty="0"/>
              <a:t>An arbitrary midway point of the chain should be statistically drawn from the same distribution as the end of the chain</a:t>
            </a:r>
          </a:p>
        </p:txBody>
      </p:sp>
    </p:spTree>
    <p:extLst>
      <p:ext uri="{BB962C8B-B14F-4D97-AF65-F5344CB8AC3E}">
        <p14:creationId xmlns:p14="http://schemas.microsoft.com/office/powerpoint/2010/main" val="168827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MCMC: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at an initial vector of parameter estimates</a:t>
            </a:r>
          </a:p>
          <a:p>
            <a:pPr lvl="1"/>
            <a:r>
              <a:rPr lang="en-US" dirty="0"/>
              <a:t>Calculate log posterior density</a:t>
            </a:r>
          </a:p>
          <a:p>
            <a:r>
              <a:rPr lang="en-US" dirty="0"/>
              <a:t>Jump (using a jump algorithm) to a new vector</a:t>
            </a:r>
          </a:p>
          <a:p>
            <a:pPr lvl="1"/>
            <a:r>
              <a:rPr lang="en-US" dirty="0"/>
              <a:t>Random (or non-random?) jump away from current vector</a:t>
            </a:r>
          </a:p>
          <a:p>
            <a:pPr lvl="1"/>
            <a:r>
              <a:rPr lang="en-US" dirty="0"/>
              <a:t>Calculate posterior density of new vector</a:t>
            </a:r>
          </a:p>
          <a:p>
            <a:r>
              <a:rPr lang="en-US" dirty="0"/>
              <a:t>Stay at the new vector and proceed onward:</a:t>
            </a:r>
          </a:p>
          <a:p>
            <a:pPr lvl="1"/>
            <a:r>
              <a:rPr lang="en-US" dirty="0"/>
              <a:t>If new vector has higher posterior density or</a:t>
            </a:r>
          </a:p>
          <a:p>
            <a:pPr lvl="1"/>
            <a:r>
              <a:rPr lang="en-US" dirty="0"/>
              <a:t>At a probability based on the ratio of the new to the initial posterior density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75145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MCMC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524000"/>
            <a:ext cx="8305800" cy="641985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4191000" y="5181600"/>
            <a:ext cx="2286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562600" y="2286000"/>
            <a:ext cx="3121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/>
              <a:t>=2.49;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Accept the new point.</a:t>
            </a:r>
          </a:p>
        </p:txBody>
      </p:sp>
    </p:spTree>
    <p:extLst>
      <p:ext uri="{BB962C8B-B14F-4D97-AF65-F5344CB8AC3E}">
        <p14:creationId xmlns:p14="http://schemas.microsoft.com/office/powerpoint/2010/main" val="293481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MCMC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013" y="1525588"/>
            <a:ext cx="8299450" cy="64135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191000" y="5562600"/>
            <a:ext cx="1524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608638" y="2286000"/>
            <a:ext cx="302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</a:t>
            </a:r>
            <a:r>
              <a:rPr lang="en-US" altLang="en-US" sz="2400"/>
              <a:t>=0.5;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Accept the new point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probability 0.5</a:t>
            </a:r>
          </a:p>
        </p:txBody>
      </p:sp>
    </p:spTree>
    <p:extLst>
      <p:ext uri="{BB962C8B-B14F-4D97-AF65-F5344CB8AC3E}">
        <p14:creationId xmlns:p14="http://schemas.microsoft.com/office/powerpoint/2010/main" val="25473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MCMC: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0"/>
          <a:stretch>
            <a:fillRect/>
          </a:stretch>
        </p:blipFill>
        <p:spPr bwMode="auto">
          <a:xfrm>
            <a:off x="609600" y="2014538"/>
            <a:ext cx="65532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981200" y="2971800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Starting vector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2514600" y="3352800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105400" y="6248400"/>
            <a:ext cx="2106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First “few” points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 flipV="1">
            <a:off x="4343400" y="5410200"/>
            <a:ext cx="1524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3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jump function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if it is efficient</a:t>
            </a:r>
          </a:p>
          <a:p>
            <a:pPr lvl="1"/>
            <a:r>
              <a:rPr lang="en-US" dirty="0"/>
              <a:t>Don’t jump to areas you already explored</a:t>
            </a:r>
          </a:p>
          <a:p>
            <a:pPr lvl="2"/>
            <a:r>
              <a:rPr lang="en-US" dirty="0"/>
              <a:t>Don’t jump to areas that have 0 probability</a:t>
            </a:r>
          </a:p>
          <a:p>
            <a:pPr lvl="1"/>
            <a:r>
              <a:rPr lang="en-US" dirty="0"/>
              <a:t>Some much more efficient than others</a:t>
            </a:r>
          </a:p>
          <a:p>
            <a:pPr lvl="2"/>
            <a:r>
              <a:rPr lang="en-US" dirty="0"/>
              <a:t>Hamiltonian (HMC) more efficient because it is not a random-walk</a:t>
            </a:r>
          </a:p>
          <a:p>
            <a:r>
              <a:rPr lang="en-US" dirty="0"/>
              <a:t>Determines software choice</a:t>
            </a:r>
          </a:p>
          <a:p>
            <a:pPr lvl="1"/>
            <a:r>
              <a:rPr lang="en-US" dirty="0"/>
              <a:t>BUGS &amp; JAGS use Gibbs-sampling for conjugate priors</a:t>
            </a:r>
          </a:p>
          <a:p>
            <a:pPr lvl="2"/>
            <a:r>
              <a:rPr lang="en-US" dirty="0"/>
              <a:t>JAGS uses AR Metropolis for non-conjugate</a:t>
            </a:r>
          </a:p>
          <a:p>
            <a:pPr lvl="2"/>
            <a:r>
              <a:rPr lang="en-US" dirty="0"/>
              <a:t>Conditional updating parameters one-by-one</a:t>
            </a:r>
          </a:p>
          <a:p>
            <a:pPr lvl="3"/>
            <a:r>
              <a:rPr lang="en-US" dirty="0"/>
              <a:t>SLOWWWWW, but very stable</a:t>
            </a:r>
          </a:p>
          <a:p>
            <a:pPr lvl="1"/>
            <a:r>
              <a:rPr lang="en-US" dirty="0"/>
              <a:t>ADMB &amp; TMB</a:t>
            </a:r>
          </a:p>
          <a:p>
            <a:pPr lvl="2"/>
            <a:r>
              <a:rPr lang="en-US" dirty="0"/>
              <a:t>Uses Metropolis but can include mixture (TMB now has Hamiltonian)</a:t>
            </a:r>
          </a:p>
          <a:p>
            <a:pPr lvl="1"/>
            <a:r>
              <a:rPr lang="en-US" dirty="0"/>
              <a:t>STAN</a:t>
            </a:r>
          </a:p>
          <a:p>
            <a:pPr lvl="2"/>
            <a:r>
              <a:rPr lang="en-US" dirty="0"/>
              <a:t>Uses Hamiltonian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E21355-6518-4A26-A77B-068D75242BB5}"/>
              </a:ext>
            </a:extLst>
          </p:cNvPr>
          <p:cNvSpPr/>
          <p:nvPr/>
        </p:nvSpPr>
        <p:spPr>
          <a:xfrm>
            <a:off x="2006354" y="6123542"/>
            <a:ext cx="6649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http://elevanth.org/blog/2017/11/28/build-a-better-markov-chain/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829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inear regression">
            <a:extLst>
              <a:ext uri="{FF2B5EF4-FFF2-40B4-BE49-F238E27FC236}">
                <a16:creationId xmlns:a16="http://schemas.microsoft.com/office/drawing/2014/main" id="{0202EAFB-AF52-4AC3-BAFE-FDB2D63BA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r="27670" b="6548"/>
          <a:stretch/>
        </p:blipFill>
        <p:spPr bwMode="auto">
          <a:xfrm>
            <a:off x="4696288" y="1628104"/>
            <a:ext cx="4187989" cy="34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ways to make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326"/>
            <a:ext cx="4187989" cy="46766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Maximum likelihood</a:t>
            </a:r>
          </a:p>
          <a:p>
            <a:r>
              <a:rPr lang="en-US" dirty="0"/>
              <a:t>Bayesian</a:t>
            </a:r>
          </a:p>
          <a:p>
            <a:pPr lvl="1"/>
            <a:r>
              <a:rPr lang="en-US" dirty="0"/>
              <a:t>Sampling-Importance-Resampling (SIR)</a:t>
            </a:r>
          </a:p>
          <a:p>
            <a:pPr lvl="1"/>
            <a:r>
              <a:rPr lang="en-US" dirty="0"/>
              <a:t>Markov Chain Monte Carlo (MCMC)</a:t>
            </a:r>
          </a:p>
          <a:p>
            <a:pPr lvl="1"/>
            <a:r>
              <a:rPr lang="en-US" dirty="0"/>
              <a:t>Hamiltonian Monte Carlo (HMC)</a:t>
            </a:r>
          </a:p>
          <a:p>
            <a:pPr lvl="1"/>
            <a:r>
              <a:rPr lang="en-US" dirty="0"/>
              <a:t>No U-Turn Sampling (NUTS) </a:t>
            </a:r>
          </a:p>
          <a:p>
            <a:r>
              <a:rPr lang="en-US" dirty="0"/>
              <a:t>Bootstrapping (Monte Carlo)</a:t>
            </a:r>
          </a:p>
          <a:p>
            <a:pPr lvl="1"/>
            <a:r>
              <a:rPr lang="en-US" dirty="0"/>
              <a:t>Hybrid Bayesian and Frequentist</a:t>
            </a:r>
          </a:p>
          <a:p>
            <a:r>
              <a:rPr lang="en-US" dirty="0"/>
              <a:t>Likelihood profiling</a:t>
            </a:r>
          </a:p>
          <a:p>
            <a:pPr lvl="1"/>
            <a:r>
              <a:rPr lang="en-US" dirty="0"/>
              <a:t>Hybrid Bayesian and Frequentist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56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Posterior = Prior + Likelihood</a:t>
            </a:r>
          </a:p>
          <a:p>
            <a:pPr lvl="1"/>
            <a:r>
              <a:rPr lang="en-US" dirty="0"/>
              <a:t>Probability densities in log-space </a:t>
            </a:r>
          </a:p>
          <a:p>
            <a:r>
              <a:rPr lang="en-US" dirty="0"/>
              <a:t>Prior must be specified as a distribution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dnorm</a:t>
            </a:r>
            <a:r>
              <a:rPr lang="en-US" dirty="0"/>
              <a:t>() with a mean of </a:t>
            </a:r>
            <a:r>
              <a:rPr lang="en-US" i="1" dirty="0"/>
              <a:t>x</a:t>
            </a:r>
            <a:r>
              <a:rPr lang="en-US" dirty="0"/>
              <a:t>, and an </a:t>
            </a:r>
            <a:r>
              <a:rPr lang="en-US" dirty="0" err="1"/>
              <a:t>sd</a:t>
            </a:r>
            <a:r>
              <a:rPr lang="en-US" dirty="0"/>
              <a:t> of </a:t>
            </a:r>
            <a:r>
              <a:rPr lang="en-US" i="1" dirty="0"/>
              <a:t>y</a:t>
            </a:r>
          </a:p>
          <a:p>
            <a:r>
              <a:rPr lang="en-US" dirty="0"/>
              <a:t>Likelihood is a distribution as well</a:t>
            </a:r>
          </a:p>
          <a:p>
            <a:pPr lvl="1"/>
            <a:r>
              <a:rPr lang="en-US" dirty="0"/>
              <a:t>Software choice dictates how this can be implemented</a:t>
            </a:r>
          </a:p>
          <a:p>
            <a:pPr lvl="1"/>
            <a:r>
              <a:rPr lang="en-US" dirty="0"/>
              <a:t>JAGS/BUGS doesn’t allow for customized likelihoods</a:t>
            </a:r>
          </a:p>
          <a:p>
            <a:pPr lvl="2"/>
            <a:r>
              <a:rPr lang="en-US" dirty="0"/>
              <a:t>No way to simply do sums-of-squares</a:t>
            </a:r>
          </a:p>
        </p:txBody>
      </p:sp>
    </p:spTree>
    <p:extLst>
      <p:ext uri="{BB962C8B-B14F-4D97-AF65-F5344CB8AC3E}">
        <p14:creationId xmlns:p14="http://schemas.microsoft.com/office/powerpoint/2010/main" val="302443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 – the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Determining convergence is art, not science</a:t>
            </a:r>
          </a:p>
          <a:p>
            <a:pPr lvl="1"/>
            <a:r>
              <a:rPr lang="en-US" dirty="0"/>
              <a:t>Do not use only one test</a:t>
            </a:r>
          </a:p>
          <a:p>
            <a:r>
              <a:rPr lang="en-US" dirty="0"/>
              <a:t>All available in the {coda} library package</a:t>
            </a:r>
          </a:p>
          <a:p>
            <a:pPr lvl="1"/>
            <a:r>
              <a:rPr lang="en-US" dirty="0" err="1"/>
              <a:t>Geweke</a:t>
            </a:r>
            <a:r>
              <a:rPr lang="en-US" dirty="0"/>
              <a:t> test</a:t>
            </a:r>
          </a:p>
          <a:p>
            <a:pPr lvl="1"/>
            <a:r>
              <a:rPr lang="en-US" dirty="0" err="1"/>
              <a:t>Gelman</a:t>
            </a:r>
            <a:r>
              <a:rPr lang="en-US" dirty="0"/>
              <a:t>-Rubin test</a:t>
            </a:r>
          </a:p>
          <a:p>
            <a:pPr lvl="2"/>
            <a:r>
              <a:rPr lang="en-US" dirty="0"/>
              <a:t>Currently most preferred</a:t>
            </a:r>
          </a:p>
          <a:p>
            <a:pPr lvl="1"/>
            <a:r>
              <a:rPr lang="en-US" altLang="en-US" dirty="0"/>
              <a:t>Heidelberger-Welch test</a:t>
            </a:r>
          </a:p>
          <a:p>
            <a:pPr lvl="1"/>
            <a:r>
              <a:rPr lang="en-US" dirty="0"/>
              <a:t>Autocorrelation test</a:t>
            </a:r>
          </a:p>
          <a:p>
            <a:pPr lvl="1"/>
            <a:r>
              <a:rPr lang="en-US" altLang="en-US" dirty="0" err="1"/>
              <a:t>Raftery</a:t>
            </a:r>
            <a:r>
              <a:rPr lang="en-US" altLang="en-US" dirty="0"/>
              <a:t>-Lewis test</a:t>
            </a:r>
            <a:endParaRPr lang="en-US" dirty="0"/>
          </a:p>
          <a:p>
            <a:pPr lvl="1"/>
            <a:r>
              <a:rPr lang="en-US" dirty="0"/>
              <a:t>Effective sample size test</a:t>
            </a:r>
          </a:p>
          <a:p>
            <a:pPr lvl="2"/>
            <a:r>
              <a:rPr lang="en-US" dirty="0"/>
              <a:t>N posterior samples</a:t>
            </a:r>
          </a:p>
          <a:p>
            <a:pPr lvl="2"/>
            <a:r>
              <a:rPr lang="en-US" dirty="0"/>
              <a:t>Autocorrelation means you have M independent samples</a:t>
            </a:r>
          </a:p>
          <a:p>
            <a:pPr lvl="3"/>
            <a:r>
              <a:rPr lang="en-US" dirty="0"/>
              <a:t>Is M &lt;&lt; N ?</a:t>
            </a:r>
          </a:p>
          <a:p>
            <a:pPr lvl="4"/>
            <a:r>
              <a:rPr lang="en-US" dirty="0"/>
              <a:t>Bad MCMC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of prior has important consequences on inference</a:t>
            </a:r>
          </a:p>
          <a:p>
            <a:pPr lvl="1"/>
            <a:r>
              <a:rPr lang="en-US" dirty="0"/>
              <a:t>Informative prior is good and bad</a:t>
            </a:r>
          </a:p>
          <a:p>
            <a:pPr lvl="2"/>
            <a:r>
              <a:rPr lang="en-US" dirty="0"/>
              <a:t>Good: you have a previous idea of what to expect</a:t>
            </a:r>
          </a:p>
          <a:p>
            <a:pPr lvl="2"/>
            <a:r>
              <a:rPr lang="en-US" dirty="0"/>
              <a:t>Bad: the prior might become your outcome (posterior)</a:t>
            </a:r>
          </a:p>
          <a:p>
            <a:pPr lvl="1"/>
            <a:r>
              <a:rPr lang="en-US" dirty="0"/>
              <a:t>Uninformative prior is good and bad</a:t>
            </a:r>
          </a:p>
          <a:p>
            <a:pPr lvl="2"/>
            <a:r>
              <a:rPr lang="en-US" dirty="0"/>
              <a:t>Good: you let your data do the talking</a:t>
            </a:r>
          </a:p>
          <a:p>
            <a:pPr lvl="2"/>
            <a:r>
              <a:rPr lang="en-US" dirty="0"/>
              <a:t>Bad: your data sucks and tells you to jump off a cliff</a:t>
            </a:r>
          </a:p>
        </p:txBody>
      </p:sp>
      <p:pic>
        <p:nvPicPr>
          <p:cNvPr id="1026" name="Picture 2" descr="https://s-media-cache-ak0.pinimg.com/564x/a2/5e/69/a25e692bf2ee7aaf97690a99039d92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0"/>
            <a:ext cx="53721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24269" y="382250"/>
            <a:ext cx="5812105" cy="1446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 you have</a:t>
            </a:r>
          </a:p>
          <a:p>
            <a:pPr algn="ctr"/>
            <a:r>
              <a:rPr lang="en-US" sz="44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Good Data or Bad Data?</a:t>
            </a:r>
          </a:p>
        </p:txBody>
      </p:sp>
    </p:spTree>
    <p:extLst>
      <p:ext uri="{BB962C8B-B14F-4D97-AF65-F5344CB8AC3E}">
        <p14:creationId xmlns:p14="http://schemas.microsoft.com/office/powerpoint/2010/main" val="26352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Choice of prior has important consequences on inference</a:t>
            </a:r>
          </a:p>
          <a:p>
            <a:pPr lvl="1"/>
            <a:r>
              <a:rPr lang="en-US" dirty="0"/>
              <a:t>Uniform priors says that across a range of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y</a:t>
            </a:r>
            <a:r>
              <a:rPr lang="en-US" dirty="0"/>
              <a:t>, all outcomes are equally likely</a:t>
            </a:r>
          </a:p>
          <a:p>
            <a:pPr lvl="2"/>
            <a:r>
              <a:rPr lang="en-US" dirty="0"/>
              <a:t>Good if we want this</a:t>
            </a:r>
          </a:p>
          <a:p>
            <a:pPr lvl="2"/>
            <a:r>
              <a:rPr lang="en-US" dirty="0"/>
              <a:t>Bad because it might make computations slower than they need to be</a:t>
            </a:r>
          </a:p>
          <a:p>
            <a:r>
              <a:rPr lang="en-US" dirty="0"/>
              <a:t>Binomial event: 0 or 1</a:t>
            </a:r>
          </a:p>
          <a:p>
            <a:pPr lvl="1"/>
            <a:r>
              <a:rPr lang="en-US" dirty="0"/>
              <a:t>Event occurs with probability </a:t>
            </a:r>
            <a:r>
              <a:rPr lang="en-US" i="1" dirty="0"/>
              <a:t>p</a:t>
            </a:r>
            <a:endParaRPr lang="en-US" dirty="0"/>
          </a:p>
          <a:p>
            <a:pPr lvl="1"/>
            <a:r>
              <a:rPr lang="en-US" i="1" dirty="0"/>
              <a:t>p</a:t>
            </a:r>
            <a:r>
              <a:rPr lang="en-US" dirty="0"/>
              <a:t> is bounded between 0 and 1</a:t>
            </a:r>
          </a:p>
          <a:p>
            <a:pPr lvl="2"/>
            <a:r>
              <a:rPr lang="en-US" i="1" dirty="0"/>
              <a:t>p ~ </a:t>
            </a:r>
            <a:r>
              <a:rPr lang="en-US" dirty="0" err="1"/>
              <a:t>dunif</a:t>
            </a:r>
            <a:r>
              <a:rPr lang="en-US" dirty="0"/>
              <a:t>(0,1) ? </a:t>
            </a:r>
          </a:p>
          <a:p>
            <a:pPr lvl="2"/>
            <a:r>
              <a:rPr lang="en-US" i="1" dirty="0"/>
              <a:t>p ~ </a:t>
            </a:r>
            <a:r>
              <a:rPr lang="en-US" dirty="0" err="1"/>
              <a:t>dbeta</a:t>
            </a:r>
            <a:r>
              <a:rPr lang="en-US" dirty="0"/>
              <a:t>(0.001, 0.001) ?</a:t>
            </a:r>
          </a:p>
          <a:p>
            <a:pPr lvl="3"/>
            <a:r>
              <a:rPr lang="en-US" dirty="0"/>
              <a:t>More informative than </a:t>
            </a:r>
            <a:r>
              <a:rPr lang="en-US" dirty="0" err="1"/>
              <a:t>dunif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Still not very informative at all</a:t>
            </a:r>
          </a:p>
          <a:p>
            <a:pPr lvl="3"/>
            <a:r>
              <a:rPr lang="en-US" dirty="0"/>
              <a:t>Haldane prior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5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hypothesis testing and 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Look at amount of posterior mass above or below certain thresholds</a:t>
            </a:r>
          </a:p>
          <a:p>
            <a:pPr lvl="1"/>
            <a:r>
              <a:rPr lang="en-US" dirty="0"/>
              <a:t>Simply look at 95% credible intervals for the coefficient of interest</a:t>
            </a:r>
          </a:p>
          <a:p>
            <a:pPr lvl="2"/>
            <a:r>
              <a:rPr lang="en-US" dirty="0"/>
              <a:t>Do the intervals cross 0?</a:t>
            </a:r>
          </a:p>
          <a:p>
            <a:r>
              <a:rPr lang="en-US" dirty="0"/>
              <a:t>Bayesian p-values</a:t>
            </a:r>
          </a:p>
          <a:p>
            <a:r>
              <a:rPr lang="en-US" dirty="0"/>
              <a:t>Bayes Factor</a:t>
            </a:r>
          </a:p>
          <a:p>
            <a:pPr lvl="1"/>
            <a:r>
              <a:rPr lang="en-US" dirty="0"/>
              <a:t>Good for null hypothesis testing</a:t>
            </a:r>
          </a:p>
          <a:p>
            <a:pPr lvl="1"/>
            <a:r>
              <a:rPr lang="en-US" dirty="0"/>
              <a:t>Not easy to implement for most complex models</a:t>
            </a:r>
          </a:p>
          <a:p>
            <a:pPr lvl="1"/>
            <a:r>
              <a:rPr lang="en-US" dirty="0"/>
              <a:t>Easy enough for regressions</a:t>
            </a:r>
          </a:p>
          <a:p>
            <a:r>
              <a:rPr lang="en-US" dirty="0"/>
              <a:t>DIC &amp; information criteria</a:t>
            </a:r>
          </a:p>
          <a:p>
            <a:pPr lvl="1"/>
            <a:r>
              <a:rPr lang="en-US" dirty="0"/>
              <a:t>Analogue to AIC</a:t>
            </a:r>
          </a:p>
          <a:p>
            <a:r>
              <a:rPr lang="en-US" dirty="0"/>
              <a:t>Posterior predictive checks</a:t>
            </a:r>
          </a:p>
          <a:p>
            <a:r>
              <a:rPr lang="en-US" dirty="0"/>
              <a:t>Leave-one-out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57893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bs.twimg.com/media/DwSEWOyUUAIjqJP.jpg:large">
            <a:extLst>
              <a:ext uri="{FF2B5EF4-FFF2-40B4-BE49-F238E27FC236}">
                <a16:creationId xmlns:a16="http://schemas.microsoft.com/office/drawing/2014/main" id="{77D4486C-0E5C-48B7-BAA6-DB838D98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48" y="235621"/>
            <a:ext cx="4484887" cy="594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8BC8E-0BF0-4B46-B4AC-FFAE1C58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Frequentist: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658F-B842-42BE-9E0E-591DC7F6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4519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Choose your own adventure!</a:t>
            </a:r>
          </a:p>
          <a:p>
            <a:r>
              <a:rPr lang="en-US" dirty="0"/>
              <a:t>See which assumptions you can justify</a:t>
            </a:r>
          </a:p>
          <a:p>
            <a:r>
              <a:rPr lang="en-US" dirty="0"/>
              <a:t>Fit a statistical model</a:t>
            </a:r>
          </a:p>
          <a:p>
            <a:r>
              <a:rPr lang="en-US" dirty="0"/>
              <a:t>Hope you understand the test</a:t>
            </a:r>
          </a:p>
          <a:p>
            <a:r>
              <a:rPr lang="en-US" dirty="0"/>
              <a:t>Hope you cross a threshold of significance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63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C8E-0BF0-4B46-B4AC-FFAE1C58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1319"/>
            <a:ext cx="7886700" cy="1325563"/>
          </a:xfrm>
        </p:spPr>
        <p:txBody>
          <a:bodyPr/>
          <a:lstStyle/>
          <a:p>
            <a:r>
              <a:rPr lang="en-US" dirty="0"/>
              <a:t>Statistical rethinking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658F-B842-42BE-9E0E-591DC7F6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0" y="1669002"/>
            <a:ext cx="4039340" cy="45079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learn the foundations we can: </a:t>
            </a:r>
          </a:p>
          <a:p>
            <a:pPr lvl="1"/>
            <a:r>
              <a:rPr lang="en-US" dirty="0"/>
              <a:t>Learn to be flexible on your model and distributions</a:t>
            </a:r>
          </a:p>
          <a:p>
            <a:pPr lvl="2"/>
            <a:r>
              <a:rPr lang="en-US" i="1" dirty="0"/>
              <a:t>How did our data arise from a process (or processes)?</a:t>
            </a:r>
            <a:endParaRPr lang="en-US" dirty="0"/>
          </a:p>
          <a:p>
            <a:pPr lvl="1"/>
            <a:r>
              <a:rPr lang="en-US" dirty="0"/>
              <a:t>Know how to code your own model</a:t>
            </a:r>
          </a:p>
          <a:p>
            <a:pPr lvl="1"/>
            <a:r>
              <a:rPr lang="en-US" dirty="0"/>
              <a:t>Defend our chosen assumptions</a:t>
            </a:r>
          </a:p>
          <a:p>
            <a:pPr lvl="1"/>
            <a:r>
              <a:rPr lang="en-US" dirty="0"/>
              <a:t>Understand the model</a:t>
            </a:r>
          </a:p>
          <a:p>
            <a:pPr lvl="1"/>
            <a:r>
              <a:rPr lang="en-US" dirty="0"/>
              <a:t>Avoid relying on a hope for significance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8A4D7-5818-4795-B2C5-693F2409A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426" y="1669002"/>
            <a:ext cx="4669654" cy="36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6FD6-5C6A-48BD-B4EA-34BC1EDC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v. Bayesian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1AFD-7B7A-4C1D-86FC-9D61735DE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942" y="1825625"/>
            <a:ext cx="444771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Frequentist statistics:</a:t>
            </a:r>
          </a:p>
          <a:p>
            <a:pPr lvl="1"/>
            <a:r>
              <a:rPr lang="en-US" dirty="0"/>
              <a:t>Data are random</a:t>
            </a:r>
          </a:p>
          <a:p>
            <a:pPr lvl="1"/>
            <a:r>
              <a:rPr lang="en-US" dirty="0"/>
              <a:t>Model is known truth</a:t>
            </a:r>
          </a:p>
          <a:p>
            <a:pPr lvl="2"/>
            <a:r>
              <a:rPr lang="en-US" dirty="0"/>
              <a:t>Data arise from true model</a:t>
            </a:r>
          </a:p>
          <a:p>
            <a:pPr lvl="2"/>
            <a:r>
              <a:rPr lang="en-US" dirty="0"/>
              <a:t>Can know truth if we repeatedly sample new data</a:t>
            </a:r>
          </a:p>
          <a:p>
            <a:pPr lvl="1"/>
            <a:r>
              <a:rPr lang="en-US" dirty="0"/>
              <a:t>Decision rules on inference are sharp</a:t>
            </a:r>
          </a:p>
          <a:p>
            <a:pPr lvl="2"/>
            <a:r>
              <a:rPr lang="en-US" dirty="0"/>
              <a:t>x has </a:t>
            </a:r>
            <a:r>
              <a:rPr lang="en-US" b="1" dirty="0"/>
              <a:t>significant</a:t>
            </a:r>
            <a:r>
              <a:rPr lang="en-US" dirty="0"/>
              <a:t>, positive effect on y (</a:t>
            </a:r>
            <a:r>
              <a:rPr lang="en-US" i="1" dirty="0"/>
              <a:t>p</a:t>
            </a:r>
            <a:r>
              <a:rPr lang="en-US" dirty="0"/>
              <a:t> &lt;&lt; 0.05)</a:t>
            </a:r>
          </a:p>
          <a:p>
            <a:pPr lvl="2"/>
            <a:r>
              <a:rPr lang="en-US" dirty="0"/>
              <a:t>x has </a:t>
            </a:r>
            <a:r>
              <a:rPr lang="en-US" b="1" dirty="0"/>
              <a:t>insignificant</a:t>
            </a:r>
            <a:r>
              <a:rPr lang="en-US" dirty="0"/>
              <a:t> effect on y (</a:t>
            </a:r>
            <a:r>
              <a:rPr lang="en-US" i="1" dirty="0"/>
              <a:t>p</a:t>
            </a:r>
            <a:r>
              <a:rPr lang="en-US" dirty="0"/>
              <a:t> &gt; 0.05)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FB2CF-970A-4A37-B4F1-1653CEB9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9860" y="1825625"/>
            <a:ext cx="410314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paradigm:</a:t>
            </a:r>
          </a:p>
          <a:p>
            <a:pPr lvl="1"/>
            <a:r>
              <a:rPr lang="en-US" dirty="0"/>
              <a:t>Data is known truth</a:t>
            </a:r>
          </a:p>
          <a:p>
            <a:pPr lvl="1"/>
            <a:r>
              <a:rPr lang="en-US" dirty="0"/>
              <a:t>Model is random</a:t>
            </a:r>
          </a:p>
          <a:p>
            <a:pPr lvl="2"/>
            <a:r>
              <a:rPr lang="en-US" dirty="0"/>
              <a:t>Model parameters can be described probabilistically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Decision rules on inference are continuous</a:t>
            </a:r>
          </a:p>
          <a:p>
            <a:pPr lvl="2"/>
            <a:r>
              <a:rPr lang="en-US" dirty="0"/>
              <a:t>x has strong, positive effect on y (98% probability effect &gt; 0)</a:t>
            </a:r>
          </a:p>
          <a:p>
            <a:pPr lvl="2"/>
            <a:r>
              <a:rPr lang="en-US" dirty="0"/>
              <a:t>x has uncertain effect on y (58% probability effect &gt; 0)</a:t>
            </a:r>
          </a:p>
        </p:txBody>
      </p:sp>
    </p:spTree>
    <p:extLst>
      <p:ext uri="{BB962C8B-B14F-4D97-AF65-F5344CB8AC3E}">
        <p14:creationId xmlns:p14="http://schemas.microsoft.com/office/powerpoint/2010/main" val="330755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031C-4B91-4A34-A8A9-D8B0190C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v. Bayesian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3DA4-253F-40B9-AAD6-6037DC51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rely on log-likelihood functions </a:t>
            </a:r>
            <a:r>
              <a:rPr lang="en-US" i="1" dirty="0"/>
              <a:t>L </a:t>
            </a:r>
            <a:r>
              <a:rPr lang="en-US" dirty="0"/>
              <a:t>of data </a:t>
            </a:r>
            <a:r>
              <a:rPr lang="en-US" i="1" dirty="0"/>
              <a:t>X</a:t>
            </a:r>
            <a:r>
              <a:rPr lang="en-US" dirty="0"/>
              <a:t> and model </a:t>
            </a:r>
            <a:r>
              <a:rPr lang="en-US" i="1" dirty="0"/>
              <a:t>M</a:t>
            </a:r>
            <a:endParaRPr lang="en-US" dirty="0"/>
          </a:p>
          <a:p>
            <a:r>
              <a:rPr lang="en-US" dirty="0"/>
              <a:t>Frequentist:</a:t>
            </a:r>
          </a:p>
          <a:p>
            <a:pPr lvl="1"/>
            <a:r>
              <a:rPr lang="en-US" dirty="0"/>
              <a:t>What is the likelihood of the data </a:t>
            </a:r>
            <a:r>
              <a:rPr lang="en-US" i="1" dirty="0"/>
              <a:t>X</a:t>
            </a:r>
            <a:r>
              <a:rPr lang="en-US" dirty="0"/>
              <a:t> given the model </a:t>
            </a:r>
            <a:r>
              <a:rPr lang="en-US" i="1" dirty="0"/>
              <a:t>M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Maximize log-likelihood of model </a:t>
            </a:r>
            <a:r>
              <a:rPr lang="en-US" i="1" dirty="0"/>
              <a:t>M </a:t>
            </a:r>
            <a:r>
              <a:rPr lang="en-US" dirty="0"/>
              <a:t>fit to data </a:t>
            </a:r>
            <a:r>
              <a:rPr lang="en-US" i="1" dirty="0"/>
              <a:t>X</a:t>
            </a:r>
            <a:endParaRPr lang="en-US" dirty="0"/>
          </a:p>
          <a:p>
            <a:pPr lvl="3"/>
            <a:r>
              <a:rPr lang="en-US" dirty="0"/>
              <a:t>e.g., minimize sums of squared residuals</a:t>
            </a:r>
          </a:p>
          <a:p>
            <a:pPr lvl="2"/>
            <a:r>
              <a:rPr lang="en-US" dirty="0"/>
              <a:t>Run a test to determine if model test statistics are significant</a:t>
            </a:r>
          </a:p>
          <a:p>
            <a:r>
              <a:rPr lang="en-US" dirty="0"/>
              <a:t>Bayesian:</a:t>
            </a:r>
          </a:p>
          <a:p>
            <a:pPr lvl="1"/>
            <a:r>
              <a:rPr lang="en-US" dirty="0"/>
              <a:t>What is the probability of the </a:t>
            </a:r>
            <a:r>
              <a:rPr lang="en-US" i="1" dirty="0"/>
              <a:t>M</a:t>
            </a:r>
            <a:r>
              <a:rPr lang="en-US" dirty="0"/>
              <a:t> given </a:t>
            </a:r>
            <a:r>
              <a:rPr lang="en-US" i="1" dirty="0"/>
              <a:t>X</a:t>
            </a:r>
            <a:r>
              <a:rPr lang="en-US" dirty="0"/>
              <a:t> and our prior hypothesis of </a:t>
            </a:r>
            <a:r>
              <a:rPr lang="en-US" i="1" dirty="0"/>
              <a:t>M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Describe the log-posterior as the log-likelihood of model + log-likelihood of prior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946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031C-4B91-4A34-A8A9-D8B0190C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v. Bayesian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83DA4-253F-40B9-AAD6-6037DC5123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060"/>
                <a:ext cx="7886700" cy="472990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Frequentist: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Bayesian: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normalizing constant – can be ignored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Becomes: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the prior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flat or 0, then the two approaches become identical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func>
                        <m:funcPr>
                          <m:ctrlPr>
                            <a:rPr lang="en-US" sz="2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83DA4-253F-40B9-AAD6-6037DC512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060"/>
                <a:ext cx="7886700" cy="4729903"/>
              </a:xfrm>
              <a:blipFill>
                <a:blip r:embed="rId2"/>
                <a:stretch>
                  <a:fillRect l="-618" t="-20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37E1C6-097D-4013-AA4B-C23777E3716A}"/>
              </a:ext>
            </a:extLst>
          </p:cNvPr>
          <p:cNvSpPr/>
          <p:nvPr/>
        </p:nvSpPr>
        <p:spPr>
          <a:xfrm>
            <a:off x="3319478" y="5610580"/>
            <a:ext cx="1007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Bayesian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2B304-2786-44EE-A742-D78F1AFC725B}"/>
              </a:ext>
            </a:extLst>
          </p:cNvPr>
          <p:cNvSpPr/>
          <p:nvPr/>
        </p:nvSpPr>
        <p:spPr>
          <a:xfrm>
            <a:off x="4369353" y="5610580"/>
            <a:ext cx="125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Frequentist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DD99D-1B01-4F20-8C7B-C7D898538777}"/>
              </a:ext>
            </a:extLst>
          </p:cNvPr>
          <p:cNvSpPr/>
          <p:nvPr/>
        </p:nvSpPr>
        <p:spPr>
          <a:xfrm>
            <a:off x="1841232" y="4502328"/>
            <a:ext cx="1052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Posterior</a:t>
            </a:r>
            <a:endParaRPr lang="en-CA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2287A-9D88-41C2-85A0-4FEBF315CF61}"/>
              </a:ext>
            </a:extLst>
          </p:cNvPr>
          <p:cNvSpPr/>
          <p:nvPr/>
        </p:nvSpPr>
        <p:spPr>
          <a:xfrm>
            <a:off x="3051271" y="4502328"/>
            <a:ext cx="116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Likelihood</a:t>
            </a:r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40034-724F-4090-8DFF-C4FACDADCE45}"/>
              </a:ext>
            </a:extLst>
          </p:cNvPr>
          <p:cNvSpPr/>
          <p:nvPr/>
        </p:nvSpPr>
        <p:spPr>
          <a:xfrm>
            <a:off x="4369353" y="4502328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Prior</a:t>
            </a:r>
            <a:endParaRPr lang="en-CA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4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 of two approaches: where is the truth?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1" t="11538" r="9231" b="12000"/>
          <a:stretch/>
        </p:blipFill>
        <p:spPr>
          <a:xfrm>
            <a:off x="2286000" y="1600200"/>
            <a:ext cx="4608576" cy="45445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57600" y="1752600"/>
            <a:ext cx="2057400" cy="3886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6700" y="1752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to go Bayesian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326"/>
            <a:ext cx="7886700" cy="499254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Want to completely account for uncertainty in model and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Want to make predictions or forecasts with uncertainty</a:t>
            </a:r>
          </a:p>
          <a:p>
            <a:pPr lvl="1"/>
            <a:r>
              <a:rPr lang="en-US" dirty="0"/>
              <a:t>Bayesian approaches often are best ways to account for uncertainty</a:t>
            </a:r>
          </a:p>
          <a:p>
            <a:pPr lvl="2"/>
            <a:r>
              <a:rPr lang="en-US" dirty="0"/>
              <a:t>Parameters estimated probabilistically rather than optimally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Parameters are correlated</a:t>
            </a:r>
          </a:p>
          <a:p>
            <a:pPr lvl="1"/>
            <a:r>
              <a:rPr lang="en-US" dirty="0"/>
              <a:t>Use posterior outcome to understand correlations</a:t>
            </a:r>
          </a:p>
          <a:p>
            <a:pPr lvl="1"/>
            <a:r>
              <a:rPr lang="en-US" dirty="0"/>
              <a:t>No single ‘most likely’ answer </a:t>
            </a:r>
          </a:p>
          <a:p>
            <a:pPr lvl="2"/>
            <a:r>
              <a:rPr lang="en-US" dirty="0"/>
              <a:t>Many ‘equally good’ combinations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Want to include prior data formally</a:t>
            </a:r>
          </a:p>
          <a:p>
            <a:pPr lvl="1"/>
            <a:r>
              <a:rPr lang="en-US" dirty="0"/>
              <a:t>Data-limited context</a:t>
            </a:r>
          </a:p>
          <a:p>
            <a:pPr lvl="1"/>
            <a:r>
              <a:rPr lang="en-US" dirty="0"/>
              <a:t>Hierarchical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Multi-level models or meta-analyses</a:t>
            </a:r>
          </a:p>
        </p:txBody>
      </p:sp>
    </p:spTree>
    <p:extLst>
      <p:ext uri="{BB962C8B-B14F-4D97-AF65-F5344CB8AC3E}">
        <p14:creationId xmlns:p14="http://schemas.microsoft.com/office/powerpoint/2010/main" val="142353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1407</Words>
  <Application>Microsoft Office PowerPoint</Application>
  <PresentationFormat>On-screen Show (4:3)</PresentationFormat>
  <Paragraphs>227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Office Theme</vt:lpstr>
      <vt:lpstr>Statistical rethinking: applying Bayesian models in Stan</vt:lpstr>
      <vt:lpstr>Different ways to make inference</vt:lpstr>
      <vt:lpstr>Frequentist:</vt:lpstr>
      <vt:lpstr>Statistical rethinking</vt:lpstr>
      <vt:lpstr>Frequentist v. Bayesian</vt:lpstr>
      <vt:lpstr>Frequentist v. Bayesian</vt:lpstr>
      <vt:lpstr>Frequentist v. Bayesian</vt:lpstr>
      <vt:lpstr>Example problem of two approaches: where is the truth?</vt:lpstr>
      <vt:lpstr>Reasons to go Bayesian</vt:lpstr>
      <vt:lpstr>Problems of going Bayesian</vt:lpstr>
      <vt:lpstr>Why Stan?</vt:lpstr>
      <vt:lpstr>Goal of course</vt:lpstr>
      <vt:lpstr>Style of course</vt:lpstr>
      <vt:lpstr>MCMC – the goal</vt:lpstr>
      <vt:lpstr>MCMC: how does it work?</vt:lpstr>
      <vt:lpstr>Visualizing MCMC cycle</vt:lpstr>
      <vt:lpstr>Visualizing MCMC cycle</vt:lpstr>
      <vt:lpstr>MCMC: how does it work?</vt:lpstr>
      <vt:lpstr>The jump function algorithm</vt:lpstr>
      <vt:lpstr>Bayesian in practice</vt:lpstr>
      <vt:lpstr>MCMC – the diagnostics</vt:lpstr>
      <vt:lpstr>Bayesian in practice</vt:lpstr>
      <vt:lpstr>Bayesian in practice</vt:lpstr>
      <vt:lpstr>Bayesian hypothesis testing and model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rethinking: learning Bayesian models in Stan</dc:title>
  <dc:creator>Kyle Wilson</dc:creator>
  <cp:lastModifiedBy>Kyle Wilson</cp:lastModifiedBy>
  <cp:revision>21</cp:revision>
  <dcterms:created xsi:type="dcterms:W3CDTF">2019-01-09T18:39:33Z</dcterms:created>
  <dcterms:modified xsi:type="dcterms:W3CDTF">2019-01-10T23:21:03Z</dcterms:modified>
</cp:coreProperties>
</file>