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/>
    <p:restoredTop sz="94744"/>
  </p:normalViewPr>
  <p:slideViewPr>
    <p:cSldViewPr snapToGrid="0" snapToObjects="1">
      <p:cViewPr varScale="1">
        <p:scale>
          <a:sx n="108" d="100"/>
          <a:sy n="108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9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2945-BF8D-2243-82D9-D94B529F1D7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38FB-52F7-714F-A150-50F1C1335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CFEC-0857-43B6-9759-7097F8E8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power?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E2D3E-CCDE-4333-894F-920A4755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606858"/>
            <a:ext cx="4154750" cy="488601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ability to accurately and precisely detect the right answer to our study question</a:t>
            </a:r>
          </a:p>
          <a:p>
            <a:r>
              <a:rPr lang="en-CA" dirty="0"/>
              <a:t>Limited by</a:t>
            </a:r>
          </a:p>
          <a:p>
            <a:pPr lvl="1"/>
            <a:r>
              <a:rPr lang="en-CA" dirty="0"/>
              <a:t>Sampling design</a:t>
            </a:r>
          </a:p>
          <a:p>
            <a:pPr lvl="2"/>
            <a:r>
              <a:rPr lang="en-CA" dirty="0"/>
              <a:t>Number of samples per site</a:t>
            </a:r>
          </a:p>
          <a:p>
            <a:pPr lvl="2"/>
            <a:r>
              <a:rPr lang="en-CA" dirty="0"/>
              <a:t>Number of sites</a:t>
            </a:r>
          </a:p>
          <a:p>
            <a:pPr lvl="1"/>
            <a:r>
              <a:rPr lang="en-CA" dirty="0"/>
              <a:t>Observation error</a:t>
            </a:r>
          </a:p>
          <a:p>
            <a:pPr lvl="1"/>
            <a:r>
              <a:rPr lang="en-CA" dirty="0"/>
              <a:t>Process error</a:t>
            </a:r>
          </a:p>
          <a:p>
            <a:pPr lvl="1"/>
            <a:r>
              <a:rPr lang="en-CA" dirty="0"/>
              <a:t>Number of comparisons being performed</a:t>
            </a:r>
          </a:p>
          <a:p>
            <a:endParaRPr lang="en-CA" dirty="0"/>
          </a:p>
        </p:txBody>
      </p:sp>
      <p:pic>
        <p:nvPicPr>
          <p:cNvPr id="1026" name="Picture 2" descr="Image result for need more power">
            <a:extLst>
              <a:ext uri="{FF2B5EF4-FFF2-40B4-BE49-F238E27FC236}">
                <a16:creationId xmlns:a16="http://schemas.microsoft.com/office/drawing/2014/main" id="{4502C5EA-6029-46D7-8FB7-CC4996A01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0689"/>
            <a:ext cx="4463556" cy="34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6D36-4C3D-4A75-9E49-65DC3C7E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testing &amp;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ABDF-DE5C-4D8B-9473-053492EB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9703"/>
            <a:ext cx="7886700" cy="1947259"/>
          </a:xfrm>
        </p:spPr>
        <p:txBody>
          <a:bodyPr/>
          <a:lstStyle/>
          <a:p>
            <a:r>
              <a:rPr lang="en-CA" dirty="0"/>
              <a:t>Acceptable threshold for committing type I error set by </a:t>
            </a:r>
            <a:r>
              <a:rPr lang="en-US" dirty="0"/>
              <a:t>⍺</a:t>
            </a:r>
          </a:p>
          <a:p>
            <a:r>
              <a:rPr lang="en-CA" dirty="0"/>
              <a:t>Acceptable threshold for committing type II error set by β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E7B76E-7137-4DD1-AE88-4F8CEDC17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9743"/>
              </p:ext>
            </p:extLst>
          </p:nvPr>
        </p:nvGraphicFramePr>
        <p:xfrm>
          <a:off x="1870320" y="1834359"/>
          <a:ext cx="6645030" cy="23930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5010">
                  <a:extLst>
                    <a:ext uri="{9D8B030D-6E8A-4147-A177-3AD203B41FA5}">
                      <a16:colId xmlns:a16="http://schemas.microsoft.com/office/drawing/2014/main" val="556063245"/>
                    </a:ext>
                  </a:extLst>
                </a:gridCol>
                <a:gridCol w="2215010">
                  <a:extLst>
                    <a:ext uri="{9D8B030D-6E8A-4147-A177-3AD203B41FA5}">
                      <a16:colId xmlns:a16="http://schemas.microsoft.com/office/drawing/2014/main" val="4183448950"/>
                    </a:ext>
                  </a:extLst>
                </a:gridCol>
                <a:gridCol w="2215010">
                  <a:extLst>
                    <a:ext uri="{9D8B030D-6E8A-4147-A177-3AD203B41FA5}">
                      <a16:colId xmlns:a16="http://schemas.microsoft.com/office/drawing/2014/main" val="3234126230"/>
                    </a:ext>
                  </a:extLst>
                </a:gridCol>
              </a:tblGrid>
              <a:tr h="493292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Nothing is there</a:t>
                      </a:r>
                    </a:p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baseline="0" dirty="0">
                          <a:solidFill>
                            <a:schemeClr val="tx1"/>
                          </a:solidFill>
                        </a:rPr>
                        <a:t>Null is true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Something is there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baseline="0" dirty="0">
                          <a:solidFill>
                            <a:schemeClr val="tx1"/>
                          </a:solidFill>
                        </a:rPr>
                        <a:t>Null is false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18255"/>
                  </a:ext>
                </a:extLst>
              </a:tr>
              <a:tr h="88792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 see something</a:t>
                      </a:r>
                    </a:p>
                    <a:p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baseline="0" dirty="0">
                          <a:solidFill>
                            <a:schemeClr val="tx1"/>
                          </a:solidFill>
                        </a:rPr>
                        <a:t>Reject Null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(Type I Error: </a:t>
                      </a:r>
                      <a:r>
                        <a:rPr lang="en-US" sz="1800" dirty="0"/>
                        <a:t>⍺)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1-</a:t>
                      </a:r>
                      <a:r>
                        <a:rPr lang="en-CA" dirty="0"/>
                        <a:t>β)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282567"/>
                  </a:ext>
                </a:extLst>
              </a:tr>
              <a:tr h="887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 don’t see anything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i="1" baseline="0" dirty="0">
                          <a:solidFill>
                            <a:schemeClr val="tx1"/>
                          </a:solidFill>
                        </a:rPr>
                        <a:t>Fail to reject Null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True negative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False negative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(Type II Error: </a:t>
                      </a:r>
                      <a:r>
                        <a:rPr lang="en-CA" dirty="0"/>
                        <a:t>β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5048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CB7D240-2DEB-4682-B0CA-4E982B4571CF}"/>
              </a:ext>
            </a:extLst>
          </p:cNvPr>
          <p:cNvSpPr/>
          <p:nvPr/>
        </p:nvSpPr>
        <p:spPr>
          <a:xfrm>
            <a:off x="167610" y="2429897"/>
            <a:ext cx="17027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000" b="1" dirty="0"/>
              <a:t>Inference</a:t>
            </a:r>
          </a:p>
          <a:p>
            <a:pPr algn="ctr"/>
            <a:r>
              <a:rPr lang="en-CA" sz="2000" b="1" dirty="0"/>
              <a:t>(decision rule)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39839-8745-4398-83A0-34F67A7FDDC0}"/>
              </a:ext>
            </a:extLst>
          </p:cNvPr>
          <p:cNvSpPr/>
          <p:nvPr/>
        </p:nvSpPr>
        <p:spPr>
          <a:xfrm>
            <a:off x="5619990" y="1381927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b="1" dirty="0"/>
              <a:t>The truth</a:t>
            </a:r>
          </a:p>
        </p:txBody>
      </p:sp>
    </p:spTree>
    <p:extLst>
      <p:ext uri="{BB962C8B-B14F-4D97-AF65-F5344CB8AC3E}">
        <p14:creationId xmlns:p14="http://schemas.microsoft.com/office/powerpoint/2010/main" val="75797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B172-EC49-4C41-88D0-330AF5D6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73B7-9503-4BB2-8EB1-9072C66D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2209"/>
            <a:ext cx="7886700" cy="450706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Before study:</a:t>
            </a:r>
          </a:p>
          <a:p>
            <a:pPr lvl="1"/>
            <a:r>
              <a:rPr lang="en-CA" dirty="0"/>
              <a:t>Helps optimize our sampling design to give us a fighting chance to answer our question</a:t>
            </a:r>
          </a:p>
          <a:p>
            <a:pPr lvl="2"/>
            <a:r>
              <a:rPr lang="en-CA" dirty="0"/>
              <a:t>Observation study:</a:t>
            </a:r>
          </a:p>
          <a:p>
            <a:pPr lvl="3"/>
            <a:r>
              <a:rPr lang="en-CA" dirty="0"/>
              <a:t>How many sites to visit? How many samples to target per site?</a:t>
            </a:r>
          </a:p>
          <a:p>
            <a:pPr lvl="2"/>
            <a:r>
              <a:rPr lang="en-CA" dirty="0"/>
              <a:t>Experiment</a:t>
            </a:r>
          </a:p>
          <a:p>
            <a:pPr lvl="3"/>
            <a:r>
              <a:rPr lang="en-CA" dirty="0"/>
              <a:t>How many controls are necessary?</a:t>
            </a:r>
          </a:p>
          <a:p>
            <a:pPr lvl="1"/>
            <a:r>
              <a:rPr lang="en-CA" dirty="0"/>
              <a:t>Can look at </a:t>
            </a:r>
            <a:r>
              <a:rPr lang="en-CA" b="1" dirty="0"/>
              <a:t>financial cost </a:t>
            </a:r>
            <a:r>
              <a:rPr lang="en-CA" dirty="0"/>
              <a:t>v. </a:t>
            </a:r>
            <a:r>
              <a:rPr lang="en-CA" b="1" dirty="0"/>
              <a:t>inference benefit </a:t>
            </a:r>
            <a:r>
              <a:rPr lang="en-CA" dirty="0" err="1"/>
              <a:t>tradeoff</a:t>
            </a:r>
            <a:r>
              <a:rPr lang="en-CA" dirty="0"/>
              <a:t> </a:t>
            </a:r>
          </a:p>
          <a:p>
            <a:r>
              <a:rPr lang="en-CA" dirty="0"/>
              <a:t>After study:</a:t>
            </a:r>
          </a:p>
          <a:p>
            <a:pPr lvl="1"/>
            <a:r>
              <a:rPr lang="en-CA" dirty="0"/>
              <a:t>Helps you cope through the grieving process of a dead study</a:t>
            </a:r>
          </a:p>
          <a:p>
            <a:pPr lvl="2"/>
            <a:r>
              <a:rPr lang="en-CA" dirty="0"/>
              <a:t>Autopsy report</a:t>
            </a:r>
          </a:p>
          <a:p>
            <a:pPr lvl="1"/>
            <a:r>
              <a:rPr lang="en-CA" dirty="0"/>
              <a:t>Helps you enjoy getting lucky that you had the right sampling design</a:t>
            </a:r>
          </a:p>
        </p:txBody>
      </p:sp>
      <p:pic>
        <p:nvPicPr>
          <p:cNvPr id="2052" name="Picture 4" descr="Image result for need more power">
            <a:extLst>
              <a:ext uri="{FF2B5EF4-FFF2-40B4-BE49-F238E27FC236}">
                <a16:creationId xmlns:a16="http://schemas.microsoft.com/office/drawing/2014/main" id="{B28A6002-A07B-45A2-96E2-3D00AE9F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0417"/>
            <a:ext cx="3448933" cy="18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2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89CA-EFED-46CE-9514-62722E70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17FE-F8E1-42DE-89E2-417CCA3E8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8082"/>
            <a:ext cx="7886700" cy="481169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Use simulation to explore </a:t>
            </a:r>
            <a:r>
              <a:rPr lang="en-CA" dirty="0" err="1"/>
              <a:t>tradeoffs</a:t>
            </a:r>
            <a:r>
              <a:rPr lang="en-CA" dirty="0"/>
              <a:t> in sampling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We decide on what “truth” is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CA" dirty="0"/>
              <a:t>Visit </a:t>
            </a:r>
            <a:r>
              <a:rPr lang="en-CA" i="1" dirty="0"/>
              <a:t>N </a:t>
            </a:r>
            <a:r>
              <a:rPr lang="en-CA" dirty="0"/>
              <a:t>sites and collect </a:t>
            </a:r>
            <a:r>
              <a:rPr lang="en-CA" i="1" dirty="0"/>
              <a:t>M</a:t>
            </a:r>
            <a:r>
              <a:rPr lang="en-CA" dirty="0"/>
              <a:t> samples at each 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Simulate fake datasets from truth with random noise for three scenarios: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CA" dirty="0"/>
              <a:t>There is no effect (evaluate type I error)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CA" dirty="0"/>
              <a:t>There is weak effect (evaluate power)</a:t>
            </a:r>
          </a:p>
          <a:p>
            <a:pPr marL="1371600" lvl="2" indent="-457200">
              <a:buFont typeface="+mj-lt"/>
              <a:buAutoNum type="alphaUcPeriod"/>
            </a:pPr>
            <a:r>
              <a:rPr lang="en-CA" dirty="0"/>
              <a:t>There is a strong effect (evaluate power)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Repeat simulation a large number of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Evaluate our average power along gradient of sites (</a:t>
            </a:r>
            <a:r>
              <a:rPr lang="en-CA" i="1" dirty="0"/>
              <a:t>N</a:t>
            </a:r>
            <a:r>
              <a:rPr lang="en-CA" dirty="0"/>
              <a:t>) and samples (</a:t>
            </a:r>
            <a:r>
              <a:rPr lang="en-CA" i="1" dirty="0"/>
              <a:t>M</a:t>
            </a:r>
            <a:r>
              <a:rPr lang="en-CA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Make plots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b="1" dirty="0"/>
              <a:t>Optional: </a:t>
            </a:r>
            <a:r>
              <a:rPr lang="en-CA" dirty="0"/>
              <a:t>can find optimal cost-benefit design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69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313</Words>
  <Application>Microsoft Office PowerPoint</Application>
  <PresentationFormat>On-screen Show (4:3)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power?</vt:lpstr>
      <vt:lpstr>Hypothesis testing &amp; inference</vt:lpstr>
      <vt:lpstr>Power analysis</vt:lpstr>
      <vt:lpstr>Goals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Jillian Dunic</dc:creator>
  <cp:lastModifiedBy>Kyle Wilson</cp:lastModifiedBy>
  <cp:revision>12</cp:revision>
  <dcterms:created xsi:type="dcterms:W3CDTF">2019-03-25T22:03:04Z</dcterms:created>
  <dcterms:modified xsi:type="dcterms:W3CDTF">2019-03-26T21:17:46Z</dcterms:modified>
</cp:coreProperties>
</file>