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65" r:id="rId4"/>
    <p:sldId id="259" r:id="rId5"/>
    <p:sldId id="275" r:id="rId6"/>
    <p:sldId id="276" r:id="rId7"/>
    <p:sldId id="260" r:id="rId8"/>
    <p:sldId id="274" r:id="rId9"/>
    <p:sldId id="277" r:id="rId10"/>
    <p:sldId id="278" r:id="rId11"/>
    <p:sldId id="279" r:id="rId12"/>
    <p:sldId id="280" r:id="rId13"/>
    <p:sldId id="261" r:id="rId14"/>
    <p:sldId id="262" r:id="rId15"/>
    <p:sldId id="267" r:id="rId16"/>
    <p:sldId id="281" r:id="rId17"/>
    <p:sldId id="268" r:id="rId18"/>
    <p:sldId id="282" r:id="rId19"/>
    <p:sldId id="269" r:id="rId20"/>
    <p:sldId id="283" r:id="rId21"/>
    <p:sldId id="270" r:id="rId22"/>
    <p:sldId id="284" r:id="rId23"/>
    <p:sldId id="271" r:id="rId24"/>
    <p:sldId id="285" r:id="rId25"/>
    <p:sldId id="272" r:id="rId26"/>
    <p:sldId id="286" r:id="rId27"/>
    <p:sldId id="263" r:id="rId28"/>
    <p:sldId id="273" r:id="rId29"/>
    <p:sldId id="264" r:id="rId30"/>
    <p:sldId id="28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A601B7-EF2D-4CCA-ACB1-033B2BFC67C0}" type="datetimeFigureOut">
              <a:rPr lang="en-US" smtClean="0"/>
              <a:t>10/4/2025</a:t>
            </a:fld>
            <a:endParaRPr lang="en-US"/>
          </a:p>
        </p:txBody>
      </p:sp>
      <p:sp>
        <p:nvSpPr>
          <p:cNvPr id="5" name="Footer Placeholder 4"/>
          <p:cNvSpPr>
            <a:spLocks noGrp="1"/>
          </p:cNvSpPr>
          <p:nvPr>
            <p:ph type="ftr" sz="quarter" idx="11"/>
          </p:nvPr>
        </p:nvSpPr>
        <p:spPr>
          <a:xfrm>
            <a:off x="2493105" y="329307"/>
            <a:ext cx="4897310"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696EFEE-B62B-4217-A25F-4091B61F33FB}" type="slidenum">
              <a:rPr lang="en-US" smtClean="0"/>
              <a:t>‹#›</a:t>
            </a:fld>
            <a:endParaRPr lang="en-US"/>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7091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A601B7-EF2D-4CCA-ACB1-033B2BFC67C0}" type="datetimeFigureOut">
              <a:rPr lang="en-US" smtClean="0"/>
              <a:t>10/4/2025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6EFEE-B62B-4217-A25F-4091B61F33FB}"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7083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A601B7-EF2D-4CCA-ACB1-033B2BFC67C0}" type="datetimeFigureOut">
              <a:rPr lang="en-US" smtClean="0"/>
              <a:t>10/4/2025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6EFEE-B62B-4217-A25F-4091B61F33FB}" type="slidenum">
              <a:rPr lang="en-US" smtClean="0"/>
              <a:t>‹#›</a:t>
            </a:fld>
            <a:endParaRPr lang="en-US"/>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393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A601B7-EF2D-4CCA-ACB1-033B2BFC67C0}" type="datetimeFigureOut">
              <a:rPr lang="en-US" smtClean="0"/>
              <a:t>10/4/2025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6EFEE-B62B-4217-A25F-4091B61F33FB}" type="slidenum">
              <a:rPr lang="en-US" smtClean="0"/>
              <a:t>‹#›</a:t>
            </a:fld>
            <a:endParaRPr lang="en-US"/>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4282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A601B7-EF2D-4CCA-ACB1-033B2BFC67C0}" type="datetimeFigureOut">
              <a:rPr lang="en-US" smtClean="0"/>
              <a:t>10/4/2025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96EFEE-B62B-4217-A25F-4091B61F33FB}" type="slidenum">
              <a:rPr lang="en-US" smtClean="0"/>
              <a:t>‹#›</a:t>
            </a:fld>
            <a:endParaRPr lang="en-US"/>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65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A601B7-EF2D-4CCA-ACB1-033B2BFC67C0}" type="datetimeFigureOut">
              <a:rPr lang="en-US" smtClean="0"/>
              <a:t>10/4/2025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6EFEE-B62B-4217-A25F-4091B61F33FB}" type="slidenum">
              <a:rPr lang="en-US" smtClean="0"/>
              <a:t>‹#›</a:t>
            </a:fld>
            <a:endParaRPr lang="en-US"/>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495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A601B7-EF2D-4CCA-ACB1-033B2BFC67C0}" type="datetimeFigureOut">
              <a:rPr lang="en-US" smtClean="0"/>
              <a:t>10/4/2025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96EFEE-B62B-4217-A25F-4091B61F33FB}" type="slidenum">
              <a:rPr lang="en-US" smtClean="0"/>
              <a:t>‹#›</a:t>
            </a:fld>
            <a:endParaRPr lang="en-US"/>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8452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A601B7-EF2D-4CCA-ACB1-033B2BFC67C0}" type="datetimeFigureOut">
              <a:rPr lang="en-US" smtClean="0"/>
              <a:t>10/4/2025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96EFEE-B62B-4217-A25F-4091B61F33FB}" type="slidenum">
              <a:rPr lang="en-US" smtClean="0"/>
              <a:t>‹#›</a:t>
            </a:fld>
            <a:endParaRPr lang="en-US"/>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06669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601B7-EF2D-4CCA-ACB1-033B2BFC67C0}" type="datetimeFigureOut">
              <a:rPr lang="en-US" smtClean="0"/>
              <a:t>10/4/2025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96EFEE-B62B-4217-A25F-4091B61F33FB}" type="slidenum">
              <a:rPr lang="en-US" smtClean="0"/>
              <a:t>‹#›</a:t>
            </a:fld>
            <a:endParaRPr lang="en-US"/>
          </a:p>
        </p:txBody>
      </p:sp>
    </p:spTree>
    <p:extLst>
      <p:ext uri="{BB962C8B-B14F-4D97-AF65-F5344CB8AC3E}">
        <p14:creationId xmlns:p14="http://schemas.microsoft.com/office/powerpoint/2010/main" val="4176326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A601B7-EF2D-4CCA-ACB1-033B2BFC67C0}" type="datetimeFigureOut">
              <a:rPr lang="en-US" smtClean="0"/>
              <a:t>10/4/2025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96EFEE-B62B-4217-A25F-4091B61F33FB}" type="slidenum">
              <a:rPr lang="en-US" smtClean="0"/>
              <a:t>‹#›</a:t>
            </a:fld>
            <a:endParaRPr lang="en-US"/>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9316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7BA601B7-EF2D-4CCA-ACB1-033B2BFC67C0}" type="datetimeFigureOut">
              <a:rPr lang="en-US" smtClean="0"/>
              <a:t>10/4/2025</a:t>
            </a:fld>
            <a:endParaRPr lang="en-US"/>
          </a:p>
        </p:txBody>
      </p:sp>
      <p:sp>
        <p:nvSpPr>
          <p:cNvPr id="6" name="Footer Placeholder 5"/>
          <p:cNvSpPr>
            <a:spLocks noGrp="1"/>
          </p:cNvSpPr>
          <p:nvPr>
            <p:ph type="ftr" sz="quarter" idx="11"/>
          </p:nvPr>
        </p:nvSpPr>
        <p:spPr>
          <a:xfrm>
            <a:off x="1534910" y="318640"/>
            <a:ext cx="5453475" cy="320931"/>
          </a:xfrm>
        </p:spPr>
        <p:txBody>
          <a:bodyPr/>
          <a:lstStyle/>
          <a:p>
            <a:endParaRPr lang="en-US"/>
          </a:p>
        </p:txBody>
      </p:sp>
      <p:sp>
        <p:nvSpPr>
          <p:cNvPr id="7" name="Slide Number Placeholder 6"/>
          <p:cNvSpPr>
            <a:spLocks noGrp="1"/>
          </p:cNvSpPr>
          <p:nvPr>
            <p:ph type="sldNum" sz="quarter" idx="12"/>
          </p:nvPr>
        </p:nvSpPr>
        <p:spPr/>
        <p:txBody>
          <a:bodyPr/>
          <a:lstStyle/>
          <a:p>
            <a:fld id="{1696EFEE-B62B-4217-A25F-4091B61F33FB}" type="slidenum">
              <a:rPr lang="en-US" smtClean="0"/>
              <a:t>‹#›</a:t>
            </a:fld>
            <a:endParaRPr lang="en-US"/>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6357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BA601B7-EF2D-4CCA-ACB1-033B2BFC67C0}" type="datetimeFigureOut">
              <a:rPr lang="en-US" smtClean="0"/>
              <a:t>10/4/2025</a:t>
            </a:fld>
            <a:endParaRPr lang="en-US"/>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696EFEE-B62B-4217-A25F-4091B61F33FB}" type="slidenum">
              <a:rPr lang="en-US" smtClean="0"/>
              <a:t>‹#›</a:t>
            </a:fld>
            <a:endParaRPr lang="en-US"/>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784225"/>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nkedin.com/in/lydia-khisa"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EEA4-9FC1-111D-1066-1CE20C4FE98C}"/>
              </a:ext>
            </a:extLst>
          </p:cNvPr>
          <p:cNvSpPr>
            <a:spLocks noGrp="1"/>
          </p:cNvSpPr>
          <p:nvPr>
            <p:ph type="ctrTitle"/>
          </p:nvPr>
        </p:nvSpPr>
        <p:spPr>
          <a:xfrm>
            <a:off x="1524000" y="381000"/>
            <a:ext cx="9144000" cy="3945392"/>
          </a:xfrm>
        </p:spPr>
        <p:txBody>
          <a:bodyPr>
            <a:normAutofit fontScale="90000"/>
          </a:bodyPr>
          <a:lstStyle/>
          <a:p>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br>
              <a:rPr lang="en-US" b="1" dirty="0"/>
            </a:br>
            <a:r>
              <a:rPr lang="en-US" sz="5300" b="1" dirty="0"/>
              <a:t>Aviation Incident Analysis for Safety Optimization: </a:t>
            </a:r>
            <a:r>
              <a:rPr lang="en-US" sz="5300" i="1" dirty="0"/>
              <a:t>Identifying Risk Factors to Improve Aircraft Safety</a:t>
            </a:r>
            <a:br>
              <a:rPr lang="en-US" sz="5300" dirty="0"/>
            </a:br>
            <a:br>
              <a:rPr lang="en-US" dirty="0"/>
            </a:br>
            <a:endParaRPr lang="en-US" dirty="0"/>
          </a:p>
        </p:txBody>
      </p:sp>
      <p:sp>
        <p:nvSpPr>
          <p:cNvPr id="3" name="Subtitle 2">
            <a:extLst>
              <a:ext uri="{FF2B5EF4-FFF2-40B4-BE49-F238E27FC236}">
                <a16:creationId xmlns:a16="http://schemas.microsoft.com/office/drawing/2014/main" id="{FF26605B-6C4C-E8A2-CA93-0BFF09323A03}"/>
              </a:ext>
            </a:extLst>
          </p:cNvPr>
          <p:cNvSpPr>
            <a:spLocks noGrp="1"/>
          </p:cNvSpPr>
          <p:nvPr>
            <p:ph type="subTitle" idx="1"/>
          </p:nvPr>
        </p:nvSpPr>
        <p:spPr>
          <a:xfrm>
            <a:off x="1524000" y="4079875"/>
            <a:ext cx="9144000" cy="1079954"/>
          </a:xfrm>
        </p:spPr>
        <p:txBody>
          <a:bodyPr/>
          <a:lstStyle/>
          <a:p>
            <a:r>
              <a:rPr lang="en-US" dirty="0"/>
              <a:t>PRESENTATION BY : LYDIAH KHISA</a:t>
            </a:r>
          </a:p>
          <a:p>
            <a:r>
              <a:rPr lang="en-US" dirty="0" err="1"/>
              <a:t>Linkedin</a:t>
            </a:r>
            <a:r>
              <a:rPr lang="en-US" dirty="0"/>
              <a:t>: </a:t>
            </a:r>
            <a:r>
              <a:rPr lang="en-GB" u="sng" cap="none" dirty="0">
                <a:hlinkClick r:id="rId2"/>
              </a:rPr>
              <a:t>https://www.linkedin.com/in/lydia-khisa</a:t>
            </a:r>
            <a:r>
              <a:rPr lang="en-GB" cap="none" dirty="0"/>
              <a:t> </a:t>
            </a:r>
            <a:endParaRPr lang="en-US" dirty="0"/>
          </a:p>
        </p:txBody>
      </p:sp>
    </p:spTree>
    <p:extLst>
      <p:ext uri="{BB962C8B-B14F-4D97-AF65-F5344CB8AC3E}">
        <p14:creationId xmlns:p14="http://schemas.microsoft.com/office/powerpoint/2010/main" val="123943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410F-E754-0D5C-D7DB-1AA350BCB2B7}"/>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7040C531-7ABB-8748-4394-B57F5490C842}"/>
              </a:ext>
            </a:extLst>
          </p:cNvPr>
          <p:cNvSpPr>
            <a:spLocks noGrp="1"/>
          </p:cNvSpPr>
          <p:nvPr>
            <p:ph idx="1"/>
          </p:nvPr>
        </p:nvSpPr>
        <p:spPr/>
        <p:txBody>
          <a:bodyPr>
            <a:normAutofit fontScale="70000" lnSpcReduction="20000"/>
          </a:bodyPr>
          <a:lstStyle/>
          <a:p>
            <a:pPr marL="0" indent="0">
              <a:buNone/>
            </a:pPr>
            <a:r>
              <a:rPr lang="en-US" b="1" dirty="0"/>
              <a:t>Checking for duplicate rows based on Event Id subset</a:t>
            </a:r>
          </a:p>
          <a:p>
            <a:pPr marL="0" indent="0">
              <a:buNone/>
            </a:pPr>
            <a:r>
              <a:rPr lang="en-US" dirty="0"/>
              <a:t>   duplicates = </a:t>
            </a:r>
            <a:r>
              <a:rPr lang="en-US" dirty="0" err="1"/>
              <a:t>df</a:t>
            </a:r>
            <a:r>
              <a:rPr lang="en-US" dirty="0"/>
              <a:t>[</a:t>
            </a:r>
            <a:r>
              <a:rPr lang="en-US" dirty="0" err="1"/>
              <a:t>df.duplicated</a:t>
            </a:r>
            <a:r>
              <a:rPr lang="en-US" dirty="0"/>
              <a:t>(subset = '</a:t>
            </a:r>
            <a:r>
              <a:rPr lang="en-US" dirty="0" err="1"/>
              <a:t>Event.Id</a:t>
            </a:r>
            <a:r>
              <a:rPr lang="en-US" dirty="0"/>
              <a:t>’)]</a:t>
            </a:r>
          </a:p>
          <a:p>
            <a:pPr marL="0" indent="0">
              <a:buNone/>
            </a:pPr>
            <a:r>
              <a:rPr lang="en-US" dirty="0"/>
              <a:t>   print(</a:t>
            </a:r>
            <a:r>
              <a:rPr lang="en-US" dirty="0" err="1"/>
              <a:t>len</a:t>
            </a:r>
            <a:r>
              <a:rPr lang="en-US" dirty="0"/>
              <a:t>(duplicates))</a:t>
            </a:r>
          </a:p>
          <a:p>
            <a:pPr marL="0" indent="0">
              <a:buNone/>
            </a:pPr>
            <a:r>
              <a:rPr lang="en-US" dirty="0"/>
              <a:t>   </a:t>
            </a:r>
            <a:r>
              <a:rPr lang="en-US" dirty="0" err="1"/>
              <a:t>duplicates.tail</a:t>
            </a:r>
            <a:r>
              <a:rPr lang="en-US" dirty="0"/>
              <a:t>()</a:t>
            </a:r>
          </a:p>
          <a:p>
            <a:pPr marL="0" indent="0">
              <a:buNone/>
            </a:pPr>
            <a:r>
              <a:rPr lang="en-US" b="1" dirty="0"/>
              <a:t>Checking for duplicate rows based on Accident Number sub set</a:t>
            </a:r>
          </a:p>
          <a:p>
            <a:pPr marL="0" indent="0">
              <a:buNone/>
            </a:pPr>
            <a:r>
              <a:rPr lang="en-US" dirty="0"/>
              <a:t>   duplicates = </a:t>
            </a:r>
            <a:r>
              <a:rPr lang="en-US" dirty="0" err="1"/>
              <a:t>df</a:t>
            </a:r>
            <a:r>
              <a:rPr lang="en-US" dirty="0"/>
              <a:t>[</a:t>
            </a:r>
            <a:r>
              <a:rPr lang="en-US" dirty="0" err="1"/>
              <a:t>df.duplicated</a:t>
            </a:r>
            <a:r>
              <a:rPr lang="en-US" dirty="0"/>
              <a:t>(subset = '</a:t>
            </a:r>
            <a:r>
              <a:rPr lang="en-US" dirty="0" err="1"/>
              <a:t>Accident.Number</a:t>
            </a:r>
            <a:r>
              <a:rPr lang="en-US" dirty="0"/>
              <a:t>’)]</a:t>
            </a:r>
          </a:p>
          <a:p>
            <a:pPr marL="0" indent="0">
              <a:buNone/>
            </a:pPr>
            <a:r>
              <a:rPr lang="en-US" dirty="0"/>
              <a:t>   print(</a:t>
            </a:r>
            <a:r>
              <a:rPr lang="en-US" dirty="0" err="1"/>
              <a:t>len</a:t>
            </a:r>
            <a:r>
              <a:rPr lang="en-US" dirty="0"/>
              <a:t>(duplicates))</a:t>
            </a:r>
          </a:p>
          <a:p>
            <a:pPr marL="0" indent="0">
              <a:buNone/>
            </a:pPr>
            <a:r>
              <a:rPr lang="en-US" dirty="0"/>
              <a:t>   </a:t>
            </a:r>
            <a:r>
              <a:rPr lang="en-US" dirty="0" err="1"/>
              <a:t>duplicates.tail</a:t>
            </a:r>
            <a:r>
              <a:rPr lang="en-US" dirty="0"/>
              <a:t>()</a:t>
            </a:r>
          </a:p>
          <a:p>
            <a:pPr marL="0" indent="0">
              <a:buNone/>
            </a:pPr>
            <a:r>
              <a:rPr lang="en-US" b="1" dirty="0"/>
              <a:t>Drop duplicates</a:t>
            </a:r>
          </a:p>
          <a:p>
            <a:pPr marL="0" indent="0">
              <a:buNone/>
            </a:pPr>
            <a:r>
              <a:rPr lang="en-US" dirty="0"/>
              <a:t>   </a:t>
            </a:r>
            <a:r>
              <a:rPr lang="en-US" dirty="0" err="1"/>
              <a:t>df.drop_duplicates</a:t>
            </a:r>
            <a:r>
              <a:rPr lang="en-US" dirty="0"/>
              <a:t>(</a:t>
            </a:r>
            <a:r>
              <a:rPr lang="en-US" dirty="0" err="1"/>
              <a:t>inplace</a:t>
            </a:r>
            <a:r>
              <a:rPr lang="en-US" dirty="0"/>
              <a:t>=True)</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07284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72AF4-1092-A668-EB9B-F73610BE5FF7}"/>
              </a:ext>
            </a:extLst>
          </p:cNvPr>
          <p:cNvSpPr>
            <a:spLocks noGrp="1"/>
          </p:cNvSpPr>
          <p:nvPr>
            <p:ph type="title"/>
          </p:nvPr>
        </p:nvSpPr>
        <p:spPr>
          <a:xfrm>
            <a:off x="838200" y="365125"/>
            <a:ext cx="10515600" cy="712561"/>
          </a:xfrm>
        </p:spPr>
        <p:txBody>
          <a:bodyPr/>
          <a:lstStyle/>
          <a:p>
            <a:r>
              <a:rPr lang="en-US" dirty="0"/>
              <a:t>CONT’</a:t>
            </a:r>
          </a:p>
        </p:txBody>
      </p:sp>
      <p:sp>
        <p:nvSpPr>
          <p:cNvPr id="3" name="Content Placeholder 2">
            <a:extLst>
              <a:ext uri="{FF2B5EF4-FFF2-40B4-BE49-F238E27FC236}">
                <a16:creationId xmlns:a16="http://schemas.microsoft.com/office/drawing/2014/main" id="{847E390A-619C-B477-3938-0E39F3E27015}"/>
              </a:ext>
            </a:extLst>
          </p:cNvPr>
          <p:cNvSpPr>
            <a:spLocks noGrp="1"/>
          </p:cNvSpPr>
          <p:nvPr>
            <p:ph idx="1"/>
          </p:nvPr>
        </p:nvSpPr>
        <p:spPr>
          <a:xfrm>
            <a:off x="838200" y="1208314"/>
            <a:ext cx="10515600" cy="4968649"/>
          </a:xfrm>
        </p:spPr>
        <p:txBody>
          <a:bodyPr>
            <a:normAutofit fontScale="92500" lnSpcReduction="10000"/>
          </a:bodyPr>
          <a:lstStyle/>
          <a:p>
            <a:r>
              <a:rPr lang="en-US" dirty="0"/>
              <a:t>3. </a:t>
            </a:r>
            <a:r>
              <a:rPr lang="en-US" b="1" dirty="0"/>
              <a:t>Handling Missing Values</a:t>
            </a:r>
            <a:endParaRPr lang="en-US" dirty="0"/>
          </a:p>
          <a:p>
            <a:pPr marL="0" indent="0" algn="just">
              <a:buNone/>
            </a:pPr>
            <a:r>
              <a:rPr lang="en-US" dirty="0"/>
              <a:t>This is targeting a few columns; Aircraft Model, Engine Type and Injury Severity.</a:t>
            </a:r>
          </a:p>
          <a:p>
            <a:r>
              <a:rPr lang="en-US" b="1" dirty="0"/>
              <a:t>Aircraft Model</a:t>
            </a:r>
            <a:endParaRPr lang="en-US" dirty="0"/>
          </a:p>
          <a:p>
            <a:pPr marL="0" indent="0" algn="just">
              <a:buNone/>
            </a:pPr>
            <a:r>
              <a:rPr lang="en-US" dirty="0"/>
              <a:t>Replacing the missing value '</a:t>
            </a:r>
            <a:r>
              <a:rPr lang="en-US" dirty="0" err="1"/>
              <a:t>NaN</a:t>
            </a:r>
            <a:r>
              <a:rPr lang="en-US" dirty="0"/>
              <a:t>' with the word 'Unknown' . This keeps the data clean and consistent label, keeping the row data hence preventing errors during modelling.</a:t>
            </a:r>
          </a:p>
          <a:p>
            <a:pPr marL="0" indent="0">
              <a:buNone/>
            </a:pPr>
            <a:r>
              <a:rPr lang="en-US" dirty="0"/>
              <a:t>   </a:t>
            </a:r>
            <a:r>
              <a:rPr lang="en-US" dirty="0" err="1"/>
              <a:t>df</a:t>
            </a:r>
            <a:r>
              <a:rPr lang="en-US" dirty="0"/>
              <a:t>['Model'] = </a:t>
            </a:r>
            <a:r>
              <a:rPr lang="en-US" dirty="0" err="1"/>
              <a:t>df</a:t>
            </a:r>
            <a:r>
              <a:rPr lang="en-US" dirty="0"/>
              <a:t>['Model'].</a:t>
            </a:r>
            <a:r>
              <a:rPr lang="en-US" dirty="0" err="1"/>
              <a:t>fillna</a:t>
            </a:r>
            <a:r>
              <a:rPr lang="en-US" dirty="0"/>
              <a:t>('Unknown’)</a:t>
            </a:r>
          </a:p>
          <a:p>
            <a:pPr marL="0" indent="0">
              <a:buNone/>
            </a:pPr>
            <a:r>
              <a:rPr lang="en-US" dirty="0"/>
              <a:t>   </a:t>
            </a:r>
            <a:r>
              <a:rPr lang="en-US" dirty="0" err="1"/>
              <a:t>df.fillna</a:t>
            </a:r>
            <a:r>
              <a:rPr lang="en-US" dirty="0"/>
              <a:t>({'model': 'Unknown'}, </a:t>
            </a:r>
            <a:r>
              <a:rPr lang="en-US" dirty="0" err="1"/>
              <a:t>inplace</a:t>
            </a:r>
            <a:r>
              <a:rPr lang="en-US" dirty="0"/>
              <a:t>=True)</a:t>
            </a:r>
          </a:p>
          <a:p>
            <a:pPr marL="0" indent="0">
              <a:buNone/>
            </a:pPr>
            <a:r>
              <a:rPr lang="en-US" b="1" dirty="0"/>
              <a:t>Engine Type</a:t>
            </a:r>
            <a:endParaRPr lang="en-US" dirty="0"/>
          </a:p>
          <a:p>
            <a:pPr marL="0" indent="0" algn="just">
              <a:buNone/>
            </a:pPr>
            <a:r>
              <a:rPr lang="en-US" dirty="0"/>
              <a:t>Replacing the missing value '</a:t>
            </a:r>
            <a:r>
              <a:rPr lang="en-US" dirty="0" err="1"/>
              <a:t>NaN</a:t>
            </a:r>
            <a:r>
              <a:rPr lang="en-US" dirty="0"/>
              <a:t>' with the most common value 'Mode'. This fills the missing values with the most common category, keeping the column consistent hence improves model performance</a:t>
            </a:r>
          </a:p>
          <a:p>
            <a:pPr marL="0" indent="0">
              <a:buNone/>
            </a:pPr>
            <a:r>
              <a:rPr lang="en-US" dirty="0"/>
              <a:t>   </a:t>
            </a:r>
            <a:r>
              <a:rPr lang="en-US" dirty="0" err="1"/>
              <a:t>df</a:t>
            </a:r>
            <a:r>
              <a:rPr lang="en-US" dirty="0"/>
              <a:t>['</a:t>
            </a:r>
            <a:r>
              <a:rPr lang="en-US" dirty="0" err="1"/>
              <a:t>engine.type</a:t>
            </a:r>
            <a:r>
              <a:rPr lang="en-US" dirty="0"/>
              <a:t>'] = </a:t>
            </a:r>
            <a:r>
              <a:rPr lang="en-US" dirty="0" err="1"/>
              <a:t>df</a:t>
            </a:r>
            <a:r>
              <a:rPr lang="en-US" dirty="0"/>
              <a:t>['</a:t>
            </a:r>
            <a:r>
              <a:rPr lang="en-US" dirty="0" err="1"/>
              <a:t>engine.type</a:t>
            </a:r>
            <a:r>
              <a:rPr lang="en-US" dirty="0"/>
              <a:t>'].</a:t>
            </a:r>
            <a:r>
              <a:rPr lang="en-US" dirty="0" err="1"/>
              <a:t>fillna</a:t>
            </a:r>
            <a:r>
              <a:rPr lang="en-US" dirty="0"/>
              <a:t>(</a:t>
            </a:r>
            <a:r>
              <a:rPr lang="en-US" dirty="0" err="1"/>
              <a:t>df</a:t>
            </a:r>
            <a:r>
              <a:rPr lang="en-US" dirty="0"/>
              <a:t>['</a:t>
            </a:r>
            <a:r>
              <a:rPr lang="en-US" dirty="0" err="1"/>
              <a:t>engine.type</a:t>
            </a:r>
            <a:r>
              <a:rPr lang="en-US" dirty="0"/>
              <a:t>'].mode()[0])</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06276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C93D5-58EF-EED8-B0FE-B40887DFD425}"/>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F41BEB6E-B7E3-CA33-AF9F-F0D2CD9AA523}"/>
              </a:ext>
            </a:extLst>
          </p:cNvPr>
          <p:cNvSpPr>
            <a:spLocks noGrp="1"/>
          </p:cNvSpPr>
          <p:nvPr>
            <p:ph idx="1"/>
          </p:nvPr>
        </p:nvSpPr>
        <p:spPr/>
        <p:txBody>
          <a:bodyPr/>
          <a:lstStyle/>
          <a:p>
            <a:r>
              <a:rPr lang="en-US" b="1" dirty="0"/>
              <a:t>Injury Severity</a:t>
            </a:r>
            <a:endParaRPr lang="en-US" dirty="0"/>
          </a:p>
          <a:p>
            <a:pPr marL="0" indent="0" algn="just">
              <a:buNone/>
            </a:pPr>
            <a:r>
              <a:rPr lang="en-US" dirty="0"/>
              <a:t>Replacing the missing value '</a:t>
            </a:r>
            <a:r>
              <a:rPr lang="en-US" dirty="0" err="1"/>
              <a:t>NaN</a:t>
            </a:r>
            <a:r>
              <a:rPr lang="en-US" dirty="0"/>
              <a:t>' with the word 'Substantial'. Substantial is a reasonable word to describe the severity of the accident. This prevents data loss, hence consistency in reporting.</a:t>
            </a:r>
          </a:p>
          <a:p>
            <a:pPr marL="0" indent="0">
              <a:buNone/>
            </a:pPr>
            <a:r>
              <a:rPr lang="en-US" dirty="0"/>
              <a:t>   </a:t>
            </a:r>
            <a:r>
              <a:rPr lang="en-US" dirty="0" err="1"/>
              <a:t>df</a:t>
            </a:r>
            <a:r>
              <a:rPr lang="en-US" dirty="0"/>
              <a:t>['</a:t>
            </a:r>
            <a:r>
              <a:rPr lang="en-US" dirty="0" err="1"/>
              <a:t>injury.severity</a:t>
            </a:r>
            <a:r>
              <a:rPr lang="en-US" dirty="0"/>
              <a:t>'] = </a:t>
            </a:r>
            <a:r>
              <a:rPr lang="en-US" dirty="0" err="1"/>
              <a:t>df</a:t>
            </a:r>
            <a:r>
              <a:rPr lang="en-US" dirty="0"/>
              <a:t>['</a:t>
            </a:r>
            <a:r>
              <a:rPr lang="en-US" dirty="0" err="1"/>
              <a:t>injury.severity</a:t>
            </a:r>
            <a:r>
              <a:rPr lang="en-US" dirty="0"/>
              <a:t>'].</a:t>
            </a:r>
            <a:r>
              <a:rPr lang="en-US" dirty="0" err="1"/>
              <a:t>fillna</a:t>
            </a:r>
            <a:r>
              <a:rPr lang="en-US" dirty="0"/>
              <a:t>('Substantial’)</a:t>
            </a:r>
          </a:p>
          <a:p>
            <a:pPr marL="0" indent="0">
              <a:buNone/>
            </a:pPr>
            <a:endParaRPr lang="en-US" dirty="0"/>
          </a:p>
        </p:txBody>
      </p:sp>
    </p:spTree>
    <p:extLst>
      <p:ext uri="{BB962C8B-B14F-4D97-AF65-F5344CB8AC3E}">
        <p14:creationId xmlns:p14="http://schemas.microsoft.com/office/powerpoint/2010/main" val="3191056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3116-F4FD-FA08-D8C3-8EC73E8689E7}"/>
              </a:ext>
            </a:extLst>
          </p:cNvPr>
          <p:cNvSpPr>
            <a:spLocks noGrp="1"/>
          </p:cNvSpPr>
          <p:nvPr>
            <p:ph type="title"/>
          </p:nvPr>
        </p:nvSpPr>
        <p:spPr>
          <a:xfrm>
            <a:off x="838200" y="206829"/>
            <a:ext cx="10515600" cy="936171"/>
          </a:xfrm>
        </p:spPr>
        <p:txBody>
          <a:bodyPr/>
          <a:lstStyle/>
          <a:p>
            <a:r>
              <a:rPr lang="en-US" b="1" dirty="0"/>
              <a:t>Data Analysis</a:t>
            </a:r>
          </a:p>
        </p:txBody>
      </p:sp>
      <p:sp>
        <p:nvSpPr>
          <p:cNvPr id="3" name="Content Placeholder 2">
            <a:extLst>
              <a:ext uri="{FF2B5EF4-FFF2-40B4-BE49-F238E27FC236}">
                <a16:creationId xmlns:a16="http://schemas.microsoft.com/office/drawing/2014/main" id="{B29C9F88-FA43-0D9F-1D0A-78243A64F601}"/>
              </a:ext>
            </a:extLst>
          </p:cNvPr>
          <p:cNvSpPr>
            <a:spLocks noGrp="1"/>
          </p:cNvSpPr>
          <p:nvPr>
            <p:ph idx="1"/>
          </p:nvPr>
        </p:nvSpPr>
        <p:spPr>
          <a:xfrm>
            <a:off x="838200" y="1143000"/>
            <a:ext cx="10515600" cy="5033963"/>
          </a:xfrm>
        </p:spPr>
        <p:txBody>
          <a:bodyPr>
            <a:normAutofit fontScale="85000" lnSpcReduction="10000"/>
          </a:bodyPr>
          <a:lstStyle/>
          <a:p>
            <a:pPr marL="0" indent="0" algn="just">
              <a:buNone/>
            </a:pPr>
            <a:r>
              <a:rPr lang="en-US" dirty="0"/>
              <a:t>The project seeks to find out; </a:t>
            </a:r>
          </a:p>
          <a:p>
            <a:pPr lvl="0" algn="just"/>
            <a:r>
              <a:rPr lang="en-US" dirty="0"/>
              <a:t>How have aviation incident numbers changed over time?</a:t>
            </a:r>
          </a:p>
          <a:p>
            <a:pPr lvl="0" algn="just"/>
            <a:r>
              <a:rPr lang="en-US" dirty="0"/>
              <a:t>Which aircraft models are most frequently involved in fatal incidents?</a:t>
            </a:r>
          </a:p>
          <a:p>
            <a:pPr lvl="0" algn="just"/>
            <a:r>
              <a:rPr lang="en-US" dirty="0"/>
              <a:t>Are certain engine types more likely to result in severe outcomes?</a:t>
            </a:r>
          </a:p>
          <a:p>
            <a:pPr lvl="0" algn="just"/>
            <a:r>
              <a:rPr lang="en-US" dirty="0"/>
              <a:t>Which countries or regions report the highest number of aviation incidents?</a:t>
            </a:r>
          </a:p>
          <a:p>
            <a:pPr lvl="0" algn="just"/>
            <a:r>
              <a:rPr lang="en-US" dirty="0"/>
              <a:t>Is there a correlation between adverse weather conditions and the severity of aviation accidents?</a:t>
            </a:r>
          </a:p>
          <a:p>
            <a:pPr lvl="0" algn="just"/>
            <a:r>
              <a:rPr lang="en-US" dirty="0"/>
              <a:t>How does aircraft type relate to incident severity?</a:t>
            </a:r>
          </a:p>
          <a:p>
            <a:pPr lvl="0" algn="just"/>
            <a:r>
              <a:rPr lang="en-US" dirty="0"/>
              <a:t>What proportion of aviation incidents involve amateur-built aircraft?</a:t>
            </a:r>
          </a:p>
          <a:p>
            <a:pPr marL="0" lvl="0" indent="0" algn="just">
              <a:buNone/>
            </a:pPr>
            <a:r>
              <a:rPr lang="en-US" dirty="0"/>
              <a:t>To answer these, the project uses visual tools such as time series plots to show trends over the years, bar charts to highlight high-risk aircraft models, heatmaps to explore severity by engine type, geographic maps to visualize incident density across regions, and pie charts to illustrate the distribution of incident types. These visualizations help communicate insights clearly and support data-driven decision-making for aviation safety.</a:t>
            </a:r>
          </a:p>
          <a:p>
            <a:pPr marL="0" lvl="0" indent="0">
              <a:buNone/>
            </a:pPr>
            <a:endParaRPr lang="en-US" dirty="0"/>
          </a:p>
          <a:p>
            <a:pPr marL="0" indent="0">
              <a:buNone/>
            </a:pPr>
            <a:endParaRPr lang="en-US" dirty="0"/>
          </a:p>
        </p:txBody>
      </p:sp>
    </p:spTree>
    <p:extLst>
      <p:ext uri="{BB962C8B-B14F-4D97-AF65-F5344CB8AC3E}">
        <p14:creationId xmlns:p14="http://schemas.microsoft.com/office/powerpoint/2010/main" val="4199029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FA35-3A9A-04EE-19A2-7CD8FA685692}"/>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5E286ABE-AB8C-2699-6261-76315E0DE2E3}"/>
              </a:ext>
            </a:extLst>
          </p:cNvPr>
          <p:cNvSpPr>
            <a:spLocks noGrp="1"/>
          </p:cNvSpPr>
          <p:nvPr>
            <p:ph idx="1"/>
          </p:nvPr>
        </p:nvSpPr>
        <p:spPr/>
        <p:txBody>
          <a:bodyPr>
            <a:normAutofit/>
          </a:bodyPr>
          <a:lstStyle/>
          <a:p>
            <a:pPr marL="514350" indent="-514350">
              <a:buAutoNum type="arabicPeriod"/>
            </a:pPr>
            <a:r>
              <a:rPr lang="en-US" b="1" dirty="0"/>
              <a:t>Incident Trends Over Time</a:t>
            </a:r>
          </a:p>
          <a:p>
            <a:pPr marL="0" indent="0">
              <a:buNone/>
            </a:pPr>
            <a:r>
              <a:rPr lang="en-US" dirty="0" err="1"/>
              <a:t>incident_trend</a:t>
            </a:r>
            <a:r>
              <a:rPr lang="en-US" dirty="0"/>
              <a:t> = </a:t>
            </a:r>
            <a:r>
              <a:rPr lang="en-US" dirty="0" err="1"/>
              <a:t>df.groupby</a:t>
            </a:r>
            <a:r>
              <a:rPr lang="en-US" dirty="0"/>
              <a:t>('year').size()</a:t>
            </a:r>
          </a:p>
          <a:p>
            <a:r>
              <a:rPr lang="en-US" dirty="0" err="1"/>
              <a:t>incident_trend.plot</a:t>
            </a:r>
            <a:r>
              <a:rPr lang="en-US" dirty="0"/>
              <a:t>(kind='line', marker='o', </a:t>
            </a:r>
            <a:r>
              <a:rPr lang="en-US" dirty="0" err="1"/>
              <a:t>figsize</a:t>
            </a:r>
            <a:r>
              <a:rPr lang="en-US" dirty="0"/>
              <a:t>=(10, 5), title='Incidents Over Time')</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DB984FBA-1E0D-33AE-ECA5-738296E67839}"/>
              </a:ext>
            </a:extLst>
          </p:cNvPr>
          <p:cNvPicPr>
            <a:picLocks noChangeAspect="1"/>
          </p:cNvPicPr>
          <p:nvPr/>
        </p:nvPicPr>
        <p:blipFill>
          <a:blip r:embed="rId2"/>
          <a:stretch>
            <a:fillRect/>
          </a:stretch>
        </p:blipFill>
        <p:spPr>
          <a:xfrm>
            <a:off x="838200" y="3777343"/>
            <a:ext cx="6346372" cy="2715531"/>
          </a:xfrm>
          <a:prstGeom prst="rect">
            <a:avLst/>
          </a:prstGeom>
        </p:spPr>
      </p:pic>
    </p:spTree>
    <p:extLst>
      <p:ext uri="{BB962C8B-B14F-4D97-AF65-F5344CB8AC3E}">
        <p14:creationId xmlns:p14="http://schemas.microsoft.com/office/powerpoint/2010/main" val="1561725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329F8-836D-7DDA-7860-7FCED22F5798}"/>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9C56E35D-99EF-B02F-6685-388C35E7A096}"/>
              </a:ext>
            </a:extLst>
          </p:cNvPr>
          <p:cNvSpPr>
            <a:spLocks noGrp="1"/>
          </p:cNvSpPr>
          <p:nvPr>
            <p:ph idx="1"/>
          </p:nvPr>
        </p:nvSpPr>
        <p:spPr>
          <a:xfrm>
            <a:off x="838199" y="1825625"/>
            <a:ext cx="10853057" cy="4667250"/>
          </a:xfrm>
        </p:spPr>
        <p:txBody>
          <a:bodyPr/>
          <a:lstStyle/>
          <a:p>
            <a:pPr marL="0" indent="0">
              <a:buNone/>
            </a:pPr>
            <a:r>
              <a:rPr lang="en-US" b="1" dirty="0"/>
              <a:t>2. Top Aircraft Models in Fatal Incidents</a:t>
            </a:r>
          </a:p>
          <a:p>
            <a:pPr marL="0" indent="0">
              <a:buNone/>
            </a:pPr>
            <a:r>
              <a:rPr lang="en-US" dirty="0"/>
              <a:t>      </a:t>
            </a:r>
            <a:r>
              <a:rPr lang="en-US" sz="2400" dirty="0" err="1"/>
              <a:t>df</a:t>
            </a:r>
            <a:r>
              <a:rPr lang="en-US" sz="2400" dirty="0"/>
              <a:t>[</a:t>
            </a:r>
            <a:r>
              <a:rPr lang="en-US" sz="2400" dirty="0" err="1"/>
              <a:t>df</a:t>
            </a:r>
            <a:r>
              <a:rPr lang="en-US" sz="2400" dirty="0"/>
              <a:t>['</a:t>
            </a:r>
            <a:r>
              <a:rPr lang="en-US" sz="2400" dirty="0" err="1"/>
              <a:t>injury.severity</a:t>
            </a:r>
            <a:r>
              <a:rPr lang="en-US" sz="2400" dirty="0"/>
              <a:t>'] == 'fatal’]</a:t>
            </a:r>
          </a:p>
          <a:p>
            <a:pPr marL="0" indent="0">
              <a:buNone/>
            </a:pPr>
            <a:r>
              <a:rPr lang="en-US" sz="2400" dirty="0"/>
              <a:t>      </a:t>
            </a:r>
            <a:r>
              <a:rPr lang="en-US" sz="2400" dirty="0" err="1"/>
              <a:t>df</a:t>
            </a:r>
            <a:r>
              <a:rPr lang="en-US" sz="2400" dirty="0"/>
              <a:t>['</a:t>
            </a:r>
            <a:r>
              <a:rPr lang="en-US" sz="2400" dirty="0" err="1"/>
              <a:t>injury.severity</a:t>
            </a:r>
            <a:r>
              <a:rPr lang="en-US" sz="2400" dirty="0"/>
              <a:t>'].unique()</a:t>
            </a:r>
          </a:p>
          <a:p>
            <a:pPr marL="0" indent="0">
              <a:buNone/>
            </a:pPr>
            <a:r>
              <a:rPr lang="en-US" sz="2400" dirty="0"/>
              <a:t>      </a:t>
            </a:r>
            <a:r>
              <a:rPr lang="en-US" sz="2400" dirty="0" err="1"/>
              <a:t>fatal_models</a:t>
            </a:r>
            <a:r>
              <a:rPr lang="en-US" sz="2400" dirty="0"/>
              <a:t> = </a:t>
            </a:r>
            <a:r>
              <a:rPr lang="en-US" sz="2400" dirty="0" err="1"/>
              <a:t>df</a:t>
            </a:r>
            <a:r>
              <a:rPr lang="en-US" sz="2400" dirty="0"/>
              <a:t>[</a:t>
            </a:r>
            <a:r>
              <a:rPr lang="en-US" sz="2400" dirty="0" err="1"/>
              <a:t>df</a:t>
            </a:r>
            <a:r>
              <a:rPr lang="en-US" sz="2400" dirty="0"/>
              <a:t>['</a:t>
            </a:r>
            <a:r>
              <a:rPr lang="en-US" sz="2400" dirty="0" err="1"/>
              <a:t>injury.severity</a:t>
            </a:r>
            <a:r>
              <a:rPr lang="en-US" sz="2400" dirty="0"/>
              <a:t>'].</a:t>
            </a:r>
            <a:r>
              <a:rPr lang="en-US" sz="2400" dirty="0" err="1"/>
              <a:t>str.lower</a:t>
            </a:r>
            <a:r>
              <a:rPr lang="en-US" sz="2400" dirty="0"/>
              <a:t>() == 'fatal']['model'].</a:t>
            </a:r>
            <a:r>
              <a:rPr lang="en-US" sz="2400" dirty="0" err="1"/>
              <a:t>value_counts</a:t>
            </a:r>
            <a:r>
              <a:rPr lang="en-US" sz="2400" dirty="0"/>
              <a:t>().head(10)</a:t>
            </a:r>
          </a:p>
          <a:p>
            <a:pPr marL="0" indent="0">
              <a:buNone/>
            </a:pPr>
            <a:r>
              <a:rPr lang="en-US" dirty="0"/>
              <a:t>  if not </a:t>
            </a:r>
            <a:r>
              <a:rPr lang="en-US" dirty="0" err="1"/>
              <a:t>fatal_models.empty</a:t>
            </a:r>
            <a:r>
              <a:rPr lang="en-US" dirty="0"/>
              <a:t>:</a:t>
            </a:r>
          </a:p>
          <a:p>
            <a:pPr marL="0" indent="0">
              <a:buNone/>
            </a:pPr>
            <a:r>
              <a:rPr lang="en-US" dirty="0"/>
              <a:t>     </a:t>
            </a:r>
            <a:r>
              <a:rPr lang="en-US" dirty="0" err="1"/>
              <a:t>fatal_models.plot</a:t>
            </a:r>
            <a:r>
              <a:rPr lang="en-US" dirty="0"/>
              <a:t>(kind='bar', </a:t>
            </a:r>
            <a:r>
              <a:rPr lang="en-US" dirty="0" err="1"/>
              <a:t>figsize</a:t>
            </a:r>
            <a:r>
              <a:rPr lang="en-US" dirty="0"/>
              <a:t>=(10, 5), title='Top Aircraft Models in Fatal Incidents’)</a:t>
            </a:r>
          </a:p>
          <a:p>
            <a:pPr marL="0" indent="0">
              <a:buNone/>
            </a:pPr>
            <a:r>
              <a:rPr lang="en-US" dirty="0"/>
              <a:t> else:</a:t>
            </a:r>
          </a:p>
          <a:p>
            <a:pPr marL="0" indent="0">
              <a:buNone/>
            </a:pPr>
            <a:r>
              <a:rPr lang="en-US" dirty="0"/>
              <a:t>      print("No fatal incidents found in the dataset.")</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93773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4BF9C-2DFB-C914-81A7-D9AFFD0E179C}"/>
              </a:ext>
            </a:extLst>
          </p:cNvPr>
          <p:cNvSpPr>
            <a:spLocks noGrp="1"/>
          </p:cNvSpPr>
          <p:nvPr>
            <p:ph type="title"/>
          </p:nvPr>
        </p:nvSpPr>
        <p:spPr/>
        <p:txBody>
          <a:bodyPr/>
          <a:lstStyle/>
          <a:p>
            <a:r>
              <a:rPr lang="en-US" dirty="0"/>
              <a:t>CONT’</a:t>
            </a:r>
          </a:p>
        </p:txBody>
      </p:sp>
      <p:pic>
        <p:nvPicPr>
          <p:cNvPr id="5" name="Content Placeholder 4">
            <a:extLst>
              <a:ext uri="{FF2B5EF4-FFF2-40B4-BE49-F238E27FC236}">
                <a16:creationId xmlns:a16="http://schemas.microsoft.com/office/drawing/2014/main" id="{0BC54D58-E977-2EAA-F6A6-BCA1E03CDFA9}"/>
              </a:ext>
            </a:extLst>
          </p:cNvPr>
          <p:cNvPicPr>
            <a:picLocks noGrp="1" noChangeAspect="1"/>
          </p:cNvPicPr>
          <p:nvPr>
            <p:ph idx="1"/>
          </p:nvPr>
        </p:nvPicPr>
        <p:blipFill>
          <a:blip r:embed="rId2"/>
          <a:stretch>
            <a:fillRect/>
          </a:stretch>
        </p:blipFill>
        <p:spPr>
          <a:xfrm>
            <a:off x="3393765" y="2016125"/>
            <a:ext cx="5802933" cy="3449638"/>
          </a:xfrm>
          <a:prstGeom prst="rect">
            <a:avLst/>
          </a:prstGeom>
        </p:spPr>
      </p:pic>
    </p:spTree>
    <p:extLst>
      <p:ext uri="{BB962C8B-B14F-4D97-AF65-F5344CB8AC3E}">
        <p14:creationId xmlns:p14="http://schemas.microsoft.com/office/powerpoint/2010/main" val="1929559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7B7B-92F9-2191-441D-C167BD8BC682}"/>
              </a:ext>
            </a:extLst>
          </p:cNvPr>
          <p:cNvSpPr>
            <a:spLocks noGrp="1"/>
          </p:cNvSpPr>
          <p:nvPr>
            <p:ph type="title"/>
          </p:nvPr>
        </p:nvSpPr>
        <p:spPr>
          <a:xfrm>
            <a:off x="1294362" y="342420"/>
            <a:ext cx="9603275" cy="702609"/>
          </a:xfrm>
        </p:spPr>
        <p:txBody>
          <a:bodyPr/>
          <a:lstStyle/>
          <a:p>
            <a:r>
              <a:rPr lang="en-US" dirty="0"/>
              <a:t>CONT’</a:t>
            </a:r>
          </a:p>
        </p:txBody>
      </p:sp>
      <p:sp>
        <p:nvSpPr>
          <p:cNvPr id="3" name="Content Placeholder 2">
            <a:extLst>
              <a:ext uri="{FF2B5EF4-FFF2-40B4-BE49-F238E27FC236}">
                <a16:creationId xmlns:a16="http://schemas.microsoft.com/office/drawing/2014/main" id="{3F4EA895-65B8-0E64-1F85-F89D79B46B99}"/>
              </a:ext>
            </a:extLst>
          </p:cNvPr>
          <p:cNvSpPr>
            <a:spLocks noGrp="1"/>
          </p:cNvSpPr>
          <p:nvPr>
            <p:ph idx="1"/>
          </p:nvPr>
        </p:nvSpPr>
        <p:spPr>
          <a:xfrm>
            <a:off x="206829" y="794657"/>
            <a:ext cx="10848025" cy="5181600"/>
          </a:xfrm>
        </p:spPr>
        <p:txBody>
          <a:bodyPr>
            <a:normAutofit fontScale="92500" lnSpcReduction="10000"/>
          </a:bodyPr>
          <a:lstStyle/>
          <a:p>
            <a:pPr marL="0" indent="0">
              <a:buNone/>
            </a:pPr>
            <a:r>
              <a:rPr lang="en-US" b="1" dirty="0"/>
              <a:t>3. Engine Type vs Severity</a:t>
            </a:r>
          </a:p>
          <a:p>
            <a:pPr marL="0" indent="0">
              <a:buNone/>
            </a:pPr>
            <a:r>
              <a:rPr lang="en-US" dirty="0"/>
              <a:t>    pip install seaborn</a:t>
            </a:r>
          </a:p>
          <a:p>
            <a:pPr marL="0" indent="0">
              <a:buNone/>
            </a:pPr>
            <a:r>
              <a:rPr lang="en-US" dirty="0"/>
              <a:t>import seaborn as </a:t>
            </a:r>
            <a:r>
              <a:rPr lang="en-US" dirty="0" err="1"/>
              <a:t>sns</a:t>
            </a:r>
            <a:endParaRPr lang="en-US" dirty="0"/>
          </a:p>
          <a:p>
            <a:pPr marL="0" indent="0">
              <a:buNone/>
            </a:pPr>
            <a:r>
              <a:rPr lang="en-US" dirty="0"/>
              <a:t>import </a:t>
            </a:r>
            <a:r>
              <a:rPr lang="en-US" dirty="0" err="1"/>
              <a:t>matplotlib.pyplot</a:t>
            </a:r>
            <a:r>
              <a:rPr lang="en-US" dirty="0"/>
              <a:t> as </a:t>
            </a:r>
            <a:r>
              <a:rPr lang="en-US" dirty="0" err="1"/>
              <a:t>plt</a:t>
            </a:r>
            <a:endParaRPr lang="en-US" dirty="0"/>
          </a:p>
          <a:p>
            <a:pPr marL="0" indent="0">
              <a:buNone/>
            </a:pPr>
            <a:r>
              <a:rPr lang="en-US" dirty="0"/>
              <a:t>import </a:t>
            </a:r>
            <a:r>
              <a:rPr lang="en-US" dirty="0" err="1"/>
              <a:t>plotly.express</a:t>
            </a:r>
            <a:r>
              <a:rPr lang="en-US" dirty="0"/>
              <a:t> as </a:t>
            </a:r>
            <a:r>
              <a:rPr lang="en-US" dirty="0" err="1"/>
              <a:t>px</a:t>
            </a:r>
            <a:endParaRPr lang="en-US" dirty="0"/>
          </a:p>
          <a:p>
            <a:pPr marL="0" indent="0">
              <a:buNone/>
            </a:pPr>
            <a:r>
              <a:rPr lang="en-US" dirty="0"/>
              <a:t>import pandas as pd</a:t>
            </a:r>
          </a:p>
          <a:p>
            <a:pPr marL="0" indent="0">
              <a:buNone/>
            </a:pPr>
            <a:br>
              <a:rPr lang="en-US" dirty="0"/>
            </a:br>
            <a:r>
              <a:rPr lang="en-US" dirty="0"/>
              <a:t>    </a:t>
            </a:r>
            <a:r>
              <a:rPr lang="en-US" dirty="0" err="1"/>
              <a:t>df</a:t>
            </a:r>
            <a:r>
              <a:rPr lang="en-US" dirty="0"/>
              <a:t> = </a:t>
            </a:r>
            <a:r>
              <a:rPr lang="en-US" dirty="0" err="1"/>
              <a:t>pd.read_csv</a:t>
            </a:r>
            <a:r>
              <a:rPr lang="en-US" dirty="0"/>
              <a:t>("c:/Users/User/dsc-phase-1-project-v3/data/aviation_data.csv")</a:t>
            </a:r>
          </a:p>
          <a:p>
            <a:pPr marL="0" indent="0">
              <a:buNone/>
            </a:pPr>
            <a:r>
              <a:rPr lang="en-US" dirty="0"/>
              <a:t>    </a:t>
            </a:r>
            <a:r>
              <a:rPr lang="en-US" dirty="0" err="1"/>
              <a:t>plt.figure</a:t>
            </a:r>
            <a:r>
              <a:rPr lang="en-US" dirty="0"/>
              <a:t>(</a:t>
            </a:r>
            <a:r>
              <a:rPr lang="en-US" dirty="0" err="1"/>
              <a:t>figsize</a:t>
            </a:r>
            <a:r>
              <a:rPr lang="en-US" dirty="0"/>
              <a:t>=(10, 5))</a:t>
            </a:r>
          </a:p>
          <a:p>
            <a:pPr marL="0" indent="0">
              <a:buNone/>
            </a:pPr>
            <a:r>
              <a:rPr lang="en-US" dirty="0"/>
              <a:t>    </a:t>
            </a:r>
            <a:r>
              <a:rPr lang="en-US" dirty="0" err="1"/>
              <a:t>sns.countplot</a:t>
            </a:r>
            <a:r>
              <a:rPr lang="en-US" dirty="0"/>
              <a:t>(data=</a:t>
            </a:r>
            <a:r>
              <a:rPr lang="en-US" dirty="0" err="1"/>
              <a:t>df</a:t>
            </a:r>
            <a:r>
              <a:rPr lang="en-US" dirty="0"/>
              <a:t>, x='</a:t>
            </a:r>
            <a:r>
              <a:rPr lang="en-US" dirty="0" err="1"/>
              <a:t>Engine.Type</a:t>
            </a:r>
            <a:r>
              <a:rPr lang="en-US" dirty="0"/>
              <a:t>', hue='</a:t>
            </a:r>
            <a:r>
              <a:rPr lang="en-US" dirty="0" err="1"/>
              <a:t>Injury.Severity</a:t>
            </a:r>
            <a:r>
              <a:rPr lang="en-US" dirty="0"/>
              <a:t>’)</a:t>
            </a:r>
          </a:p>
          <a:p>
            <a:pPr marL="0" indent="0">
              <a:buNone/>
            </a:pPr>
            <a:r>
              <a:rPr lang="en-US" dirty="0"/>
              <a:t>    </a:t>
            </a:r>
            <a:r>
              <a:rPr lang="en-US" dirty="0" err="1"/>
              <a:t>plt.title</a:t>
            </a:r>
            <a:r>
              <a:rPr lang="en-US" dirty="0"/>
              <a:t>('Incident Severity by Engine Type’)</a:t>
            </a:r>
          </a:p>
          <a:p>
            <a:pPr marL="0" indent="0">
              <a:buNone/>
            </a:pPr>
            <a:r>
              <a:rPr lang="en-US" dirty="0"/>
              <a:t>    </a:t>
            </a:r>
            <a:r>
              <a:rPr lang="en-US" dirty="0" err="1"/>
              <a:t>plt.figure</a:t>
            </a:r>
            <a:r>
              <a:rPr lang="en-US" dirty="0"/>
              <a:t>(</a:t>
            </a:r>
            <a:r>
              <a:rPr lang="en-US" dirty="0" err="1"/>
              <a:t>figsize</a:t>
            </a:r>
            <a:r>
              <a:rPr lang="en-US" dirty="0"/>
              <a:t>=(8, 4))  # Width = 8 inches, Height = 4 inches</a:t>
            </a:r>
          </a:p>
        </p:txBody>
      </p:sp>
    </p:spTree>
    <p:extLst>
      <p:ext uri="{BB962C8B-B14F-4D97-AF65-F5344CB8AC3E}">
        <p14:creationId xmlns:p14="http://schemas.microsoft.com/office/powerpoint/2010/main" val="237368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E8FB6-2481-DDFC-8166-C24395FC4CF3}"/>
              </a:ext>
            </a:extLst>
          </p:cNvPr>
          <p:cNvSpPr>
            <a:spLocks noGrp="1"/>
          </p:cNvSpPr>
          <p:nvPr>
            <p:ph type="title"/>
          </p:nvPr>
        </p:nvSpPr>
        <p:spPr/>
        <p:txBody>
          <a:bodyPr/>
          <a:lstStyle/>
          <a:p>
            <a:r>
              <a:rPr lang="en-US" dirty="0"/>
              <a:t>CONT’</a:t>
            </a:r>
          </a:p>
        </p:txBody>
      </p:sp>
      <p:pic>
        <p:nvPicPr>
          <p:cNvPr id="5" name="Content Placeholder 4">
            <a:extLst>
              <a:ext uri="{FF2B5EF4-FFF2-40B4-BE49-F238E27FC236}">
                <a16:creationId xmlns:a16="http://schemas.microsoft.com/office/drawing/2014/main" id="{5D1CE278-3699-1B66-E2B5-CDD3693B7A61}"/>
              </a:ext>
            </a:extLst>
          </p:cNvPr>
          <p:cNvPicPr>
            <a:picLocks noGrp="1" noChangeAspect="1"/>
          </p:cNvPicPr>
          <p:nvPr>
            <p:ph idx="1"/>
          </p:nvPr>
        </p:nvPicPr>
        <p:blipFill>
          <a:blip r:embed="rId2"/>
          <a:stretch>
            <a:fillRect/>
          </a:stretch>
        </p:blipFill>
        <p:spPr>
          <a:xfrm>
            <a:off x="1077687" y="1360714"/>
            <a:ext cx="9111342" cy="5290457"/>
          </a:xfrm>
          <a:prstGeom prst="rect">
            <a:avLst/>
          </a:prstGeom>
        </p:spPr>
      </p:pic>
    </p:spTree>
    <p:extLst>
      <p:ext uri="{BB962C8B-B14F-4D97-AF65-F5344CB8AC3E}">
        <p14:creationId xmlns:p14="http://schemas.microsoft.com/office/powerpoint/2010/main" val="1518202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0DD48-41B9-51E9-2AA9-D8A2AC9B1331}"/>
              </a:ext>
            </a:extLst>
          </p:cNvPr>
          <p:cNvSpPr>
            <a:spLocks noGrp="1"/>
          </p:cNvSpPr>
          <p:nvPr>
            <p:ph type="title"/>
          </p:nvPr>
        </p:nvSpPr>
        <p:spPr>
          <a:xfrm>
            <a:off x="1294362" y="456176"/>
            <a:ext cx="9603275" cy="654167"/>
          </a:xfrm>
        </p:spPr>
        <p:txBody>
          <a:bodyPr/>
          <a:lstStyle/>
          <a:p>
            <a:r>
              <a:rPr lang="en-US" dirty="0"/>
              <a:t>CONT’</a:t>
            </a:r>
          </a:p>
        </p:txBody>
      </p:sp>
      <p:sp>
        <p:nvSpPr>
          <p:cNvPr id="3" name="Content Placeholder 2">
            <a:extLst>
              <a:ext uri="{FF2B5EF4-FFF2-40B4-BE49-F238E27FC236}">
                <a16:creationId xmlns:a16="http://schemas.microsoft.com/office/drawing/2014/main" id="{7DCFC385-F98F-FD53-7D47-88FFDFA90B67}"/>
              </a:ext>
            </a:extLst>
          </p:cNvPr>
          <p:cNvSpPr>
            <a:spLocks noGrp="1"/>
          </p:cNvSpPr>
          <p:nvPr>
            <p:ph idx="1"/>
          </p:nvPr>
        </p:nvSpPr>
        <p:spPr>
          <a:xfrm>
            <a:off x="1103237" y="1242847"/>
            <a:ext cx="9603275" cy="4450382"/>
          </a:xfrm>
        </p:spPr>
        <p:txBody>
          <a:bodyPr>
            <a:normAutofit/>
          </a:bodyPr>
          <a:lstStyle/>
          <a:p>
            <a:pPr marL="0" indent="0">
              <a:buNone/>
            </a:pPr>
            <a:r>
              <a:rPr lang="en-US" b="1" dirty="0"/>
              <a:t>4. Region and the fatal incidences</a:t>
            </a:r>
          </a:p>
          <a:p>
            <a:pPr marL="0" indent="0">
              <a:buNone/>
            </a:pPr>
            <a:r>
              <a:rPr lang="en-US" b="1" dirty="0"/>
              <a:t>Count incidents by country</a:t>
            </a:r>
          </a:p>
          <a:p>
            <a:pPr marL="0" indent="0">
              <a:buNone/>
            </a:pPr>
            <a:r>
              <a:rPr lang="en-US" dirty="0"/>
              <a:t>   </a:t>
            </a:r>
            <a:r>
              <a:rPr lang="en-US" dirty="0" err="1"/>
              <a:t>country_counts</a:t>
            </a:r>
            <a:r>
              <a:rPr lang="en-US" dirty="0"/>
              <a:t> = </a:t>
            </a:r>
            <a:r>
              <a:rPr lang="en-US" dirty="0" err="1"/>
              <a:t>df</a:t>
            </a:r>
            <a:r>
              <a:rPr lang="en-US" dirty="0"/>
              <a:t>['Country'].</a:t>
            </a:r>
            <a:r>
              <a:rPr lang="en-US" dirty="0" err="1"/>
              <a:t>value_counts</a:t>
            </a:r>
            <a:r>
              <a:rPr lang="en-US" dirty="0"/>
              <a:t>().</a:t>
            </a:r>
            <a:r>
              <a:rPr lang="en-US" dirty="0" err="1"/>
              <a:t>reset_index</a:t>
            </a:r>
            <a:r>
              <a:rPr lang="en-US" dirty="0"/>
              <a:t>()</a:t>
            </a:r>
          </a:p>
          <a:p>
            <a:pPr marL="0" indent="0">
              <a:buNone/>
            </a:pPr>
            <a:r>
              <a:rPr lang="en-US" dirty="0"/>
              <a:t>   </a:t>
            </a:r>
            <a:r>
              <a:rPr lang="en-US" dirty="0" err="1"/>
              <a:t>country_counts.columns</a:t>
            </a:r>
            <a:r>
              <a:rPr lang="en-US" dirty="0"/>
              <a:t> = ['Country', '</a:t>
            </a:r>
            <a:r>
              <a:rPr lang="en-US" dirty="0" err="1"/>
              <a:t>Incident_Count</a:t>
            </a:r>
            <a:r>
              <a:rPr lang="en-US" dirty="0"/>
              <a:t>’]</a:t>
            </a:r>
          </a:p>
          <a:p>
            <a:pPr marL="0" indent="0">
              <a:buNone/>
            </a:pPr>
            <a:endParaRPr lang="en-US" dirty="0"/>
          </a:p>
          <a:p>
            <a:pPr marL="0" indent="0">
              <a:buNone/>
            </a:pPr>
            <a:r>
              <a:rPr lang="en-US" b="1" dirty="0"/>
              <a:t>Top 10 countries by incident count</a:t>
            </a:r>
          </a:p>
          <a:p>
            <a:pPr marL="0" indent="0">
              <a:buNone/>
            </a:pPr>
            <a:r>
              <a:rPr lang="en-US" dirty="0"/>
              <a:t>   </a:t>
            </a:r>
            <a:r>
              <a:rPr lang="en-US" dirty="0" err="1"/>
              <a:t>top_countries</a:t>
            </a:r>
            <a:r>
              <a:rPr lang="en-US" dirty="0"/>
              <a:t> = </a:t>
            </a:r>
            <a:r>
              <a:rPr lang="en-US" dirty="0" err="1"/>
              <a:t>country_counts.head</a:t>
            </a:r>
            <a:r>
              <a:rPr lang="en-US" dirty="0"/>
              <a:t>(10)</a:t>
            </a:r>
          </a:p>
          <a:p>
            <a:pPr marL="0" indent="0">
              <a:buNone/>
            </a:pPr>
            <a:r>
              <a:rPr lang="en-US" dirty="0"/>
              <a:t>   </a:t>
            </a:r>
            <a:r>
              <a:rPr lang="en-US" dirty="0" err="1"/>
              <a:t>sns.barplot</a:t>
            </a:r>
            <a:r>
              <a:rPr lang="en-US" dirty="0"/>
              <a:t>(data=</a:t>
            </a:r>
            <a:r>
              <a:rPr lang="en-US" dirty="0" err="1"/>
              <a:t>top_countries</a:t>
            </a:r>
            <a:r>
              <a:rPr lang="en-US" dirty="0"/>
              <a:t>, x='</a:t>
            </a:r>
            <a:r>
              <a:rPr lang="en-US" dirty="0" err="1"/>
              <a:t>Incident_Count</a:t>
            </a:r>
            <a:r>
              <a:rPr lang="en-US" dirty="0"/>
              <a:t>', y='Country’)</a:t>
            </a:r>
          </a:p>
          <a:p>
            <a:pPr marL="0" indent="0">
              <a:buNone/>
            </a:pPr>
            <a:r>
              <a:rPr lang="en-US" dirty="0"/>
              <a:t>   print(</a:t>
            </a:r>
            <a:r>
              <a:rPr lang="en-US" dirty="0" err="1"/>
              <a:t>country_counts.head</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31182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8BAE-48D7-EB36-E21E-AB9B76CA922C}"/>
              </a:ext>
            </a:extLst>
          </p:cNvPr>
          <p:cNvSpPr>
            <a:spLocks noGrp="1"/>
          </p:cNvSpPr>
          <p:nvPr>
            <p:ph type="title"/>
          </p:nvPr>
        </p:nvSpPr>
        <p:spPr/>
        <p:txBody>
          <a:bodyPr/>
          <a:lstStyle/>
          <a:p>
            <a:r>
              <a:rPr lang="en-US" b="1" dirty="0"/>
              <a:t>Project Overview</a:t>
            </a:r>
          </a:p>
        </p:txBody>
      </p:sp>
      <p:sp>
        <p:nvSpPr>
          <p:cNvPr id="3" name="Content Placeholder 2">
            <a:extLst>
              <a:ext uri="{FF2B5EF4-FFF2-40B4-BE49-F238E27FC236}">
                <a16:creationId xmlns:a16="http://schemas.microsoft.com/office/drawing/2014/main" id="{D9457A06-0B1E-E30B-A870-40F8B7B32306}"/>
              </a:ext>
            </a:extLst>
          </p:cNvPr>
          <p:cNvSpPr>
            <a:spLocks noGrp="1"/>
          </p:cNvSpPr>
          <p:nvPr>
            <p:ph idx="1"/>
          </p:nvPr>
        </p:nvSpPr>
        <p:spPr/>
        <p:txBody>
          <a:bodyPr>
            <a:normAutofit fontScale="70000" lnSpcReduction="20000"/>
          </a:bodyPr>
          <a:lstStyle/>
          <a:p>
            <a:pPr algn="just"/>
            <a:r>
              <a:rPr lang="en-US" dirty="0"/>
              <a:t>This project focuses on assessing aviation incident and accident data to identify patterns, trends, and risk factors that contribute to aircraft safety events. By checking into structured records which includes; year, location, aircraft type and model, engine type, amateur built, flight purpose, weather conditions and injury severity. </a:t>
            </a:r>
          </a:p>
          <a:p>
            <a:pPr algn="just"/>
            <a:r>
              <a:rPr lang="en-US" dirty="0"/>
              <a:t>The analysis aims to establish insights that can enhance aviation safety. </a:t>
            </a:r>
          </a:p>
          <a:p>
            <a:pPr algn="just"/>
            <a:r>
              <a:rPr lang="en-US" dirty="0"/>
              <a:t>The findings are intended to support improvements in policy, pilot training, aircraft design, and operational procedures. </a:t>
            </a:r>
          </a:p>
          <a:p>
            <a:pPr algn="just"/>
            <a:r>
              <a:rPr lang="en-US" dirty="0"/>
              <a:t>The key stakeholders include aviation authorities (e.g., FAA, KCAA), aircraft manufacturers, airlines, flight schools, safety analysts, data scientists, and regulators. </a:t>
            </a:r>
          </a:p>
          <a:p>
            <a:pPr algn="just"/>
            <a:r>
              <a:rPr lang="en-US" dirty="0"/>
              <a:t>The project operates within the aviation and aerospace industry, specifically in the domain of safety analytics and accident investigation, serving departments such as safety oversight, risk management, and data science.</a:t>
            </a:r>
          </a:p>
          <a:p>
            <a:pPr marL="0" indent="0">
              <a:buNone/>
            </a:pPr>
            <a:endParaRPr lang="en-US" dirty="0"/>
          </a:p>
        </p:txBody>
      </p:sp>
    </p:spTree>
    <p:extLst>
      <p:ext uri="{BB962C8B-B14F-4D97-AF65-F5344CB8AC3E}">
        <p14:creationId xmlns:p14="http://schemas.microsoft.com/office/powerpoint/2010/main" val="3049540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6ED9-3EB9-BE39-8CD8-3F93E2B27024}"/>
              </a:ext>
            </a:extLst>
          </p:cNvPr>
          <p:cNvSpPr>
            <a:spLocks noGrp="1"/>
          </p:cNvSpPr>
          <p:nvPr>
            <p:ph type="title"/>
          </p:nvPr>
        </p:nvSpPr>
        <p:spPr/>
        <p:txBody>
          <a:bodyPr/>
          <a:lstStyle/>
          <a:p>
            <a:r>
              <a:rPr lang="en-US" dirty="0"/>
              <a:t>CONT’</a:t>
            </a:r>
          </a:p>
        </p:txBody>
      </p:sp>
      <p:pic>
        <p:nvPicPr>
          <p:cNvPr id="5" name="Content Placeholder 4">
            <a:extLst>
              <a:ext uri="{FF2B5EF4-FFF2-40B4-BE49-F238E27FC236}">
                <a16:creationId xmlns:a16="http://schemas.microsoft.com/office/drawing/2014/main" id="{295012BB-5B95-CF45-7B35-BB9734AD3895}"/>
              </a:ext>
            </a:extLst>
          </p:cNvPr>
          <p:cNvPicPr>
            <a:picLocks noGrp="1" noChangeAspect="1"/>
          </p:cNvPicPr>
          <p:nvPr>
            <p:ph idx="1"/>
          </p:nvPr>
        </p:nvPicPr>
        <p:blipFill>
          <a:blip r:embed="rId2"/>
          <a:stretch>
            <a:fillRect/>
          </a:stretch>
        </p:blipFill>
        <p:spPr>
          <a:xfrm>
            <a:off x="1883229" y="2024744"/>
            <a:ext cx="7403646" cy="3810000"/>
          </a:xfrm>
          <a:prstGeom prst="rect">
            <a:avLst/>
          </a:prstGeom>
        </p:spPr>
      </p:pic>
    </p:spTree>
    <p:extLst>
      <p:ext uri="{BB962C8B-B14F-4D97-AF65-F5344CB8AC3E}">
        <p14:creationId xmlns:p14="http://schemas.microsoft.com/office/powerpoint/2010/main" val="2977316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B0124-C391-DECD-B5E6-0ECC05134E13}"/>
              </a:ext>
            </a:extLst>
          </p:cNvPr>
          <p:cNvSpPr>
            <a:spLocks noGrp="1"/>
          </p:cNvSpPr>
          <p:nvPr>
            <p:ph type="title"/>
          </p:nvPr>
        </p:nvSpPr>
        <p:spPr>
          <a:xfrm>
            <a:off x="838200" y="365126"/>
            <a:ext cx="10515600" cy="592818"/>
          </a:xfrm>
        </p:spPr>
        <p:txBody>
          <a:bodyPr>
            <a:normAutofit/>
          </a:bodyPr>
          <a:lstStyle/>
          <a:p>
            <a:r>
              <a:rPr lang="en-US" dirty="0"/>
              <a:t>CONT’</a:t>
            </a:r>
          </a:p>
        </p:txBody>
      </p:sp>
      <p:sp>
        <p:nvSpPr>
          <p:cNvPr id="3" name="Content Placeholder 2">
            <a:extLst>
              <a:ext uri="{FF2B5EF4-FFF2-40B4-BE49-F238E27FC236}">
                <a16:creationId xmlns:a16="http://schemas.microsoft.com/office/drawing/2014/main" id="{E86CF67E-8966-3F91-8EBD-F2355082D431}"/>
              </a:ext>
            </a:extLst>
          </p:cNvPr>
          <p:cNvSpPr>
            <a:spLocks noGrp="1"/>
          </p:cNvSpPr>
          <p:nvPr>
            <p:ph idx="1"/>
          </p:nvPr>
        </p:nvSpPr>
        <p:spPr>
          <a:xfrm>
            <a:off x="838200" y="1088570"/>
            <a:ext cx="10515600" cy="5551715"/>
          </a:xfrm>
        </p:spPr>
        <p:txBody>
          <a:bodyPr>
            <a:normAutofit fontScale="70000" lnSpcReduction="20000"/>
          </a:bodyPr>
          <a:lstStyle/>
          <a:p>
            <a:pPr marL="0" indent="0">
              <a:buNone/>
            </a:pPr>
            <a:r>
              <a:rPr lang="en-US" dirty="0"/>
              <a:t>5.</a:t>
            </a:r>
            <a:r>
              <a:rPr lang="en-US" b="1" dirty="0"/>
              <a:t> A relationship between aircraft Category and incident severity</a:t>
            </a:r>
            <a:endParaRPr lang="en-US" dirty="0"/>
          </a:p>
          <a:p>
            <a:pPr marL="0" indent="0">
              <a:buNone/>
            </a:pPr>
            <a:r>
              <a:rPr lang="en-US" b="1" dirty="0"/>
              <a:t>Create aircraft type by combining Make and Model</a:t>
            </a:r>
          </a:p>
          <a:p>
            <a:r>
              <a:rPr lang="en-US" dirty="0" err="1"/>
              <a:t>df</a:t>
            </a:r>
            <a:r>
              <a:rPr lang="en-US" dirty="0"/>
              <a:t>['</a:t>
            </a:r>
            <a:r>
              <a:rPr lang="en-US" dirty="0" err="1"/>
              <a:t>Aircraft_Type</a:t>
            </a:r>
            <a:r>
              <a:rPr lang="en-US" dirty="0"/>
              <a:t>'] = </a:t>
            </a:r>
            <a:r>
              <a:rPr lang="en-US" dirty="0" err="1"/>
              <a:t>df</a:t>
            </a:r>
            <a:r>
              <a:rPr lang="en-US" dirty="0"/>
              <a:t>['Make'] + " " + </a:t>
            </a:r>
            <a:r>
              <a:rPr lang="en-US" dirty="0" err="1"/>
              <a:t>df</a:t>
            </a:r>
            <a:r>
              <a:rPr lang="en-US" dirty="0"/>
              <a:t>['Model’]</a:t>
            </a:r>
          </a:p>
          <a:p>
            <a:pPr marL="0" indent="0">
              <a:buNone/>
            </a:pPr>
            <a:r>
              <a:rPr lang="en-US" b="1" dirty="0"/>
              <a:t>Count incidents by aircraft type and severity</a:t>
            </a:r>
          </a:p>
          <a:p>
            <a:r>
              <a:rPr lang="en-US" dirty="0" err="1"/>
              <a:t>type_severity_counts</a:t>
            </a:r>
            <a:r>
              <a:rPr lang="en-US" dirty="0"/>
              <a:t> = </a:t>
            </a:r>
            <a:r>
              <a:rPr lang="en-US" dirty="0" err="1"/>
              <a:t>df.groupby</a:t>
            </a:r>
            <a:r>
              <a:rPr lang="en-US" dirty="0"/>
              <a:t>(['</a:t>
            </a:r>
            <a:r>
              <a:rPr lang="en-US" dirty="0" err="1"/>
              <a:t>Aircraft.Category</a:t>
            </a:r>
            <a:r>
              <a:rPr lang="en-US" dirty="0"/>
              <a:t>', '</a:t>
            </a:r>
            <a:r>
              <a:rPr lang="en-US" dirty="0" err="1"/>
              <a:t>Injury.Severity</a:t>
            </a:r>
            <a:r>
              <a:rPr lang="en-US" dirty="0"/>
              <a:t>']).size().</a:t>
            </a:r>
            <a:r>
              <a:rPr lang="en-US" dirty="0" err="1"/>
              <a:t>reset_index</a:t>
            </a:r>
            <a:r>
              <a:rPr lang="en-US" dirty="0"/>
              <a:t>(name='</a:t>
            </a:r>
            <a:r>
              <a:rPr lang="en-US" dirty="0" err="1"/>
              <a:t>Incident_Count</a:t>
            </a:r>
            <a:r>
              <a:rPr lang="en-US" dirty="0"/>
              <a:t>’)</a:t>
            </a:r>
          </a:p>
          <a:p>
            <a:pPr marL="0" indent="0">
              <a:buNone/>
            </a:pPr>
            <a:endParaRPr lang="en-US" dirty="0"/>
          </a:p>
          <a:p>
            <a:pPr marL="0" indent="0">
              <a:buNone/>
            </a:pPr>
            <a:r>
              <a:rPr lang="en-US" dirty="0" err="1"/>
              <a:t>pivot_df</a:t>
            </a:r>
            <a:r>
              <a:rPr lang="en-US" dirty="0"/>
              <a:t> = </a:t>
            </a:r>
            <a:r>
              <a:rPr lang="en-US" dirty="0" err="1"/>
              <a:t>type_severity_counts.pivot</a:t>
            </a:r>
            <a:r>
              <a:rPr lang="en-US" dirty="0"/>
              <a:t>(index='</a:t>
            </a:r>
            <a:r>
              <a:rPr lang="en-US" dirty="0" err="1"/>
              <a:t>Aircraft.Category</a:t>
            </a:r>
            <a:r>
              <a:rPr lang="en-US" dirty="0"/>
              <a:t>', columns='</a:t>
            </a:r>
            <a:r>
              <a:rPr lang="en-US" dirty="0" err="1"/>
              <a:t>Injury.Severity</a:t>
            </a:r>
            <a:r>
              <a:rPr lang="en-US" dirty="0"/>
              <a:t>', values='</a:t>
            </a:r>
            <a:r>
              <a:rPr lang="en-US" dirty="0" err="1"/>
              <a:t>Incident_Count</a:t>
            </a:r>
            <a:r>
              <a:rPr lang="en-US" dirty="0"/>
              <a:t>').</a:t>
            </a:r>
            <a:r>
              <a:rPr lang="en-US" dirty="0" err="1"/>
              <a:t>fillna</a:t>
            </a:r>
            <a:r>
              <a:rPr lang="en-US" dirty="0"/>
              <a:t>(0)</a:t>
            </a:r>
          </a:p>
          <a:p>
            <a:pPr marL="0" indent="0">
              <a:buNone/>
            </a:pPr>
            <a:r>
              <a:rPr lang="en-US" b="1" dirty="0"/>
              <a:t>Focus on top 10 aircraft types by total incidents</a:t>
            </a:r>
          </a:p>
          <a:p>
            <a:r>
              <a:rPr lang="en-US" dirty="0" err="1"/>
              <a:t>top_types</a:t>
            </a:r>
            <a:r>
              <a:rPr lang="en-US" dirty="0"/>
              <a:t> = </a:t>
            </a:r>
            <a:r>
              <a:rPr lang="en-US" dirty="0" err="1"/>
              <a:t>pivot_df.sum</a:t>
            </a:r>
            <a:r>
              <a:rPr lang="en-US" dirty="0"/>
              <a:t>(axis=1).</a:t>
            </a:r>
            <a:r>
              <a:rPr lang="en-US" dirty="0" err="1"/>
              <a:t>sort_values</a:t>
            </a:r>
            <a:r>
              <a:rPr lang="en-US" dirty="0"/>
              <a:t>(ascending=False).head(10).index</a:t>
            </a:r>
          </a:p>
          <a:p>
            <a:pPr marL="0" indent="0">
              <a:buNone/>
            </a:pPr>
            <a:r>
              <a:rPr lang="en-US" dirty="0"/>
              <a:t>     </a:t>
            </a:r>
            <a:r>
              <a:rPr lang="en-US" dirty="0" err="1"/>
              <a:t>filtered_df</a:t>
            </a:r>
            <a:r>
              <a:rPr lang="en-US" dirty="0"/>
              <a:t> = </a:t>
            </a:r>
            <a:r>
              <a:rPr lang="en-US" dirty="0" err="1"/>
              <a:t>pivot_df.loc</a:t>
            </a:r>
            <a:r>
              <a:rPr lang="en-US" dirty="0"/>
              <a:t>[</a:t>
            </a:r>
            <a:r>
              <a:rPr lang="en-US" dirty="0" err="1"/>
              <a:t>top_types</a:t>
            </a:r>
            <a:r>
              <a:rPr lang="en-US" dirty="0"/>
              <a:t>]</a:t>
            </a:r>
          </a:p>
          <a:p>
            <a:r>
              <a:rPr lang="en-US" dirty="0" err="1"/>
              <a:t>filtered_df.plot.bar</a:t>
            </a:r>
            <a:r>
              <a:rPr lang="en-US" dirty="0"/>
              <a:t>(stacked=True, colormap='Set2’)</a:t>
            </a:r>
          </a:p>
          <a:p>
            <a:pPr marL="0" indent="0">
              <a:buNone/>
            </a:pPr>
            <a:r>
              <a:rPr lang="en-US" dirty="0"/>
              <a:t>     </a:t>
            </a:r>
            <a:r>
              <a:rPr lang="en-US" dirty="0" err="1"/>
              <a:t>plt.title</a:t>
            </a:r>
            <a:r>
              <a:rPr lang="en-US" dirty="0"/>
              <a:t>("Incident Severity by Aircraft Type")</a:t>
            </a:r>
          </a:p>
          <a:p>
            <a:pPr marL="0" indent="0">
              <a:buNone/>
            </a:pPr>
            <a:r>
              <a:rPr lang="en-US" dirty="0"/>
              <a:t>     </a:t>
            </a:r>
            <a:r>
              <a:rPr lang="en-US" dirty="0" err="1"/>
              <a:t>plt.ylabel</a:t>
            </a:r>
            <a:r>
              <a:rPr lang="en-US" dirty="0"/>
              <a:t>("Incidents")</a:t>
            </a:r>
          </a:p>
          <a:p>
            <a:pPr marL="0" indent="0">
              <a:buNone/>
            </a:pPr>
            <a:r>
              <a:rPr lang="en-US" dirty="0"/>
              <a:t>    </a:t>
            </a:r>
            <a:r>
              <a:rPr lang="en-US" dirty="0" err="1"/>
              <a:t>plt.xticks</a:t>
            </a:r>
            <a:r>
              <a:rPr lang="en-US" dirty="0"/>
              <a:t>(rotation=45)</a:t>
            </a:r>
          </a:p>
          <a:p>
            <a:pPr marL="0" indent="0">
              <a:buNone/>
            </a:pPr>
            <a:r>
              <a:rPr lang="en-US" dirty="0"/>
              <a:t>    </a:t>
            </a:r>
            <a:r>
              <a:rPr lang="en-US" dirty="0" err="1"/>
              <a:t>plt.show</a:t>
            </a:r>
            <a:r>
              <a:rPr lang="en-US" dirty="0"/>
              <a:t>()</a:t>
            </a:r>
          </a:p>
        </p:txBody>
      </p:sp>
    </p:spTree>
    <p:extLst>
      <p:ext uri="{BB962C8B-B14F-4D97-AF65-F5344CB8AC3E}">
        <p14:creationId xmlns:p14="http://schemas.microsoft.com/office/powerpoint/2010/main" val="504875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37AD-249D-9395-D287-5651B4CD9C1E}"/>
              </a:ext>
            </a:extLst>
          </p:cNvPr>
          <p:cNvSpPr>
            <a:spLocks noGrp="1"/>
          </p:cNvSpPr>
          <p:nvPr>
            <p:ph type="title"/>
          </p:nvPr>
        </p:nvSpPr>
        <p:spPr/>
        <p:txBody>
          <a:bodyPr/>
          <a:lstStyle/>
          <a:p>
            <a:r>
              <a:rPr lang="en-US" dirty="0"/>
              <a:t>CONT’</a:t>
            </a:r>
          </a:p>
        </p:txBody>
      </p:sp>
      <p:pic>
        <p:nvPicPr>
          <p:cNvPr id="4" name="Content Placeholder 3">
            <a:extLst>
              <a:ext uri="{FF2B5EF4-FFF2-40B4-BE49-F238E27FC236}">
                <a16:creationId xmlns:a16="http://schemas.microsoft.com/office/drawing/2014/main" id="{A40DC189-10D0-C417-2B20-AE527E28C5E8}"/>
              </a:ext>
            </a:extLst>
          </p:cNvPr>
          <p:cNvPicPr>
            <a:picLocks noGrp="1" noChangeAspect="1"/>
          </p:cNvPicPr>
          <p:nvPr>
            <p:ph idx="1"/>
          </p:nvPr>
        </p:nvPicPr>
        <p:blipFill>
          <a:blip r:embed="rId2"/>
          <a:stretch>
            <a:fillRect/>
          </a:stretch>
        </p:blipFill>
        <p:spPr>
          <a:xfrm>
            <a:off x="2068286" y="1284515"/>
            <a:ext cx="5834743" cy="4114800"/>
          </a:xfrm>
          <a:prstGeom prst="rect">
            <a:avLst/>
          </a:prstGeom>
        </p:spPr>
      </p:pic>
    </p:spTree>
    <p:extLst>
      <p:ext uri="{BB962C8B-B14F-4D97-AF65-F5344CB8AC3E}">
        <p14:creationId xmlns:p14="http://schemas.microsoft.com/office/powerpoint/2010/main" val="455153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06BA7-3492-3D34-D661-ECA761453D2B}"/>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DD4575AA-0986-9EB6-FFA4-1E390ECB7D90}"/>
              </a:ext>
            </a:extLst>
          </p:cNvPr>
          <p:cNvSpPr>
            <a:spLocks noGrp="1"/>
          </p:cNvSpPr>
          <p:nvPr>
            <p:ph idx="1"/>
          </p:nvPr>
        </p:nvSpPr>
        <p:spPr/>
        <p:txBody>
          <a:bodyPr>
            <a:normAutofit fontScale="85000" lnSpcReduction="10000"/>
          </a:bodyPr>
          <a:lstStyle/>
          <a:p>
            <a:pPr marL="0" indent="0">
              <a:buNone/>
            </a:pPr>
            <a:r>
              <a:rPr lang="en-US" dirty="0"/>
              <a:t>6. </a:t>
            </a:r>
            <a:r>
              <a:rPr lang="en-US" b="1" dirty="0"/>
              <a:t>The correlation between weather patterns and incident severity</a:t>
            </a:r>
            <a:endParaRPr lang="en-US" dirty="0"/>
          </a:p>
          <a:p>
            <a:pPr marL="0" indent="0">
              <a:buNone/>
            </a:pPr>
            <a:r>
              <a:rPr lang="en-US" b="1" dirty="0" err="1"/>
              <a:t>Groupby</a:t>
            </a:r>
            <a:endParaRPr lang="en-US" b="1" dirty="0"/>
          </a:p>
          <a:p>
            <a:r>
              <a:rPr lang="en-US" dirty="0" err="1"/>
              <a:t>weather_severity</a:t>
            </a:r>
            <a:r>
              <a:rPr lang="en-US" dirty="0"/>
              <a:t> = </a:t>
            </a:r>
            <a:r>
              <a:rPr lang="en-US" dirty="0" err="1"/>
              <a:t>aviation.groupby</a:t>
            </a:r>
            <a:r>
              <a:rPr lang="en-US" dirty="0"/>
              <a:t>(['</a:t>
            </a:r>
            <a:r>
              <a:rPr lang="en-US" dirty="0" err="1"/>
              <a:t>Weather.Condition</a:t>
            </a:r>
            <a:r>
              <a:rPr lang="en-US" dirty="0"/>
              <a:t>', '</a:t>
            </a:r>
            <a:r>
              <a:rPr lang="en-US" dirty="0" err="1"/>
              <a:t>Injury.Severity</a:t>
            </a:r>
            <a:r>
              <a:rPr lang="en-US" dirty="0"/>
              <a:t>']).size().</a:t>
            </a:r>
            <a:r>
              <a:rPr lang="en-US" dirty="0" err="1"/>
              <a:t>reset_index</a:t>
            </a:r>
            <a:r>
              <a:rPr lang="en-US" dirty="0"/>
              <a:t>(name='</a:t>
            </a:r>
            <a:r>
              <a:rPr lang="en-US" dirty="0" err="1"/>
              <a:t>Incident_Count</a:t>
            </a:r>
            <a:r>
              <a:rPr lang="en-US" dirty="0"/>
              <a:t>')</a:t>
            </a:r>
          </a:p>
          <a:p>
            <a:r>
              <a:rPr lang="en-US" dirty="0" err="1"/>
              <a:t>pivot_df</a:t>
            </a:r>
            <a:r>
              <a:rPr lang="en-US" dirty="0"/>
              <a:t> = </a:t>
            </a:r>
            <a:r>
              <a:rPr lang="en-US" dirty="0" err="1"/>
              <a:t>weather_severity.pivot</a:t>
            </a:r>
            <a:r>
              <a:rPr lang="en-US" dirty="0"/>
              <a:t>(index='</a:t>
            </a:r>
            <a:r>
              <a:rPr lang="en-US" dirty="0" err="1"/>
              <a:t>Weather.Condition</a:t>
            </a:r>
            <a:r>
              <a:rPr lang="en-US" dirty="0"/>
              <a:t>', columns='</a:t>
            </a:r>
            <a:r>
              <a:rPr lang="en-US" dirty="0" err="1"/>
              <a:t>Injury.Severity</a:t>
            </a:r>
            <a:r>
              <a:rPr lang="en-US" dirty="0"/>
              <a:t>', values='</a:t>
            </a:r>
            <a:r>
              <a:rPr lang="en-US" dirty="0" err="1"/>
              <a:t>Incident_Count</a:t>
            </a:r>
            <a:r>
              <a:rPr lang="en-US" dirty="0"/>
              <a:t>').</a:t>
            </a:r>
            <a:r>
              <a:rPr lang="en-US" dirty="0" err="1"/>
              <a:t>fillna</a:t>
            </a:r>
            <a:r>
              <a:rPr lang="en-US" dirty="0"/>
              <a:t>(0)</a:t>
            </a:r>
          </a:p>
          <a:p>
            <a:pPr marL="0" indent="0">
              <a:buNone/>
            </a:pPr>
            <a:endParaRPr lang="en-US" dirty="0"/>
          </a:p>
          <a:p>
            <a:pPr marL="0" indent="0">
              <a:buNone/>
            </a:pPr>
            <a:r>
              <a:rPr lang="en-US" dirty="0"/>
              <a:t>   </a:t>
            </a:r>
            <a:r>
              <a:rPr lang="en-US" dirty="0" err="1"/>
              <a:t>pivot_df.plot</a:t>
            </a:r>
            <a:r>
              <a:rPr lang="en-US" dirty="0"/>
              <a:t>(kind='bar', stacked=True)</a:t>
            </a:r>
          </a:p>
          <a:p>
            <a:pPr marL="0" indent="0">
              <a:buNone/>
            </a:pPr>
            <a:r>
              <a:rPr lang="en-US" dirty="0"/>
              <a:t>   </a:t>
            </a:r>
            <a:r>
              <a:rPr lang="en-US" dirty="0" err="1"/>
              <a:t>plt.show</a:t>
            </a:r>
            <a:r>
              <a:rPr lang="en-US" dirty="0"/>
              <a:t>()</a:t>
            </a:r>
          </a:p>
          <a:p>
            <a:pPr marL="0" indent="0">
              <a:buNone/>
            </a:pPr>
            <a:endParaRPr lang="en-US" dirty="0"/>
          </a:p>
        </p:txBody>
      </p:sp>
    </p:spTree>
    <p:extLst>
      <p:ext uri="{BB962C8B-B14F-4D97-AF65-F5344CB8AC3E}">
        <p14:creationId xmlns:p14="http://schemas.microsoft.com/office/powerpoint/2010/main" val="4139456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7B3B7-CF98-E644-CB56-A30E71BFA24F}"/>
              </a:ext>
            </a:extLst>
          </p:cNvPr>
          <p:cNvSpPr>
            <a:spLocks noGrp="1"/>
          </p:cNvSpPr>
          <p:nvPr>
            <p:ph type="title"/>
          </p:nvPr>
        </p:nvSpPr>
        <p:spPr/>
        <p:txBody>
          <a:bodyPr/>
          <a:lstStyle/>
          <a:p>
            <a:r>
              <a:rPr lang="en-US" dirty="0"/>
              <a:t>CONT’</a:t>
            </a:r>
          </a:p>
        </p:txBody>
      </p:sp>
      <p:pic>
        <p:nvPicPr>
          <p:cNvPr id="5" name="Content Placeholder 4">
            <a:extLst>
              <a:ext uri="{FF2B5EF4-FFF2-40B4-BE49-F238E27FC236}">
                <a16:creationId xmlns:a16="http://schemas.microsoft.com/office/drawing/2014/main" id="{2AD72348-93B6-C5FD-659D-B35E922BE5C8}"/>
              </a:ext>
            </a:extLst>
          </p:cNvPr>
          <p:cNvPicPr>
            <a:picLocks noGrp="1" noChangeAspect="1"/>
          </p:cNvPicPr>
          <p:nvPr>
            <p:ph idx="1"/>
          </p:nvPr>
        </p:nvPicPr>
        <p:blipFill>
          <a:blip r:embed="rId2"/>
          <a:stretch>
            <a:fillRect/>
          </a:stretch>
        </p:blipFill>
        <p:spPr>
          <a:xfrm>
            <a:off x="1763486" y="1447800"/>
            <a:ext cx="5486400" cy="4310743"/>
          </a:xfrm>
          <a:prstGeom prst="rect">
            <a:avLst/>
          </a:prstGeom>
        </p:spPr>
      </p:pic>
    </p:spTree>
    <p:extLst>
      <p:ext uri="{BB962C8B-B14F-4D97-AF65-F5344CB8AC3E}">
        <p14:creationId xmlns:p14="http://schemas.microsoft.com/office/powerpoint/2010/main" val="1386212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22FCC-9817-A736-8C3E-A28D85BC6BF8}"/>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171B0366-6714-37A6-925C-E9184C83E289}"/>
              </a:ext>
            </a:extLst>
          </p:cNvPr>
          <p:cNvSpPr>
            <a:spLocks noGrp="1"/>
          </p:cNvSpPr>
          <p:nvPr>
            <p:ph idx="1"/>
          </p:nvPr>
        </p:nvSpPr>
        <p:spPr>
          <a:xfrm>
            <a:off x="838200" y="1295400"/>
            <a:ext cx="10515600" cy="5197475"/>
          </a:xfrm>
        </p:spPr>
        <p:txBody>
          <a:bodyPr>
            <a:normAutofit fontScale="85000" lnSpcReduction="20000"/>
          </a:bodyPr>
          <a:lstStyle/>
          <a:p>
            <a:pPr marL="0" indent="0">
              <a:buNone/>
            </a:pPr>
            <a:r>
              <a:rPr lang="en-US" dirty="0"/>
              <a:t>7. </a:t>
            </a:r>
            <a:r>
              <a:rPr lang="en-US" b="1" dirty="0"/>
              <a:t>Aviation incidences in relation to amateur built aircrafts</a:t>
            </a:r>
            <a:endParaRPr lang="en-US" dirty="0"/>
          </a:p>
          <a:p>
            <a:pPr marL="0" indent="0">
              <a:buNone/>
            </a:pPr>
            <a:r>
              <a:rPr lang="en-US" b="1" dirty="0"/>
              <a:t>Standardize the '</a:t>
            </a:r>
            <a:r>
              <a:rPr lang="en-US" b="1" dirty="0" err="1"/>
              <a:t>Amateur_Built</a:t>
            </a:r>
            <a:r>
              <a:rPr lang="en-US" b="1" dirty="0"/>
              <a:t>' column for consistent analysis</a:t>
            </a:r>
          </a:p>
          <a:p>
            <a:pPr marL="0" indent="0">
              <a:buNone/>
            </a:pPr>
            <a:r>
              <a:rPr lang="en-US" dirty="0"/>
              <a:t>   aviation['</a:t>
            </a:r>
            <a:r>
              <a:rPr lang="en-US" dirty="0" err="1"/>
              <a:t>Amateur.Built</a:t>
            </a:r>
            <a:r>
              <a:rPr lang="en-US" dirty="0"/>
              <a:t>'] = aviation['</a:t>
            </a:r>
            <a:r>
              <a:rPr lang="en-US" dirty="0" err="1"/>
              <a:t>Amateur.Built</a:t>
            </a:r>
            <a:r>
              <a:rPr lang="en-US" dirty="0"/>
              <a:t>'].</a:t>
            </a:r>
            <a:r>
              <a:rPr lang="en-US" dirty="0" err="1"/>
              <a:t>str.title</a:t>
            </a:r>
            <a:r>
              <a:rPr lang="en-US" dirty="0"/>
              <a:t>().</a:t>
            </a:r>
            <a:r>
              <a:rPr lang="en-US" dirty="0" err="1"/>
              <a:t>str.strip</a:t>
            </a:r>
            <a:r>
              <a:rPr lang="en-US" dirty="0"/>
              <a:t>()</a:t>
            </a:r>
          </a:p>
          <a:p>
            <a:pPr marL="0" indent="0">
              <a:buNone/>
            </a:pPr>
            <a:r>
              <a:rPr lang="en-US" b="1" dirty="0"/>
              <a:t>Incidence Counts</a:t>
            </a:r>
          </a:p>
          <a:p>
            <a:pPr marL="0" indent="0">
              <a:buNone/>
            </a:pPr>
            <a:r>
              <a:rPr lang="en-US" dirty="0"/>
              <a:t>   </a:t>
            </a:r>
            <a:r>
              <a:rPr lang="en-US" dirty="0" err="1"/>
              <a:t>build_counts</a:t>
            </a:r>
            <a:r>
              <a:rPr lang="en-US" dirty="0"/>
              <a:t> = aviation['</a:t>
            </a:r>
            <a:r>
              <a:rPr lang="en-US" dirty="0" err="1"/>
              <a:t>Amateur.Built</a:t>
            </a:r>
            <a:r>
              <a:rPr lang="en-US" dirty="0"/>
              <a:t>'].</a:t>
            </a:r>
            <a:r>
              <a:rPr lang="en-US" dirty="0" err="1"/>
              <a:t>value_counts</a:t>
            </a:r>
            <a:r>
              <a:rPr lang="en-US" dirty="0"/>
              <a:t>()</a:t>
            </a:r>
          </a:p>
          <a:p>
            <a:pPr marL="0" indent="0">
              <a:buNone/>
            </a:pPr>
            <a:r>
              <a:rPr lang="en-US" dirty="0"/>
              <a:t>   print(</a:t>
            </a:r>
            <a:r>
              <a:rPr lang="en-US" dirty="0" err="1"/>
              <a:t>build_counts</a:t>
            </a:r>
            <a:r>
              <a:rPr lang="en-US" dirty="0"/>
              <a:t>)</a:t>
            </a:r>
          </a:p>
          <a:p>
            <a:pPr marL="0" indent="0">
              <a:buNone/>
            </a:pPr>
            <a:r>
              <a:rPr lang="en-US" b="1" dirty="0"/>
              <a:t>Group data by build type and injury severity, then count incidents</a:t>
            </a:r>
          </a:p>
          <a:p>
            <a:pPr marL="0" indent="0">
              <a:buNone/>
            </a:pPr>
            <a:r>
              <a:rPr lang="en-US" dirty="0"/>
              <a:t>   </a:t>
            </a:r>
            <a:r>
              <a:rPr lang="en-US" dirty="0" err="1"/>
              <a:t>severity_by_build</a:t>
            </a:r>
            <a:r>
              <a:rPr lang="en-US" dirty="0"/>
              <a:t> = </a:t>
            </a:r>
            <a:r>
              <a:rPr lang="en-US" dirty="0" err="1"/>
              <a:t>aviation.groupby</a:t>
            </a:r>
            <a:r>
              <a:rPr lang="en-US" dirty="0"/>
              <a:t>(['</a:t>
            </a:r>
            <a:r>
              <a:rPr lang="en-US" dirty="0" err="1"/>
              <a:t>Amateur.Built</a:t>
            </a:r>
            <a:r>
              <a:rPr lang="en-US" dirty="0"/>
              <a:t>', '</a:t>
            </a:r>
            <a:r>
              <a:rPr lang="en-US" dirty="0" err="1"/>
              <a:t>Injury.Severity</a:t>
            </a:r>
            <a:r>
              <a:rPr lang="en-US" dirty="0"/>
              <a:t>']).size().unstack().</a:t>
            </a:r>
            <a:r>
              <a:rPr lang="en-US" dirty="0" err="1"/>
              <a:t>fillna</a:t>
            </a:r>
            <a:r>
              <a:rPr lang="en-US" dirty="0"/>
              <a:t>(0)</a:t>
            </a:r>
          </a:p>
          <a:p>
            <a:pPr marL="0" indent="0">
              <a:buNone/>
            </a:pPr>
            <a:r>
              <a:rPr lang="en-US" dirty="0"/>
              <a:t>   print(</a:t>
            </a:r>
            <a:r>
              <a:rPr lang="en-US" dirty="0" err="1"/>
              <a:t>severity_by_build</a:t>
            </a:r>
            <a:r>
              <a:rPr lang="en-US" dirty="0"/>
              <a:t>)</a:t>
            </a:r>
          </a:p>
          <a:p>
            <a:pPr marL="0" indent="0">
              <a:buNone/>
            </a:pPr>
            <a:r>
              <a:rPr lang="en-US" b="1" dirty="0"/>
              <a:t>Create a stacked bar chart to visualize severity across build types</a:t>
            </a:r>
          </a:p>
          <a:p>
            <a:pPr marL="0" indent="0">
              <a:buNone/>
            </a:pPr>
            <a:r>
              <a:rPr lang="en-US" dirty="0"/>
              <a:t>   </a:t>
            </a:r>
            <a:r>
              <a:rPr lang="en-US" dirty="0" err="1"/>
              <a:t>severity_by_build.plot</a:t>
            </a:r>
            <a:r>
              <a:rPr lang="en-US" dirty="0"/>
              <a:t>(kind='bar', stacked=True)</a:t>
            </a:r>
          </a:p>
          <a:p>
            <a:pPr marL="0" indent="0">
              <a:buNone/>
            </a:pPr>
            <a:r>
              <a:rPr lang="en-US" dirty="0"/>
              <a:t>   </a:t>
            </a:r>
            <a:r>
              <a:rPr lang="en-US" dirty="0" err="1"/>
              <a:t>plt.title</a:t>
            </a:r>
            <a:r>
              <a:rPr lang="en-US" dirty="0"/>
              <a:t>("Severity by Build Type")</a:t>
            </a:r>
          </a:p>
          <a:p>
            <a:pPr marL="0" indent="0">
              <a:buNone/>
            </a:pPr>
            <a:r>
              <a:rPr lang="en-US" dirty="0"/>
              <a:t>   </a:t>
            </a:r>
            <a:r>
              <a:rPr lang="en-US" dirty="0" err="1"/>
              <a:t>plt.show</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85327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49FE2-675B-BA32-DFC2-D19BD269D408}"/>
              </a:ext>
            </a:extLst>
          </p:cNvPr>
          <p:cNvSpPr>
            <a:spLocks noGrp="1"/>
          </p:cNvSpPr>
          <p:nvPr>
            <p:ph type="title"/>
          </p:nvPr>
        </p:nvSpPr>
        <p:spPr/>
        <p:txBody>
          <a:bodyPr/>
          <a:lstStyle/>
          <a:p>
            <a:r>
              <a:rPr lang="en-US" dirty="0"/>
              <a:t>CONT’</a:t>
            </a:r>
          </a:p>
        </p:txBody>
      </p:sp>
      <p:pic>
        <p:nvPicPr>
          <p:cNvPr id="4" name="Content Placeholder 3">
            <a:extLst>
              <a:ext uri="{FF2B5EF4-FFF2-40B4-BE49-F238E27FC236}">
                <a16:creationId xmlns:a16="http://schemas.microsoft.com/office/drawing/2014/main" id="{5EA7523E-BF53-915B-B9AC-5C5ECD6A92D3}"/>
              </a:ext>
            </a:extLst>
          </p:cNvPr>
          <p:cNvPicPr>
            <a:picLocks noGrp="1" noChangeAspect="1"/>
          </p:cNvPicPr>
          <p:nvPr>
            <p:ph idx="1"/>
          </p:nvPr>
        </p:nvPicPr>
        <p:blipFill>
          <a:blip r:embed="rId2"/>
          <a:stretch>
            <a:fillRect/>
          </a:stretch>
        </p:blipFill>
        <p:spPr>
          <a:xfrm>
            <a:off x="1240970" y="1825625"/>
            <a:ext cx="5246915" cy="3617232"/>
          </a:xfrm>
          <a:prstGeom prst="rect">
            <a:avLst/>
          </a:prstGeom>
        </p:spPr>
      </p:pic>
    </p:spTree>
    <p:extLst>
      <p:ext uri="{BB962C8B-B14F-4D97-AF65-F5344CB8AC3E}">
        <p14:creationId xmlns:p14="http://schemas.microsoft.com/office/powerpoint/2010/main" val="1542005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D9324-2192-2081-394C-C276780DCE0B}"/>
              </a:ext>
            </a:extLst>
          </p:cNvPr>
          <p:cNvSpPr>
            <a:spLocks noGrp="1"/>
          </p:cNvSpPr>
          <p:nvPr>
            <p:ph type="title"/>
          </p:nvPr>
        </p:nvSpPr>
        <p:spPr>
          <a:xfrm>
            <a:off x="838200" y="365126"/>
            <a:ext cx="10515600" cy="734332"/>
          </a:xfrm>
        </p:spPr>
        <p:txBody>
          <a:bodyPr/>
          <a:lstStyle/>
          <a:p>
            <a:r>
              <a:rPr lang="en-US" b="1" dirty="0"/>
              <a:t>Conclusion</a:t>
            </a:r>
          </a:p>
        </p:txBody>
      </p:sp>
      <p:sp>
        <p:nvSpPr>
          <p:cNvPr id="3" name="Content Placeholder 2">
            <a:extLst>
              <a:ext uri="{FF2B5EF4-FFF2-40B4-BE49-F238E27FC236}">
                <a16:creationId xmlns:a16="http://schemas.microsoft.com/office/drawing/2014/main" id="{BB54EE4A-45C4-38DC-D14F-7A344B3CB292}"/>
              </a:ext>
            </a:extLst>
          </p:cNvPr>
          <p:cNvSpPr>
            <a:spLocks noGrp="1"/>
          </p:cNvSpPr>
          <p:nvPr>
            <p:ph idx="1"/>
          </p:nvPr>
        </p:nvSpPr>
        <p:spPr>
          <a:xfrm>
            <a:off x="838200" y="1099458"/>
            <a:ext cx="10515600" cy="5312228"/>
          </a:xfrm>
        </p:spPr>
        <p:txBody>
          <a:bodyPr>
            <a:normAutofit/>
          </a:bodyPr>
          <a:lstStyle/>
          <a:p>
            <a:pPr marL="0" indent="0">
              <a:buNone/>
            </a:pPr>
            <a:r>
              <a:rPr lang="en-US" b="1" dirty="0"/>
              <a:t>Time Trends</a:t>
            </a:r>
            <a:endParaRPr lang="en-US" dirty="0"/>
          </a:p>
          <a:p>
            <a:pPr marL="0" indent="0">
              <a:buNone/>
            </a:pPr>
            <a:r>
              <a:rPr lang="en-US" b="1" dirty="0"/>
              <a:t>•   </a:t>
            </a:r>
            <a:r>
              <a:rPr lang="en-US" dirty="0"/>
              <a:t>Incident frequency shows seasonal variation, with peaks during months of increased flight activity (e.g., summer and holiday seasons).</a:t>
            </a:r>
          </a:p>
          <a:p>
            <a:pPr marL="0" indent="0">
              <a:buNone/>
            </a:pPr>
            <a:r>
              <a:rPr lang="en-US" dirty="0"/>
              <a:t> •   Long-term trends suggest a gradual decline in total incidents, possibly due to improved safety protocols and technology—but fatal incidents persist, especially in general aviation.</a:t>
            </a:r>
            <a:br>
              <a:rPr lang="en-US" dirty="0"/>
            </a:br>
            <a:endParaRPr lang="en-US" dirty="0"/>
          </a:p>
          <a:p>
            <a:pPr marL="0" indent="0">
              <a:buNone/>
            </a:pPr>
            <a:r>
              <a:rPr lang="en-US" b="1" dirty="0"/>
              <a:t>Aircraft Models</a:t>
            </a:r>
            <a:endParaRPr lang="en-US" dirty="0"/>
          </a:p>
          <a:p>
            <a:pPr marL="0" indent="0">
              <a:buNone/>
            </a:pPr>
            <a:r>
              <a:rPr lang="en-US" b="1" dirty="0"/>
              <a:t> •   </a:t>
            </a:r>
            <a:r>
              <a:rPr lang="en-US" dirty="0"/>
              <a:t>A small number of high-usage models (e.g., Cessna 172, Piper PA-28) account for a large share of incidents.</a:t>
            </a:r>
          </a:p>
          <a:p>
            <a:pPr marL="0" indent="0">
              <a:buNone/>
            </a:pPr>
            <a:r>
              <a:rPr lang="en-US" dirty="0"/>
              <a:t>•   These models are often used in training and private flights, which may correlate with less experienced pilots or less stringent maintenance oversight.</a:t>
            </a:r>
          </a:p>
          <a:p>
            <a:endParaRPr lang="en-US" dirty="0"/>
          </a:p>
        </p:txBody>
      </p:sp>
    </p:spTree>
    <p:extLst>
      <p:ext uri="{BB962C8B-B14F-4D97-AF65-F5344CB8AC3E}">
        <p14:creationId xmlns:p14="http://schemas.microsoft.com/office/powerpoint/2010/main" val="519255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19DC5-176B-C654-176C-61DDFEDB1DC8}"/>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EE6E7423-0671-416F-E87B-88E909CACF0C}"/>
              </a:ext>
            </a:extLst>
          </p:cNvPr>
          <p:cNvSpPr>
            <a:spLocks noGrp="1"/>
          </p:cNvSpPr>
          <p:nvPr>
            <p:ph idx="1"/>
          </p:nvPr>
        </p:nvSpPr>
        <p:spPr/>
        <p:txBody>
          <a:bodyPr>
            <a:normAutofit fontScale="77500" lnSpcReduction="20000"/>
          </a:bodyPr>
          <a:lstStyle/>
          <a:p>
            <a:pPr marL="0" indent="0">
              <a:buNone/>
            </a:pPr>
            <a:r>
              <a:rPr lang="en-US" b="1" dirty="0"/>
              <a:t>Engine Types</a:t>
            </a:r>
            <a:endParaRPr lang="en-US" dirty="0"/>
          </a:p>
          <a:p>
            <a:pPr marL="0" indent="0">
              <a:buNone/>
            </a:pPr>
            <a:r>
              <a:rPr lang="en-US" b="1" dirty="0"/>
              <a:t> •   </a:t>
            </a:r>
            <a:r>
              <a:rPr lang="en-US" dirty="0"/>
              <a:t>Single-engine aircraft are disproportionately represented in fatal and serious incidents.</a:t>
            </a:r>
          </a:p>
          <a:p>
            <a:pPr marL="0" indent="0">
              <a:buNone/>
            </a:pPr>
            <a:r>
              <a:rPr lang="en-US" dirty="0"/>
              <a:t> •   Turboprop and jet engines show fewer incidents per flight hour, suggesting better performance under stress and more robust safety systems.</a:t>
            </a:r>
            <a:br>
              <a:rPr lang="en-US" dirty="0"/>
            </a:br>
            <a:endParaRPr lang="en-US" dirty="0"/>
          </a:p>
          <a:p>
            <a:pPr marL="0" indent="0">
              <a:buNone/>
            </a:pPr>
            <a:r>
              <a:rPr lang="en-US" b="1" dirty="0"/>
              <a:t>Aircraft Categories</a:t>
            </a:r>
          </a:p>
          <a:p>
            <a:pPr marL="0" indent="0">
              <a:buNone/>
            </a:pPr>
            <a:r>
              <a:rPr lang="en-US" b="1" dirty="0"/>
              <a:t> </a:t>
            </a:r>
            <a:r>
              <a:rPr lang="en-US" dirty="0"/>
              <a:t>•   Airplanes dominate the dataset, but helicopters and experimental aircraft show higher severity rates when incidents occur.</a:t>
            </a:r>
          </a:p>
          <a:p>
            <a:pPr marL="0" indent="0">
              <a:buNone/>
            </a:pPr>
            <a:r>
              <a:rPr lang="en-US" dirty="0"/>
              <a:t> •   Amateur-built aircraft have elevated risk profiles, often linked to mechanical failure or pilot error.</a:t>
            </a:r>
          </a:p>
          <a:p>
            <a:pPr marL="0" indent="0">
              <a:buNone/>
            </a:pPr>
            <a:r>
              <a:rPr lang="en-US" dirty="0"/>
              <a:t>These insights can guide targeted safety audits, training programs, and engine modernization efforts.</a:t>
            </a:r>
          </a:p>
          <a:p>
            <a:endParaRPr lang="en-US" dirty="0"/>
          </a:p>
        </p:txBody>
      </p:sp>
    </p:spTree>
    <p:extLst>
      <p:ext uri="{BB962C8B-B14F-4D97-AF65-F5344CB8AC3E}">
        <p14:creationId xmlns:p14="http://schemas.microsoft.com/office/powerpoint/2010/main" val="3458816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512DE-A619-2FA7-1803-51C0592833B3}"/>
              </a:ext>
            </a:extLst>
          </p:cNvPr>
          <p:cNvSpPr>
            <a:spLocks noGrp="1"/>
          </p:cNvSpPr>
          <p:nvPr>
            <p:ph type="title"/>
          </p:nvPr>
        </p:nvSpPr>
        <p:spPr>
          <a:xfrm>
            <a:off x="838200" y="365126"/>
            <a:ext cx="10515600" cy="745218"/>
          </a:xfrm>
        </p:spPr>
        <p:txBody>
          <a:bodyPr/>
          <a:lstStyle/>
          <a:p>
            <a:r>
              <a:rPr lang="en-US" b="1" dirty="0"/>
              <a:t>Recommendations</a:t>
            </a:r>
          </a:p>
        </p:txBody>
      </p:sp>
      <p:sp>
        <p:nvSpPr>
          <p:cNvPr id="3" name="Content Placeholder 2">
            <a:extLst>
              <a:ext uri="{FF2B5EF4-FFF2-40B4-BE49-F238E27FC236}">
                <a16:creationId xmlns:a16="http://schemas.microsoft.com/office/drawing/2014/main" id="{D493BF6C-4F0B-9827-7F77-E22F71EADBB1}"/>
              </a:ext>
            </a:extLst>
          </p:cNvPr>
          <p:cNvSpPr>
            <a:spLocks noGrp="1"/>
          </p:cNvSpPr>
          <p:nvPr>
            <p:ph idx="1"/>
          </p:nvPr>
        </p:nvSpPr>
        <p:spPr>
          <a:xfrm>
            <a:off x="838200" y="1110344"/>
            <a:ext cx="10515600" cy="5127170"/>
          </a:xfrm>
        </p:spPr>
        <p:txBody>
          <a:bodyPr>
            <a:normAutofit fontScale="32500" lnSpcReduction="20000"/>
          </a:bodyPr>
          <a:lstStyle/>
          <a:p>
            <a:pPr marL="0" indent="0">
              <a:buNone/>
            </a:pPr>
            <a:r>
              <a:rPr lang="en-US" sz="5000" b="1" dirty="0"/>
              <a:t>Time-Based Safety Interventions</a:t>
            </a:r>
            <a:endParaRPr lang="en-US" sz="5000" dirty="0"/>
          </a:p>
          <a:p>
            <a:pPr marL="0" indent="0">
              <a:buNone/>
            </a:pPr>
            <a:r>
              <a:rPr lang="en-US" sz="5000" b="1" dirty="0"/>
              <a:t>• </a:t>
            </a:r>
            <a:r>
              <a:rPr lang="en-US" sz="5000" dirty="0"/>
              <a:t>Increase seasonal safety campaigns during high-traffic period, targeting private and recreational pilots.</a:t>
            </a:r>
          </a:p>
          <a:p>
            <a:pPr marL="0" indent="0">
              <a:buNone/>
            </a:pPr>
            <a:r>
              <a:rPr lang="en-US" sz="5000" dirty="0"/>
              <a:t>• Use historical incident data to forecast risky periods and allocate inspection resources accordingly.</a:t>
            </a:r>
          </a:p>
          <a:p>
            <a:pPr marL="0" indent="0">
              <a:buNone/>
            </a:pPr>
            <a:r>
              <a:rPr lang="en-US" sz="5000" dirty="0"/>
              <a:t> Model-Specific Oversight</a:t>
            </a:r>
          </a:p>
          <a:p>
            <a:pPr marL="0" indent="0">
              <a:buNone/>
            </a:pPr>
            <a:r>
              <a:rPr lang="en-US" sz="5000" dirty="0"/>
              <a:t>•   Conduct targeted audits and maintenance reviews for frequently involved models like the Cessna 172.</a:t>
            </a:r>
          </a:p>
          <a:p>
            <a:pPr marL="0" indent="0">
              <a:buNone/>
            </a:pPr>
            <a:r>
              <a:rPr lang="en-US" sz="5000" dirty="0"/>
              <a:t> •   Encourage manufacturers to analyze incident data and improve design or training materials for high-risk models.</a:t>
            </a:r>
          </a:p>
          <a:p>
            <a:pPr marL="0" indent="0">
              <a:buNone/>
            </a:pPr>
            <a:r>
              <a:rPr lang="en-US" sz="5000" b="1" dirty="0"/>
              <a:t>Engine-Type Risk Mitigation</a:t>
            </a:r>
            <a:endParaRPr lang="en-US" sz="5000" dirty="0"/>
          </a:p>
          <a:p>
            <a:pPr marL="0" indent="0">
              <a:buNone/>
            </a:pPr>
            <a:r>
              <a:rPr lang="en-US" sz="5000" b="1" dirty="0"/>
              <a:t> •   </a:t>
            </a:r>
            <a:r>
              <a:rPr lang="en-US" sz="5000" dirty="0"/>
              <a:t>Mandate additional training for pilots operating single-engine aircraft, especially in adverse weather conditions.</a:t>
            </a:r>
          </a:p>
          <a:p>
            <a:pPr marL="0" indent="0">
              <a:buNone/>
            </a:pPr>
            <a:r>
              <a:rPr lang="en-US" sz="5000" dirty="0"/>
              <a:t> •   Promote engine redundancy upgrades or enhanced emergency protocols for older single-engine fleets.</a:t>
            </a:r>
          </a:p>
          <a:p>
            <a:pPr marL="0" indent="0">
              <a:buNone/>
            </a:pPr>
            <a:r>
              <a:rPr lang="en-US" sz="5000" b="1" dirty="0"/>
              <a:t>Aircraft Category Focus</a:t>
            </a:r>
            <a:endParaRPr lang="en-US" sz="5000" dirty="0"/>
          </a:p>
          <a:p>
            <a:pPr marL="0" indent="0">
              <a:buNone/>
            </a:pPr>
            <a:r>
              <a:rPr lang="en-US" sz="5000" b="1" dirty="0"/>
              <a:t>•   </a:t>
            </a:r>
            <a:r>
              <a:rPr lang="en-US" sz="5000" dirty="0"/>
              <a:t>Require stricter certification and inspection for amateur-built and experimental aircraft.</a:t>
            </a:r>
          </a:p>
          <a:p>
            <a:pPr marL="0" indent="0">
              <a:buNone/>
            </a:pPr>
            <a:r>
              <a:rPr lang="en-US" sz="5000" dirty="0"/>
              <a:t>•   Develop category-specific safety dashboards for regulators to monitor trends and intervene early.</a:t>
            </a:r>
          </a:p>
          <a:p>
            <a:endParaRPr lang="en-US" dirty="0"/>
          </a:p>
        </p:txBody>
      </p:sp>
    </p:spTree>
    <p:extLst>
      <p:ext uri="{BB962C8B-B14F-4D97-AF65-F5344CB8AC3E}">
        <p14:creationId xmlns:p14="http://schemas.microsoft.com/office/powerpoint/2010/main" val="225537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ED552-7B34-434A-AE10-1928498E9C02}"/>
              </a:ext>
            </a:extLst>
          </p:cNvPr>
          <p:cNvSpPr>
            <a:spLocks noGrp="1"/>
          </p:cNvSpPr>
          <p:nvPr>
            <p:ph type="title"/>
          </p:nvPr>
        </p:nvSpPr>
        <p:spPr>
          <a:xfrm>
            <a:off x="838200" y="365126"/>
            <a:ext cx="10515600" cy="658132"/>
          </a:xfrm>
        </p:spPr>
        <p:txBody>
          <a:bodyPr>
            <a:normAutofit/>
          </a:bodyPr>
          <a:lstStyle/>
          <a:p>
            <a:r>
              <a:rPr lang="en-US" dirty="0"/>
              <a:t>Business Problem</a:t>
            </a:r>
          </a:p>
        </p:txBody>
      </p:sp>
      <p:sp>
        <p:nvSpPr>
          <p:cNvPr id="3" name="Content Placeholder 2">
            <a:extLst>
              <a:ext uri="{FF2B5EF4-FFF2-40B4-BE49-F238E27FC236}">
                <a16:creationId xmlns:a16="http://schemas.microsoft.com/office/drawing/2014/main" id="{F4955595-BBD0-43F3-72DC-A51ABC175D21}"/>
              </a:ext>
            </a:extLst>
          </p:cNvPr>
          <p:cNvSpPr>
            <a:spLocks noGrp="1"/>
          </p:cNvSpPr>
          <p:nvPr>
            <p:ph idx="1"/>
          </p:nvPr>
        </p:nvSpPr>
        <p:spPr>
          <a:xfrm>
            <a:off x="337457" y="1143000"/>
            <a:ext cx="11016343" cy="5033963"/>
          </a:xfrm>
        </p:spPr>
        <p:txBody>
          <a:bodyPr>
            <a:normAutofit fontScale="85000" lnSpcReduction="20000"/>
          </a:bodyPr>
          <a:lstStyle/>
          <a:p>
            <a:pPr marL="0" indent="0" algn="just">
              <a:buNone/>
            </a:pPr>
            <a:r>
              <a:rPr lang="en-US" dirty="0"/>
              <a:t>Even with modern improvements in aviation technology, safety incidents still continue to occur across different types of aircraft and in various parts of the world. Stakeholders don’t yet have a clear, data-based understanding of which factors contribute to serious accidents. This gap in insight risks misdirecting safety interventions and limiting their effectiveness. </a:t>
            </a:r>
          </a:p>
          <a:p>
            <a:pPr marL="0" indent="0">
              <a:buNone/>
            </a:pPr>
            <a:r>
              <a:rPr lang="en-US" dirty="0"/>
              <a:t>The objective of this project is to:</a:t>
            </a:r>
          </a:p>
          <a:p>
            <a:pPr marL="514350" indent="-514350">
              <a:buAutoNum type="arabicPeriod"/>
            </a:pPr>
            <a:r>
              <a:rPr lang="en-US" dirty="0"/>
              <a:t>Identify trends in incident severity over time and geography</a:t>
            </a:r>
          </a:p>
          <a:p>
            <a:pPr marL="514350" indent="-514350">
              <a:buAutoNum type="arabicPeriod"/>
            </a:pPr>
            <a:r>
              <a:rPr lang="en-US" dirty="0"/>
              <a:t>Find out which aircraft models and engine types are most often involved</a:t>
            </a:r>
          </a:p>
          <a:p>
            <a:pPr marL="514350" indent="-514350">
              <a:buAutoNum type="arabicPeriod"/>
            </a:pPr>
            <a:r>
              <a:rPr lang="en-US" dirty="0"/>
              <a:t>Assess the effect of weather changes on aviation incidences</a:t>
            </a:r>
          </a:p>
          <a:p>
            <a:pPr marL="514350" indent="-514350">
              <a:buAutoNum type="arabicPeriod"/>
            </a:pPr>
            <a:r>
              <a:rPr lang="en-US" dirty="0"/>
              <a:t>Explore how different aircraft features relate to accident types </a:t>
            </a:r>
          </a:p>
          <a:p>
            <a:pPr marL="514350" indent="-514350">
              <a:buAutoNum type="arabicPeriod"/>
            </a:pPr>
            <a:r>
              <a:rPr lang="en-US" dirty="0"/>
              <a:t>Determine the number of aviation incidences originating from amateur built aircrafts. </a:t>
            </a:r>
          </a:p>
          <a:p>
            <a:pPr marL="0" indent="0" algn="just">
              <a:buNone/>
            </a:pPr>
            <a:r>
              <a:rPr lang="en-US" dirty="0"/>
              <a:t>The overall goal is to offer useful insights that can improve safety rules and pilot training. </a:t>
            </a:r>
          </a:p>
          <a:p>
            <a:pPr marL="0" indent="0" algn="just">
              <a:buNone/>
            </a:pPr>
            <a:r>
              <a:rPr lang="en-US" dirty="0"/>
              <a:t>Success will be measured by the clear identification of high-risk aircraft models or regions, creation of easy-to-understand visuals that show trends, get safety teams to use the findings, and a potential long-term reduction in incident rates.</a:t>
            </a:r>
          </a:p>
          <a:p>
            <a:endParaRPr lang="en-US" dirty="0"/>
          </a:p>
        </p:txBody>
      </p:sp>
    </p:spTree>
    <p:extLst>
      <p:ext uri="{BB962C8B-B14F-4D97-AF65-F5344CB8AC3E}">
        <p14:creationId xmlns:p14="http://schemas.microsoft.com/office/powerpoint/2010/main" val="3348293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22CB-77A3-52EA-E5C9-43562B8D5177}"/>
              </a:ext>
            </a:extLst>
          </p:cNvPr>
          <p:cNvSpPr>
            <a:spLocks noGrp="1"/>
          </p:cNvSpPr>
          <p:nvPr>
            <p:ph type="title"/>
          </p:nvPr>
        </p:nvSpPr>
        <p:spPr>
          <a:xfrm>
            <a:off x="1534696" y="804520"/>
            <a:ext cx="9520158" cy="697710"/>
          </a:xfrm>
        </p:spPr>
        <p:txBody>
          <a:bodyPr/>
          <a:lstStyle/>
          <a:p>
            <a:r>
              <a:rPr lang="en-US" dirty="0"/>
              <a:t>Note</a:t>
            </a:r>
          </a:p>
        </p:txBody>
      </p:sp>
      <p:sp>
        <p:nvSpPr>
          <p:cNvPr id="3" name="Content Placeholder 2">
            <a:extLst>
              <a:ext uri="{FF2B5EF4-FFF2-40B4-BE49-F238E27FC236}">
                <a16:creationId xmlns:a16="http://schemas.microsoft.com/office/drawing/2014/main" id="{2B7D41BD-C677-2BC8-F318-A240CD213DBC}"/>
              </a:ext>
            </a:extLst>
          </p:cNvPr>
          <p:cNvSpPr>
            <a:spLocks noGrp="1"/>
          </p:cNvSpPr>
          <p:nvPr>
            <p:ph idx="1"/>
          </p:nvPr>
        </p:nvSpPr>
        <p:spPr/>
        <p:txBody>
          <a:bodyPr/>
          <a:lstStyle/>
          <a:p>
            <a:pPr marL="0" indent="0">
              <a:buNone/>
            </a:pPr>
            <a:r>
              <a:rPr lang="en-US" b="1" dirty="0"/>
              <a:t>How to run</a:t>
            </a:r>
          </a:p>
          <a:p>
            <a:r>
              <a:rPr lang="en-US" dirty="0"/>
              <a:t>Open the notebook in </a:t>
            </a:r>
            <a:r>
              <a:rPr lang="en-US" dirty="0" err="1"/>
              <a:t>Jupyter</a:t>
            </a:r>
            <a:r>
              <a:rPr lang="en-US" dirty="0"/>
              <a:t> and run all cells top to bottom. No external dependencies beyond pandas, seaborn, and matplotlib.</a:t>
            </a:r>
          </a:p>
        </p:txBody>
      </p:sp>
    </p:spTree>
    <p:extLst>
      <p:ext uri="{BB962C8B-B14F-4D97-AF65-F5344CB8AC3E}">
        <p14:creationId xmlns:p14="http://schemas.microsoft.com/office/powerpoint/2010/main" val="164081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D049-D3EE-4C18-7CA3-A7F669B0AE88}"/>
              </a:ext>
            </a:extLst>
          </p:cNvPr>
          <p:cNvSpPr>
            <a:spLocks noGrp="1"/>
          </p:cNvSpPr>
          <p:nvPr>
            <p:ph type="title"/>
          </p:nvPr>
        </p:nvSpPr>
        <p:spPr/>
        <p:txBody>
          <a:bodyPr/>
          <a:lstStyle/>
          <a:p>
            <a:r>
              <a:rPr lang="en-US" b="1" dirty="0"/>
              <a:t>Data Description</a:t>
            </a:r>
          </a:p>
        </p:txBody>
      </p:sp>
      <p:sp>
        <p:nvSpPr>
          <p:cNvPr id="3" name="Content Placeholder 2">
            <a:extLst>
              <a:ext uri="{FF2B5EF4-FFF2-40B4-BE49-F238E27FC236}">
                <a16:creationId xmlns:a16="http://schemas.microsoft.com/office/drawing/2014/main" id="{510A44F5-E828-3BB1-8A6C-DEEB60C2D1C3}"/>
              </a:ext>
            </a:extLst>
          </p:cNvPr>
          <p:cNvSpPr>
            <a:spLocks noGrp="1"/>
          </p:cNvSpPr>
          <p:nvPr>
            <p:ph idx="1"/>
          </p:nvPr>
        </p:nvSpPr>
        <p:spPr/>
        <p:txBody>
          <a:bodyPr>
            <a:normAutofit fontScale="70000" lnSpcReduction="20000"/>
          </a:bodyPr>
          <a:lstStyle/>
          <a:p>
            <a:pPr marL="0" indent="0">
              <a:buNone/>
            </a:pPr>
            <a:r>
              <a:rPr lang="en-US" b="1" dirty="0"/>
              <a:t>Dataset Overview</a:t>
            </a:r>
          </a:p>
          <a:p>
            <a:pPr algn="just"/>
            <a:r>
              <a:rPr lang="en-US" dirty="0"/>
              <a:t>The dataset used in this project is sourced from aviation safety reports from the National Transportation Safety Board (NTSB). </a:t>
            </a:r>
          </a:p>
          <a:p>
            <a:pPr algn="just"/>
            <a:r>
              <a:rPr lang="en-US" dirty="0"/>
              <a:t>It contains structured information including the year of each incident, the location (city and country), the type of incident (Fatal, Non-Fatal, Substantial), aircraft type (e.g., airplane, helicopter), specific aircraft models (e.g., Cessna_172, Piper_PA-28), engine types (Reciprocating, Turboprop, Jet), and other identifiers such as registration numbers or codes, models, make. </a:t>
            </a:r>
          </a:p>
          <a:p>
            <a:pPr algn="just"/>
            <a:r>
              <a:rPr lang="en-US" dirty="0"/>
              <a:t>The data spans multiple formats, including categorical variables (like incident type and aircraft model), temporal data (year), and geographic data (location), making it suitable for comprehensive analysis of aviation safety trends.</a:t>
            </a:r>
          </a:p>
          <a:p>
            <a:pPr algn="just"/>
            <a:r>
              <a:rPr lang="en-US" dirty="0"/>
              <a:t>The Data spans from 1962 -2023 with a total of 90,348 entries (31 columns)</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905188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D9D4C-A817-AE35-9B92-4569E693EE80}"/>
              </a:ext>
            </a:extLst>
          </p:cNvPr>
          <p:cNvSpPr>
            <a:spLocks noGrp="1"/>
          </p:cNvSpPr>
          <p:nvPr>
            <p:ph type="title"/>
          </p:nvPr>
        </p:nvSpPr>
        <p:spPr>
          <a:xfrm>
            <a:off x="838200" y="365126"/>
            <a:ext cx="10515600" cy="821418"/>
          </a:xfrm>
        </p:spPr>
        <p:txBody>
          <a:bodyPr/>
          <a:lstStyle/>
          <a:p>
            <a:r>
              <a:rPr lang="en-US" dirty="0"/>
              <a:t>CONT’</a:t>
            </a:r>
          </a:p>
        </p:txBody>
      </p:sp>
      <p:sp>
        <p:nvSpPr>
          <p:cNvPr id="3" name="Content Placeholder 2">
            <a:extLst>
              <a:ext uri="{FF2B5EF4-FFF2-40B4-BE49-F238E27FC236}">
                <a16:creationId xmlns:a16="http://schemas.microsoft.com/office/drawing/2014/main" id="{FC013BB7-D86D-70B3-F6F7-E85D80C70DC0}"/>
              </a:ext>
            </a:extLst>
          </p:cNvPr>
          <p:cNvSpPr>
            <a:spLocks noGrp="1"/>
          </p:cNvSpPr>
          <p:nvPr>
            <p:ph idx="1"/>
          </p:nvPr>
        </p:nvSpPr>
        <p:spPr>
          <a:xfrm>
            <a:off x="838200" y="1186544"/>
            <a:ext cx="10896600" cy="5306330"/>
          </a:xfrm>
        </p:spPr>
        <p:txBody>
          <a:bodyPr>
            <a:normAutofit fontScale="85000" lnSpcReduction="20000"/>
          </a:bodyPr>
          <a:lstStyle/>
          <a:p>
            <a:pPr marL="0" indent="0">
              <a:buNone/>
            </a:pPr>
            <a:r>
              <a:rPr lang="en-US" b="1" dirty="0"/>
              <a:t>Data Preview</a:t>
            </a:r>
          </a:p>
          <a:p>
            <a:r>
              <a:rPr lang="en-US" dirty="0"/>
              <a:t>Import pandas as pd</a:t>
            </a:r>
          </a:p>
          <a:p>
            <a:pPr marL="0" indent="0">
              <a:buNone/>
            </a:pPr>
            <a:r>
              <a:rPr lang="en-US" dirty="0"/>
              <a:t>  </a:t>
            </a:r>
            <a:r>
              <a:rPr lang="en-US" dirty="0" err="1"/>
              <a:t>df</a:t>
            </a:r>
            <a:r>
              <a:rPr lang="en-US" dirty="0"/>
              <a:t> = </a:t>
            </a:r>
            <a:r>
              <a:rPr lang="en-US" dirty="0" err="1"/>
              <a:t>pd.read_csv</a:t>
            </a:r>
            <a:r>
              <a:rPr lang="en-US" dirty="0"/>
              <a:t>("c:/Users/User/dsc-phase-1-project v3/data/aviation_data.csv")</a:t>
            </a:r>
          </a:p>
          <a:p>
            <a:pPr marL="0" indent="0">
              <a:buNone/>
            </a:pPr>
            <a:r>
              <a:rPr lang="en-US" b="1" dirty="0"/>
              <a:t>Set </a:t>
            </a:r>
            <a:r>
              <a:rPr lang="en-US" b="1" dirty="0" err="1"/>
              <a:t>low_memory</a:t>
            </a:r>
            <a:r>
              <a:rPr lang="en-US" b="1" dirty="0"/>
              <a:t>=False - to tell pandas to read the file</a:t>
            </a:r>
          </a:p>
          <a:p>
            <a:pPr marL="0" indent="0">
              <a:buNone/>
            </a:pPr>
            <a:r>
              <a:rPr lang="en-US" dirty="0" err="1"/>
              <a:t>df</a:t>
            </a:r>
            <a:r>
              <a:rPr lang="en-US" dirty="0"/>
              <a:t> = </a:t>
            </a:r>
            <a:r>
              <a:rPr lang="en-US" dirty="0" err="1"/>
              <a:t>pd.read_csv</a:t>
            </a:r>
            <a:r>
              <a:rPr lang="en-US" dirty="0"/>
              <a:t>("c:/Users/User/dsc-phase-1-project-v3/data/aviation_data.csv", </a:t>
            </a:r>
            <a:r>
              <a:rPr lang="en-US" dirty="0" err="1"/>
              <a:t>low_memory</a:t>
            </a:r>
            <a:r>
              <a:rPr lang="en-US" dirty="0"/>
              <a:t>=False)</a:t>
            </a:r>
          </a:p>
          <a:p>
            <a:pPr marL="0" indent="0">
              <a:buNone/>
            </a:pPr>
            <a:r>
              <a:rPr lang="en-US" dirty="0"/>
              <a:t>Treating columns with different data types as strings to avoid errors and ensures consistent data types for analysis and visualization</a:t>
            </a:r>
          </a:p>
          <a:p>
            <a:pPr marL="0" indent="0">
              <a:buNone/>
            </a:pPr>
            <a:r>
              <a:rPr lang="en-US" dirty="0"/>
              <a:t> </a:t>
            </a:r>
            <a:r>
              <a:rPr lang="en-US" dirty="0" err="1"/>
              <a:t>df</a:t>
            </a:r>
            <a:r>
              <a:rPr lang="en-US" dirty="0"/>
              <a:t> = </a:t>
            </a:r>
            <a:r>
              <a:rPr lang="en-US" dirty="0" err="1"/>
              <a:t>pd.read_csv</a:t>
            </a:r>
            <a:r>
              <a:rPr lang="en-US" dirty="0"/>
              <a:t>("c:/Users/User/dsc-phase-1-project-v3/data/aviation_data.csv", </a:t>
            </a:r>
            <a:r>
              <a:rPr lang="en-US" dirty="0" err="1"/>
              <a:t>dtype</a:t>
            </a:r>
            <a:r>
              <a:rPr lang="en-US" dirty="0"/>
              <a:t>={</a:t>
            </a:r>
          </a:p>
          <a:p>
            <a:pPr marL="0" indent="0">
              <a:buNone/>
            </a:pPr>
            <a:r>
              <a:rPr lang="en-US" dirty="0"/>
              <a:t>       'column_name_6': str,</a:t>
            </a:r>
          </a:p>
          <a:p>
            <a:pPr marL="0" indent="0">
              <a:buNone/>
            </a:pPr>
            <a:r>
              <a:rPr lang="en-US" dirty="0"/>
              <a:t>       'column_name_7': str,</a:t>
            </a:r>
          </a:p>
          <a:p>
            <a:pPr marL="0" indent="0">
              <a:buNone/>
            </a:pPr>
            <a:r>
              <a:rPr lang="en-US" dirty="0"/>
              <a:t>       'column_name_28': str</a:t>
            </a:r>
          </a:p>
          <a:p>
            <a:pPr marL="0" indent="0">
              <a:buNone/>
            </a:pPr>
            <a:r>
              <a:rPr lang="en-US" dirty="0"/>
              <a:t>  },</a:t>
            </a:r>
          </a:p>
          <a:p>
            <a:pPr marL="0" indent="0">
              <a:buNone/>
            </a:pPr>
            <a:r>
              <a:rPr lang="en-US" dirty="0"/>
              <a:t>  </a:t>
            </a:r>
            <a:r>
              <a:rPr lang="en-US" dirty="0" err="1"/>
              <a:t>low_memory</a:t>
            </a:r>
            <a:r>
              <a:rPr lang="en-US" dirty="0"/>
              <a:t>=False</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487091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EE090-7B0D-6F86-784A-3910EEFE9E10}"/>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3E2EAD3E-7FD8-4BFE-690B-6450B8B3EB11}"/>
              </a:ext>
            </a:extLst>
          </p:cNvPr>
          <p:cNvSpPr>
            <a:spLocks noGrp="1"/>
          </p:cNvSpPr>
          <p:nvPr>
            <p:ph idx="1"/>
          </p:nvPr>
        </p:nvSpPr>
        <p:spPr>
          <a:xfrm>
            <a:off x="838200" y="1825625"/>
            <a:ext cx="10515600" cy="4531632"/>
          </a:xfrm>
        </p:spPr>
        <p:txBody>
          <a:bodyPr>
            <a:normAutofit fontScale="85000" lnSpcReduction="10000"/>
          </a:bodyPr>
          <a:lstStyle/>
          <a:p>
            <a:pPr marL="0" indent="0">
              <a:buNone/>
            </a:pPr>
            <a:r>
              <a:rPr lang="en-US" b="1" dirty="0"/>
              <a:t>Understanding the </a:t>
            </a:r>
            <a:r>
              <a:rPr lang="en-US" b="1" dirty="0" err="1"/>
              <a:t>dataframe</a:t>
            </a:r>
            <a:r>
              <a:rPr lang="en-US" b="1" dirty="0"/>
              <a:t> columns (index)</a:t>
            </a:r>
          </a:p>
          <a:p>
            <a:pPr marL="0" indent="0">
              <a:buNone/>
            </a:pPr>
            <a:r>
              <a:rPr lang="en-US" dirty="0"/>
              <a:t>    print(</a:t>
            </a:r>
            <a:r>
              <a:rPr lang="en-US" dirty="0" err="1"/>
              <a:t>df.columns.tolist</a:t>
            </a:r>
            <a:r>
              <a:rPr lang="en-US" dirty="0"/>
              <a:t>())</a:t>
            </a:r>
          </a:p>
          <a:p>
            <a:pPr marL="0" indent="0">
              <a:buNone/>
            </a:pPr>
            <a:r>
              <a:rPr lang="en-US" b="1" dirty="0"/>
              <a:t>Summary of the columns</a:t>
            </a:r>
          </a:p>
          <a:p>
            <a:pPr marL="0" indent="0">
              <a:buNone/>
            </a:pPr>
            <a:r>
              <a:rPr lang="en-US" dirty="0"/>
              <a:t>To give the total entries and number of columns of the dataset</a:t>
            </a:r>
          </a:p>
          <a:p>
            <a:pPr marL="0" indent="0">
              <a:buNone/>
            </a:pPr>
            <a:r>
              <a:rPr lang="en-US" dirty="0"/>
              <a:t>    df.info()</a:t>
            </a:r>
          </a:p>
          <a:p>
            <a:pPr marL="0" indent="0">
              <a:buNone/>
            </a:pPr>
            <a:r>
              <a:rPr lang="en-US" dirty="0"/>
              <a:t>To view the  </a:t>
            </a:r>
            <a:r>
              <a:rPr lang="en-US" dirty="0" err="1"/>
              <a:t>the</a:t>
            </a:r>
            <a:r>
              <a:rPr lang="en-US" dirty="0"/>
              <a:t> first 5 rows of the data:</a:t>
            </a:r>
          </a:p>
          <a:p>
            <a:pPr marL="0" indent="0">
              <a:buNone/>
            </a:pPr>
            <a:r>
              <a:rPr lang="en-US" dirty="0"/>
              <a:t>      </a:t>
            </a:r>
            <a:r>
              <a:rPr lang="en-US" dirty="0" err="1"/>
              <a:t>df.head</a:t>
            </a:r>
            <a:r>
              <a:rPr lang="en-US" dirty="0"/>
              <a:t>()</a:t>
            </a:r>
          </a:p>
          <a:p>
            <a:pPr marL="0" indent="0">
              <a:buNone/>
            </a:pPr>
            <a:r>
              <a:rPr lang="en-US" dirty="0"/>
              <a:t>To view the  </a:t>
            </a:r>
            <a:r>
              <a:rPr lang="en-US" dirty="0" err="1"/>
              <a:t>the</a:t>
            </a:r>
            <a:r>
              <a:rPr lang="en-US" dirty="0"/>
              <a:t> last 5 rows of the data:</a:t>
            </a:r>
          </a:p>
          <a:p>
            <a:pPr marL="0" indent="0">
              <a:buNone/>
            </a:pPr>
            <a:r>
              <a:rPr lang="en-US" dirty="0"/>
              <a:t>    </a:t>
            </a:r>
            <a:r>
              <a:rPr lang="en-US" dirty="0" err="1"/>
              <a:t>df.head</a:t>
            </a:r>
            <a:r>
              <a:rPr lang="en-US" dirty="0"/>
              <a:t>()</a:t>
            </a:r>
          </a:p>
          <a:p>
            <a:pPr marL="0" indent="0">
              <a:buNone/>
            </a:pPr>
            <a:r>
              <a:rPr lang="en-US" dirty="0"/>
              <a:t>Checking duplicated data</a:t>
            </a:r>
          </a:p>
          <a:p>
            <a:pPr marL="0" indent="0">
              <a:buNone/>
            </a:pPr>
            <a:r>
              <a:rPr lang="en-US" dirty="0"/>
              <a:t>    </a:t>
            </a:r>
            <a:r>
              <a:rPr lang="en-US" dirty="0" err="1"/>
              <a:t>df.duplicated</a:t>
            </a:r>
            <a:r>
              <a:rPr lang="en-US" dirty="0"/>
              <a:t>().sum()</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716871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25283-947E-4197-CFC5-E034DA959351}"/>
              </a:ext>
            </a:extLst>
          </p:cNvPr>
          <p:cNvSpPr>
            <a:spLocks noGrp="1"/>
          </p:cNvSpPr>
          <p:nvPr>
            <p:ph type="title"/>
          </p:nvPr>
        </p:nvSpPr>
        <p:spPr>
          <a:xfrm>
            <a:off x="838200" y="365126"/>
            <a:ext cx="10515600" cy="832304"/>
          </a:xfrm>
        </p:spPr>
        <p:txBody>
          <a:bodyPr/>
          <a:lstStyle/>
          <a:p>
            <a:r>
              <a:rPr lang="en-US" b="1" dirty="0"/>
              <a:t>Data Cleaning</a:t>
            </a:r>
          </a:p>
        </p:txBody>
      </p:sp>
      <p:sp>
        <p:nvSpPr>
          <p:cNvPr id="3" name="Content Placeholder 2">
            <a:extLst>
              <a:ext uri="{FF2B5EF4-FFF2-40B4-BE49-F238E27FC236}">
                <a16:creationId xmlns:a16="http://schemas.microsoft.com/office/drawing/2014/main" id="{80C08B30-C844-3439-F25F-E35E1D214537}"/>
              </a:ext>
            </a:extLst>
          </p:cNvPr>
          <p:cNvSpPr>
            <a:spLocks noGrp="1"/>
          </p:cNvSpPr>
          <p:nvPr>
            <p:ph idx="1"/>
          </p:nvPr>
        </p:nvSpPr>
        <p:spPr>
          <a:xfrm>
            <a:off x="838200" y="1197430"/>
            <a:ext cx="10515600" cy="4979533"/>
          </a:xfrm>
        </p:spPr>
        <p:txBody>
          <a:bodyPr>
            <a:normAutofit/>
          </a:bodyPr>
          <a:lstStyle/>
          <a:p>
            <a:pPr marL="0" indent="0" algn="just">
              <a:buNone/>
            </a:pPr>
            <a:r>
              <a:rPr lang="en-US" dirty="0"/>
              <a:t>The data will be cleaned and standardized by handling missing values, correcting inconsistent text formats, removing duplicates and ensuring uniform data types across key columns. </a:t>
            </a:r>
          </a:p>
          <a:p>
            <a:pPr marL="0" indent="0" algn="just">
              <a:buNone/>
            </a:pPr>
            <a:r>
              <a:rPr lang="en-US" dirty="0"/>
              <a:t>This is aimed at improving data quality, reduce ambiguity and enable reliable analysis of incident patterns and severity.</a:t>
            </a:r>
          </a:p>
          <a:p>
            <a:pPr marL="0" indent="0">
              <a:buNone/>
            </a:pPr>
            <a:r>
              <a:rPr lang="en-US" b="1" dirty="0"/>
              <a:t>Data Preparation</a:t>
            </a:r>
          </a:p>
          <a:p>
            <a:r>
              <a:rPr lang="en-US" dirty="0"/>
              <a:t>Standardizing column names</a:t>
            </a:r>
          </a:p>
          <a:p>
            <a:r>
              <a:rPr lang="en-US" dirty="0"/>
              <a:t>Handling Duplicates</a:t>
            </a:r>
          </a:p>
          <a:p>
            <a:r>
              <a:rPr lang="en-US" dirty="0"/>
              <a:t>Handling missing values</a:t>
            </a:r>
          </a:p>
          <a:p>
            <a:pPr marL="0" indent="0">
              <a:buNone/>
            </a:pPr>
            <a:endParaRPr lang="en-US" dirty="0"/>
          </a:p>
        </p:txBody>
      </p:sp>
    </p:spTree>
    <p:extLst>
      <p:ext uri="{BB962C8B-B14F-4D97-AF65-F5344CB8AC3E}">
        <p14:creationId xmlns:p14="http://schemas.microsoft.com/office/powerpoint/2010/main" val="4282110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57CA-1C72-FAC3-ED8E-9C9A6ED184A2}"/>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0A130A03-FBD9-5523-B8CA-68D8CDED9A72}"/>
              </a:ext>
            </a:extLst>
          </p:cNvPr>
          <p:cNvSpPr>
            <a:spLocks noGrp="1"/>
          </p:cNvSpPr>
          <p:nvPr>
            <p:ph idx="1"/>
          </p:nvPr>
        </p:nvSpPr>
        <p:spPr>
          <a:xfrm>
            <a:off x="152400" y="1825625"/>
            <a:ext cx="11201400" cy="4379232"/>
          </a:xfrm>
        </p:spPr>
        <p:txBody>
          <a:bodyPr>
            <a:normAutofit fontScale="92500" lnSpcReduction="20000"/>
          </a:bodyPr>
          <a:lstStyle/>
          <a:p>
            <a:pPr marL="0" indent="0">
              <a:buNone/>
            </a:pPr>
            <a:r>
              <a:rPr lang="en-US" b="1" dirty="0"/>
              <a:t>1. Standardizing Column Names</a:t>
            </a:r>
            <a:endParaRPr lang="en-US" dirty="0"/>
          </a:p>
          <a:p>
            <a:pPr marL="0" indent="0">
              <a:buNone/>
            </a:pPr>
            <a:r>
              <a:rPr lang="en-US" b="1" dirty="0"/>
              <a:t>Standardizing columns </a:t>
            </a:r>
          </a:p>
          <a:p>
            <a:pPr marL="0" indent="0" algn="just">
              <a:buNone/>
            </a:pPr>
            <a:r>
              <a:rPr lang="en-US" sz="2400" dirty="0"/>
              <a:t>  aviation = </a:t>
            </a:r>
            <a:r>
              <a:rPr lang="en-US" sz="2400" dirty="0" err="1"/>
              <a:t>pd.read_csv</a:t>
            </a:r>
            <a:r>
              <a:rPr lang="en-US" sz="2400" dirty="0"/>
              <a:t>("aviation_data.csv", </a:t>
            </a:r>
            <a:r>
              <a:rPr lang="en-US" sz="2400" dirty="0" err="1"/>
              <a:t>low_memory</a:t>
            </a:r>
            <a:r>
              <a:rPr lang="en-US" sz="2400" dirty="0"/>
              <a:t>=False)</a:t>
            </a:r>
          </a:p>
          <a:p>
            <a:pPr marL="0" indent="0" algn="just">
              <a:buNone/>
            </a:pPr>
            <a:r>
              <a:rPr lang="en-US" sz="2400" dirty="0"/>
              <a:t>  aviation['</a:t>
            </a:r>
            <a:r>
              <a:rPr lang="en-US" sz="2400" dirty="0" err="1"/>
              <a:t>Weather.Condition</a:t>
            </a:r>
            <a:r>
              <a:rPr lang="en-US" sz="2400" dirty="0"/>
              <a:t>'] =aviation['</a:t>
            </a:r>
            <a:r>
              <a:rPr lang="en-US" sz="2400" dirty="0" err="1"/>
              <a:t>Weather.Condition</a:t>
            </a:r>
            <a:r>
              <a:rPr lang="en-US" sz="2400" dirty="0"/>
              <a:t>'].</a:t>
            </a:r>
            <a:r>
              <a:rPr lang="en-US" sz="2400" dirty="0" err="1"/>
              <a:t>str.title</a:t>
            </a:r>
            <a:r>
              <a:rPr lang="en-US" sz="2400" dirty="0"/>
              <a:t>().</a:t>
            </a:r>
            <a:r>
              <a:rPr lang="en-US" sz="2400" dirty="0" err="1"/>
              <a:t>str.strip</a:t>
            </a:r>
            <a:r>
              <a:rPr lang="en-US" sz="2400" dirty="0"/>
              <a:t>()</a:t>
            </a:r>
          </a:p>
          <a:p>
            <a:pPr marL="0" indent="0" algn="just">
              <a:buNone/>
            </a:pPr>
            <a:r>
              <a:rPr lang="en-US" sz="2400" dirty="0"/>
              <a:t>  aviation['</a:t>
            </a:r>
            <a:r>
              <a:rPr lang="en-US" sz="2400" dirty="0" err="1"/>
              <a:t>Injury.Severity</a:t>
            </a:r>
            <a:r>
              <a:rPr lang="en-US" sz="2400" dirty="0"/>
              <a:t>'] = aviation['</a:t>
            </a:r>
            <a:r>
              <a:rPr lang="en-US" sz="2400" dirty="0" err="1"/>
              <a:t>Injury.Severity</a:t>
            </a:r>
            <a:r>
              <a:rPr lang="en-US" sz="2400" dirty="0"/>
              <a:t>'].</a:t>
            </a:r>
            <a:r>
              <a:rPr lang="en-US" sz="2400" dirty="0" err="1"/>
              <a:t>str.title</a:t>
            </a:r>
            <a:r>
              <a:rPr lang="en-US" sz="2400" dirty="0"/>
              <a:t>().</a:t>
            </a:r>
            <a:r>
              <a:rPr lang="en-US" sz="2400" dirty="0" err="1"/>
              <a:t>str.strip</a:t>
            </a:r>
            <a:r>
              <a:rPr lang="en-US" sz="2400" dirty="0"/>
              <a:t>()</a:t>
            </a:r>
          </a:p>
          <a:p>
            <a:pPr marL="0" indent="0">
              <a:buNone/>
            </a:pPr>
            <a:r>
              <a:rPr lang="en-US" b="1" dirty="0"/>
              <a:t>Clean column names</a:t>
            </a:r>
          </a:p>
          <a:p>
            <a:pPr marL="0" indent="0">
              <a:buNone/>
            </a:pPr>
            <a:r>
              <a:rPr lang="en-US" dirty="0"/>
              <a:t>  </a:t>
            </a:r>
            <a:r>
              <a:rPr lang="en-US" dirty="0" err="1"/>
              <a:t>df.columns</a:t>
            </a:r>
            <a:r>
              <a:rPr lang="en-US" dirty="0"/>
              <a:t> = </a:t>
            </a:r>
            <a:r>
              <a:rPr lang="en-US" dirty="0" err="1"/>
              <a:t>df.columns.str.strip</a:t>
            </a:r>
            <a:r>
              <a:rPr lang="en-US" dirty="0"/>
              <a:t>().</a:t>
            </a:r>
            <a:r>
              <a:rPr lang="en-US" dirty="0" err="1"/>
              <a:t>str.lower</a:t>
            </a:r>
            <a:r>
              <a:rPr lang="en-US" dirty="0"/>
              <a:t>().</a:t>
            </a:r>
            <a:r>
              <a:rPr lang="en-US" dirty="0" err="1"/>
              <a:t>str.replace</a:t>
            </a:r>
            <a:r>
              <a:rPr lang="en-US" dirty="0"/>
              <a:t>(' ', '_’)</a:t>
            </a:r>
          </a:p>
          <a:p>
            <a:pPr marL="0" indent="0">
              <a:buNone/>
            </a:pPr>
            <a:r>
              <a:rPr lang="en-US" b="1" dirty="0"/>
              <a:t>Clean location column</a:t>
            </a:r>
          </a:p>
          <a:p>
            <a:pPr marL="0" indent="0">
              <a:buNone/>
            </a:pPr>
            <a:r>
              <a:rPr lang="en-US" dirty="0"/>
              <a:t>  </a:t>
            </a:r>
            <a:r>
              <a:rPr lang="en-US" dirty="0" err="1"/>
              <a:t>df</a:t>
            </a:r>
            <a:r>
              <a:rPr lang="en-US" dirty="0"/>
              <a:t>['Country'] = </a:t>
            </a:r>
            <a:r>
              <a:rPr lang="en-US" dirty="0" err="1"/>
              <a:t>df</a:t>
            </a:r>
            <a:r>
              <a:rPr lang="en-US" dirty="0"/>
              <a:t>['Country'].</a:t>
            </a:r>
            <a:r>
              <a:rPr lang="en-US" dirty="0" err="1"/>
              <a:t>str.strip</a:t>
            </a:r>
            <a:r>
              <a:rPr lang="en-US" dirty="0"/>
              <a:t>().</a:t>
            </a:r>
            <a:r>
              <a:rPr lang="en-US" dirty="0" err="1"/>
              <a:t>str.upper</a:t>
            </a:r>
            <a:r>
              <a:rPr lang="en-US" dirty="0"/>
              <a:t>()</a:t>
            </a:r>
          </a:p>
          <a:p>
            <a:pPr marL="0" indent="0">
              <a:buNone/>
            </a:pPr>
            <a:r>
              <a:rPr lang="en-US" dirty="0"/>
              <a:t>  </a:t>
            </a:r>
            <a:r>
              <a:rPr lang="en-US" dirty="0" err="1"/>
              <a:t>df</a:t>
            </a:r>
            <a:r>
              <a:rPr lang="en-US" dirty="0"/>
              <a:t>['Location'] = </a:t>
            </a:r>
            <a:r>
              <a:rPr lang="en-US" dirty="0" err="1"/>
              <a:t>df</a:t>
            </a:r>
            <a:r>
              <a:rPr lang="en-US" dirty="0"/>
              <a:t>['Location'].</a:t>
            </a:r>
            <a:r>
              <a:rPr lang="en-US" dirty="0" err="1"/>
              <a:t>str.strip</a:t>
            </a:r>
            <a:r>
              <a:rPr lang="en-US" dirty="0"/>
              <a:t>().</a:t>
            </a:r>
            <a:r>
              <a:rPr lang="en-US" dirty="0" err="1"/>
              <a:t>str.upper</a:t>
            </a:r>
            <a:r>
              <a:rPr lang="en-US" dirty="0"/>
              <a:t>()</a:t>
            </a:r>
          </a:p>
          <a:p>
            <a:pPr marL="0" indent="0">
              <a:buNone/>
            </a:pPr>
            <a:endParaRPr lang="en-US" dirty="0"/>
          </a:p>
        </p:txBody>
      </p:sp>
    </p:spTree>
    <p:extLst>
      <p:ext uri="{BB962C8B-B14F-4D97-AF65-F5344CB8AC3E}">
        <p14:creationId xmlns:p14="http://schemas.microsoft.com/office/powerpoint/2010/main" val="2418199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39013-2D7C-68A4-EF7C-524A9AC01915}"/>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25C7F0B3-F94A-296C-3FAC-54E26D14D9C7}"/>
              </a:ext>
            </a:extLst>
          </p:cNvPr>
          <p:cNvSpPr>
            <a:spLocks noGrp="1"/>
          </p:cNvSpPr>
          <p:nvPr>
            <p:ph idx="1"/>
          </p:nvPr>
        </p:nvSpPr>
        <p:spPr/>
        <p:txBody>
          <a:bodyPr>
            <a:normAutofit fontScale="92500" lnSpcReduction="20000"/>
          </a:bodyPr>
          <a:lstStyle/>
          <a:p>
            <a:pPr marL="0" indent="0">
              <a:buNone/>
            </a:pPr>
            <a:r>
              <a:rPr lang="en-US" b="1" dirty="0"/>
              <a:t>Convert date column</a:t>
            </a:r>
          </a:p>
          <a:p>
            <a:pPr marL="0" indent="0">
              <a:buNone/>
            </a:pPr>
            <a:r>
              <a:rPr lang="en-US" dirty="0"/>
              <a:t>   </a:t>
            </a:r>
            <a:r>
              <a:rPr lang="en-US" dirty="0" err="1"/>
              <a:t>df</a:t>
            </a:r>
            <a:r>
              <a:rPr lang="en-US" dirty="0"/>
              <a:t>['</a:t>
            </a:r>
            <a:r>
              <a:rPr lang="en-US" dirty="0" err="1"/>
              <a:t>event.date</a:t>
            </a:r>
            <a:r>
              <a:rPr lang="en-US" dirty="0"/>
              <a:t>'] = </a:t>
            </a:r>
            <a:r>
              <a:rPr lang="en-US" dirty="0" err="1"/>
              <a:t>pd.to_datetime</a:t>
            </a:r>
            <a:r>
              <a:rPr lang="en-US" dirty="0"/>
              <a:t>(</a:t>
            </a:r>
            <a:r>
              <a:rPr lang="en-US" dirty="0" err="1"/>
              <a:t>df</a:t>
            </a:r>
            <a:r>
              <a:rPr lang="en-US" dirty="0"/>
              <a:t>['</a:t>
            </a:r>
            <a:r>
              <a:rPr lang="en-US" dirty="0" err="1"/>
              <a:t>event.date</a:t>
            </a:r>
            <a:r>
              <a:rPr lang="en-US" dirty="0"/>
              <a:t>'], errors='coerce’)</a:t>
            </a:r>
          </a:p>
          <a:p>
            <a:pPr marL="0" indent="0">
              <a:buNone/>
            </a:pPr>
            <a:r>
              <a:rPr lang="en-US" dirty="0"/>
              <a:t>   </a:t>
            </a:r>
            <a:r>
              <a:rPr lang="en-US" dirty="0" err="1"/>
              <a:t>df</a:t>
            </a:r>
            <a:r>
              <a:rPr lang="en-US" dirty="0"/>
              <a:t>['year'] = </a:t>
            </a:r>
            <a:r>
              <a:rPr lang="en-US" dirty="0" err="1"/>
              <a:t>df</a:t>
            </a:r>
            <a:r>
              <a:rPr lang="en-US" dirty="0"/>
              <a:t>['</a:t>
            </a:r>
            <a:r>
              <a:rPr lang="en-US" dirty="0" err="1"/>
              <a:t>event.date</a:t>
            </a:r>
            <a:r>
              <a:rPr lang="en-US" dirty="0"/>
              <a:t>'].</a:t>
            </a:r>
            <a:r>
              <a:rPr lang="en-US" dirty="0" err="1"/>
              <a:t>dt.year</a:t>
            </a:r>
            <a:endParaRPr lang="en-US" dirty="0"/>
          </a:p>
          <a:p>
            <a:pPr marL="0" indent="0">
              <a:buNone/>
            </a:pPr>
            <a:r>
              <a:rPr lang="en-US" dirty="0"/>
              <a:t>2. </a:t>
            </a:r>
            <a:r>
              <a:rPr lang="en-US" b="1" dirty="0"/>
              <a:t>Handling Duplicate Data</a:t>
            </a:r>
            <a:endParaRPr lang="en-US" dirty="0"/>
          </a:p>
          <a:p>
            <a:pPr marL="0" indent="0">
              <a:buNone/>
            </a:pPr>
            <a:r>
              <a:rPr lang="en-US" b="1" dirty="0"/>
              <a:t>Checking for duplicates</a:t>
            </a:r>
          </a:p>
          <a:p>
            <a:pPr marL="0" indent="0">
              <a:buNone/>
            </a:pPr>
            <a:r>
              <a:rPr lang="en-US" dirty="0"/>
              <a:t>    duplicates = </a:t>
            </a:r>
            <a:r>
              <a:rPr lang="en-US" dirty="0" err="1"/>
              <a:t>df</a:t>
            </a:r>
            <a:r>
              <a:rPr lang="en-US" dirty="0"/>
              <a:t>[</a:t>
            </a:r>
            <a:r>
              <a:rPr lang="en-US" dirty="0" err="1"/>
              <a:t>df.duplicated</a:t>
            </a:r>
            <a:r>
              <a:rPr lang="en-US" dirty="0"/>
              <a:t>()]</a:t>
            </a:r>
          </a:p>
          <a:p>
            <a:pPr marL="0" indent="0">
              <a:buNone/>
            </a:pPr>
            <a:r>
              <a:rPr lang="en-US" dirty="0"/>
              <a:t>    print(</a:t>
            </a:r>
            <a:r>
              <a:rPr lang="en-US" dirty="0" err="1"/>
              <a:t>len</a:t>
            </a:r>
            <a:r>
              <a:rPr lang="en-US" dirty="0"/>
              <a:t>(duplicates))</a:t>
            </a:r>
          </a:p>
          <a:p>
            <a:pPr marL="0" indent="0">
              <a:buNone/>
            </a:pPr>
            <a:r>
              <a:rPr lang="en-US" dirty="0"/>
              <a:t>    </a:t>
            </a:r>
            <a:r>
              <a:rPr lang="en-US" dirty="0" err="1"/>
              <a:t>duplicates.head</a:t>
            </a:r>
            <a:r>
              <a:rPr lang="en-US" dirty="0"/>
              <a:t>()</a:t>
            </a:r>
          </a:p>
          <a:p>
            <a:pPr marL="0" indent="0">
              <a:buNone/>
            </a:pPr>
            <a:endParaRPr lang="en-US" dirty="0"/>
          </a:p>
        </p:txBody>
      </p:sp>
    </p:spTree>
    <p:extLst>
      <p:ext uri="{BB962C8B-B14F-4D97-AF65-F5344CB8AC3E}">
        <p14:creationId xmlns:p14="http://schemas.microsoft.com/office/powerpoint/2010/main" val="317530756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Gallery</Template>
  <TotalTime>329</TotalTime>
  <Words>2731</Words>
  <Application>Microsoft Office PowerPoint</Application>
  <PresentationFormat>Widescreen</PresentationFormat>
  <Paragraphs>228</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Palatino Linotype</vt:lpstr>
      <vt:lpstr>Gallery</vt:lpstr>
      <vt:lpstr>                           Aviation Incident Analysis for Safety Optimization: Identifying Risk Factors to Improve Aircraft Safety  </vt:lpstr>
      <vt:lpstr>Project Overview</vt:lpstr>
      <vt:lpstr>Business Problem</vt:lpstr>
      <vt:lpstr>Data Description</vt:lpstr>
      <vt:lpstr>CONT’</vt:lpstr>
      <vt:lpstr>CONT’</vt:lpstr>
      <vt:lpstr>Data Cleaning</vt:lpstr>
      <vt:lpstr>CONT’</vt:lpstr>
      <vt:lpstr>CONT’</vt:lpstr>
      <vt:lpstr>CONT’</vt:lpstr>
      <vt:lpstr>CONT’</vt:lpstr>
      <vt:lpstr>CONT’</vt:lpstr>
      <vt:lpstr>Data Analysis</vt:lpstr>
      <vt:lpstr>CONT’</vt:lpstr>
      <vt:lpstr>CONT’</vt:lpstr>
      <vt:lpstr>CONT’</vt:lpstr>
      <vt:lpstr>CONT’</vt:lpstr>
      <vt:lpstr>CONT’</vt:lpstr>
      <vt:lpstr>CONT’</vt:lpstr>
      <vt:lpstr>CONT’</vt:lpstr>
      <vt:lpstr>CONT’</vt:lpstr>
      <vt:lpstr>CONT’</vt:lpstr>
      <vt:lpstr>CONT’</vt:lpstr>
      <vt:lpstr>CONT’</vt:lpstr>
      <vt:lpstr>CONT’</vt:lpstr>
      <vt:lpstr>CONT’</vt:lpstr>
      <vt:lpstr>Conclusion</vt:lpstr>
      <vt:lpstr>CONT’</vt:lpstr>
      <vt:lpstr>Recommendations</vt:lpstr>
      <vt:lpstr>Note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klydia22.lk@gmail.com</dc:creator>
  <cp:lastModifiedBy>klydia22.lk@gmail.com</cp:lastModifiedBy>
  <cp:revision>9</cp:revision>
  <dcterms:created xsi:type="dcterms:W3CDTF">2025-10-04T06:45:40Z</dcterms:created>
  <dcterms:modified xsi:type="dcterms:W3CDTF">2025-10-04T12:15:38Z</dcterms:modified>
</cp:coreProperties>
</file>