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17" r:id="rId1"/>
  </p:sldMasterIdLst>
  <p:notesMasterIdLst>
    <p:notesMasterId r:id="rId24"/>
  </p:notesMasterIdLst>
  <p:sldIdLst>
    <p:sldId id="256" r:id="rId2"/>
    <p:sldId id="270" r:id="rId3"/>
    <p:sldId id="274" r:id="rId4"/>
    <p:sldId id="257" r:id="rId5"/>
    <p:sldId id="275" r:id="rId6"/>
    <p:sldId id="311" r:id="rId7"/>
    <p:sldId id="312" r:id="rId8"/>
    <p:sldId id="371" r:id="rId9"/>
    <p:sldId id="370" r:id="rId10"/>
    <p:sldId id="375" r:id="rId11"/>
    <p:sldId id="373" r:id="rId12"/>
    <p:sldId id="374" r:id="rId13"/>
    <p:sldId id="376" r:id="rId14"/>
    <p:sldId id="377" r:id="rId15"/>
    <p:sldId id="379" r:id="rId16"/>
    <p:sldId id="381" r:id="rId17"/>
    <p:sldId id="380" r:id="rId18"/>
    <p:sldId id="382" r:id="rId19"/>
    <p:sldId id="383" r:id="rId20"/>
    <p:sldId id="385" r:id="rId21"/>
    <p:sldId id="297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4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FF"/>
    <a:srgbClr val="A6B727"/>
    <a:srgbClr val="FF0000"/>
    <a:srgbClr val="800000"/>
    <a:srgbClr val="00FF80"/>
    <a:srgbClr val="008080"/>
    <a:srgbClr val="0000FF"/>
    <a:srgbClr val="00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4" autoAdjust="0"/>
    <p:restoredTop sz="94660"/>
  </p:normalViewPr>
  <p:slideViewPr>
    <p:cSldViewPr>
      <p:cViewPr varScale="1">
        <p:scale>
          <a:sx n="105" d="100"/>
          <a:sy n="105" d="100"/>
        </p:scale>
        <p:origin x="144" y="222"/>
      </p:cViewPr>
      <p:guideLst>
        <p:guide orient="horz" pos="2160"/>
        <p:guide pos="3840"/>
        <p:guide pos="3940"/>
        <p:guide pos="48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3AB88-C45D-4B35-9E13-EA37AE1810A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BDFD6-02DD-4C39-ABE8-2E2DB25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6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6-02DD-4C39-ABE8-2E2DB25A7F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6-02DD-4C39-ABE8-2E2DB25A7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9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6-02DD-4C39-ABE8-2E2DB25A7F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415897-2E14-4BE1-8A4D-CB136F224AD5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3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2394-A0EB-4D86-8505-DF3ED21BC9C4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8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4B73-E3BA-42C2-99E9-D4AE379939BF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6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474E-B9ED-4401-99FC-4250A9B29FBA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8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E6F0-ADFD-4669-B3FA-532BA3941F27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7D7-AAB6-44E4-86F3-44E019704811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1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8696-F50A-423F-B951-E530D014315D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3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DB0B-991A-4047-85BE-5BE978329030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4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268E-6A92-4D39-BB9A-9B69878F5107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692D-A777-4C84-90ED-5541C804AAED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0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D8AB-F311-4525-ACE3-6EAF12A290E8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4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E4929A4-E2B0-48D1-AE0A-55ECB2BE7F26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BIO_2010_Progres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BIO_2010_Progres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04800"/>
            <a:ext cx="12039600" cy="3505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Analytic Insights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b="0" dirty="0" smtClean="0"/>
              <a:t>for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Ecology &amp; Evolutionary Biology (EBIO</a:t>
            </a:r>
            <a:r>
              <a:rPr lang="en-US" sz="3200" dirty="0"/>
              <a:t>) </a:t>
            </a:r>
            <a:br>
              <a:rPr lang="en-US" sz="3200" dirty="0"/>
            </a:br>
            <a:r>
              <a:rPr lang="en-US" sz="3200" dirty="0"/>
              <a:t>Molecular, Cellular &amp; Developmental Biology (MCDB)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Undergraduate Majors: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b="0" i="1" cap="none" dirty="0" smtClean="0"/>
              <a:t>Time To Degree, Retention Rates, Course Grade Distribution, and </a:t>
            </a:r>
            <a:br>
              <a:rPr lang="en-US" sz="3200" b="0" i="1" cap="none" dirty="0" smtClean="0"/>
            </a:br>
            <a:r>
              <a:rPr lang="en-US" sz="3200" b="0" i="1" cap="none" dirty="0" smtClean="0"/>
              <a:t>Course Sequencing</a:t>
            </a:r>
            <a:r>
              <a:rPr lang="en-US" sz="4000" b="0" dirty="0" smtClean="0"/>
              <a:t/>
            </a:r>
            <a:br>
              <a:rPr lang="en-US" sz="4000" b="0" dirty="0" smtClean="0"/>
            </a:br>
            <a:r>
              <a:rPr lang="en-US" sz="5000" b="0" i="1" dirty="0" smtClean="0"/>
              <a:t>- </a:t>
            </a:r>
            <a:r>
              <a:rPr lang="en-US" sz="3600" b="0" i="1" dirty="0"/>
              <a:t>5</a:t>
            </a:r>
            <a:r>
              <a:rPr lang="en-US" sz="3600" b="0" i="1" cap="none" dirty="0" smtClean="0"/>
              <a:t>th</a:t>
            </a:r>
            <a:r>
              <a:rPr lang="en-US" sz="3600" b="0" i="1" dirty="0" smtClean="0"/>
              <a:t> </a:t>
            </a:r>
            <a:r>
              <a:rPr lang="en-US" sz="3600" b="0" i="1" cap="none" dirty="0" smtClean="0"/>
              <a:t>Analysis</a:t>
            </a:r>
            <a:r>
              <a:rPr lang="en-US" sz="3600" b="0" i="1" dirty="0" smtClean="0"/>
              <a:t> </a:t>
            </a:r>
            <a:r>
              <a:rPr lang="en-US" sz="5000" b="0" i="1" dirty="0" smtClean="0"/>
              <a:t>-</a:t>
            </a:r>
            <a:endParaRPr lang="en-US" sz="5000" b="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419600"/>
            <a:ext cx="7766936" cy="1600200"/>
          </a:xfrm>
        </p:spPr>
        <p:txBody>
          <a:bodyPr>
            <a:normAutofit/>
          </a:bodyPr>
          <a:lstStyle/>
          <a:p>
            <a:r>
              <a:rPr lang="en-US" sz="3300" dirty="0" smtClean="0">
                <a:latin typeface="Calibri" panose="020F0502020204030204" pitchFamily="34" charset="0"/>
              </a:rPr>
              <a:t>Ali Oran, Ph.D.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CU BOULDER / ODA / INSTITUTIONAL RESEARCH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Wednesday, August 01,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871" y="6443604"/>
            <a:ext cx="1638529" cy="414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77000"/>
            <a:ext cx="2100556" cy="413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3283" y="6600165"/>
            <a:ext cx="249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INSTITUTIONAL RESEARCH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021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755800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Students’ Progress :</a:t>
            </a:r>
            <a:b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3. EBIO &amp; MCDB Cohort Progress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(last meeting, June 27):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E4DB49-2571-46E2-9464-EBD6F45F627D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8A333D-F7DF-4ADA-9697-208E20024C75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000" y="1224000"/>
            <a:ext cx="10665600" cy="38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Take a detailed </a:t>
            </a: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</a:rPr>
              <a:t>l</a:t>
            </a: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ook in .html files (opened in Chrome browser)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EBIO</a:t>
            </a: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/ Cohorts: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2010, 2011, 2012, 2013, 2014, 2015, 2016, 2017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MCDB</a:t>
            </a: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/ Cohorts</a:t>
            </a: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</a:rPr>
              <a:t>2010, 2011, 2012, 2013, 2014, 2015, 2016, 2017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31470" indent="-285750">
              <a:lnSpc>
                <a:spcPct val="100000"/>
              </a:lnSpc>
              <a:spcBef>
                <a:spcPts val="0"/>
              </a:spcBef>
              <a:buAutoNum type="romanLcParenR"/>
            </a:pPr>
            <a:endParaRPr lang="en-US" sz="18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31470" indent="-285750">
              <a:lnSpc>
                <a:spcPct val="100000"/>
              </a:lnSpc>
              <a:spcBef>
                <a:spcPts val="0"/>
              </a:spcBef>
              <a:buAutoNum type="romanLcParenR"/>
            </a:pPr>
            <a:endParaRPr lang="en-US" sz="18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35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755800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Students’ Progress :</a:t>
            </a:r>
            <a:b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4. EBIO Cohort Progress, 2010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ast meeting, June 27)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E4DB49-2571-46E2-9464-EBD6F45F627D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8A333D-F7DF-4ADA-9697-208E20024C75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77" y="1074379"/>
            <a:ext cx="11571446" cy="54978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86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755800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Students’ Progress :</a:t>
            </a:r>
            <a:b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EBIO Cohort Progress, 2016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last meeting, June 27)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E4DB49-2571-46E2-9464-EBD6F45F627D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8A333D-F7DF-4ADA-9697-208E20024C75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0" y="1126985"/>
            <a:ext cx="11552873" cy="54483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4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12000" y="1224000"/>
            <a:ext cx="10665600" cy="531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Include: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1</a:t>
            </a:r>
            <a:r>
              <a:rPr lang="en-US" sz="18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st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Declared Major </a:t>
            </a: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to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Entry Major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Curtail: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Non-Enrolled students’ groups</a:t>
            </a: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(Include them in their respective majors)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Color Standardization</a:t>
            </a: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  <a:endParaRPr lang="en-US" sz="16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31470" indent="-285750">
              <a:lnSpc>
                <a:spcPct val="100000"/>
              </a:lnSpc>
              <a:spcBef>
                <a:spcPts val="0"/>
              </a:spcBef>
              <a:buAutoNum type="romanLcParenR"/>
            </a:pPr>
            <a:endParaRPr lang="en-US" sz="18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31470" indent="-285750">
              <a:lnSpc>
                <a:spcPct val="100000"/>
              </a:lnSpc>
              <a:spcBef>
                <a:spcPts val="0"/>
              </a:spcBef>
              <a:buAutoNum type="romanLcParenR"/>
            </a:pPr>
            <a:endParaRPr lang="en-US" sz="18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755800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Students’ Progress :</a:t>
            </a:r>
            <a:b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6. EBIO &amp; MCDB Cohort Progress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E4DB49-2571-46E2-9464-EBD6F45F627D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8A333D-F7DF-4ADA-9697-208E20024C75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83448"/>
              </p:ext>
            </p:extLst>
          </p:nvPr>
        </p:nvGraphicFramePr>
        <p:xfrm>
          <a:off x="990600" y="2895600"/>
          <a:ext cx="793542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1622">
                  <a:extLst>
                    <a:ext uri="{9D8B030D-6E8A-4147-A177-3AD203B41FA5}">
                      <a16:colId xmlns:a16="http://schemas.microsoft.com/office/drawing/2014/main" val="1791648593"/>
                    </a:ext>
                  </a:extLst>
                </a:gridCol>
                <a:gridCol w="1773799">
                  <a:extLst>
                    <a:ext uri="{9D8B030D-6E8A-4147-A177-3AD203B41FA5}">
                      <a16:colId xmlns:a16="http://schemas.microsoft.com/office/drawing/2014/main" val="418929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</a:t>
                      </a:r>
                      <a:r>
                        <a:rPr lang="en-US" sz="1600" baseline="0" dirty="0" smtClean="0"/>
                        <a:t>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Code: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9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Years/Terms: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Students,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sz="1600" b="1" baseline="3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Declared &amp; still Undeclared: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2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</a:rPr>
                        <a:t>Students,</a:t>
                      </a:r>
                      <a:r>
                        <a:rPr lang="en-US" sz="1600" b="1" baseline="0" dirty="0" smtClean="0">
                          <a:latin typeface="+mn-lt"/>
                        </a:rPr>
                        <a:t> In the major: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</a:rPr>
                        <a:t>Students,</a:t>
                      </a:r>
                      <a:r>
                        <a:rPr lang="en-US" sz="1600" b="1" dirty="0" smtClean="0">
                          <a:latin typeface="+mn-lt"/>
                        </a:rPr>
                        <a:t> Graduated from the major: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2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</a:rPr>
                        <a:t>Students,</a:t>
                      </a:r>
                      <a:r>
                        <a:rPr lang="en-US" sz="1600" b="1" dirty="0" smtClean="0">
                          <a:latin typeface="+mn-lt"/>
                        </a:rPr>
                        <a:t> In other majors: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1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</a:rPr>
                        <a:t>Students,</a:t>
                      </a:r>
                      <a:r>
                        <a:rPr lang="en-US" sz="1600" b="1" dirty="0" smtClean="0">
                          <a:latin typeface="+mn-lt"/>
                        </a:rPr>
                        <a:t> Graduated from the other</a:t>
                      </a:r>
                      <a:r>
                        <a:rPr lang="en-US" sz="1600" b="1" baseline="0" dirty="0" smtClean="0">
                          <a:latin typeface="+mn-lt"/>
                        </a:rPr>
                        <a:t> majors:</a:t>
                      </a:r>
                      <a:endParaRPr lang="en-US" sz="16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</a:rPr>
                        <a:t>Students,</a:t>
                      </a:r>
                      <a:r>
                        <a:rPr lang="en-US" sz="1600" b="1" dirty="0" smtClean="0">
                          <a:latin typeface="+mn-lt"/>
                        </a:rPr>
                        <a:t> Graduated from the other</a:t>
                      </a:r>
                      <a:r>
                        <a:rPr lang="en-US" sz="1600" b="1" baseline="0" dirty="0" smtClean="0">
                          <a:latin typeface="+mn-lt"/>
                        </a:rPr>
                        <a:t> majors </a:t>
                      </a:r>
                      <a:r>
                        <a:rPr lang="en-US" sz="1600" b="1" dirty="0" smtClean="0"/>
                        <a:t>with a 2</a:t>
                      </a:r>
                      <a:r>
                        <a:rPr lang="en-US" sz="1600" b="1" baseline="30000" dirty="0" smtClean="0"/>
                        <a:t>nd</a:t>
                      </a:r>
                      <a:r>
                        <a:rPr lang="en-US" sz="1600" b="1" dirty="0" smtClean="0"/>
                        <a:t> major in EBIO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Students,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Left: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18889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83379" y="3695313"/>
            <a:ext cx="1913221" cy="2100072"/>
            <a:chOff x="8983379" y="4031357"/>
            <a:chExt cx="1913221" cy="2100072"/>
          </a:xfrm>
        </p:grpSpPr>
        <p:sp>
          <p:nvSpPr>
            <p:cNvPr id="18" name="Right Brace 17"/>
            <p:cNvSpPr/>
            <p:nvPr/>
          </p:nvSpPr>
          <p:spPr>
            <a:xfrm>
              <a:off x="8985962" y="5092061"/>
              <a:ext cx="236821" cy="1039368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8983379" y="4031357"/>
              <a:ext cx="236821" cy="1039368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44000" y="436637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FF"/>
                  </a:solidFill>
                </a:rPr>
                <a:t>shades of Blue</a:t>
              </a:r>
              <a:endParaRPr lang="en-US" dirty="0">
                <a:solidFill>
                  <a:srgbClr val="008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44000" y="543678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s</a:t>
              </a:r>
              <a:r>
                <a:rPr lang="en-US" dirty="0" smtClean="0">
                  <a:solidFill>
                    <a:srgbClr val="008000"/>
                  </a:solidFill>
                </a:rPr>
                <a:t>hades of Green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59999"/>
            <a:ext cx="11755800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Students’ Progress :</a:t>
            </a:r>
            <a:b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EBIO Cohort Progress, 2010: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(inclusion of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1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Declared Major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E4DB49-2571-46E2-9464-EBD6F45F627D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8A333D-F7DF-4ADA-9697-208E20024C75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1205885"/>
            <a:ext cx="10865168" cy="5397722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11268000" y="1371600"/>
            <a:ext cx="152400" cy="22098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04000" y="2016000"/>
            <a:ext cx="74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Total</a:t>
            </a:r>
          </a:p>
          <a:p>
            <a:pPr algn="ctr"/>
            <a:r>
              <a:rPr lang="en-US" sz="1000" dirty="0" smtClean="0"/>
              <a:t># of Grads</a:t>
            </a:r>
          </a:p>
          <a:p>
            <a:pPr algn="ctr"/>
            <a:r>
              <a:rPr lang="en-US" sz="1000" dirty="0" smtClean="0"/>
              <a:t>for </a:t>
            </a:r>
          </a:p>
          <a:p>
            <a:pPr algn="ctr"/>
            <a:r>
              <a:rPr lang="en-US" sz="1000" dirty="0" smtClean="0"/>
              <a:t>Entry &amp;</a:t>
            </a:r>
          </a:p>
          <a:p>
            <a:pPr algn="ctr"/>
            <a:r>
              <a:rPr lang="en-US" sz="1000" dirty="0" smtClean="0"/>
              <a:t>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Dec.</a:t>
            </a:r>
            <a:endParaRPr lang="en-US" sz="1000" dirty="0"/>
          </a:p>
        </p:txBody>
      </p:sp>
      <p:sp>
        <p:nvSpPr>
          <p:cNvPr id="17" name="Right Brace 16"/>
          <p:cNvSpPr/>
          <p:nvPr/>
        </p:nvSpPr>
        <p:spPr>
          <a:xfrm>
            <a:off x="11268000" y="5040000"/>
            <a:ext cx="196596" cy="14478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304000" y="5328000"/>
            <a:ext cx="8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Total</a:t>
            </a:r>
          </a:p>
          <a:p>
            <a:pPr algn="ctr"/>
            <a:r>
              <a:rPr lang="en-US" sz="1000" dirty="0" smtClean="0"/>
              <a:t># of Leaves</a:t>
            </a:r>
          </a:p>
          <a:p>
            <a:pPr algn="ctr"/>
            <a:r>
              <a:rPr lang="en-US" sz="1000" dirty="0" smtClean="0"/>
              <a:t>for </a:t>
            </a:r>
          </a:p>
          <a:p>
            <a:pPr algn="ctr"/>
            <a:r>
              <a:rPr lang="en-US" sz="1000" dirty="0" smtClean="0"/>
              <a:t>Entry &amp;</a:t>
            </a:r>
          </a:p>
          <a:p>
            <a:pPr algn="ctr"/>
            <a:r>
              <a:rPr lang="en-US" sz="1000" dirty="0" smtClean="0"/>
              <a:t>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Dec.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89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59999"/>
            <a:ext cx="11755800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Students’ Progress :</a:t>
            </a:r>
            <a:b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EBIO Cohort Progress, 2010: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(inclusion of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1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Declared Major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E4DB49-2571-46E2-9464-EBD6F45F627D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8A333D-F7DF-4ADA-9697-208E20024C75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1080000"/>
            <a:ext cx="10671239" cy="5486210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11073419" y="2574031"/>
            <a:ext cx="152400" cy="9906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25819" y="2835748"/>
            <a:ext cx="74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# of Grads</a:t>
            </a:r>
          </a:p>
          <a:p>
            <a:pPr algn="ctr"/>
            <a:r>
              <a:rPr lang="en-US" sz="1000" dirty="0" smtClean="0"/>
              <a:t>for Entry</a:t>
            </a:r>
            <a:endParaRPr lang="en-US" sz="1000" dirty="0"/>
          </a:p>
        </p:txBody>
      </p:sp>
      <p:sp>
        <p:nvSpPr>
          <p:cNvPr id="18" name="Right Brace 17"/>
          <p:cNvSpPr/>
          <p:nvPr/>
        </p:nvSpPr>
        <p:spPr>
          <a:xfrm>
            <a:off x="11071129" y="5277192"/>
            <a:ext cx="238777" cy="12300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225819" y="5692137"/>
            <a:ext cx="80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# of Leaves</a:t>
            </a:r>
          </a:p>
          <a:p>
            <a:pPr algn="ctr"/>
            <a:r>
              <a:rPr lang="en-US" sz="1000" dirty="0" smtClean="0"/>
              <a:t>for Entry</a:t>
            </a:r>
            <a:endParaRPr lang="en-US" sz="1000" dirty="0"/>
          </a:p>
        </p:txBody>
      </p:sp>
      <p:sp>
        <p:nvSpPr>
          <p:cNvPr id="20" name="Right Brace 19"/>
          <p:cNvSpPr/>
          <p:nvPr/>
        </p:nvSpPr>
        <p:spPr>
          <a:xfrm>
            <a:off x="11073419" y="1367781"/>
            <a:ext cx="152400" cy="113919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90518" y="1733622"/>
            <a:ext cx="81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# of Grads</a:t>
            </a:r>
          </a:p>
          <a:p>
            <a:pPr algn="ctr"/>
            <a:r>
              <a:rPr lang="en-US" sz="1000" dirty="0" smtClean="0"/>
              <a:t>for 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Dec.</a:t>
            </a:r>
            <a:endParaRPr lang="en-US" sz="1000" dirty="0"/>
          </a:p>
        </p:txBody>
      </p:sp>
      <p:sp>
        <p:nvSpPr>
          <p:cNvPr id="22" name="Right Brace 21"/>
          <p:cNvSpPr/>
          <p:nvPr/>
        </p:nvSpPr>
        <p:spPr>
          <a:xfrm>
            <a:off x="11078535" y="4948418"/>
            <a:ext cx="231371" cy="30147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225819" y="4849783"/>
            <a:ext cx="80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# of Leaves</a:t>
            </a:r>
          </a:p>
          <a:p>
            <a:pPr algn="ctr"/>
            <a:r>
              <a:rPr lang="en-US" sz="1000" dirty="0" smtClean="0"/>
              <a:t>for 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Dec.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25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755800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Students’ Progress :</a:t>
            </a:r>
            <a:b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EBIO Cohort Progress, 2016: (inclusion of 1</a:t>
            </a:r>
            <a:r>
              <a:rPr lang="en-US" sz="2400" u="sng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Declared Cohort – v2)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E4DB49-2571-46E2-9464-EBD6F45F627D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8A333D-F7DF-4ADA-9697-208E20024C75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47856"/>
            <a:ext cx="10819352" cy="55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584499"/>
            <a:ext cx="1081429" cy="273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43" y="6588954"/>
            <a:ext cx="1350357" cy="26578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755800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2. Students’ Progress :</a:t>
            </a:r>
            <a:b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10. EBIO &amp; MCDB Cohort Progress: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4DB49-2571-46E2-9464-EBD6F45F62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A333D-F7DF-4ADA-9697-208E20024C75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Wednesday, August 1, 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000" y="1224000"/>
            <a:ext cx="10665600" cy="38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Let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us 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ake a detailed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ook in .html files (opened in Chrome browser)</a:t>
            </a:r>
          </a:p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EBIO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/ Cohorts: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2010, 2011, 2012, 2013, 2014, 2015, 2016, 2017</a:t>
            </a:r>
          </a:p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MCDB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/ Cohorts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2010, 2011, 2012, 2013, 2014, 2015, 2016, 2017</a:t>
            </a:r>
          </a:p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3147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AutoNum type="romanLcParenR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3147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AutoNum type="romanLcParenR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7430" y="6624000"/>
            <a:ext cx="249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INSTITUTIONAL RESEARCH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7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584499"/>
            <a:ext cx="1081429" cy="273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43" y="6588954"/>
            <a:ext cx="1350357" cy="26578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755800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Students’ Progress :</a:t>
            </a:r>
            <a:b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Some Insights: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4DB49-2571-46E2-9464-EBD6F45F62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A333D-F7DF-4ADA-9697-208E20024C75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Wednesday, August 1, 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000" y="1224000"/>
            <a:ext cx="10665600" cy="38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en-US" sz="1800" u="sng" dirty="0" smtClean="0">
                <a:solidFill>
                  <a:srgbClr val="000000"/>
                </a:solidFill>
                <a:latin typeface="Cambria" panose="02040503050406030204" pitchFamily="18" charset="0"/>
              </a:rPr>
              <a:t>Graduation </a:t>
            </a:r>
            <a:r>
              <a:rPr lang="en-US" sz="1800" u="sng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the Major %</a:t>
            </a:r>
            <a:r>
              <a:rPr lang="en-US" sz="1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: (till end of 2017-Fall)</a:t>
            </a:r>
            <a:endParaRPr lang="en-US" sz="18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3147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AutoNum type="romanLcParenR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3147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AutoNum type="romanLcParenR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7430" y="6624000"/>
            <a:ext cx="249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INSTITUTIONAL RESEARCH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22819"/>
              </p:ext>
            </p:extLst>
          </p:nvPr>
        </p:nvGraphicFramePr>
        <p:xfrm>
          <a:off x="828000" y="1836000"/>
          <a:ext cx="99822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477">
                  <a:extLst>
                    <a:ext uri="{9D8B030D-6E8A-4147-A177-3AD203B41FA5}">
                      <a16:colId xmlns:a16="http://schemas.microsoft.com/office/drawing/2014/main" val="1211002851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1761136847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1085158007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3913031338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2472479617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3646739231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1198809018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814840386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41453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</a:t>
                      </a:r>
                      <a:r>
                        <a:rPr lang="en-US" baseline="0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2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Ent. as </a:t>
                      </a:r>
                      <a:r>
                        <a:rPr lang="en-US" dirty="0" smtClean="0"/>
                        <a:t>EBIO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28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Dec.</a:t>
                      </a:r>
                      <a:r>
                        <a:rPr lang="en-US" baseline="0" dirty="0" smtClean="0"/>
                        <a:t> as EBIO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323156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25335"/>
              </p:ext>
            </p:extLst>
          </p:nvPr>
        </p:nvGraphicFramePr>
        <p:xfrm>
          <a:off x="828000" y="3708000"/>
          <a:ext cx="99517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958">
                  <a:extLst>
                    <a:ext uri="{9D8B030D-6E8A-4147-A177-3AD203B41FA5}">
                      <a16:colId xmlns:a16="http://schemas.microsoft.com/office/drawing/2014/main" val="1211002851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1761136847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1085158007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3913031338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2472479617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3646739231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1198809018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814840386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41453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Entry</a:t>
                      </a:r>
                      <a:r>
                        <a:rPr lang="en-US" baseline="0" dirty="0" smtClean="0"/>
                        <a:t> Year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2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Ent. as MCDB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28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Dec.</a:t>
                      </a:r>
                      <a:r>
                        <a:rPr lang="en-US" baseline="0" dirty="0" smtClean="0"/>
                        <a:t> as MCDB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32315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4942234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Bold: for cohort populations more than 20.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584499"/>
            <a:ext cx="1081429" cy="273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43" y="6588954"/>
            <a:ext cx="1350357" cy="26578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755800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Students’ Progress :</a:t>
            </a:r>
            <a:b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 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Insights: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4DB49-2571-46E2-9464-EBD6F45F62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A333D-F7DF-4ADA-9697-208E20024C75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Wednesday, August 1, 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000" y="1224000"/>
            <a:ext cx="10665600" cy="38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en-US" sz="1800" u="sng" dirty="0" smtClean="0">
                <a:solidFill>
                  <a:srgbClr val="000000"/>
                </a:solidFill>
                <a:latin typeface="Cambria" panose="02040503050406030204" pitchFamily="18" charset="0"/>
              </a:rPr>
              <a:t>Leave %</a:t>
            </a:r>
            <a:r>
              <a:rPr lang="en-US" sz="1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: (till end of 2017-Spring)</a:t>
            </a:r>
            <a:endParaRPr lang="en-US" sz="18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3147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AutoNum type="romanLcParenR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3147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AutoNum type="romanLcParenR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7430" y="6624000"/>
            <a:ext cx="249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INSTITUTIONAL RESEARCH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1676"/>
              </p:ext>
            </p:extLst>
          </p:nvPr>
        </p:nvGraphicFramePr>
        <p:xfrm>
          <a:off x="828000" y="1836000"/>
          <a:ext cx="99822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477">
                  <a:extLst>
                    <a:ext uri="{9D8B030D-6E8A-4147-A177-3AD203B41FA5}">
                      <a16:colId xmlns:a16="http://schemas.microsoft.com/office/drawing/2014/main" val="1211002851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1761136847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1085158007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3913031338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2472479617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3646739231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1198809018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814840386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41453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Entry</a:t>
                      </a:r>
                      <a:r>
                        <a:rPr lang="en-US" baseline="0" dirty="0" smtClean="0"/>
                        <a:t> Year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2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Ent. as EBIO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28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Dec.</a:t>
                      </a:r>
                      <a:r>
                        <a:rPr lang="en-US" baseline="0" dirty="0" smtClean="0"/>
                        <a:t> as EBIO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323156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1546"/>
              </p:ext>
            </p:extLst>
          </p:nvPr>
        </p:nvGraphicFramePr>
        <p:xfrm>
          <a:off x="828000" y="3708000"/>
          <a:ext cx="99517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958">
                  <a:extLst>
                    <a:ext uri="{9D8B030D-6E8A-4147-A177-3AD203B41FA5}">
                      <a16:colId xmlns:a16="http://schemas.microsoft.com/office/drawing/2014/main" val="1211002851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1761136847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1085158007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3913031338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2472479617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3646739231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1198809018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814840386"/>
                    </a:ext>
                  </a:extLst>
                </a:gridCol>
                <a:gridCol w="1018721">
                  <a:extLst>
                    <a:ext uri="{9D8B030D-6E8A-4147-A177-3AD203B41FA5}">
                      <a16:colId xmlns:a16="http://schemas.microsoft.com/office/drawing/2014/main" val="41453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Entry</a:t>
                      </a:r>
                      <a:r>
                        <a:rPr lang="en-US" baseline="0" dirty="0" smtClean="0"/>
                        <a:t> Year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2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Ent. as MCDB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28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Dec.</a:t>
                      </a:r>
                      <a:r>
                        <a:rPr lang="en-US" baseline="0" dirty="0" smtClean="0"/>
                        <a:t> as MCDB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323156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8200" y="4942234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Bold: for cohort populations more than 20.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2014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With: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5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Robert Stubbs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36F9C2-EB46-4381-BF40-5FC64F0906B1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1E10A0-64B0-4DEB-9847-4964E43EC78C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60000" y="360001"/>
            <a:ext cx="10210800" cy="73866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For the Next Meeting:</a:t>
            </a:r>
            <a:r>
              <a:rPr lang="en-US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1.</a:t>
            </a:r>
            <a:r>
              <a:rPr lang="en-US" sz="2400" u="sng" dirty="0" smtClean="0">
                <a:solidFill>
                  <a:schemeClr val="tx1"/>
                </a:solidFill>
                <a:latin typeface="Cambria" panose="02040503050406030204" pitchFamily="18" charset="0"/>
              </a:rPr>
              <a:t> Needs:</a:t>
            </a:r>
            <a:endParaRPr lang="en-US" sz="2400" u="sng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2000" y="1224000"/>
            <a:ext cx="7008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Your feedback: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Things to update / add.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Finalize our work on each department’s particular needs.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Next Meeting: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Date: September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26, Wednesday?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Final Report: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Date: October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10, Wednesday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Deliverables: Detailed on the next page.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8A333D-F7DF-4ADA-9697-208E20024C75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6260FE-E30C-46A8-B26B-3BEC5528B645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4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60000" y="360001"/>
            <a:ext cx="10210800" cy="73866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For the Next Meeting:</a:t>
            </a:r>
            <a:r>
              <a:rPr lang="en-US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1.</a:t>
            </a:r>
            <a:r>
              <a:rPr lang="en-US" sz="2400" u="sng" dirty="0" smtClean="0">
                <a:solidFill>
                  <a:schemeClr val="tx1"/>
                </a:solidFill>
                <a:latin typeface="Cambria" panose="02040503050406030204" pitchFamily="18" charset="0"/>
              </a:rPr>
              <a:t> Needs:</a:t>
            </a:r>
            <a:endParaRPr lang="en-US" sz="2400" u="sng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2000" y="1224000"/>
            <a:ext cx="11015126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u="sng" dirty="0" smtClean="0">
                <a:solidFill>
                  <a:schemeClr val="tx1"/>
                </a:solidFill>
                <a:latin typeface="Cambria" panose="02040503050406030204" pitchFamily="18" charset="0"/>
              </a:rPr>
              <a:t>Final Report -Deliverables</a:t>
            </a: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to Degree &amp; Retention Rates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of EBIO majors in Ancillary Classes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(Chemistry, Physics, Mathematics)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Grade Distribution of EBIO majors in Ancillary Classes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(Chemistry, Physics, Mathematics)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Sequencing (Flow) of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 – Entry Majors of Graduates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Indicators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(Distribution of Credit Hours at Graduation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 of “focus courses” on other course success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(from April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Incoming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 of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Cohorts (Gender, Ethnicity, Index Score etc.)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(EBIO, MCDB,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A&amp;S)</a:t>
            </a:r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Graduation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 of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Cohorts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(Gender, Ethnicity, Index Score etc.)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(EBIO, MCDB,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A&amp;S)</a:t>
            </a:r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Incoming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Cohorts (1</a:t>
            </a:r>
            <a:r>
              <a:rPr lang="en-US" sz="1400" b="1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Sankey, Entry-Graduation Major Patterns)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Term-wise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 of Incoming Cohorts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(Entry &amp; 1</a:t>
            </a:r>
            <a:r>
              <a:rPr lang="en-US" sz="14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Declared as EBIO, MCDB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Seniors’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Needs?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6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8A333D-F7DF-4ADA-9697-208E20024C75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6260FE-E30C-46A8-B26B-3BEC5528B645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40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For questions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 Oran:</a:t>
            </a:r>
            <a:r>
              <a:rPr lang="en-US" b="1" dirty="0" smtClean="0">
                <a:solidFill>
                  <a:schemeClr val="tx1"/>
                </a:solidFill>
              </a:rPr>
              <a:t> ali.oran@colorado.edu</a:t>
            </a:r>
          </a:p>
          <a:p>
            <a:r>
              <a:rPr lang="en-US" dirty="0">
                <a:solidFill>
                  <a:schemeClr val="tx1"/>
                </a:solidFill>
              </a:rPr>
              <a:t>Robert Stubbs: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robert.stubbs@colorado.edu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8A333D-F7DF-4ADA-9697-208E20024C75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2108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u="sng" dirty="0" smtClean="0">
                <a:latin typeface="Cambria" panose="02040503050406030204" pitchFamily="18" charset="0"/>
              </a:rPr>
              <a:t>Outline: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990600"/>
            <a:ext cx="5806431" cy="1981200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1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March 07, 2018</a:t>
            </a:r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0.  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Preliminaries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to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Degree &amp; Retention Rates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 Distribution of EBIO majors in Ancillary Classes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(Chemistry, Physics, Mathematics)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Grade Distribution of </a:t>
            </a: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EBIO majors in Ancillary Classes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(Chemistry, Physics, Mathematics)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Sequencing (Flow) of Students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Seniors’ Needs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Indicators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(Distribution of Credit Hours at Graduation)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next meeting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3528" y="2988802"/>
            <a:ext cx="5556000" cy="183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1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April 25, </a:t>
            </a:r>
            <a:r>
              <a:rPr lang="en-US" sz="1100" b="1" u="sng" dirty="0"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" indent="0">
              <a:lnSpc>
                <a:spcPct val="100000"/>
              </a:lnSpc>
              <a:spcBef>
                <a:spcPts val="400"/>
              </a:spcBef>
              <a:buFont typeface="Corbel" pitchFamily="34" charset="0"/>
              <a:buNone/>
            </a:pPr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0.  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Preliminaries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(reiterated)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 of “focus courses” on other course success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(from April 05)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Analysis)</a:t>
            </a:r>
          </a:p>
          <a:p>
            <a:pPr marL="712788" lvl="1" indent="-44767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Incoming Characteristics of Cohorts</a:t>
            </a:r>
            <a:endParaRPr lang="en-US" sz="11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lvl="1" indent="-4413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Graduation Characteristics of Cohorts</a:t>
            </a:r>
          </a:p>
          <a:p>
            <a:pPr marL="714375" lvl="1" indent="-4413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b="1" dirty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of Incoming </a:t>
            </a:r>
            <a:r>
              <a:rPr lang="en-US" sz="1100" b="1" dirty="0" smtClean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Cohorts</a:t>
            </a:r>
            <a:endParaRPr lang="en-US" sz="1100" b="1" dirty="0" smtClean="0">
              <a:solidFill>
                <a:srgbClr val="CD23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next meeting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(reiterated)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90600" y="2438400"/>
            <a:ext cx="3200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8328" y="22999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postponed for now</a:t>
            </a:r>
            <a:endParaRPr lang="en-US" sz="12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3528" y="4834821"/>
            <a:ext cx="5556000" cy="17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100" b="1" u="sng" dirty="0" smtClean="0">
                <a:solidFill>
                  <a:srgbClr val="A6B7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23, </a:t>
            </a:r>
            <a:r>
              <a:rPr lang="en-US" sz="1100" b="1" u="sng" dirty="0">
                <a:solidFill>
                  <a:srgbClr val="A6B7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  <a:r>
              <a:rPr lang="en-US" sz="1100" b="1" dirty="0">
                <a:solidFill>
                  <a:srgbClr val="A6B7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" indent="0">
              <a:lnSpc>
                <a:spcPct val="100000"/>
              </a:lnSpc>
              <a:spcBef>
                <a:spcPts val="400"/>
              </a:spcBef>
              <a:buFont typeface="Corbel" pitchFamily="34" charset="0"/>
              <a:buNone/>
            </a:pPr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0.  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Preliminaries (reiterated)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Progress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(Forward Analysis)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2788" lvl="1" indent="-44767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Incoming Characteristics of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Cohorts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(EBIO, MCDB, A&amp;S)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lvl="1" indent="-4413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Graduation Characteristics of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Cohorts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(EBIO, MCDB, A&amp;S)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lvl="1" indent="-4413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b="1" dirty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of Incoming </a:t>
            </a:r>
            <a:r>
              <a:rPr lang="en-US" sz="1100" b="1" dirty="0" smtClean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Cohorts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(EBIO, MCDB)</a:t>
            </a:r>
          </a:p>
          <a:p>
            <a:pPr marL="714375" lvl="1" indent="-4413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b="1" dirty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of Incoming Cohorts </a:t>
            </a:r>
            <a:r>
              <a:rPr lang="en-US" sz="1100" b="1" dirty="0" smtClean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1</a:t>
            </a:r>
            <a:r>
              <a:rPr lang="en-US" sz="1100" b="1" baseline="30000" dirty="0" smtClean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100" b="1" dirty="0" smtClean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year core classes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(EBIO)</a:t>
            </a:r>
            <a:endParaRPr lang="en-US" sz="11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next </a:t>
            </a: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eeting (reiterated)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36F9C2-EB46-4381-BF40-5FC64F0906B1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46430" y="1003283"/>
            <a:ext cx="5556000" cy="130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100" b="1" u="sng" dirty="0" smtClean="0">
                <a:solidFill>
                  <a:srgbClr val="A6B7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 27, </a:t>
            </a:r>
            <a:r>
              <a:rPr lang="en-US" sz="1100" b="1" u="sng" dirty="0">
                <a:solidFill>
                  <a:srgbClr val="A6B7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  <a:r>
              <a:rPr lang="en-US" sz="1100" b="1" dirty="0">
                <a:solidFill>
                  <a:srgbClr val="A6B7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" indent="0">
              <a:lnSpc>
                <a:spcPct val="100000"/>
              </a:lnSpc>
              <a:spcBef>
                <a:spcPts val="400"/>
              </a:spcBef>
              <a:buFont typeface="Corbel" pitchFamily="34" charset="0"/>
              <a:buNone/>
            </a:pPr>
            <a:r>
              <a:rPr lang="en-US" sz="1100" b="1" dirty="0" smtClean="0">
                <a:solidFill>
                  <a:srgbClr val="A6B7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  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Preliminaries (reiterated)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 smtClean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en-US" sz="1100" b="1" dirty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Progress</a:t>
            </a: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(Forward Analysis)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lvl="1" indent="-441325">
              <a:lnSpc>
                <a:spcPct val="100000"/>
              </a:lnSpc>
              <a:spcBef>
                <a:spcPts val="400"/>
              </a:spcBef>
              <a:buFont typeface="+mj-lt"/>
              <a:buAutoNum type="romanLcPeriod"/>
            </a:pPr>
            <a:r>
              <a:rPr lang="en-US" sz="1100" b="1" dirty="0" smtClean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Term-wise progress </a:t>
            </a:r>
            <a:r>
              <a:rPr lang="en-US" sz="1100" b="1" dirty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Incoming </a:t>
            </a:r>
            <a:r>
              <a:rPr lang="en-US" sz="1100" b="1" dirty="0" smtClean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Cohorts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(Entry as EBIO, MCDB)</a:t>
            </a:r>
            <a:endParaRPr lang="en-US" sz="11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next </a:t>
            </a: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eeting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(reiterated)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346430" y="2619136"/>
            <a:ext cx="5556000" cy="3172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August 01, </a:t>
            </a: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" indent="0">
              <a:lnSpc>
                <a:spcPct val="100000"/>
              </a:lnSpc>
              <a:spcBef>
                <a:spcPts val="400"/>
              </a:spcBef>
              <a:buFont typeface="Corbel" pitchFamily="34" charset="0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  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Preliminaries (reiterated)</a:t>
            </a: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Progress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(Forward Analysis)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lvl="1" indent="-441325">
              <a:lnSpc>
                <a:spcPct val="100000"/>
              </a:lnSpc>
              <a:spcBef>
                <a:spcPts val="400"/>
              </a:spcBef>
              <a:buFont typeface="+mj-lt"/>
              <a:buAutoNum type="romanLcPeriod"/>
            </a:pPr>
            <a:r>
              <a:rPr lang="en-US" sz="2400" b="1" dirty="0" smtClean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Term-wise progress </a:t>
            </a:r>
            <a:r>
              <a:rPr lang="en-US" sz="2400" b="1" dirty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Incoming </a:t>
            </a:r>
            <a:r>
              <a:rPr lang="en-US" sz="2400" b="1" dirty="0" smtClean="0">
                <a:solidFill>
                  <a:srgbClr val="CD2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Cohorts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(Entry &amp; 1</a:t>
            </a:r>
            <a:r>
              <a:rPr lang="en-US" sz="2400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Declared as EBIO, MCDB)</a:t>
            </a:r>
            <a:endParaRPr lang="en-US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next meeting (reiterated)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EBB52D7-36E7-4ACD-A2C4-80FB904645AF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1353800" cy="4953000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Cambria" panose="02040503050406030204" pitchFamily="18" charset="0"/>
              </a:rPr>
              <a:t>Understanding Student Progress in EBIO Major: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Analyzing time to degree, retention rates, class distribution, and grade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distribution of undergraduate EBIO students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Analyzing the course sequencing (flow) of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undergraduate EBIO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students.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60000" y="360000"/>
            <a:ext cx="102108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u="sng" dirty="0" smtClean="0">
                <a:latin typeface="Cambria" panose="02040503050406030204" pitchFamily="18" charset="0"/>
              </a:rPr>
              <a:t>0. Preliminaries - Motivation: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36F9C2-EB46-4381-BF40-5FC64F0906B1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E50814D-C8D0-4AFA-B4CB-38AA4D4CF299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274251" y="1187568"/>
            <a:ext cx="4983480" cy="1069455"/>
          </a:xfrm>
        </p:spPr>
        <p:txBody>
          <a:bodyPr>
            <a:normAutofit/>
          </a:bodyPr>
          <a:lstStyle/>
          <a:p>
            <a:pPr algn="ctr"/>
            <a:r>
              <a:rPr lang="en-US" sz="1800" b="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(Look-Back)</a:t>
            </a:r>
            <a:r>
              <a:rPr lang="en-US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endParaRPr lang="en-US" sz="800" b="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EBIO Spring 2017 Graduates,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Entered as Freshman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Summer/Fall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4407" y="2301104"/>
            <a:ext cx="5085992" cy="2025170"/>
          </a:xfrm>
          <a:ln>
            <a:noFill/>
          </a:ln>
        </p:spPr>
        <p:txBody>
          <a:bodyPr wrap="square">
            <a:spAutoFit/>
          </a:bodyPr>
          <a:lstStyle/>
          <a:p>
            <a:pPr marL="50292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Degree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Distribution of EBIO majors in Ancillary Classes</a:t>
            </a:r>
          </a:p>
          <a:p>
            <a:pPr marL="50292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Grade Distribution of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EBIO majors in Ancillary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50292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Sequencing (Flow) of Students</a:t>
            </a:r>
          </a:p>
          <a:p>
            <a:pPr marL="50292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(Distribution of Credit Hours at Graduation)</a:t>
            </a:r>
          </a:p>
          <a:p>
            <a:pPr marL="50292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 of focus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courses’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later course success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(April 5</a:t>
            </a:r>
            <a:r>
              <a:rPr lang="en-US" sz="1400" b="1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742652" y="811041"/>
            <a:ext cx="6502296" cy="1409443"/>
          </a:xfrm>
        </p:spPr>
        <p:txBody>
          <a:bodyPr>
            <a:noAutofit/>
          </a:bodyPr>
          <a:lstStyle/>
          <a:p>
            <a:pPr algn="ctr"/>
            <a:r>
              <a:rPr lang="en-US" sz="1800" b="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 (Look-Forward)</a:t>
            </a:r>
            <a:r>
              <a:rPr lang="en-US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endParaRPr lang="en-US" sz="800" b="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ctr">
              <a:buClrTx/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EBIO 2004-2016 Summer/Fall Freshman Cohorts</a:t>
            </a:r>
          </a:p>
          <a:p>
            <a:pPr algn="ctr">
              <a:buClrTx/>
            </a:pPr>
            <a:r>
              <a:rPr lang="en-US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(Full Time Entry)</a:t>
            </a:r>
          </a:p>
          <a:p>
            <a:pPr marL="457200" indent="-457200" algn="ctr">
              <a:buClrTx/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Entered as EBIO</a:t>
            </a:r>
          </a:p>
          <a:p>
            <a:pPr marL="457200" indent="-457200" algn="ctr">
              <a:buClrTx/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Declared as EBIO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6911180" y="2298442"/>
            <a:ext cx="4928053" cy="429288"/>
          </a:xfrm>
          <a:ln>
            <a:noFill/>
          </a:ln>
        </p:spPr>
        <p:txBody>
          <a:bodyPr>
            <a:normAutofit/>
          </a:bodyPr>
          <a:lstStyle/>
          <a:p>
            <a:pPr marL="502920" indent="-457200" algn="just">
              <a:buFont typeface="+mj-lt"/>
              <a:buAutoNum type="arabicPeriod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Retention Rates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60000" y="360000"/>
            <a:ext cx="102108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u="sng" dirty="0" smtClean="0">
                <a:latin typeface="Cambria" panose="02040503050406030204" pitchFamily="18" charset="0"/>
              </a:rPr>
              <a:t>0. Preliminaries – Data</a:t>
            </a:r>
            <a:r>
              <a:rPr lang="en-US" sz="3600" u="sng" dirty="0">
                <a:latin typeface="Cambria" panose="02040503050406030204" pitchFamily="18" charset="0"/>
              </a:rPr>
              <a:t>: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12" name="Text Placeholder 14"/>
          <p:cNvSpPr txBox="1">
            <a:spLocks/>
          </p:cNvSpPr>
          <p:nvPr/>
        </p:nvSpPr>
        <p:spPr>
          <a:xfrm>
            <a:off x="6204630" y="2828432"/>
            <a:ext cx="566295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ClrTx/>
              <a:buFont typeface="+mj-lt"/>
              <a:buAutoNum type="arabicPeriod" startAt="2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EBIO 2010-2017 Summer/Fall Freshman Cohorts</a:t>
            </a:r>
          </a:p>
          <a:p>
            <a:pPr algn="ctr">
              <a:buClrTx/>
            </a:pPr>
            <a:r>
              <a:rPr lang="en-US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(Full &amp; Part Time)</a:t>
            </a:r>
          </a:p>
          <a:p>
            <a:pPr marL="457200" indent="-457200" algn="ctr">
              <a:buClrTx/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Entered as EBIO</a:t>
            </a:r>
          </a:p>
        </p:txBody>
      </p:sp>
      <p:sp>
        <p:nvSpPr>
          <p:cNvPr id="13" name="Content Placeholder 15"/>
          <p:cNvSpPr txBox="1">
            <a:spLocks/>
          </p:cNvSpPr>
          <p:nvPr/>
        </p:nvSpPr>
        <p:spPr>
          <a:xfrm>
            <a:off x="6911180" y="3810000"/>
            <a:ext cx="5891558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lnSpc>
                <a:spcPct val="7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Students’ Progress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(Forward Analysis)</a:t>
            </a:r>
          </a:p>
          <a:p>
            <a:pPr marL="722313" lvl="1" indent="-449263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3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Incoming Characteristics of Cohorts</a:t>
            </a:r>
          </a:p>
          <a:p>
            <a:pPr marL="731520" lvl="1" indent="-45720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3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Retention and Graduation Characteristics of Cohorts</a:t>
            </a:r>
          </a:p>
          <a:p>
            <a:pPr marL="731520" lvl="1" indent="-45720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3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of Incoming Cohorts</a:t>
            </a:r>
          </a:p>
          <a:p>
            <a:pPr marL="731520" lvl="1" indent="-45720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3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Term-wise progress of Incoming Cohorts (2010-2017)</a:t>
            </a:r>
          </a:p>
          <a:p>
            <a:pPr marL="50292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10800000">
            <a:off x="5171759" y="2289850"/>
            <a:ext cx="484920" cy="2060064"/>
          </a:xfrm>
          <a:prstGeom prst="leftBrace">
            <a:avLst>
              <a:gd name="adj1" fmla="val 8333"/>
              <a:gd name="adj2" fmla="val 87606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46390" y="2375861"/>
            <a:ext cx="825675" cy="338554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MARCH</a:t>
            </a:r>
            <a:endParaRPr lang="en-US" sz="1600" dirty="0"/>
          </a:p>
        </p:txBody>
      </p:sp>
      <p:sp>
        <p:nvSpPr>
          <p:cNvPr id="21" name="Left Brace 20"/>
          <p:cNvSpPr/>
          <p:nvPr/>
        </p:nvSpPr>
        <p:spPr>
          <a:xfrm>
            <a:off x="6433011" y="2273917"/>
            <a:ext cx="407407" cy="462307"/>
          </a:xfrm>
          <a:prstGeom prst="leftBrace">
            <a:avLst>
              <a:gd name="adj1" fmla="val 8333"/>
              <a:gd name="adj2" fmla="val 57822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47324" y="4323020"/>
            <a:ext cx="873210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APRIL, MAY, </a:t>
            </a: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6489798" y="3832387"/>
            <a:ext cx="421382" cy="1564458"/>
          </a:xfrm>
          <a:prstGeom prst="leftBrace">
            <a:avLst>
              <a:gd name="adj1" fmla="val 8333"/>
              <a:gd name="adj2" fmla="val 58256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36F9C2-EB46-4381-BF40-5FC64F0906B1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24800" y="5354554"/>
            <a:ext cx="27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ClrTx/>
              <a:buFont typeface="+mj-lt"/>
              <a:buAutoNum type="alphaUcPeriod" startAt="2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First Declared as EBIO</a:t>
            </a:r>
          </a:p>
        </p:txBody>
      </p:sp>
      <p:sp>
        <p:nvSpPr>
          <p:cNvPr id="23" name="Content Placeholder 15"/>
          <p:cNvSpPr txBox="1">
            <a:spLocks/>
          </p:cNvSpPr>
          <p:nvPr/>
        </p:nvSpPr>
        <p:spPr>
          <a:xfrm>
            <a:off x="6911180" y="5743636"/>
            <a:ext cx="5891558" cy="6403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lnSpc>
                <a:spcPct val="7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Students’ Progress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(Forward Analysis)</a:t>
            </a:r>
          </a:p>
          <a:p>
            <a:pPr marL="731520" lvl="1" indent="-45720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3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Term-wise progress of Incoming Cohorts (2010-2017)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4492" y="6028274"/>
            <a:ext cx="677988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JULY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>
            <a:off x="6509843" y="6019674"/>
            <a:ext cx="421382" cy="315338"/>
          </a:xfrm>
          <a:prstGeom prst="leftBrace">
            <a:avLst>
              <a:gd name="adj1" fmla="val 8333"/>
              <a:gd name="adj2" fmla="val 58256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242515C-17BF-4295-9A9E-DA8EC1C62E17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95400"/>
            <a:ext cx="11277600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u="sng" dirty="0" smtClean="0">
                <a:latin typeface="Cambria" panose="02040503050406030204" pitchFamily="18" charset="0"/>
              </a:rPr>
              <a:t>Set of EBIO Majors: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9384" y="2590800"/>
            <a:ext cx="10896600" cy="3886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u="sng" dirty="0">
                <a:latin typeface="Cambria" panose="02040503050406030204" pitchFamily="18" charset="0"/>
              </a:rPr>
              <a:t>First Declared as EBIO </a:t>
            </a:r>
            <a:r>
              <a:rPr lang="en-US" sz="2400" u="sng" dirty="0" smtClean="0">
                <a:latin typeface="Cambria" panose="02040503050406030204" pitchFamily="18" charset="0"/>
              </a:rPr>
              <a:t>(Part-Time</a:t>
            </a:r>
            <a:r>
              <a:rPr lang="en-US" sz="2400" u="sng" dirty="0">
                <a:latin typeface="Cambria" panose="02040503050406030204" pitchFamily="18" charset="0"/>
              </a:rPr>
              <a:t>)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3124200"/>
            <a:ext cx="10896600" cy="335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u="sng" dirty="0" smtClean="0">
                <a:latin typeface="Cambria" panose="02040503050406030204" pitchFamily="18" charset="0"/>
              </a:rPr>
              <a:t>First Declared as EBIO (Full-Time)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60000" y="360000"/>
            <a:ext cx="10210800" cy="73866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u="sng" dirty="0" smtClean="0">
                <a:latin typeface="Cambria" panose="02040503050406030204" pitchFamily="18" charset="0"/>
              </a:rPr>
              <a:t>0. Preliminaries - Data: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EBIO 2010-2017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Fall/Summer Freshman Cohorts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34199" y="2590800"/>
            <a:ext cx="4965553" cy="3581400"/>
            <a:chOff x="6934199" y="2590800"/>
            <a:chExt cx="4965553" cy="3581400"/>
          </a:xfrm>
        </p:grpSpPr>
        <p:sp>
          <p:nvSpPr>
            <p:cNvPr id="11" name="TextBox 10"/>
            <p:cNvSpPr txBox="1"/>
            <p:nvPr/>
          </p:nvSpPr>
          <p:spPr>
            <a:xfrm>
              <a:off x="6934199" y="3124200"/>
              <a:ext cx="4953001" cy="30480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r>
                <a:rPr lang="en-US" sz="2400" u="sng" dirty="0" smtClean="0">
                  <a:latin typeface="Cambria" panose="02040503050406030204" pitchFamily="18" charset="0"/>
                </a:rPr>
                <a:t>Entry as EBIO (Full-Time)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4200" y="2590800"/>
              <a:ext cx="4965552" cy="5334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r>
                <a:rPr lang="en-US" sz="2400" u="sng" dirty="0" smtClean="0">
                  <a:latin typeface="Cambria" panose="02040503050406030204" pitchFamily="18" charset="0"/>
                </a:rPr>
                <a:t>Entry as EBIO (Part-Time)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934199" y="2590800"/>
            <a:ext cx="4965553" cy="3581400"/>
          </a:xfrm>
          <a:prstGeom prst="rect">
            <a:avLst/>
          </a:prstGeom>
          <a:noFill/>
          <a:ln w="9525">
            <a:solidFill>
              <a:srgbClr val="A6B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36F9C2-EB46-4381-BF40-5FC64F0906B1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9384" y="2590800"/>
            <a:ext cx="10887816" cy="38862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AFE61DF-C2BC-4508-B82E-359316BA492E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0" dirty="0"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en-US" sz="6000" b="0" dirty="0" smtClean="0">
                <a:latin typeface="Cambria" panose="02040503050406030204" pitchFamily="18" charset="0"/>
                <a:cs typeface="Calibri" panose="020F0502020204030204" pitchFamily="34" charset="0"/>
              </a:rPr>
              <a:t>. Students’ Progress </a:t>
            </a:r>
            <a:r>
              <a:rPr lang="en-US" sz="6000" b="0" dirty="0">
                <a:latin typeface="Cambria" panose="02040503050406030204" pitchFamily="18" charset="0"/>
                <a:cs typeface="Calibri" panose="020F0502020204030204" pitchFamily="34" charset="0"/>
              </a:rPr>
              <a:t>(Forward Analysis):</a:t>
            </a:r>
            <a:endParaRPr lang="en-US" sz="6000" b="0" dirty="0">
              <a:latin typeface="Cambria" panose="020405030504060302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921566"/>
          </a:xfrm>
        </p:spPr>
        <p:txBody>
          <a:bodyPr>
            <a:noAutofit/>
          </a:bodyPr>
          <a:lstStyle/>
          <a:p>
            <a:r>
              <a:rPr lang="en-US" sz="2400" dirty="0" smtClean="0"/>
              <a:t>Cohort Entry Years: 2010</a:t>
            </a:r>
            <a:r>
              <a:rPr lang="en-US" sz="2400" dirty="0"/>
              <a:t> -</a:t>
            </a:r>
            <a:r>
              <a:rPr lang="en-US" sz="2400" dirty="0" smtClean="0"/>
              <a:t> 2017</a:t>
            </a:r>
          </a:p>
          <a:p>
            <a:r>
              <a:rPr lang="en-US" sz="2400" dirty="0"/>
              <a:t>Summer/Fall </a:t>
            </a:r>
            <a:r>
              <a:rPr lang="en-US" sz="2400" dirty="0" smtClean="0"/>
              <a:t>Freshman, </a:t>
            </a:r>
            <a:r>
              <a:rPr lang="en-US" sz="2400" dirty="0"/>
              <a:t>Full &amp; Part Time </a:t>
            </a:r>
            <a:r>
              <a:rPr lang="en-US" sz="2400" dirty="0" smtClean="0"/>
              <a:t>Entry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Entry as Major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Declared as Major</a:t>
            </a:r>
          </a:p>
        </p:txBody>
      </p:sp>
    </p:spTree>
    <p:extLst>
      <p:ext uri="{BB962C8B-B14F-4D97-AF65-F5344CB8AC3E}">
        <p14:creationId xmlns:p14="http://schemas.microsoft.com/office/powerpoint/2010/main" val="35233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36F9C2-EB46-4381-BF40-5FC64F0906B1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000" y="720000"/>
            <a:ext cx="7698501" cy="5889610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612000" y="1224000"/>
            <a:ext cx="3045600" cy="38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Set: Secondary (Look-Forward):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EBIO</a:t>
            </a:r>
            <a:r>
              <a:rPr lang="en-US" sz="1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Summer/Fall Freshman Cohort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Full &amp; Part Time Entry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70 students</a:t>
            </a: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31470" indent="-285750">
              <a:lnSpc>
                <a:spcPct val="100000"/>
              </a:lnSpc>
              <a:spcBef>
                <a:spcPts val="0"/>
              </a:spcBef>
              <a:buAutoNum type="romanLcParenR"/>
            </a:pPr>
            <a:endParaRPr lang="en-US" sz="12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31470" indent="-285750">
              <a:lnSpc>
                <a:spcPct val="100000"/>
              </a:lnSpc>
              <a:spcBef>
                <a:spcPts val="0"/>
              </a:spcBef>
              <a:buAutoNum type="romanLcParenR"/>
            </a:pP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31470" indent="-285750">
              <a:lnSpc>
                <a:spcPct val="100000"/>
              </a:lnSpc>
              <a:spcBef>
                <a:spcPts val="0"/>
              </a:spcBef>
              <a:buAutoNum type="romanLcParenR"/>
            </a:pPr>
            <a:endParaRPr lang="en-US" sz="12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31470" indent="-285750">
              <a:lnSpc>
                <a:spcPct val="100000"/>
              </a:lnSpc>
              <a:spcBef>
                <a:spcPts val="0"/>
              </a:spcBef>
              <a:buAutoNum type="romanLcParenR"/>
            </a:pP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31470" indent="-285750">
              <a:lnSpc>
                <a:spcPct val="100000"/>
              </a:lnSpc>
              <a:spcBef>
                <a:spcPts val="0"/>
              </a:spcBef>
              <a:buAutoNum type="romanLcParenR"/>
            </a:pPr>
            <a:endParaRPr lang="en-US" sz="12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31470" indent="-285750">
              <a:lnSpc>
                <a:spcPct val="100000"/>
              </a:lnSpc>
              <a:spcBef>
                <a:spcPts val="0"/>
              </a:spcBef>
              <a:buAutoNum type="romanLcParenR"/>
            </a:pP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60000" y="360000"/>
            <a:ext cx="10210800" cy="73866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u="sng" dirty="0">
                <a:latin typeface="Cambria" panose="02040503050406030204" pitchFamily="18" charset="0"/>
              </a:rPr>
              <a:t>1</a:t>
            </a:r>
            <a:r>
              <a:rPr lang="en-US" sz="1800" u="sng" dirty="0" smtClean="0">
                <a:latin typeface="Cambria" panose="02040503050406030204" pitchFamily="18" charset="0"/>
              </a:rPr>
              <a:t>.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Students’ 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Progress:</a:t>
            </a:r>
            <a:endParaRPr lang="en-US" sz="1800" u="sng" dirty="0" smtClean="0"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1. EBIO Cohort </a:t>
            </a: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 Characteristics, 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2010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(from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April 25 , May 23):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885BA61-CFE3-434C-BDBF-60ACF47FB97D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000" y="720000"/>
            <a:ext cx="7698501" cy="588961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755800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Students’ Progress :</a:t>
            </a:r>
            <a:b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2. EBIO Term </a:t>
            </a:r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(from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May 23)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7126" y="6621075"/>
            <a:ext cx="5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E4DB49-2571-46E2-9464-EBD6F45F627D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60360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8A333D-F7DF-4ADA-9697-208E20024C75}" type="datetime2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Wednesday, August 1, 2018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33800" y="1295400"/>
            <a:ext cx="2133600" cy="31242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15463"/>
              </p:ext>
            </p:extLst>
          </p:nvPr>
        </p:nvGraphicFramePr>
        <p:xfrm>
          <a:off x="228600" y="4770075"/>
          <a:ext cx="7667624" cy="1824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520">
                  <a:extLst>
                    <a:ext uri="{9D8B030D-6E8A-4147-A177-3AD203B41FA5}">
                      <a16:colId xmlns:a16="http://schemas.microsoft.com/office/drawing/2014/main" val="290264737"/>
                    </a:ext>
                  </a:extLst>
                </a:gridCol>
                <a:gridCol w="1471564">
                  <a:extLst>
                    <a:ext uri="{9D8B030D-6E8A-4147-A177-3AD203B41FA5}">
                      <a16:colId xmlns:a16="http://schemas.microsoft.com/office/drawing/2014/main" val="4250357781"/>
                    </a:ext>
                  </a:extLst>
                </a:gridCol>
                <a:gridCol w="1549015">
                  <a:extLst>
                    <a:ext uri="{9D8B030D-6E8A-4147-A177-3AD203B41FA5}">
                      <a16:colId xmlns:a16="http://schemas.microsoft.com/office/drawing/2014/main" val="4254794227"/>
                    </a:ext>
                  </a:extLst>
                </a:gridCol>
                <a:gridCol w="1671000">
                  <a:extLst>
                    <a:ext uri="{9D8B030D-6E8A-4147-A177-3AD203B41FA5}">
                      <a16:colId xmlns:a16="http://schemas.microsoft.com/office/drawing/2014/main" val="3457147309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115333791"/>
                    </a:ext>
                  </a:extLst>
                </a:gridCol>
              </a:tblGrid>
              <a:tr h="57999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(Fall 2010)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of 1</a:t>
                      </a:r>
                      <a:r>
                        <a:rPr lang="en-US" sz="1600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Term: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(Fall 2010)</a:t>
                      </a:r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of 2</a:t>
                      </a:r>
                      <a:r>
                        <a:rPr lang="en-US" sz="1600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nd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Term: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(Spring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2011)</a:t>
                      </a:r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of 4</a:t>
                      </a:r>
                      <a:r>
                        <a:rPr lang="en-US" sz="1600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Term: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(Fall 2011)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363"/>
                  </a:ext>
                </a:extLst>
              </a:tr>
              <a:tr h="4146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EBIO-Majors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67752"/>
                  </a:ext>
                </a:extLst>
              </a:tr>
              <a:tr h="4146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Majors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82588"/>
                  </a:ext>
                </a:extLst>
              </a:tr>
              <a:tr h="4146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Enrolled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9804"/>
                  </a:ext>
                </a:extLst>
              </a:tr>
            </a:tbl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4191000" y="6004776"/>
            <a:ext cx="914400" cy="462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>
            <a:off x="4191000" y="5491673"/>
            <a:ext cx="914400" cy="449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4191000" y="5635751"/>
            <a:ext cx="914400" cy="704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9709" y="5418804"/>
            <a:ext cx="359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24306" y="6206493"/>
            <a:ext cx="359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09709" y="5771587"/>
            <a:ext cx="359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cxnSp>
        <p:nvCxnSpPr>
          <p:cNvPr id="43" name="Curved Connector 42"/>
          <p:cNvCxnSpPr/>
          <p:nvPr/>
        </p:nvCxnSpPr>
        <p:spPr>
          <a:xfrm>
            <a:off x="5908821" y="5516364"/>
            <a:ext cx="914400" cy="449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>
            <a:off x="5908821" y="5660442"/>
            <a:ext cx="914400" cy="704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93443" y="5443495"/>
            <a:ext cx="359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72200" y="5796278"/>
            <a:ext cx="401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Curved Connector 19"/>
          <p:cNvCxnSpPr/>
          <p:nvPr/>
        </p:nvCxnSpPr>
        <p:spPr>
          <a:xfrm>
            <a:off x="2772501" y="5516364"/>
            <a:ext cx="914400" cy="462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876466" y="6602414"/>
            <a:ext cx="4439067" cy="279383"/>
            <a:chOff x="4191000" y="6595392"/>
            <a:chExt cx="4439067" cy="27938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8" y="6595392"/>
              <a:ext cx="1081429" cy="2735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599847"/>
              <a:ext cx="1350357" cy="26578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22787" y="6597776"/>
              <a:ext cx="200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RESEARCH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1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110621</TotalTime>
  <Words>1456</Words>
  <Application>Microsoft Office PowerPoint</Application>
  <PresentationFormat>Widescreen</PresentationFormat>
  <Paragraphs>418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Cambria</vt:lpstr>
      <vt:lpstr>Corbel</vt:lpstr>
      <vt:lpstr>Wingdings</vt:lpstr>
      <vt:lpstr>Basis</vt:lpstr>
      <vt:lpstr>Analytic Insights for  Ecology &amp; Evolutionary Biology (EBIO)  Molecular, Cellular &amp; Developmental Biology (MCDB)  Undergraduate Majors: Time To Degree, Retention Rates, Course Grade Distribution, and  Course Sequencing - 5th Analysis -</vt:lpstr>
      <vt:lpstr>With: </vt:lpstr>
      <vt:lpstr>Outline:</vt:lpstr>
      <vt:lpstr>PowerPoint Presentation</vt:lpstr>
      <vt:lpstr>PowerPoint Presentation</vt:lpstr>
      <vt:lpstr>PowerPoint Presentation</vt:lpstr>
      <vt:lpstr>1. Students’ Progress (Forward Analysis):</vt:lpstr>
      <vt:lpstr>PowerPoint Presentation</vt:lpstr>
      <vt:lpstr>1. Students’ Progress : 1. 2. EBIO Term Network (from May 23):</vt:lpstr>
      <vt:lpstr>1. Students’ Progress : 1. 3. EBIO &amp; MCDB Cohort Progress (last meeting, June 27):</vt:lpstr>
      <vt:lpstr>1. Students’ Progress : 1. 4. EBIO Cohort Progress, 2010 (last meeting, June 27): </vt:lpstr>
      <vt:lpstr>1. Students’ Progress : 1. 5. EBIO Cohort Progress, 2016 (last meeting, June 27):</vt:lpstr>
      <vt:lpstr>1. Students’ Progress : 1. 6. EBIO &amp; MCDB Cohort Progress:</vt:lpstr>
      <vt:lpstr>1. Students’ Progress : 1. 7. EBIO Cohort Progress, 2010: (inclusion of 1st Declared Major) v1</vt:lpstr>
      <vt:lpstr>1. Students’ Progress : 1. 8. EBIO Cohort Progress, 2010: (inclusion of 1st Declared Major) v2</vt:lpstr>
      <vt:lpstr>1. Students’ Progress : 1. 9. EBIO Cohort Progress, 2016: (inclusion of 1st Declared Cohort – v2)</vt:lpstr>
      <vt:lpstr>2. Students’ Progress : 1. 10. EBIO &amp; MCDB Cohort Progress:</vt:lpstr>
      <vt:lpstr>1. Students’ Progress : 1. 11. Some Insights:</vt:lpstr>
      <vt:lpstr>1. Students’ Progress : 1. 11. Some Insights:</vt:lpstr>
      <vt:lpstr>PowerPoint Presentation</vt:lpstr>
      <vt:lpstr>PowerPoint Presentation</vt:lpstr>
      <vt:lpstr>Thank you…</vt:lpstr>
    </vt:vector>
  </TitlesOfParts>
  <Company>University of Colorado at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Insights for the Pre-Enginering Program Student Selection</dc:title>
  <dc:creator>Ali Oran</dc:creator>
  <cp:lastModifiedBy>Ali Oran</cp:lastModifiedBy>
  <cp:revision>719</cp:revision>
  <dcterms:created xsi:type="dcterms:W3CDTF">2017-10-04T21:49:25Z</dcterms:created>
  <dcterms:modified xsi:type="dcterms:W3CDTF">2018-08-01T19:28:53Z</dcterms:modified>
</cp:coreProperties>
</file>