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13BB639-D8BD-401F-88EB-18615D6DA0B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25.11.19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5406D7-A578-45BA-90B4-99EA5CEE1E4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F3C86F0-E730-490B-916F-2F7DF0C52AC3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25.11.19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8248BB-7EBF-4D97-8B28-41E79C34527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х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я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ч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ы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б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Функционал системы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Качество реализации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Сроки реализации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Стоимость разработки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ч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Разбиение системы на отдельные модули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Определение функциональности модулей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Виды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проект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ирован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989000"/>
            <a:ext cx="8229240" cy="439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Сверху вниз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Плюсы: разработка именно необходимой системы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Минусы: стоимость решения в связи с выполнением полного цикла работ и создания уникальных технологий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Виды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проект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ирован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989000"/>
            <a:ext cx="8229240" cy="439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Снизу вверх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Плюсы: стоимость разработки ниже за счет использования имеющихся решений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Минусы: возможны отклонения от начальной постановки задачи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чи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ап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Фиксируются методы и методики, используемые для реализации намеченной функциональности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Фиксируются необходимые для реализации проекта технологии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ч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Согласование и модификация требований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Составление плана работ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Составление финансового плана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Составление бизнес-плана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Этап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разр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абот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989000"/>
            <a:ext cx="8229240" cy="432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Задача программиста –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реализовать систему с заданным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качеством и в заданные сроки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Задача менеджера – проводить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контроль всех параметров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разработки и отслеживать их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отклонения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Эта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разр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абот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98900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начале работ необходимо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провести: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 структуры ПО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– структуры классов,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структуры данных, алгоритмов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функционирования;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 интерфейса;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 структуры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документации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 тестов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системы …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Этап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разра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Программирование основной системы не является единственной задачей.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Инструментальные средства, графика, подготовка и ввод данных, написание документации, проведение тестов, …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Тест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иро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ван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ие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про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ект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Этап посвящен обнаружению и устранению ошибок, однако уровень качества проекта закладывается в процессе разработки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Современные скорости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Если бы автомобиль прогрессировал так же быстро, как компьютер, “Роллс-Ройс” стоил бы сейчас меньше доллара, а на литре бензина можно было бы проехать тысячу километров.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Б. Гейтс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Ошибки в коде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Написанный – 0,5 – 3 ошибки на строку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Скомпилированный – 1 на 10 строк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Отлаженный – 1 на 100 строк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Протестированный – 1 на 1000 строк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Рекорд – 1 на 39000 строк в PostgreSQL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ш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б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Время на обнаружения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5-20 минут при разработке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15-30 минут при отладке и тестировании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8 часов при комплексном тестировании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10-40 часов при использовании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ы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ст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51640" y="1989000"/>
            <a:ext cx="8640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Начальное – проводится разработчиком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Функциональное  - проверка соответствия ПО заявленному функционалу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Интеграционное – взаимодействие модулей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Нагрузочное – функционирование системы при ограниченных ресурсах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ы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ц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Повторный просмотр кода резко снижает количество ошибок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Принцип Парето (80-20): 20% программистов генерирует 80% ошибок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Копирование кода - ЗЛО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ас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ая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67640" y="1917000"/>
            <a:ext cx="4834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Этапы идут один за одним. Начав один этап, мы не можем вернуться назад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Рисунок 2" descr=""/>
          <p:cNvPicPr/>
          <p:nvPr/>
        </p:nvPicPr>
        <p:blipFill>
          <a:blip r:embed="rId1"/>
          <a:stretch/>
        </p:blipFill>
        <p:spPr>
          <a:xfrm>
            <a:off x="5436000" y="1917000"/>
            <a:ext cx="357156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Каскадная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модель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627640" y="2005920"/>
            <a:ext cx="3960000" cy="64764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627640" y="2942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613600" y="3878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2634120" y="4814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652120" y="580536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Внедрение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4608000" y="2654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4615560" y="3590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>
            <a:off x="4615560" y="4526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0"/>
          <p:cNvSpPr/>
          <p:nvPr/>
        </p:nvSpPr>
        <p:spPr>
          <a:xfrm>
            <a:off x="4614480" y="5462640"/>
            <a:ext cx="1764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Каскадная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модель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Плюсы: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Позволяет предсказать затраты на проект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Управляемость проекта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Четкие сроки сдачи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Минусы: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Отсутствие гибкости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Получается задуманная, а не необходимая система (если получается)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Каскадная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модель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Хорошо подходит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небольших проектов, в которых заданы короткие сроки и ясные цели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больших проектов, в которых поставленная задача обязана быть достигнута, даже путем перерасхода средств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Модель с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возвратами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 практике в ходе разработки происходят изменения, связанные с: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ошибками анализа, проектирования, разработки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изменением требований заказчика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изменениями во внешней среде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конъюнктуре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с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195640" y="2005920"/>
            <a:ext cx="3960000" cy="64764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195640" y="2942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181600" y="3878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2202120" y="4814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2202120" y="580536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Внедрение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4176000" y="2654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4183560" y="3590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4183560" y="4526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0"/>
          <p:cNvSpPr/>
          <p:nvPr/>
        </p:nvSpPr>
        <p:spPr>
          <a:xfrm flipH="1">
            <a:off x="4182480" y="5462640"/>
            <a:ext cx="1008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1"/>
          <p:cNvSpPr/>
          <p:nvPr/>
        </p:nvSpPr>
        <p:spPr>
          <a:xfrm flipH="1" flipV="1">
            <a:off x="6155280" y="2330280"/>
            <a:ext cx="6120" cy="3798720"/>
          </a:xfrm>
          <a:prstGeom prst="bentConnector3">
            <a:avLst>
              <a:gd name="adj1" fmla="val -14661140"/>
            </a:avLst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2"/>
          <p:cNvSpPr/>
          <p:nvPr/>
        </p:nvSpPr>
        <p:spPr>
          <a:xfrm>
            <a:off x="6156000" y="3266280"/>
            <a:ext cx="93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3"/>
          <p:cNvSpPr/>
          <p:nvPr/>
        </p:nvSpPr>
        <p:spPr>
          <a:xfrm>
            <a:off x="6162480" y="4166280"/>
            <a:ext cx="93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4"/>
          <p:cNvSpPr/>
          <p:nvPr/>
        </p:nvSpPr>
        <p:spPr>
          <a:xfrm>
            <a:off x="6141960" y="5126400"/>
            <a:ext cx="93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Доля ИТ в ВВП стран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467640" y="1760760"/>
          <a:ext cx="8229240" cy="360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Страна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Доля ИТ в ВВП,%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США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Великобритания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Япония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Франция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Германия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Чехия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2,8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Португалия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Индия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Испания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Россия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7" name="CustomShape 3"/>
          <p:cNvSpPr/>
          <p:nvPr/>
        </p:nvSpPr>
        <p:spPr>
          <a:xfrm>
            <a:off x="6356520" y="6488640"/>
            <a:ext cx="27748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Источник: Eurostat, 2007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с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989000"/>
            <a:ext cx="836280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Плюсы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выше шансы получить необходимую систему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гибкость разработки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Минусы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не известно, сколько потребуется возвратов, то есть времени, средств,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Итерационные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ряде случаев возвраты неизбежны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изменяющаяся внешняя среда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изменяющиеся требования заказчика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нечеткие требования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новая предметная область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невозможность работать по модели с возвратами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Итерационные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195640" y="2005920"/>
            <a:ext cx="3960000" cy="64764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195640" y="2942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181600" y="3878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202120" y="4814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202120" y="580536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Внедрение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176000" y="2654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4183560" y="3590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4183560" y="4526280"/>
            <a:ext cx="36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0"/>
          <p:cNvSpPr/>
          <p:nvPr/>
        </p:nvSpPr>
        <p:spPr>
          <a:xfrm flipH="1">
            <a:off x="4182480" y="5462640"/>
            <a:ext cx="10080" cy="34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 flipH="1" flipV="1">
            <a:off x="6155280" y="2330280"/>
            <a:ext cx="6120" cy="3798720"/>
          </a:xfrm>
          <a:prstGeom prst="bentConnector3">
            <a:avLst>
              <a:gd name="adj1" fmla="val -14661140"/>
            </a:avLst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Итерационные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основу положен цикл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Plan-Do-Check-Act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повторяемый несколько раз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Петля качества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Рисунок 2" descr=""/>
          <p:cNvPicPr/>
          <p:nvPr/>
        </p:nvPicPr>
        <p:blipFill>
          <a:blip r:embed="rId1"/>
          <a:stretch/>
        </p:blipFill>
        <p:spPr>
          <a:xfrm>
            <a:off x="1043280" y="1700640"/>
            <a:ext cx="7128720" cy="50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Итерационные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Плюсы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предсказуемость процесса разработки на короткий период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повышенная гибкость разработки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минимизация затрат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Минусы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неопределенность разработки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Гибкие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некоторых случаях удобнее вести разработку без четко очерченного плана, имея перед собой только постоянно уточняемую конечную цель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Гибкие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99640" y="1989000"/>
            <a:ext cx="3960000" cy="64764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483640" y="258228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4068000" y="314100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860000" y="371700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2879640" y="544536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Внедрение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4356000" y="429300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3852000" y="486900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2195640" y="594936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1511640" y="9661320"/>
            <a:ext cx="3960000" cy="647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nodeType="afterEffect" fill="hold" presetClass="entr" presetID="1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nodeType="afterEffect" fill="hold" presetClass="entr" presetID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250"/>
                            </p:stCondLst>
                            <p:childTnLst>
                              <p:par>
                                <p:cTn id="95" nodeType="afterEffect" fill="hold" presetClass="entr" presetID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Гибкие модели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989000"/>
            <a:ext cx="850680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Плюсы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сверхгибкая разработка системы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максимальная чувствительность к изменению требований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минимизация затрат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Минусы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совершенно не понятно, куда зайдет проект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подходит лишь для небольших проектов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расширения ядра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Данная модель жизненного цикла ПО предполагает проведение нескольких итераций.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Создание ядра системы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Уточнение требований, апробация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Добавление доп. функций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Готовая система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Доля ИТ в ВВП стран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4000" y="2160000"/>
            <a:ext cx="821016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расширения ядра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Line 2"/>
          <p:cNvSpPr/>
          <p:nvPr/>
        </p:nvSpPr>
        <p:spPr>
          <a:xfrm>
            <a:off x="4355640" y="1772640"/>
            <a:ext cx="360" cy="2430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3"/>
          <p:cNvSpPr/>
          <p:nvPr/>
        </p:nvSpPr>
        <p:spPr>
          <a:xfrm flipH="1">
            <a:off x="4355640" y="2906640"/>
            <a:ext cx="3384360" cy="1296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4"/>
          <p:cNvSpPr/>
          <p:nvPr/>
        </p:nvSpPr>
        <p:spPr>
          <a:xfrm flipH="1" flipV="1">
            <a:off x="4355640" y="4203000"/>
            <a:ext cx="2016360" cy="22320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5"/>
          <p:cNvSpPr/>
          <p:nvPr/>
        </p:nvSpPr>
        <p:spPr>
          <a:xfrm flipV="1">
            <a:off x="2555640" y="4203000"/>
            <a:ext cx="1800000" cy="21600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6"/>
          <p:cNvSpPr/>
          <p:nvPr/>
        </p:nvSpPr>
        <p:spPr>
          <a:xfrm>
            <a:off x="1187280" y="2834640"/>
            <a:ext cx="3168360" cy="1368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Shape 7"/>
          <p:cNvSpPr txBox="1"/>
          <p:nvPr/>
        </p:nvSpPr>
        <p:spPr>
          <a:xfrm rot="1270200">
            <a:off x="4667760" y="1931400"/>
            <a:ext cx="3960000" cy="647640"/>
          </a:xfrm>
          <a:prstGeom prst="rect">
            <a:avLst/>
          </a:prstGeom>
          <a:noFill/>
          <a:ln w="2556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8"/>
          <p:cNvSpPr/>
          <p:nvPr/>
        </p:nvSpPr>
        <p:spPr>
          <a:xfrm rot="18583800">
            <a:off x="5582520" y="4626360"/>
            <a:ext cx="3960000" cy="64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2418120" y="5798880"/>
            <a:ext cx="3960000" cy="64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7" name="CustomShape 10"/>
          <p:cNvSpPr/>
          <p:nvPr/>
        </p:nvSpPr>
        <p:spPr>
          <a:xfrm rot="2922600">
            <a:off x="-610200" y="4404600"/>
            <a:ext cx="3960000" cy="64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 rot="20657400">
            <a:off x="-136440" y="1818720"/>
            <a:ext cx="3960000" cy="647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Внедрение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4356000" y="3555000"/>
            <a:ext cx="60408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3"/>
          <p:cNvSpPr/>
          <p:nvPr/>
        </p:nvSpPr>
        <p:spPr>
          <a:xfrm flipH="1">
            <a:off x="4815720" y="3987000"/>
            <a:ext cx="14364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4"/>
          <p:cNvSpPr/>
          <p:nvPr/>
        </p:nvSpPr>
        <p:spPr>
          <a:xfrm flipH="1">
            <a:off x="3924000" y="4707000"/>
            <a:ext cx="86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5"/>
          <p:cNvSpPr/>
          <p:nvPr/>
        </p:nvSpPr>
        <p:spPr>
          <a:xfrm flipH="1" flipV="1">
            <a:off x="3635280" y="3922200"/>
            <a:ext cx="287640" cy="7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6"/>
          <p:cNvSpPr/>
          <p:nvPr/>
        </p:nvSpPr>
        <p:spPr>
          <a:xfrm flipV="1">
            <a:off x="3636000" y="3224880"/>
            <a:ext cx="7527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7"/>
          <p:cNvSpPr/>
          <p:nvPr/>
        </p:nvSpPr>
        <p:spPr>
          <a:xfrm>
            <a:off x="4384080" y="3220560"/>
            <a:ext cx="86364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8"/>
          <p:cNvSpPr/>
          <p:nvPr/>
        </p:nvSpPr>
        <p:spPr>
          <a:xfrm flipH="1">
            <a:off x="5076000" y="3875400"/>
            <a:ext cx="172080" cy="10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9"/>
          <p:cNvSpPr/>
          <p:nvPr/>
        </p:nvSpPr>
        <p:spPr>
          <a:xfrm flipH="1">
            <a:off x="3779280" y="4926960"/>
            <a:ext cx="126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0"/>
          <p:cNvSpPr/>
          <p:nvPr/>
        </p:nvSpPr>
        <p:spPr>
          <a:xfrm flipH="1" flipV="1">
            <a:off x="3241800" y="3720240"/>
            <a:ext cx="536760" cy="120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1"/>
          <p:cNvSpPr/>
          <p:nvPr/>
        </p:nvSpPr>
        <p:spPr>
          <a:xfrm flipV="1">
            <a:off x="3242520" y="2763000"/>
            <a:ext cx="1113120" cy="9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2"/>
          <p:cNvSpPr/>
          <p:nvPr/>
        </p:nvSpPr>
        <p:spPr>
          <a:xfrm>
            <a:off x="3193920" y="2980440"/>
            <a:ext cx="2323440" cy="94284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  <a:effectLst>
            <a:softEdge rad="762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Ядро системы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0" name="CustomShape 23"/>
          <p:cNvSpPr/>
          <p:nvPr/>
        </p:nvSpPr>
        <p:spPr>
          <a:xfrm>
            <a:off x="3193920" y="2573280"/>
            <a:ext cx="2323440" cy="51696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  <a:effectLst>
            <a:softEdge rad="762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Апробация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1" name="CustomShape 24"/>
          <p:cNvSpPr/>
          <p:nvPr/>
        </p:nvSpPr>
        <p:spPr>
          <a:xfrm>
            <a:off x="4398480" y="2815560"/>
            <a:ext cx="1119240" cy="90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5"/>
          <p:cNvSpPr/>
          <p:nvPr/>
        </p:nvSpPr>
        <p:spPr>
          <a:xfrm flipH="1">
            <a:off x="5248440" y="3771000"/>
            <a:ext cx="303840" cy="14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6"/>
          <p:cNvSpPr/>
          <p:nvPr/>
        </p:nvSpPr>
        <p:spPr>
          <a:xfrm flipH="1">
            <a:off x="3511440" y="5215320"/>
            <a:ext cx="173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7"/>
          <p:cNvSpPr/>
          <p:nvPr/>
        </p:nvSpPr>
        <p:spPr>
          <a:xfrm flipH="1" flipV="1">
            <a:off x="2770920" y="3518280"/>
            <a:ext cx="739080" cy="169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2787840" y="2294280"/>
            <a:ext cx="1567800" cy="12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9"/>
          <p:cNvSpPr/>
          <p:nvPr/>
        </p:nvSpPr>
        <p:spPr>
          <a:xfrm>
            <a:off x="4357800" y="2295000"/>
            <a:ext cx="1567800" cy="12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0"/>
          <p:cNvSpPr/>
          <p:nvPr/>
        </p:nvSpPr>
        <p:spPr>
          <a:xfrm flipH="1">
            <a:off x="5517720" y="3584880"/>
            <a:ext cx="407520" cy="193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1"/>
          <p:cNvSpPr/>
          <p:nvPr/>
        </p:nvSpPr>
        <p:spPr>
          <a:xfrm flipH="1">
            <a:off x="3241800" y="5517360"/>
            <a:ext cx="227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2"/>
          <p:cNvSpPr/>
          <p:nvPr/>
        </p:nvSpPr>
        <p:spPr>
          <a:xfrm flipH="1" flipV="1">
            <a:off x="2226240" y="3267360"/>
            <a:ext cx="1015560" cy="22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33"/>
          <p:cNvSpPr/>
          <p:nvPr/>
        </p:nvSpPr>
        <p:spPr>
          <a:xfrm flipV="1">
            <a:off x="2226960" y="1771920"/>
            <a:ext cx="2127240" cy="152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4"/>
          <p:cNvSpPr/>
          <p:nvPr/>
        </p:nvSpPr>
        <p:spPr>
          <a:xfrm>
            <a:off x="3192480" y="2098440"/>
            <a:ext cx="2323440" cy="94284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  <a:effectLst>
            <a:softEdge rad="762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Расширение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2" name="CustomShape 35"/>
          <p:cNvSpPr/>
          <p:nvPr/>
        </p:nvSpPr>
        <p:spPr>
          <a:xfrm>
            <a:off x="3192480" y="1634040"/>
            <a:ext cx="2323440" cy="51696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  <a:effectLst>
            <a:softEdge rad="762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Продукт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Возможные этапы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Формирование видения проблемы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Расстановка приоритетов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Согласование временных рамок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Определение архитектуры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Формирование плана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Работы по плану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расширения ядра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Плюсы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Позволяет создать систему, задание на которую сформулировано нечетко и при отсутствии знаний в данной области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Экономия средств, если решение об отказе от разработки принимается на начальной итерации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Итерационная методика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Данная методика применима в случаях, когда время на исполнение проекта превышает имеющееся.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Методика предполагает возможность разделить проект на несколько самостоятельных последовательно идущих фрагментов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Аналогия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39640" y="1845000"/>
            <a:ext cx="8136720" cy="71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Надо разработать гоночный автомобиль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5076000" y="2746080"/>
            <a:ext cx="1508400" cy="1386720"/>
          </a:xfrm>
          <a:custGeom>
            <a:avLst/>
            <a:gdLst/>
            <a:ahLst/>
            <a:rect l="l" t="t" r="r" b="b"/>
            <a:pathLst>
              <a:path w="1508719" h="1387120">
                <a:moveTo>
                  <a:pt x="0" y="1053296"/>
                </a:moveTo>
                <a:cubicBezTo>
                  <a:pt x="85846" y="958769"/>
                  <a:pt x="171692" y="864243"/>
                  <a:pt x="277793" y="787079"/>
                </a:cubicBezTo>
                <a:cubicBezTo>
                  <a:pt x="383894" y="709914"/>
                  <a:pt x="501570" y="628891"/>
                  <a:pt x="636608" y="590309"/>
                </a:cubicBezTo>
                <a:cubicBezTo>
                  <a:pt x="771646" y="551727"/>
                  <a:pt x="958769" y="530506"/>
                  <a:pt x="1088020" y="555585"/>
                </a:cubicBezTo>
                <a:cubicBezTo>
                  <a:pt x="1217271" y="580664"/>
                  <a:pt x="1342664" y="655899"/>
                  <a:pt x="1412112" y="740780"/>
                </a:cubicBezTo>
                <a:cubicBezTo>
                  <a:pt x="1481560" y="825661"/>
                  <a:pt x="1522071" y="964557"/>
                  <a:pt x="1504709" y="1064871"/>
                </a:cubicBezTo>
                <a:cubicBezTo>
                  <a:pt x="1487347" y="1165185"/>
                  <a:pt x="1404395" y="1292506"/>
                  <a:pt x="1307939" y="1342663"/>
                </a:cubicBezTo>
                <a:cubicBezTo>
                  <a:pt x="1211483" y="1392820"/>
                  <a:pt x="1035935" y="1400537"/>
                  <a:pt x="925975" y="1365813"/>
                </a:cubicBezTo>
                <a:cubicBezTo>
                  <a:pt x="816016" y="1331089"/>
                  <a:pt x="692552" y="1224987"/>
                  <a:pt x="648182" y="1134319"/>
                </a:cubicBezTo>
                <a:cubicBezTo>
                  <a:pt x="603812" y="1043651"/>
                  <a:pt x="634679" y="920188"/>
                  <a:pt x="659757" y="821803"/>
                </a:cubicBezTo>
                <a:cubicBezTo>
                  <a:pt x="684835" y="723418"/>
                  <a:pt x="733063" y="640466"/>
                  <a:pt x="798653" y="544010"/>
                </a:cubicBezTo>
                <a:cubicBezTo>
                  <a:pt x="864243" y="447554"/>
                  <a:pt x="956840" y="333736"/>
                  <a:pt x="1053296" y="243068"/>
                </a:cubicBezTo>
                <a:cubicBezTo>
                  <a:pt x="1149752" y="152400"/>
                  <a:pt x="1224987" y="133109"/>
                  <a:pt x="1377387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Рисунок 2" descr=""/>
          <p:cNvPicPr/>
          <p:nvPr/>
        </p:nvPicPr>
        <p:blipFill>
          <a:blip r:embed="rId1"/>
          <a:stretch/>
        </p:blipFill>
        <p:spPr>
          <a:xfrm>
            <a:off x="971640" y="4228560"/>
            <a:ext cx="2148840" cy="142740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2344320" y="4826520"/>
            <a:ext cx="1508400" cy="1386720"/>
          </a:xfrm>
          <a:custGeom>
            <a:avLst/>
            <a:gdLst/>
            <a:ahLst/>
            <a:rect l="l" t="t" r="r" b="b"/>
            <a:pathLst>
              <a:path w="1508719" h="1387120">
                <a:moveTo>
                  <a:pt x="0" y="1053296"/>
                </a:moveTo>
                <a:cubicBezTo>
                  <a:pt x="85846" y="958769"/>
                  <a:pt x="171692" y="864243"/>
                  <a:pt x="277793" y="787079"/>
                </a:cubicBezTo>
                <a:cubicBezTo>
                  <a:pt x="383894" y="709914"/>
                  <a:pt x="501570" y="628891"/>
                  <a:pt x="636608" y="590309"/>
                </a:cubicBezTo>
                <a:cubicBezTo>
                  <a:pt x="771646" y="551727"/>
                  <a:pt x="958769" y="530506"/>
                  <a:pt x="1088020" y="555585"/>
                </a:cubicBezTo>
                <a:cubicBezTo>
                  <a:pt x="1217271" y="580664"/>
                  <a:pt x="1342664" y="655899"/>
                  <a:pt x="1412112" y="740780"/>
                </a:cubicBezTo>
                <a:cubicBezTo>
                  <a:pt x="1481560" y="825661"/>
                  <a:pt x="1522071" y="964557"/>
                  <a:pt x="1504709" y="1064871"/>
                </a:cubicBezTo>
                <a:cubicBezTo>
                  <a:pt x="1487347" y="1165185"/>
                  <a:pt x="1404395" y="1292506"/>
                  <a:pt x="1307939" y="1342663"/>
                </a:cubicBezTo>
                <a:cubicBezTo>
                  <a:pt x="1211483" y="1392820"/>
                  <a:pt x="1035935" y="1400537"/>
                  <a:pt x="925975" y="1365813"/>
                </a:cubicBezTo>
                <a:cubicBezTo>
                  <a:pt x="816016" y="1331089"/>
                  <a:pt x="692552" y="1224987"/>
                  <a:pt x="648182" y="1134319"/>
                </a:cubicBezTo>
                <a:cubicBezTo>
                  <a:pt x="603812" y="1043651"/>
                  <a:pt x="634679" y="920188"/>
                  <a:pt x="659757" y="821803"/>
                </a:cubicBezTo>
                <a:cubicBezTo>
                  <a:pt x="684835" y="723418"/>
                  <a:pt x="733063" y="640466"/>
                  <a:pt x="798653" y="544010"/>
                </a:cubicBezTo>
                <a:cubicBezTo>
                  <a:pt x="864243" y="447554"/>
                  <a:pt x="956840" y="333736"/>
                  <a:pt x="1053296" y="243068"/>
                </a:cubicBezTo>
                <a:cubicBezTo>
                  <a:pt x="1149752" y="152400"/>
                  <a:pt x="1224987" y="133109"/>
                  <a:pt x="1377387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4" name="Рисунок 3" descr=""/>
          <p:cNvPicPr/>
          <p:nvPr/>
        </p:nvPicPr>
        <p:blipFill>
          <a:blip r:embed="rId2"/>
          <a:stretch/>
        </p:blipFill>
        <p:spPr>
          <a:xfrm>
            <a:off x="3098520" y="2457360"/>
            <a:ext cx="1536120" cy="1964520"/>
          </a:xfrm>
          <a:prstGeom prst="rect">
            <a:avLst/>
          </a:prstGeom>
          <a:ln>
            <a:noFill/>
          </a:ln>
        </p:spPr>
      </p:pic>
      <p:sp>
        <p:nvSpPr>
          <p:cNvPr id="245" name="CustomShape 5"/>
          <p:cNvSpPr/>
          <p:nvPr/>
        </p:nvSpPr>
        <p:spPr>
          <a:xfrm>
            <a:off x="3708000" y="3789000"/>
            <a:ext cx="1508400" cy="1386720"/>
          </a:xfrm>
          <a:custGeom>
            <a:avLst/>
            <a:gdLst/>
            <a:ahLst/>
            <a:rect l="l" t="t" r="r" b="b"/>
            <a:pathLst>
              <a:path w="1508719" h="1387120">
                <a:moveTo>
                  <a:pt x="0" y="1053296"/>
                </a:moveTo>
                <a:cubicBezTo>
                  <a:pt x="85846" y="958769"/>
                  <a:pt x="171692" y="864243"/>
                  <a:pt x="277793" y="787079"/>
                </a:cubicBezTo>
                <a:cubicBezTo>
                  <a:pt x="383894" y="709914"/>
                  <a:pt x="501570" y="628891"/>
                  <a:pt x="636608" y="590309"/>
                </a:cubicBezTo>
                <a:cubicBezTo>
                  <a:pt x="771646" y="551727"/>
                  <a:pt x="958769" y="530506"/>
                  <a:pt x="1088020" y="555585"/>
                </a:cubicBezTo>
                <a:cubicBezTo>
                  <a:pt x="1217271" y="580664"/>
                  <a:pt x="1342664" y="655899"/>
                  <a:pt x="1412112" y="740780"/>
                </a:cubicBezTo>
                <a:cubicBezTo>
                  <a:pt x="1481560" y="825661"/>
                  <a:pt x="1522071" y="964557"/>
                  <a:pt x="1504709" y="1064871"/>
                </a:cubicBezTo>
                <a:cubicBezTo>
                  <a:pt x="1487347" y="1165185"/>
                  <a:pt x="1404395" y="1292506"/>
                  <a:pt x="1307939" y="1342663"/>
                </a:cubicBezTo>
                <a:cubicBezTo>
                  <a:pt x="1211483" y="1392820"/>
                  <a:pt x="1035935" y="1400537"/>
                  <a:pt x="925975" y="1365813"/>
                </a:cubicBezTo>
                <a:cubicBezTo>
                  <a:pt x="816016" y="1331089"/>
                  <a:pt x="692552" y="1224987"/>
                  <a:pt x="648182" y="1134319"/>
                </a:cubicBezTo>
                <a:cubicBezTo>
                  <a:pt x="603812" y="1043651"/>
                  <a:pt x="634679" y="920188"/>
                  <a:pt x="659757" y="821803"/>
                </a:cubicBezTo>
                <a:cubicBezTo>
                  <a:pt x="684835" y="723418"/>
                  <a:pt x="733063" y="640466"/>
                  <a:pt x="798653" y="544010"/>
                </a:cubicBezTo>
                <a:cubicBezTo>
                  <a:pt x="864243" y="447554"/>
                  <a:pt x="956840" y="333736"/>
                  <a:pt x="1053296" y="243068"/>
                </a:cubicBezTo>
                <a:cubicBezTo>
                  <a:pt x="1149752" y="152400"/>
                  <a:pt x="1224987" y="133109"/>
                  <a:pt x="1377387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Рисунок 4" descr=""/>
          <p:cNvPicPr/>
          <p:nvPr/>
        </p:nvPicPr>
        <p:blipFill>
          <a:blip r:embed="rId3"/>
          <a:stretch/>
        </p:blipFill>
        <p:spPr>
          <a:xfrm>
            <a:off x="6593040" y="2746080"/>
            <a:ext cx="2266920" cy="14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Аналогия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872000" y="930240"/>
            <a:ext cx="5333760" cy="575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Agile Manifesto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67640" y="184500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Разрабатывая программное обеспечение и помогая другим делать это, мы стараемся найти наилучшие подходы к разработке. В процессе этой работы мы пришли к тому, чтобы ценить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личности и их взаимодействия важнее, чем процессы и инструменты,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работающее программное обеспечение важнее, чем полная документация,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сотрудничество с заказчиком важнее, чем контрактные обязательства,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реакция на изменения важнее, чем следование плану.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Понятия справа важны, но мы больше ценим понятия слева.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Agile Manifesto -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989000"/>
            <a:ext cx="8506800" cy="460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58920" indent="-358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Удовлетворение клиента за счёт ранней и бесперебойной поставки ценного ПО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Приветствие изменения требований, даже в конце разработки. Это может повысить конкурентоспособность полученного продукта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Частая поставка рабочего ПО (каждый месяц или неделю или ещё чаще)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Тесное, ежедневное общение заказчика с разработчиками на протяжении всего проекта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Agile Manifesto -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989000"/>
            <a:ext cx="8229240" cy="439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0720" indent="-45036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Проектом занимаются мотивированные личности, которые обеспечены нужными условиями работы, поддержкой и доверием. 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Рекомендуемый метод передачи информации это личный разговор (лицом к лицу)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Работающее ПО — лучший измеритель прогресса 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900" spc="-1" strike="noStrike">
                <a:solidFill>
                  <a:srgbClr val="000000"/>
                </a:solidFill>
                <a:latin typeface="Calibri"/>
              </a:rPr>
              <a:t>Спонсоры, разработчики и пользователи должны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иметь возможность поддерживать постоянный темп на неопределенный срок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Agile Manifesto -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57200" y="1989000"/>
            <a:ext cx="8229240" cy="439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31720" indent="-531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 startAt="9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Постоянное внимание на улучшение технического мастерства и удобный дизайн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 startAt="9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Простота — искусство НЕ делать лишней работы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 startAt="9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Лучшие архитектура, требования и дизайн получаются у самоорганизованной команды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450720" indent="-4503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 startAt="9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Постоянная адаптация к изменяющимся обстоятельствам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Серьезные деньги…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Рисунок 2" descr=""/>
          <p:cNvPicPr/>
          <p:nvPr/>
        </p:nvPicPr>
        <p:blipFill>
          <a:blip r:embed="rId1"/>
          <a:stretch/>
        </p:blipFill>
        <p:spPr>
          <a:xfrm>
            <a:off x="2483640" y="1917000"/>
            <a:ext cx="4055040" cy="468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Экстремальное программирование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989000"/>
            <a:ext cx="8229240" cy="439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Все этапы проводятся одновременно.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любой момент времени команда анализирует потребности заказчика, проектирует систему, разрабатывает и тестирует ее.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Основные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Короткий цикл обратной связи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Разработка через тестирование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Выбор приоритетов и управление рисками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Выделенный пользователь (Заказчик всегда рядом)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Парное программирование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Основные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Непрерывный процесс разработки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Непрерывная интеграция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Частые небольшие релизы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5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Переоценка потребностей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Основные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Понимание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625320" indent="-624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8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Простота проектирования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625320" indent="-624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8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Метафора системы/ взаимодействие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625320" indent="-624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8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Коллективное владение кодом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625320" indent="-624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8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Стандарт кодирования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Основные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Социальная защищенность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625320" indent="-624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12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40-часовая рабочая неделя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Условия работы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Секретарь для ответа на звонки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Забаррикадировать дверь и выбросить пиратский флаг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Никаких изменений в поставленную задачу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Экстремальное программирование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Применение отдельных принципов не переводит разработку системы в область экстремального программирования.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Но отдельные принципы могут успешно применяться на практике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Экстремальное программирование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Плюсы: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Гибкость и скорость разработки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Повышенное качество разработки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Минусы: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Подходит для небольшой команды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Проблема карго-культа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Лицензирование проводится зачастую просто ради того, чтобы соответствовать формальным требованиям, а не вывести бизнес-процессы на качественно новый уровень.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функциональных точек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Функциональная точка (ф.т.) –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809640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работа, которую сотрудник может выполнить за 1-2 дня.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100 строк кода на С/С++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8 страниц документации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введенных элементов данных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нарисованных изображений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989000"/>
            <a:ext cx="8229240" cy="460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Развертывание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Использование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41300"/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Жизненный цикл ПО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функциональных точек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 ф.т. – небольшая утилита (1-2 дня)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10 ф.т. – небольшое приложение (до месяца)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100 ф.т. – приложение (6 месяцев в команде, предел для одиночки, 85% вероятность успеха)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функциональных точек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1000 ф.т. – коммерческое приложение  (год в команде из 10 человек, 85% вероятность успеха в команде, 45% - для одиночки)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10000 ф.т. – для реализации требуется команда из 100 разработчиков (1,5 – 5 лет, 50% вероятность успеха).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100000 ф.т. – системы уровня Windows (5-8 лет, 35% успеха)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функциональных точек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7200" y="1989000"/>
            <a:ext cx="843480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Система управления огнем истребителя  F16 – 236 тыс. строк кода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Windows Vista – 55 млн строк кода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MacOS X – 86 млн строк кода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Debian Linux 4.0 – 283 млн. строк кода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https://informationisbeautiful.net/visualizations/million-lines-of-code/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функциональных точек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1438920" y="1979280"/>
            <a:ext cx="6409080" cy="480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Метод функциональных точек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989000"/>
            <a:ext cx="843480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Американский программист пишет в год порядка 7,7 тыс. строк кода, выполняя при этом в среднем 63 функциональных точек. Европейский программист пишет 16,7 тысяч строчек кода, проходя при этом менее 30 функциональных точек. Основное отличие заключается в качестве сопровождаемости полученного кода и распределении обязанностей.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Персональный процесс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Задачи: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улучшить навыки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оценки и планирования;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научиться осознавать и выполнять взятые обязательства;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научиться управлять качеством проекта;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уменьшить количество ошибок.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Персональный процесс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 PSP специалист должен пройти три стадии из четырех: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несознательно некомпетентен;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сознательно некомпетентен;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сознательно компетентен;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несознательно компетентен.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Персональный процесс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Формально методика содержит 7 последовательных этапов, через которые проходит программист. Для контроля используется 76 различных форм. Однако положения PSP достаточно просты и могут применяться в неформальном порядке.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Персональный процесс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The key data collected in the PSP tool are time, defect, and size data – the time spent in each phase; when and where defects were injected, found, and fixed; and the size of the product parts. Software developers use many other measures that are derived from these three basic measures to understand and improve their performance. Derived measures include: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estimation accuracy (size/time);     prediction intervals (size/time);     time in phase distribution;     defect injection distribution;     defect removal distribution;     productivity;     reuse percentage;     cost performance index;     planned value;     earned value;     predicted earned value;     defect density;     defect density by phase;     defect removal rate by phase;     defect removal leverage;     review rates;     process yield;     phase yield;     failure cost of quality (COQ);     appraisal COQ;     appraisal/failure COQ ratio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Персональный процесс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ходе работы измеряются: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- размер (например, в строчках кода);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- усилия (потраченное время);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- качество (число ошибок);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- планирование (соответствие сроков)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Жизненный цикл в </a:t>
            </a:r>
            <a:br/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Rational Unified Process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989000"/>
            <a:ext cx="8229240" cy="413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743040" indent="-7426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743040" indent="-7426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Разработка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743040" indent="-7426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743040" indent="-7426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Стабилизация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743040" indent="-7426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Внедрение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0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Начальный уровень.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Здесь программист приучается вести тестирование, документирование всех параметров своей деятельности, учится планировать свою работу.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0.1.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Прививаемые навыки: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Составление последовательности выполняемых работ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Примерно оценивать время, необходимое на создание отдельных модулей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0.1.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Прививаемые навыки: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Тестирование разрабатываемых модулей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Документирование всех действий – количество строчек кода на модуль, количество ошибок, затраченное время на разработку и поиск ошибок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0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.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2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Программист учится оценивать объем работ по задаче в целом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Прививаемые навыки: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Документирование объема работ по задаче – общее количество строк, модулей, затраченное время, обнаруженные ошибки, страницы документации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вен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1.1.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 данном уровне программист учится правильно оценивать сложность будущих работ. При этом учитывается дописывается новый код, создается новый модуль или объект, модифицируется имеющийся код, оценивается сложность проекта.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1.2.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На данном уровне программист учится оценивать объем предстоящих работ. На основе накопленного опыта составляется календарный план выполнения работ.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1.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2.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Этапы составления плана работ: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Оценка требований к продукту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 модулей программы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Оценка объема модулей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Оценка времени на модули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Составление плана работ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ь 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1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.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2</a:t>
            </a: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 ходу выполнения работ отслеживается соответствие плану. При выявлении несоответствий необходимо понять причину их появления.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2.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Уровень посвящен управлению качеством программного кода и качеству проектирования.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2.1.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Основным инструментом здесь является поиск ошибок «методом пристального взгляда» - тщательное изучение написанного кода еще до этапа компиляции.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Задачи этапа анализа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989000"/>
            <a:ext cx="8229240" cy="432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Составление списка требований к разрабатываемой системе и среде ее функционирования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Требования к системам реального времени и макросам, автоматизирующим офисные задачи, различны.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2.1.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Целью подобных просмотров является обучение поиску ошибок, выявление «любимых» ошибок и борьба с ними.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Некоторые организации проводят собрания, посвященные разбору новых видов ошибок.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2.1.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Еще одним методом является повторный просмотр кода, например, раз в неделю. Целью повторного просмотра является анализ написанного кода, когда программист не «зашорен» текущим решением, сидящим у него в голове.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2.2.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Основной задачей здесь является улучшение навыков проектирования систем.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2.2.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Проводится сравнение начальных планов с реально получившейся траекторией выполнения работ по проекту.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Анализируются причины отклонений, причины неточного составления планов.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Уровень 3.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1989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Посвящен самостоятельному совершенствованию процесса разработки.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Программист находит индивидуальные недостатки и разрабатывает программу борьбы с ними.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62840"/>
            <a:ext cx="8229240" cy="1081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10243e"/>
                </a:solidFill>
                <a:latin typeface="Calibri"/>
              </a:rPr>
              <a:t>Задачи этапа анализа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98900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Ранжирование списка требований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Реализация первоочередных требований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Выявление несовместимых требований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Требования, которыми можно пожертвовать в кризисной ситуации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6054</TotalTime>
  <Application>LibreOffice/6.0.7.3$Linux_X86_64 LibreOffice_project/00m0$Build-3</Application>
  <Words>519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2010-04-19T17:41:07Z</dcterms:created>
  <dc:creator>user</dc:creator>
  <dc:description/>
  <dc:language>ru-RU</dc:language>
  <cp:lastModifiedBy/>
  <cp:lastPrinted>2010-04-25T13:02:55Z</cp:lastPrinted>
  <dcterms:modified xsi:type="dcterms:W3CDTF">2019-11-25T16:46:35Z</dcterms:modified>
  <cp:revision>118</cp:revision>
  <dc:subject/>
  <dc:title>Технология разработки программного обеспечения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