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8bc62a5c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8bc62a5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8bc62a5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8bc62a5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8bc62a5c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8bc62a5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8bc62a5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8bc62a5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8bc62a5c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8bc62a5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8bc62a5c8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8bc62a5c8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9575"/>
            <a:ext cx="8520600" cy="16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Команда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“Смешные хахатончики”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685300" y="2834125"/>
            <a:ext cx="4146900" cy="18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Состав команды:</a:t>
            </a:r>
            <a:br>
              <a:rPr lang="ru" sz="2200"/>
            </a:br>
            <a:r>
              <a:rPr lang="ru" sz="2200"/>
              <a:t>Покровский Иван</a:t>
            </a:r>
            <a:br>
              <a:rPr lang="ru" sz="2200"/>
            </a:br>
            <a:r>
              <a:rPr lang="ru" sz="2200"/>
              <a:t>Клышников Михаил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/>
              <a:t>Семенов Богдан</a:t>
            </a:r>
            <a:endParaRPr sz="22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88" y="1998975"/>
            <a:ext cx="27336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Извлечение тикера из новости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</a:rPr>
              <a:t>Идея.</a:t>
            </a:r>
            <a:r>
              <a:rPr lang="ru" sz="1100">
                <a:solidFill>
                  <a:schemeClr val="dk1"/>
                </a:solidFill>
              </a:rPr>
              <a:t> Каждой новости сопоставляем список тикеров, которые в ней упомянуты.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ru" sz="1100">
                <a:solidFill>
                  <a:schemeClr val="dk1"/>
                </a:solidFill>
              </a:rPr>
              <a:t>Источник текста:</a:t>
            </a:r>
            <a:r>
              <a:rPr lang="ru" sz="1100">
                <a:solidFill>
                  <a:schemeClr val="dk1"/>
                </a:solidFill>
              </a:rPr>
              <a:t> 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 + publication</a:t>
            </a:r>
            <a:r>
              <a:rPr lang="ru" sz="1100">
                <a:solidFill>
                  <a:schemeClr val="dk1"/>
                </a:solidFill>
              </a:rPr>
              <a:t> (обрезаем слишком длинный body до N символов).</a:t>
            </a:r>
            <a:br>
              <a:rPr lang="ru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ru" sz="1100">
                <a:solidFill>
                  <a:schemeClr val="dk1"/>
                </a:solidFill>
              </a:rPr>
              <a:t>Матчинг:</a:t>
            </a:r>
            <a:r>
              <a:rPr lang="ru" sz="1100">
                <a:solidFill>
                  <a:schemeClr val="dk1"/>
                </a:solidFill>
              </a:rPr>
              <a:t> набор регулярных выражений на RU/EN-варианты брендов и компаний (напр. 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лукойл|lukoil → LKOH</a:t>
            </a:r>
            <a:r>
              <a:rPr lang="ru" sz="1100">
                <a:solidFill>
                  <a:schemeClr val="dk1"/>
                </a:solidFill>
              </a:rPr>
              <a:t>, 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газпром|gazprom → GAZP</a:t>
            </a:r>
            <a:r>
              <a:rPr lang="ru" sz="1100">
                <a:solidFill>
                  <a:schemeClr val="dk1"/>
                </a:solidFill>
              </a:rPr>
              <a:t>).</a:t>
            </a:r>
            <a:br>
              <a:rPr lang="ru" sz="1100">
                <a:solidFill>
                  <a:schemeClr val="dk1"/>
                </a:solidFill>
              </a:rPr>
            </a:br>
            <a:r>
              <a:rPr lang="ru" sz="1100">
                <a:solidFill>
                  <a:schemeClr val="dk1"/>
                </a:solidFill>
              </a:rPr>
              <a:t> • матчим по словам/леммам, без захвата частей других слов.</a:t>
            </a:r>
            <a:br>
              <a:rPr lang="ru" sz="1100">
                <a:solidFill>
                  <a:schemeClr val="dk1"/>
                </a:solidFill>
              </a:rPr>
            </a:br>
            <a:r>
              <a:rPr lang="ru" sz="1100">
                <a:solidFill>
                  <a:schemeClr val="dk1"/>
                </a:solidFill>
              </a:rPr>
              <a:t> • приводим к верхнему регистру, убираем пробелы.</a:t>
            </a:r>
            <a:br>
              <a:rPr lang="ru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ru" sz="1100">
                <a:solidFill>
                  <a:schemeClr val="dk1"/>
                </a:solidFill>
              </a:rPr>
              <a:t>Мульти-тикер:</a:t>
            </a:r>
            <a:r>
              <a:rPr lang="ru" sz="1100">
                <a:solidFill>
                  <a:schemeClr val="dk1"/>
                </a:solidFill>
              </a:rPr>
              <a:t> одна новость может относиться к нескольким тикерам → сохраняем список 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['GAZP','LKOH']</a:t>
            </a:r>
            <a:r>
              <a:rPr lang="ru" sz="1100">
                <a:solidFill>
                  <a:schemeClr val="dk1"/>
                </a:solidFill>
              </a:rPr>
              <a:t>.</a:t>
            </a:r>
            <a:br>
              <a:rPr lang="ru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</a:t>
            </a:r>
            <a:r>
              <a:rPr lang="ru"/>
              <a:t>сентимента</a:t>
            </a:r>
            <a:r>
              <a:rPr lang="ru"/>
              <a:t> новости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</a:rPr>
              <a:t>Задача.</a:t>
            </a:r>
            <a:r>
              <a:rPr lang="ru" sz="1100">
                <a:solidFill>
                  <a:schemeClr val="dk1"/>
                </a:solidFill>
              </a:rPr>
              <a:t> Для каждого текста получить вероятности тональностей и итоговый скор.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ru" sz="1100">
                <a:solidFill>
                  <a:schemeClr val="dk1"/>
                </a:solidFill>
              </a:rPr>
              <a:t>Модель:</a:t>
            </a:r>
            <a:br>
              <a:rPr lang="ru" sz="1100">
                <a:solidFill>
                  <a:schemeClr val="dk1"/>
                </a:solidFill>
              </a:rPr>
            </a:br>
            <a:r>
              <a:rPr lang="ru" sz="1100">
                <a:solidFill>
                  <a:schemeClr val="dk1"/>
                </a:solidFill>
              </a:rPr>
              <a:t>перевод RU→EN и </a:t>
            </a:r>
            <a:r>
              <a:rPr b="1" lang="ru" sz="1100">
                <a:solidFill>
                  <a:schemeClr val="dk1"/>
                </a:solidFill>
              </a:rPr>
              <a:t>FinBERT</a:t>
            </a:r>
            <a:r>
              <a:rPr lang="ru" sz="1100">
                <a:solidFill>
                  <a:schemeClr val="dk1"/>
                </a:solidFill>
              </a:rPr>
              <a:t>.</a:t>
            </a:r>
            <a:br>
              <a:rPr lang="ru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ru" sz="1100">
                <a:solidFill>
                  <a:schemeClr val="dk1"/>
                </a:solidFill>
              </a:rPr>
              <a:t>Выход:</a:t>
            </a:r>
            <a:r>
              <a:rPr lang="ru" sz="1100">
                <a:solidFill>
                  <a:schemeClr val="dk1"/>
                </a:solidFill>
              </a:rPr>
              <a:t> 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p_positive, p_negative, p_neutral</a:t>
            </a:r>
            <a:r>
              <a:rPr lang="ru" sz="1100">
                <a:solidFill>
                  <a:schemeClr val="dk1"/>
                </a:solidFill>
              </a:rPr>
              <a:t>, 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sent_label = argmax</a:t>
            </a:r>
            <a:r>
              <a:rPr lang="ru" sz="1100">
                <a:solidFill>
                  <a:schemeClr val="dk1"/>
                </a:solidFill>
              </a:rPr>
              <a:t>,</a:t>
            </a:r>
            <a:br>
              <a:rPr lang="ru" sz="1100">
                <a:solidFill>
                  <a:schemeClr val="dk1"/>
                </a:solidFill>
              </a:rPr>
            </a:br>
            <a:r>
              <a:rPr lang="ru" sz="1100">
                <a:solidFill>
                  <a:schemeClr val="dk1"/>
                </a:solidFill>
              </a:rPr>
              <a:t> </a:t>
            </a:r>
            <a:r>
              <a:rPr b="1" lang="ru" sz="1100">
                <a:solidFill>
                  <a:schemeClr val="dk1"/>
                </a:solidFill>
              </a:rPr>
              <a:t>sent_score</a:t>
            </a:r>
            <a:r>
              <a:rPr lang="ru" sz="1100">
                <a:solidFill>
                  <a:schemeClr val="dk1"/>
                </a:solidFill>
              </a:rPr>
              <a:t> = 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p_positive − p_negative</a:t>
            </a:r>
            <a:r>
              <a:rPr lang="ru" sz="1100">
                <a:solidFill>
                  <a:schemeClr val="dk1"/>
                </a:solidFill>
              </a:rPr>
              <a:t> ([-1, 1]).</a:t>
            </a:r>
            <a:br>
              <a:rPr lang="ru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ru" sz="1100">
                <a:solidFill>
                  <a:schemeClr val="dk1"/>
                </a:solidFill>
              </a:rPr>
              <a:t>Оптимизации:</a:t>
            </a:r>
            <a:r>
              <a:rPr lang="ru" sz="1100">
                <a:solidFill>
                  <a:schemeClr val="dk1"/>
                </a:solidFill>
              </a:rPr>
              <a:t> batch-инференс, FP16 на GPU, кеширование результатов для одинаковых текстов.</a:t>
            </a:r>
            <a:br>
              <a:rPr lang="ru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ru" sz="1100">
                <a:solidFill>
                  <a:schemeClr val="dk1"/>
                </a:solidFill>
              </a:rPr>
              <a:t>Контроль качества:</a:t>
            </a:r>
            <a:r>
              <a:rPr lang="ru" sz="1100">
                <a:solidFill>
                  <a:schemeClr val="dk1"/>
                </a:solidFill>
              </a:rPr>
              <a:t> sanity-чек: распределения вероятностей, примеры ручной разметки.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дополнительных фичей для ценовых котировок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383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Группируем по ticker. Считаем: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Базовые счетчики: доходности за i дней, сумма доходностей за прошлые i дней, кол-во новостей за день, длина заголовков, + средняя. Аналогично с содержанием.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Данные из новостей:  sent_score_mean/max/min/sum, p_positive_mean, p_negative_mean, p_neutral_mean, n_news.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Темы: средний вектор тем дня topic_mean_*, top_topic_idx/strength (через NMF на TF-IDF).</a:t>
            </a:r>
            <a:endParaRPr sz="11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Календарные признаки: dow, month, is_month_start/end, sin/cos(dow).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 Важно: считаем только для дня t-1 и ранее.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контекстных эмбендингов для котировок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Наша цель: сделать один контекстный эмбендинг для предыдущих новостей, чтобы он учитывал их с разной долей.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</a:rPr>
              <a:t>Это опциональный вариант решения.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Кодируем как ctx_*. Фильтруем новости, для каждой с помощью TF-IDF→SVD строим эмбендинги (для темы и содержания, затем конкатенируем). </a:t>
            </a:r>
            <a:br>
              <a:rPr lang="ru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ru" sz="1100">
                <a:solidFill>
                  <a:schemeClr val="dk1"/>
                </a:solidFill>
              </a:rPr>
              <a:t> Затем по всей истории берем один ембендинг: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weight_i = softmax( score_i + time_bias * ( -Δt_i / τ ) )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ctx = Σ_i weight_i * e_i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После проверки обучения на таких эмбендингах выяснилось, что они сильно </a:t>
            </a:r>
            <a:r>
              <a:rPr lang="ru" sz="1100">
                <a:solidFill>
                  <a:schemeClr val="dk1"/>
                </a:solidFill>
              </a:rPr>
              <a:t>замедляют</a:t>
            </a:r>
            <a:r>
              <a:rPr lang="ru" sz="1100">
                <a:solidFill>
                  <a:schemeClr val="dk1"/>
                </a:solidFill>
              </a:rPr>
              <a:t> обучения, а прирост в метриках дают не сильно значимый. Но эксперимент мы провели.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Утечки, опять же, не происходит, т.к используем только информацию за предыдущие t-1 дней.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и обучение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205"/>
              <a:buFont typeface="Arial"/>
              <a:buNone/>
            </a:pPr>
            <a:r>
              <a:rPr b="1" lang="ru" sz="3900">
                <a:solidFill>
                  <a:schemeClr val="dk1"/>
                </a:solidFill>
              </a:rPr>
              <a:t>Модель</a:t>
            </a:r>
            <a:endParaRPr b="1" sz="3900">
              <a:solidFill>
                <a:schemeClr val="dk1"/>
              </a:solidFill>
            </a:endParaRPr>
          </a:p>
          <a:p>
            <a:pPr indent="-29051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ru" sz="3900">
                <a:solidFill>
                  <a:schemeClr val="dk1"/>
                </a:solidFill>
              </a:rPr>
              <a:t>MultiOutputRegressor(RandomForestRegressor)</a:t>
            </a:r>
            <a:r>
              <a:rPr lang="ru" sz="3900">
                <a:solidFill>
                  <a:schemeClr val="dk1"/>
                </a:solidFill>
              </a:rPr>
              <a:t> — 500 деревьев, </a:t>
            </a:r>
            <a:r>
              <a:rPr lang="ru" sz="3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max_depth=None</a:t>
            </a:r>
            <a:r>
              <a:rPr lang="ru" sz="3900">
                <a:solidFill>
                  <a:schemeClr val="dk1"/>
                </a:solidFill>
              </a:rPr>
              <a:t>, </a:t>
            </a:r>
            <a:r>
              <a:rPr lang="ru" sz="3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random_state=42</a:t>
            </a:r>
            <a:r>
              <a:rPr lang="ru" sz="3900">
                <a:solidFill>
                  <a:schemeClr val="dk1"/>
                </a:solidFill>
              </a:rPr>
              <a:t>.</a:t>
            </a:r>
            <a:endParaRPr sz="3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205"/>
              <a:buFont typeface="Arial"/>
              <a:buNone/>
            </a:pPr>
            <a:r>
              <a:rPr b="1" lang="ru" sz="3900">
                <a:solidFill>
                  <a:schemeClr val="dk1"/>
                </a:solidFill>
              </a:rPr>
              <a:t>Входные признаки </a:t>
            </a:r>
            <a:endParaRPr b="1" sz="3900">
              <a:solidFill>
                <a:schemeClr val="dk1"/>
              </a:solidFill>
            </a:endParaRPr>
          </a:p>
          <a:p>
            <a:pPr indent="-29051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ru" sz="3900">
                <a:solidFill>
                  <a:schemeClr val="dk1"/>
                </a:solidFill>
              </a:rPr>
              <a:t>Котировки/свечи</a:t>
            </a:r>
            <a:r>
              <a:rPr lang="ru" sz="3900">
                <a:solidFill>
                  <a:schemeClr val="dk1"/>
                </a:solidFill>
              </a:rPr>
              <a:t> за даты ≤ </a:t>
            </a:r>
            <a:r>
              <a:rPr i="1" lang="ru" sz="3900">
                <a:solidFill>
                  <a:schemeClr val="dk1"/>
                </a:solidFill>
              </a:rPr>
              <a:t>t</a:t>
            </a:r>
            <a:r>
              <a:rPr lang="ru" sz="3900">
                <a:solidFill>
                  <a:schemeClr val="dk1"/>
                </a:solidFill>
              </a:rPr>
              <a:t> (технические/агрегированные числовые фичи).</a:t>
            </a:r>
            <a:br>
              <a:rPr lang="ru" sz="3900">
                <a:solidFill>
                  <a:schemeClr val="dk1"/>
                </a:solidFill>
              </a:rPr>
            </a:br>
            <a:br>
              <a:rPr lang="ru" sz="3900">
                <a:solidFill>
                  <a:schemeClr val="dk1"/>
                </a:solidFill>
              </a:rPr>
            </a:br>
            <a:endParaRPr sz="3900">
              <a:solidFill>
                <a:schemeClr val="dk1"/>
              </a:solidFill>
            </a:endParaRPr>
          </a:p>
          <a:p>
            <a:pPr indent="-2905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ru" sz="3900">
                <a:solidFill>
                  <a:schemeClr val="dk1"/>
                </a:solidFill>
              </a:rPr>
              <a:t>Новости </a:t>
            </a:r>
            <a:r>
              <a:rPr lang="ru" sz="3900">
                <a:solidFill>
                  <a:schemeClr val="dk1"/>
                </a:solidFill>
              </a:rPr>
              <a:t>: агрегаты </a:t>
            </a:r>
            <a:r>
              <a:rPr b="1" lang="ru" sz="3900">
                <a:solidFill>
                  <a:schemeClr val="dk1"/>
                </a:solidFill>
              </a:rPr>
              <a:t>только по датам ≤ t−1</a:t>
            </a:r>
            <a:br>
              <a:rPr b="1" lang="ru" sz="3900">
                <a:solidFill>
                  <a:schemeClr val="dk1"/>
                </a:solidFill>
              </a:rPr>
            </a:br>
            <a:r>
              <a:rPr lang="ru" sz="3900">
                <a:solidFill>
                  <a:schemeClr val="dk1"/>
                </a:solidFill>
              </a:rPr>
              <a:t> — </a:t>
            </a:r>
            <a:r>
              <a:rPr lang="ru" sz="3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sent_score_{mean,max,min,sum}</a:t>
            </a:r>
            <a:r>
              <a:rPr lang="ru" sz="3900">
                <a:solidFill>
                  <a:schemeClr val="dk1"/>
                </a:solidFill>
              </a:rPr>
              <a:t>, </a:t>
            </a:r>
            <a:r>
              <a:rPr lang="ru" sz="3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p_{positive,negative,neutral}_mean</a:t>
            </a:r>
            <a:r>
              <a:rPr lang="ru" sz="3900">
                <a:solidFill>
                  <a:schemeClr val="dk1"/>
                </a:solidFill>
              </a:rPr>
              <a:t>, </a:t>
            </a:r>
            <a:r>
              <a:rPr lang="ru" sz="3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n_news</a:t>
            </a:r>
            <a:r>
              <a:rPr lang="ru" sz="3900">
                <a:solidFill>
                  <a:schemeClr val="dk1"/>
                </a:solidFill>
              </a:rPr>
              <a:t>,</a:t>
            </a:r>
            <a:br>
              <a:rPr lang="ru" sz="3900">
                <a:solidFill>
                  <a:schemeClr val="dk1"/>
                </a:solidFill>
              </a:rPr>
            </a:br>
            <a:r>
              <a:rPr lang="ru" sz="3900">
                <a:solidFill>
                  <a:schemeClr val="dk1"/>
                </a:solidFill>
              </a:rPr>
              <a:t> — сдвиги </a:t>
            </a:r>
            <a:r>
              <a:rPr b="1" lang="ru" sz="3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*_lag1</a:t>
            </a:r>
            <a:r>
              <a:rPr lang="ru" sz="3900">
                <a:solidFill>
                  <a:schemeClr val="dk1"/>
                </a:solidFill>
              </a:rPr>
              <a:t> и </a:t>
            </a:r>
            <a:r>
              <a:rPr b="1" lang="ru" sz="3900">
                <a:solidFill>
                  <a:schemeClr val="dk1"/>
                </a:solidFill>
              </a:rPr>
              <a:t>роллинги </a:t>
            </a:r>
            <a:r>
              <a:rPr b="1" lang="ru" sz="3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*_roll3</a:t>
            </a:r>
            <a:r>
              <a:rPr b="1" lang="ru" sz="3900">
                <a:solidFill>
                  <a:schemeClr val="dk1"/>
                </a:solidFill>
              </a:rPr>
              <a:t>, </a:t>
            </a:r>
            <a:r>
              <a:rPr b="1" lang="ru" sz="3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*_roll7</a:t>
            </a:r>
            <a:r>
              <a:rPr lang="ru" sz="3900">
                <a:solidFill>
                  <a:schemeClr val="dk1"/>
                </a:solidFill>
              </a:rPr>
              <a:t> (anti-leak).</a:t>
            </a:r>
            <a:br>
              <a:rPr lang="ru" sz="3900">
                <a:solidFill>
                  <a:schemeClr val="dk1"/>
                </a:solidFill>
              </a:rPr>
            </a:br>
            <a:endParaRPr sz="3900">
              <a:solidFill>
                <a:schemeClr val="dk1"/>
              </a:solidFill>
            </a:endParaRPr>
          </a:p>
          <a:p>
            <a:pPr indent="-2905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3900">
                <a:solidFill>
                  <a:schemeClr val="dk1"/>
                </a:solidFill>
              </a:rPr>
              <a:t>Все признаки </a:t>
            </a:r>
            <a:r>
              <a:rPr b="1" lang="ru" sz="3900">
                <a:solidFill>
                  <a:schemeClr val="dk1"/>
                </a:solidFill>
              </a:rPr>
              <a:t>числовые</a:t>
            </a:r>
            <a:r>
              <a:rPr lang="ru" sz="3900">
                <a:solidFill>
                  <a:schemeClr val="dk1"/>
                </a:solidFill>
              </a:rPr>
              <a:t>; категориальные не используются.</a:t>
            </a:r>
            <a:br>
              <a:rPr lang="ru" sz="3900">
                <a:solidFill>
                  <a:schemeClr val="dk1"/>
                </a:solidFill>
              </a:rPr>
            </a:br>
            <a:endParaRPr sz="3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Эксперименты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Проверенные модели:</a:t>
            </a:r>
            <a:br>
              <a:rPr lang="ru"/>
            </a:br>
            <a:r>
              <a:rPr lang="ru"/>
              <a:t>LightGbm, Xgboost, NHITS, TFT, </a:t>
            </a:r>
            <a:r>
              <a:rPr lang="ru"/>
              <a:t>RandomForest</a:t>
            </a:r>
            <a:r>
              <a:rPr lang="ru"/>
              <a:t>, Catboost.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17414" l="7145" r="6236" t="7975"/>
          <a:stretch/>
        </p:blipFill>
        <p:spPr>
          <a:xfrm>
            <a:off x="3856900" y="1956850"/>
            <a:ext cx="3604174" cy="6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4">
            <a:alphaModFix/>
          </a:blip>
          <a:srcRect b="0" l="2275" r="43929" t="0"/>
          <a:stretch/>
        </p:blipFill>
        <p:spPr>
          <a:xfrm>
            <a:off x="592750" y="2102125"/>
            <a:ext cx="1924425" cy="29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