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299" y="4255889"/>
            <a:ext cx="3279962" cy="13666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4175" y="1242367"/>
            <a:ext cx="7166950" cy="7939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3985121" y="266700"/>
            <a:ext cx="5034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Структура репозитория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7670" y="1937624"/>
            <a:ext cx="13089640" cy="587835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3377492" y="622300"/>
            <a:ext cx="624981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100">
                <a:solidFill>
                  <a:srgbClr val="535353"/>
                </a:solidFill>
              </a:rPr>
              <a:t>Типичная работа с веткой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25640" y="1123949"/>
            <a:ext cx="220611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535353"/>
                </a:solidFill>
              </a:rPr>
              <a:t>Branch.</a:t>
            </a:r>
          </a:p>
        </p:txBody>
      </p:sp>
      <p:sp>
        <p:nvSpPr>
          <p:cNvPr id="106" name="Shape 106"/>
          <p:cNvSpPr/>
          <p:nvPr/>
        </p:nvSpPr>
        <p:spPr>
          <a:xfrm>
            <a:off x="354874" y="2984499"/>
            <a:ext cx="124207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Ветвь (branch) - направление разработки, независимое от других</a:t>
            </a:r>
          </a:p>
        </p:txBody>
      </p:sp>
      <p:sp>
        <p:nvSpPr>
          <p:cNvPr id="107" name="Shape 107"/>
          <p:cNvSpPr/>
          <p:nvPr/>
        </p:nvSpPr>
        <p:spPr>
          <a:xfrm>
            <a:off x="229176" y="4540250"/>
            <a:ext cx="119990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Ветвь представляет собой копию части хранилища, в которую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можно вносить изменения, не влияющие на другие ветви.</a:t>
            </a:r>
          </a:p>
        </p:txBody>
      </p:sp>
      <p:sp>
        <p:nvSpPr>
          <p:cNvPr id="108" name="Shape 108"/>
          <p:cNvSpPr/>
          <p:nvPr/>
        </p:nvSpPr>
        <p:spPr>
          <a:xfrm>
            <a:off x="257367" y="6616699"/>
            <a:ext cx="1222206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Ветвь в Git - это простой лекговесный подвижный указатель на один из коммитов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90500"/>
            <a:ext cx="7404100" cy="941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053" y="476250"/>
            <a:ext cx="6820206" cy="905014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6699262" y="1612899"/>
            <a:ext cx="71881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Master - основное направление ветки</a:t>
            </a:r>
          </a:p>
        </p:txBody>
      </p:sp>
      <p:sp>
        <p:nvSpPr>
          <p:cNvPr id="114" name="Shape 114"/>
          <p:cNvSpPr/>
          <p:nvPr/>
        </p:nvSpPr>
        <p:spPr>
          <a:xfrm>
            <a:off x="6730503" y="4025899"/>
            <a:ext cx="61096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Feature - разработка новых фич</a:t>
            </a:r>
          </a:p>
        </p:txBody>
      </p:sp>
      <p:sp>
        <p:nvSpPr>
          <p:cNvPr id="115" name="Shape 115"/>
          <p:cNvSpPr/>
          <p:nvPr/>
        </p:nvSpPr>
        <p:spPr>
          <a:xfrm>
            <a:off x="6758756" y="6438899"/>
            <a:ext cx="56975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Release - подготовка к релизу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" y="545832"/>
            <a:ext cx="7600119" cy="9284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2515" y="2305750"/>
            <a:ext cx="5422735" cy="473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561469" y="1066799"/>
            <a:ext cx="588186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9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900">
                <a:solidFill>
                  <a:srgbClr val="535353"/>
                </a:solidFill>
              </a:rPr>
              <a:t>Branch Strategies</a:t>
            </a:r>
          </a:p>
        </p:txBody>
      </p:sp>
      <p:sp>
        <p:nvSpPr>
          <p:cNvPr id="121" name="Shape 121"/>
          <p:cNvSpPr/>
          <p:nvPr/>
        </p:nvSpPr>
        <p:spPr>
          <a:xfrm>
            <a:off x="4089703" y="3524249"/>
            <a:ext cx="43300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636104" indent="-63610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USER by Branch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TASK by Branch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STORY by Branch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SPRINT by Branch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RELEASE by Branch</a:t>
            </a:r>
          </a:p>
        </p:txBody>
      </p:sp>
    </p:spTree>
  </p:cSld>
  <p:clrMapOvr>
    <a:masterClrMapping/>
  </p:clrMapOvr>
  <p:transition spd="slow" advClick="1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Homework</a:t>
            </a:r>
          </a:p>
        </p:txBody>
      </p:sp>
    </p:spTree>
  </p:cSld>
  <p:clrMapOvr>
    <a:masterClrMapping/>
  </p:clrMapOvr>
  <p:transition spd="med" advClick="1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3803650"/>
            <a:ext cx="9880600" cy="63754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169044" y="577849"/>
            <a:ext cx="606271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353"/>
                </a:solidFill>
              </a:rPr>
              <a:t>Система контроля версий</a:t>
            </a:r>
          </a:p>
        </p:txBody>
      </p:sp>
      <p:sp>
        <p:nvSpPr>
          <p:cNvPr id="36" name="Shape 36"/>
          <p:cNvSpPr/>
          <p:nvPr/>
        </p:nvSpPr>
        <p:spPr>
          <a:xfrm>
            <a:off x="2439454" y="1346199"/>
            <a:ext cx="101197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это ПО для работы с изменяющейся информацией</a:t>
            </a:r>
          </a:p>
        </p:txBody>
      </p:sp>
      <p:sp>
        <p:nvSpPr>
          <p:cNvPr id="37" name="Shape 37"/>
          <p:cNvSpPr/>
          <p:nvPr/>
        </p:nvSpPr>
        <p:spPr>
          <a:xfrm>
            <a:off x="2395053" y="2562225"/>
            <a:ext cx="33251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VCS позволяет:</a:t>
            </a:r>
          </a:p>
        </p:txBody>
      </p:sp>
      <p:sp>
        <p:nvSpPr>
          <p:cNvPr id="38" name="Shape 38"/>
          <p:cNvSpPr/>
          <p:nvPr/>
        </p:nvSpPr>
        <p:spPr>
          <a:xfrm>
            <a:off x="3333799" y="3117850"/>
            <a:ext cx="90931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хранить несколько версий одного и того же документа</a:t>
            </a:r>
          </a:p>
        </p:txBody>
      </p:sp>
      <p:sp>
        <p:nvSpPr>
          <p:cNvPr id="39" name="Shape 39"/>
          <p:cNvSpPr/>
          <p:nvPr/>
        </p:nvSpPr>
        <p:spPr>
          <a:xfrm>
            <a:off x="3277889" y="3536950"/>
            <a:ext cx="68681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возвращаться к ранней версии документа</a:t>
            </a:r>
          </a:p>
        </p:txBody>
      </p:sp>
      <p:sp>
        <p:nvSpPr>
          <p:cNvPr id="40" name="Shape 40"/>
          <p:cNvSpPr/>
          <p:nvPr/>
        </p:nvSpPr>
        <p:spPr>
          <a:xfrm>
            <a:off x="3330513" y="3968750"/>
            <a:ext cx="69406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определять кто и когда сделал изменения</a:t>
            </a:r>
          </a:p>
        </p:txBody>
      </p:sp>
    </p:spTree>
  </p:cSld>
  <p:clrMapOvr>
    <a:masterClrMapping/>
  </p:clrMapOvr>
  <p:transition spd="slow" advClick="1">
    <p:checker dir="horz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nodeType="after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2"/>
      <p:bldP build="whole" bldLvl="1" animBg="1" rev="0" advAuto="0" spid="36" grpId="3"/>
      <p:bldP build="whole" bldLvl="1" animBg="1" rev="0" advAuto="0" spid="38" grpId="5"/>
      <p:bldP build="whole" bldLvl="1" animBg="1" rev="0" advAuto="0" spid="37" grpId="4"/>
      <p:bldP build="whole" bldLvl="1" animBg="1" rev="0" advAuto="0" spid="34" grpId="1"/>
      <p:bldP build="whole" bldLvl="1" animBg="1" rev="0" advAuto="0" spid="39" grpId="6"/>
      <p:bldP build="whole" bldLvl="1" animBg="1" rev="0" advAuto="0" spid="40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png"/>
          <p:cNvPicPr/>
          <p:nvPr/>
        </p:nvPicPr>
        <p:blipFill>
          <a:blip r:embed="rId2">
            <a:extLst/>
          </a:blip>
          <a:srcRect l="9851" t="0" r="9851" b="0"/>
          <a:stretch>
            <a:fillRect/>
          </a:stretch>
        </p:blipFill>
        <p:spPr>
          <a:xfrm>
            <a:off x="6654800" y="5029200"/>
            <a:ext cx="5803900" cy="421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ng"/>
          <p:cNvPicPr/>
          <p:nvPr/>
        </p:nvPicPr>
        <p:blipFill>
          <a:blip r:embed="rId3">
            <a:extLst/>
          </a:blip>
          <a:srcRect l="0" t="198" r="0" b="198"/>
          <a:stretch>
            <a:fillRect/>
          </a:stretch>
        </p:blipFill>
        <p:spPr>
          <a:xfrm>
            <a:off x="6664613" y="508000"/>
            <a:ext cx="5803901" cy="421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ng"/>
          <p:cNvPicPr/>
          <p:nvPr/>
        </p:nvPicPr>
        <p:blipFill>
          <a:blip r:embed="rId4">
            <a:extLst/>
          </a:blip>
          <a:srcRect l="31304" t="0" r="31304" b="0"/>
          <a:stretch>
            <a:fillRect/>
          </a:stretch>
        </p:blipFill>
        <p:spPr>
          <a:xfrm>
            <a:off x="537567" y="508000"/>
            <a:ext cx="5808231" cy="873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2"/>
      <p:bldP build="whole" bldLvl="1" animBg="1" rev="0" advAuto="0" spid="44" grpId="1"/>
      <p:bldP build="whole" bldLvl="1" animBg="1" rev="0" advAuto="0" spid="4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355600" y="546100"/>
            <a:ext cx="12293600" cy="1295400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35353"/>
                </a:solidFill>
              </a:rPr>
              <a:t>Популярные решения</a:t>
            </a:r>
          </a:p>
        </p:txBody>
      </p:sp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572" y="2792880"/>
            <a:ext cx="4309530" cy="179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8250" y="2346472"/>
            <a:ext cx="3022600" cy="269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ng"/>
          <p:cNvPicPr/>
          <p:nvPr/>
        </p:nvPicPr>
        <p:blipFill>
          <a:blip r:embed="rId4">
            <a:extLst/>
          </a:blip>
          <a:srcRect l="23484" t="4750" r="23484" b="4750"/>
          <a:stretch>
            <a:fillRect/>
          </a:stretch>
        </p:blipFill>
        <p:spPr>
          <a:xfrm>
            <a:off x="2114563" y="5699142"/>
            <a:ext cx="2688109" cy="257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5962" y="5885817"/>
            <a:ext cx="4467176" cy="220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2"/>
      <p:bldP build="whole" bldLvl="1" animBg="1" rev="0" advAuto="0" spid="50" grpId="5"/>
      <p:bldP build="whole" bldLvl="1" animBg="1" rev="0" advAuto="0" spid="47" grpId="3"/>
      <p:bldP build="whole" bldLvl="1" animBg="1" rev="0" advAuto="0" spid="46" grpId="1"/>
      <p:bldP build="whole" bldLvl="1" animBg="1" rev="0" advAuto="0" spid="4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355600" y="279400"/>
            <a:ext cx="12293600" cy="805706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Централизованные Системы Контроля Версий</a:t>
            </a:r>
          </a:p>
        </p:txBody>
      </p:sp>
      <p:pic>
        <p:nvPicPr>
          <p:cNvPr id="53" name="Снимок экрана 2014-05-12 в 21.52.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2889250"/>
            <a:ext cx="4683994" cy="369425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716012" y="1181099"/>
            <a:ext cx="52354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Есть централизованный сервер.</a:t>
            </a:r>
          </a:p>
        </p:txBody>
      </p:sp>
      <p:sp>
        <p:nvSpPr>
          <p:cNvPr id="55" name="Shape 55"/>
          <p:cNvSpPr/>
          <p:nvPr/>
        </p:nvSpPr>
        <p:spPr>
          <a:xfrm>
            <a:off x="702685" y="1720477"/>
            <a:ext cx="73449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Он отвечает за версионное хранение файлов</a:t>
            </a:r>
          </a:p>
        </p:txBody>
      </p:sp>
      <p:sp>
        <p:nvSpPr>
          <p:cNvPr id="56" name="Shape 56"/>
          <p:cNvSpPr/>
          <p:nvPr/>
        </p:nvSpPr>
        <p:spPr>
          <a:xfrm>
            <a:off x="2836812" y="2215777"/>
            <a:ext cx="70898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за набор клиентов которые получают копии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1450" y="6723577"/>
            <a:ext cx="3022600" cy="26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708326" y="8750299"/>
            <a:ext cx="33468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Subversion (SVN)</a:t>
            </a:r>
          </a:p>
        </p:txBody>
      </p:sp>
      <p:sp>
        <p:nvSpPr>
          <p:cNvPr id="59" name="Shape 59"/>
          <p:cNvSpPr/>
          <p:nvPr/>
        </p:nvSpPr>
        <p:spPr>
          <a:xfrm>
            <a:off x="8100863" y="3879850"/>
            <a:ext cx="23529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Недостатки</a:t>
            </a:r>
          </a:p>
        </p:txBody>
      </p:sp>
      <p:sp>
        <p:nvSpPr>
          <p:cNvPr id="60" name="Shape 60"/>
          <p:cNvSpPr/>
          <p:nvPr/>
        </p:nvSpPr>
        <p:spPr>
          <a:xfrm>
            <a:off x="6732723" y="4565649"/>
            <a:ext cx="46320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обслуживание сервера</a:t>
            </a:r>
          </a:p>
        </p:txBody>
      </p:sp>
      <p:sp>
        <p:nvSpPr>
          <p:cNvPr id="61" name="Shape 61"/>
          <p:cNvSpPr/>
          <p:nvPr/>
        </p:nvSpPr>
        <p:spPr>
          <a:xfrm>
            <a:off x="6729883" y="5190938"/>
            <a:ext cx="4917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зависимость от сервера</a:t>
            </a:r>
          </a:p>
        </p:txBody>
      </p:sp>
      <p:sp>
        <p:nvSpPr>
          <p:cNvPr id="62" name="Shape 62"/>
          <p:cNvSpPr/>
          <p:nvPr/>
        </p:nvSpPr>
        <p:spPr>
          <a:xfrm>
            <a:off x="6702536" y="5841999"/>
            <a:ext cx="45146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повреждение сервера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presetClass="entr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presetClass="entr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nodeType="after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3"/>
      <p:bldP build="whole" bldLvl="1" animBg="1" rev="0" advAuto="0" spid="61" grpId="10"/>
      <p:bldP build="whole" bldLvl="1" animBg="1" rev="0" advAuto="0" spid="54" grpId="2"/>
      <p:bldP build="whole" bldLvl="1" animBg="1" rev="0" advAuto="0" spid="56" grpId="4"/>
      <p:bldP build="whole" bldLvl="1" animBg="1" rev="0" advAuto="0" spid="59" grpId="8"/>
      <p:bldP build="whole" bldLvl="1" animBg="1" rev="0" advAuto="0" spid="58" grpId="7"/>
      <p:bldP build="whole" bldLvl="1" animBg="1" rev="0" advAuto="0" spid="57" grpId="6"/>
      <p:bldP build="whole" bldLvl="1" animBg="1" rev="0" advAuto="0" spid="53" grpId="5"/>
      <p:bldP build="whole" bldLvl="1" animBg="1" rev="0" advAuto="0" spid="52" grpId="1"/>
      <p:bldP build="whole" bldLvl="1" animBg="1" rev="0" advAuto="0" spid="60" grpId="9"/>
      <p:bldP build="whole" bldLvl="1" animBg="1" rev="0" advAuto="0" spid="62" grpId="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xfrm>
            <a:off x="355600" y="266700"/>
            <a:ext cx="12293600" cy="12954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Децентрализованные Системы Контроля Версий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879" y="1892300"/>
            <a:ext cx="5279629" cy="595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15" y="6781800"/>
            <a:ext cx="3370157" cy="140731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6711053" y="1193799"/>
            <a:ext cx="25710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Достоинства</a:t>
            </a:r>
          </a:p>
        </p:txBody>
      </p:sp>
      <p:sp>
        <p:nvSpPr>
          <p:cNvPr id="68" name="Shape 68"/>
          <p:cNvSpPr/>
          <p:nvPr/>
        </p:nvSpPr>
        <p:spPr>
          <a:xfrm>
            <a:off x="5267011" y="1638299"/>
            <a:ext cx="54591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более высокая надежность</a:t>
            </a:r>
          </a:p>
        </p:txBody>
      </p:sp>
      <p:sp>
        <p:nvSpPr>
          <p:cNvPr id="69" name="Shape 69"/>
          <p:cNvSpPr/>
          <p:nvPr/>
        </p:nvSpPr>
        <p:spPr>
          <a:xfrm>
            <a:off x="5260760" y="1962149"/>
            <a:ext cx="45572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гибкость и автономия</a:t>
            </a:r>
          </a:p>
        </p:txBody>
      </p:sp>
      <p:sp>
        <p:nvSpPr>
          <p:cNvPr id="70" name="Shape 70"/>
          <p:cNvSpPr/>
          <p:nvPr/>
        </p:nvSpPr>
        <p:spPr>
          <a:xfrm>
            <a:off x="5249933" y="2336800"/>
            <a:ext cx="755072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возможность работы с многими репо</a:t>
            </a:r>
          </a:p>
        </p:txBody>
      </p:sp>
      <p:sp>
        <p:nvSpPr>
          <p:cNvPr id="71" name="Shape 71"/>
          <p:cNvSpPr/>
          <p:nvPr/>
        </p:nvSpPr>
        <p:spPr>
          <a:xfrm>
            <a:off x="5255626" y="2749549"/>
            <a:ext cx="38817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время выполнения</a:t>
            </a:r>
          </a:p>
        </p:txBody>
      </p:sp>
      <p:sp>
        <p:nvSpPr>
          <p:cNvPr id="72" name="Shape 72"/>
          <p:cNvSpPr/>
          <p:nvPr/>
        </p:nvSpPr>
        <p:spPr>
          <a:xfrm>
            <a:off x="7072163" y="3860799"/>
            <a:ext cx="23529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Недостатки</a:t>
            </a:r>
          </a:p>
        </p:txBody>
      </p:sp>
      <p:sp>
        <p:nvSpPr>
          <p:cNvPr id="73" name="Shape 73"/>
          <p:cNvSpPr/>
          <p:nvPr/>
        </p:nvSpPr>
        <p:spPr>
          <a:xfrm>
            <a:off x="6242484" y="4444999"/>
            <a:ext cx="4012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блокировка файлов</a:t>
            </a:r>
          </a:p>
        </p:txBody>
      </p:sp>
      <p:sp>
        <p:nvSpPr>
          <p:cNvPr id="74" name="Shape 74"/>
          <p:cNvSpPr/>
          <p:nvPr/>
        </p:nvSpPr>
        <p:spPr>
          <a:xfrm>
            <a:off x="6254440" y="4813299"/>
            <a:ext cx="52330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единая нумерация версий</a:t>
            </a:r>
          </a:p>
        </p:txBody>
      </p:sp>
      <p:sp>
        <p:nvSpPr>
          <p:cNvPr id="75" name="Shape 75"/>
          <p:cNvSpPr/>
          <p:nvPr/>
        </p:nvSpPr>
        <p:spPr>
          <a:xfrm>
            <a:off x="6262327" y="5194299"/>
            <a:ext cx="62840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- много дискового пространства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presetClass="entr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nodeType="afterEffect" presetClass="entr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nodeType="afterEffect" presetClass="entr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presetClass="entr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7"/>
      <p:bldP build="whole" bldLvl="1" animBg="1" rev="0" advAuto="0" spid="72" grpId="8"/>
      <p:bldP build="whole" bldLvl="1" animBg="1" rev="0" advAuto="0" spid="74" grpId="10"/>
      <p:bldP build="whole" bldLvl="1" animBg="1" rev="0" advAuto="0" spid="70" grpId="6"/>
      <p:bldP build="whole" bldLvl="1" animBg="1" rev="0" advAuto="0" spid="68" grpId="4"/>
      <p:bldP build="whole" bldLvl="1" animBg="1" rev="0" advAuto="0" spid="75" grpId="11"/>
      <p:bldP build="whole" bldLvl="1" animBg="1" rev="0" advAuto="0" spid="65" grpId="2"/>
      <p:bldP build="whole" bldLvl="1" animBg="1" rev="0" advAuto="0" spid="67" grpId="3"/>
      <p:bldP build="whole" bldLvl="1" animBg="1" rev="0" advAuto="0" spid="64" grpId="1"/>
      <p:bldP build="whole" bldLvl="1" animBg="1" rev="0" advAuto="0" spid="73" grpId="9"/>
      <p:bldP build="whole" bldLvl="1" animBg="1" rev="0" advAuto="0" spid="66" grpId="12"/>
      <p:bldP build="whole" bldLvl="1" animBg="1" rev="0" advAuto="0" spid="69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355600" y="-17399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ИТОГ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787400" y="2311400"/>
            <a:ext cx="5314206" cy="622301"/>
          </a:xfrm>
          <a:prstGeom prst="rect">
            <a:avLst/>
          </a:prstGeom>
        </p:spPr>
        <p:txBody>
          <a:bodyPr/>
          <a:lstStyle>
            <a:lvl1pPr defTabSz="525779">
              <a:defRPr b="1" sz="342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20">
                <a:solidFill>
                  <a:srgbClr val="535353"/>
                </a:solidFill>
              </a:rPr>
              <a:t>Централизованные</a:t>
            </a:r>
          </a:p>
        </p:txBody>
      </p:sp>
      <p:sp>
        <p:nvSpPr>
          <p:cNvPr id="79" name="Shape 79"/>
          <p:cNvSpPr/>
          <p:nvPr/>
        </p:nvSpPr>
        <p:spPr>
          <a:xfrm>
            <a:off x="7703777" y="2298700"/>
            <a:ext cx="4569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Децентрализованные</a:t>
            </a:r>
          </a:p>
        </p:txBody>
      </p:sp>
      <p:sp>
        <p:nvSpPr>
          <p:cNvPr id="80" name="Shape 80"/>
          <p:cNvSpPr/>
          <p:nvPr/>
        </p:nvSpPr>
        <p:spPr>
          <a:xfrm>
            <a:off x="458762" y="3568700"/>
            <a:ext cx="52927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группа разработчиков невелика</a:t>
            </a:r>
          </a:p>
        </p:txBody>
      </p:sp>
      <p:sp>
        <p:nvSpPr>
          <p:cNvPr id="81" name="Shape 81"/>
          <p:cNvSpPr/>
          <p:nvPr/>
        </p:nvSpPr>
        <p:spPr>
          <a:xfrm>
            <a:off x="407727" y="4121150"/>
            <a:ext cx="64108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сосредоточено на одной территории </a:t>
            </a:r>
          </a:p>
        </p:txBody>
      </p:sp>
      <p:sp>
        <p:nvSpPr>
          <p:cNvPr id="82" name="Shape 82"/>
          <p:cNvSpPr/>
          <p:nvPr/>
        </p:nvSpPr>
        <p:spPr>
          <a:xfrm>
            <a:off x="453039" y="4673599"/>
            <a:ext cx="413582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- 24/7 доступные сервера</a:t>
            </a:r>
          </a:p>
        </p:txBody>
      </p:sp>
      <p:sp>
        <p:nvSpPr>
          <p:cNvPr id="83" name="Shape 83"/>
          <p:cNvSpPr/>
          <p:nvPr/>
        </p:nvSpPr>
        <p:spPr>
          <a:xfrm>
            <a:off x="7367791" y="3492500"/>
            <a:ext cx="524151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небольшая территориальная </a:t>
            </a:r>
            <a:endParaRPr sz="3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расcредоточенная группа dev</a:t>
            </a:r>
          </a:p>
        </p:txBody>
      </p:sp>
      <p:sp>
        <p:nvSpPr>
          <p:cNvPr id="84" name="Shape 84"/>
          <p:cNvSpPr/>
          <p:nvPr/>
        </p:nvSpPr>
        <p:spPr>
          <a:xfrm>
            <a:off x="7359916" y="4470400"/>
            <a:ext cx="553666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- крупный распределенный проект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150" y="5003800"/>
            <a:ext cx="4254500" cy="425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  <p:bldP build="whole" bldLvl="1" animBg="1" rev="0" advAuto="0" spid="84" grpId="8"/>
      <p:bldP build="whole" bldLvl="1" animBg="1" rev="0" advAuto="0" spid="81" grpId="4"/>
      <p:bldP build="whole" bldLvl="1" animBg="1" rev="0" advAuto="0" spid="83" grpId="7"/>
      <p:bldP build="whole" bldLvl="1" animBg="1" rev="0" advAuto="0" spid="80" grpId="3"/>
      <p:bldP build="whole" bldLvl="1" animBg="1" rev="0" advAuto="0" spid="82" grpId="5"/>
      <p:bldP build="whole" bldLvl="1" animBg="1" rev="0" advAuto="0" spid="79" grpId="6"/>
      <p:bldP build="whole" bldLvl="1" animBg="1" rev="0" advAuto="0" spid="78" grpId="2"/>
      <p:bldP build="whole" bldLvl="1" animBg="1" rev="0" advAuto="0" spid="85" grpId="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802952" y="2057400"/>
            <a:ext cx="114710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Git - распределенная система управления версиями файлов </a:t>
            </a:r>
          </a:p>
        </p:txBody>
      </p:sp>
      <p:sp>
        <p:nvSpPr>
          <p:cNvPr id="88" name="Shape 88"/>
          <p:cNvSpPr/>
          <p:nvPr/>
        </p:nvSpPr>
        <p:spPr>
          <a:xfrm>
            <a:off x="857051" y="2717800"/>
            <a:ext cx="54573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Создатель: Линус Торвальдс</a:t>
            </a:r>
          </a:p>
        </p:txBody>
      </p:sp>
      <p:sp>
        <p:nvSpPr>
          <p:cNvPr id="89" name="Shape 89"/>
          <p:cNvSpPr/>
          <p:nvPr/>
        </p:nvSpPr>
        <p:spPr>
          <a:xfrm>
            <a:off x="730770" y="3556000"/>
            <a:ext cx="92913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Цель проекта: замена BitKeeper для управления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        разработкой ядра Linux</a:t>
            </a:r>
          </a:p>
        </p:txBody>
      </p:sp>
      <p:sp>
        <p:nvSpPr>
          <p:cNvPr id="90" name="Shape 90"/>
          <p:cNvSpPr/>
          <p:nvPr/>
        </p:nvSpPr>
        <p:spPr>
          <a:xfrm>
            <a:off x="856195" y="4825999"/>
            <a:ext cx="39350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Написана на:  C, Perl</a:t>
            </a:r>
          </a:p>
        </p:txBody>
      </p:sp>
      <p:sp>
        <p:nvSpPr>
          <p:cNvPr id="91" name="Shape 91"/>
          <p:cNvSpPr/>
          <p:nvPr/>
        </p:nvSpPr>
        <p:spPr>
          <a:xfrm>
            <a:off x="846894" y="5575299"/>
            <a:ext cx="45632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Лицензия: GNU GPL v2</a:t>
            </a:r>
          </a:p>
        </p:txBody>
      </p:sp>
      <p:sp>
        <p:nvSpPr>
          <p:cNvPr id="92" name="Shape 92"/>
          <p:cNvSpPr/>
          <p:nvPr/>
        </p:nvSpPr>
        <p:spPr>
          <a:xfrm>
            <a:off x="837232" y="6324599"/>
            <a:ext cx="68178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Первая версия:  7 апреля 2005 года</a:t>
            </a:r>
          </a:p>
        </p:txBody>
      </p:sp>
      <p:sp>
        <p:nvSpPr>
          <p:cNvPr id="93" name="Shape 93"/>
          <p:cNvSpPr/>
          <p:nvPr/>
        </p:nvSpPr>
        <p:spPr>
          <a:xfrm>
            <a:off x="840643" y="7073899"/>
            <a:ext cx="64045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Последняя версия: 9 апреля 2014</a:t>
            </a:r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3808" y="546100"/>
            <a:ext cx="2737184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3"/>
      <p:bldP build="whole" bldLvl="1" animBg="1" rev="0" advAuto="0" spid="87" grpId="2"/>
      <p:bldP build="whole" bldLvl="1" animBg="1" rev="0" advAuto="0" spid="89" grpId="4"/>
      <p:bldP build="whole" bldLvl="1" animBg="1" rev="0" advAuto="0" spid="91" grpId="6"/>
      <p:bldP build="whole" bldLvl="1" animBg="1" rev="0" advAuto="0" spid="94" grpId="1"/>
      <p:bldP build="whole" bldLvl="1" animBg="1" rev="0" advAuto="0" spid="92" grpId="7"/>
      <p:bldP build="whole" bldLvl="1" animBg="1" rev="0" advAuto="0" spid="93" grpId="8"/>
      <p:bldP build="whole" bldLvl="1" animBg="1" rev="0" advAuto="0" spid="90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130415" y="1028699"/>
            <a:ext cx="274397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Why GIT?</a:t>
            </a:r>
          </a:p>
        </p:txBody>
      </p:sp>
      <p:sp>
        <p:nvSpPr>
          <p:cNvPr id="97" name="Shape 97"/>
          <p:cNvSpPr/>
          <p:nvPr/>
        </p:nvSpPr>
        <p:spPr>
          <a:xfrm>
            <a:off x="2108949" y="3003549"/>
            <a:ext cx="8786901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высокая производительность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средства интеграции (SVN, Mercurial)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качественный веб-интерфейс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большое количество учебного материала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интеграция со всеми IDE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кроссплатформенность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большое количество бесплатных хостингов</a:t>
            </a:r>
          </a:p>
        </p:txBody>
      </p:sp>
    </p:spTree>
  </p:cSld>
  <p:clrMapOvr>
    <a:masterClrMapping/>
  </p:clrMapOvr>
  <p:transition spd="fast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2"/>
      <p:bldP build="whole" bldLvl="1" animBg="1" rev="0" advAuto="0" spid="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