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19B2-571C-4C06-A65A-153738617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E217-B660-4F62-8559-7596B179E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BD12-13C9-4921-83F8-8F1A8E81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E980-5C05-4CA9-8BF6-628A8A0A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BAFF-88B0-4104-8CFB-6D55CEAE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1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F49-6033-4C75-8642-BAD8D472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BCB4B-1FE0-489D-8951-9144C395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93CC-1014-4593-82EC-85FB30F2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7570-1BD0-40A8-8509-8EADF18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AF5B-63F2-4CD8-910A-C43D4774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63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B3AD6-DE4A-450F-9B17-922340B39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430-A529-444A-AE30-2B18A297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574A-B3F5-4E89-ACA3-0C881FCF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0EA0C-D7C7-4BA7-A3BC-F49B1DF7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3B2FA-7C1B-4A36-A7F5-7E1A1C13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5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8AD5-3DC7-4DCE-9F98-E6D6CEC7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8849-7D0E-4365-95D9-B6577341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7EBE-F76A-468D-9CAA-78C24D7B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E997-8FC3-4609-AE1D-B08E80CE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9F7C-5475-41A4-A2FB-AE19BCE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29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D5A6-B2A4-4FDC-B9CF-3E6430CF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6E4F9-9A1B-48FD-840E-549CA046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96C33-39CE-4B34-B468-09D06A4A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E468-020B-4CDD-AB29-EC50309D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54E8-075F-4D75-B5C3-CEF4B47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05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E4B4-F190-490B-BDE6-3A3A6EAC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1738-66DF-4F0C-B1B7-226805DE1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2D8A-41A6-43AD-9554-A9FF27BD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02B0-4D03-4BC1-B736-A49EC789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5C29F-F38B-410A-A34B-AEF72C0E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5F323-03C9-477B-8703-38D184B2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03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76E0-E52E-4EDE-BE5D-BFBC910B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432D-CB0F-4BFF-8C5B-5FD04CD0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4E7C-CC96-4CA3-99CF-D6290ED0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B5635-6B40-417A-9E2B-8D9D740C4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3E79-2D36-4C49-925B-A5CF4E8D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D8416-A814-4F5F-B7D7-446D0148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37B76-A37E-47BB-B9C9-F4682774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8C466-6EF2-4936-81CA-741D8B12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4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F30B-8DB8-4EA4-B8F1-310C0E5DB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658DB-AA63-4057-87CC-F4D1F5C0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6DBD9-9AD2-47CA-A58C-ACDE5179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BDF65-4E4F-4F6D-9BFD-9D14563C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65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CE0B9-8917-43CC-BB00-A57F3F08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CA25D-E374-4F62-B9B7-9B986C2C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E4BC-7F54-4CC3-93E0-E1F302BC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97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71-BB43-439C-8EE0-35A57CB0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65138-5BEC-468A-9503-F1D6D33D0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25ED-8A2A-44FE-99A4-BF040AD92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3CD58-FF25-412A-B3EF-9E400E50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BC21-1E60-4980-AC97-5264FC14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44DF8-AA91-49DA-A441-9461D926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5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C73E-861E-4413-85D3-96ABC69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1ECF-4A15-4EA8-BB59-FBB2CEE97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F1798-F037-409D-B979-4B2460719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ACEF-C2C4-4E76-AADF-96BF5603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8FDF2-3BBA-484F-B65A-C78DC841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AC23-7AA0-4B29-BAC0-C6D58269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49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34A72-EEF4-4267-8911-3C64766F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A741-FAAF-47AE-8114-D5A3314A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226B-2219-4E5E-BD6A-78CC022DF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4674-9B75-4FCC-BFD0-D9DF755574D7}" type="datetimeFigureOut">
              <a:rPr lang="pt-BR" smtClean="0"/>
              <a:t>11/02/2020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B666-FCDF-4636-9CF8-D772D72AC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2EC2-B490-42A4-863B-F097CFC74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14952-D1DA-45F8-8DA0-E5001CE9C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22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80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80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2A20BF-BC05-4425-89D0-FD128F2E3EFF}"/>
                  </a:ext>
                </a:extLst>
              </p:cNvPr>
              <p:cNvSpPr txBox="1"/>
              <p:nvPr/>
            </p:nvSpPr>
            <p:spPr>
              <a:xfrm>
                <a:off x="-173957" y="157366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2A20BF-BC05-4425-89D0-FD128F2E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957" y="157366"/>
                <a:ext cx="4096248" cy="594522"/>
              </a:xfrm>
              <a:prstGeom prst="rect">
                <a:avLst/>
              </a:prstGeom>
              <a:blipFill>
                <a:blip r:embed="rId2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E4AEC8-02FE-4D97-87E8-D70168B7F6C8}"/>
              </a:ext>
            </a:extLst>
          </p:cNvPr>
          <p:cNvSpPr txBox="1"/>
          <p:nvPr/>
        </p:nvSpPr>
        <p:spPr>
          <a:xfrm>
            <a:off x="104074" y="825709"/>
            <a:ext cx="357464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V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LJ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Lennard-Jones potential used to model the van der Waals’ interactions involving two dipoles;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 and n are the Lennard Jones parameters (n=12, m=6) used to model the van der Waals’ interactions;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eqm,I,j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equilibrium separation between the nuclei of two atoms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 j;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pairwise potential energy or well depth, and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summation is taken over all pair of atoms, being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ligand and j from the macromolecule.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B3A88-2ECB-4FAF-9061-522B1681C79C}"/>
              </a:ext>
            </a:extLst>
          </p:cNvPr>
          <p:cNvSpPr txBox="1"/>
          <p:nvPr/>
        </p:nvSpPr>
        <p:spPr>
          <a:xfrm>
            <a:off x="110436" y="4863632"/>
            <a:ext cx="36649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V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hydrogen-bond potential used to model the intermolecular hydrogen bond interactions;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 and n are the parameters (n=12, m=10) used to model the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hydrogem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-bond interactions;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eqm,i,i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equilibrium separation between the nuclei of two atoms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j;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pairwise potential energy or well depth, and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summation is taken over all pair of atoms, being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ligand and j from the macromolecule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189A0F-3EE9-4403-9D11-711F8A2121C0}"/>
                  </a:ext>
                </a:extLst>
              </p:cNvPr>
              <p:cNvSpPr txBox="1"/>
              <p:nvPr/>
            </p:nvSpPr>
            <p:spPr>
              <a:xfrm>
                <a:off x="9524901" y="64923"/>
                <a:ext cx="1225079" cy="547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189A0F-3EE9-4403-9D11-711F8A21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01" y="64923"/>
                <a:ext cx="1225079" cy="547201"/>
              </a:xfrm>
              <a:prstGeom prst="rect">
                <a:avLst/>
              </a:prstGeom>
              <a:blipFill>
                <a:blip r:embed="rId3"/>
                <a:stretch>
                  <a:fillRect l="-3980" t="-140449" r="-77612" b="-193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3A997D7-89D7-4519-B2CC-1B5D5C852189}"/>
              </a:ext>
            </a:extLst>
          </p:cNvPr>
          <p:cNvSpPr txBox="1"/>
          <p:nvPr/>
        </p:nvSpPr>
        <p:spPr>
          <a:xfrm>
            <a:off x="8492860" y="564229"/>
            <a:ext cx="3561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Elec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electrostatic potential;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the partial atomic charges assigned to the macromolecule and ligand;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dielectric function is used to model solvent screening as follows.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78.4 (dielectric constant of bulk water at 25˚C); B = 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– A; A = -8.5525;  =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0.003627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k = 7.7839.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A40E6-E93E-4DB7-94F8-30FF1C8ABF4D}"/>
                  </a:ext>
                </a:extLst>
              </p:cNvPr>
              <p:cNvSpPr txBox="1"/>
              <p:nvPr/>
            </p:nvSpPr>
            <p:spPr>
              <a:xfrm>
                <a:off x="9211114" y="1623869"/>
                <a:ext cx="1659877" cy="376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A40E6-E93E-4DB7-94F8-30FF1C8AB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114" y="1623869"/>
                <a:ext cx="1659877" cy="376000"/>
              </a:xfrm>
              <a:prstGeom prst="rect">
                <a:avLst/>
              </a:prstGeom>
              <a:blipFill>
                <a:blip r:embed="rId4"/>
                <a:stretch>
                  <a:fillRect l="-735" t="-1613" b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C0827F6-4B7D-4B60-8153-6EFE937B0306}"/>
              </a:ext>
            </a:extLst>
          </p:cNvPr>
          <p:cNvSpPr>
            <a:spLocks noChangeAspect="1"/>
          </p:cNvSpPr>
          <p:nvPr/>
        </p:nvSpPr>
        <p:spPr>
          <a:xfrm>
            <a:off x="147634" y="64380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BFBF51-3892-44A0-9595-1D0452E92E57}"/>
              </a:ext>
            </a:extLst>
          </p:cNvPr>
          <p:cNvSpPr>
            <a:spLocks noChangeAspect="1"/>
          </p:cNvSpPr>
          <p:nvPr/>
        </p:nvSpPr>
        <p:spPr>
          <a:xfrm>
            <a:off x="117054" y="4122821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44E182-CDF6-40C6-8914-FB334DB91256}"/>
              </a:ext>
            </a:extLst>
          </p:cNvPr>
          <p:cNvSpPr>
            <a:spLocks noChangeAspect="1"/>
          </p:cNvSpPr>
          <p:nvPr/>
        </p:nvSpPr>
        <p:spPr>
          <a:xfrm>
            <a:off x="8526258" y="64380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E588AC-CBB7-443B-943E-6B69ED09144E}"/>
              </a:ext>
            </a:extLst>
          </p:cNvPr>
          <p:cNvSpPr>
            <a:spLocks noChangeAspect="1"/>
          </p:cNvSpPr>
          <p:nvPr/>
        </p:nvSpPr>
        <p:spPr>
          <a:xfrm>
            <a:off x="8565052" y="4122820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BF949B-F480-4DEF-920B-099D947B5F79}"/>
                  </a:ext>
                </a:extLst>
              </p:cNvPr>
              <p:cNvSpPr txBox="1"/>
              <p:nvPr/>
            </p:nvSpPr>
            <p:spPr>
              <a:xfrm>
                <a:off x="-165936" y="4195973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BF949B-F480-4DEF-920B-099D947B5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936" y="4195973"/>
                <a:ext cx="4096248" cy="594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D4C9FAD-3182-4C31-8361-61C4A77873D1}"/>
              </a:ext>
            </a:extLst>
          </p:cNvPr>
          <p:cNvSpPr txBox="1"/>
          <p:nvPr/>
        </p:nvSpPr>
        <p:spPr>
          <a:xfrm>
            <a:off x="8565052" y="4861606"/>
            <a:ext cx="3561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pt-BR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 of atoms I and j that surround a given atom and shelter it from solvent;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solvation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j;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 and n are the parameters used to model solvent effects ( m=n=2);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distance, and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Is a distance-weighting factor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σ=3.5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Å.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C8F1B4-2EFC-4EBE-8E74-6315D53161A3}"/>
                  </a:ext>
                </a:extLst>
              </p:cNvPr>
              <p:cNvSpPr txBox="1"/>
              <p:nvPr/>
            </p:nvSpPr>
            <p:spPr>
              <a:xfrm>
                <a:off x="4349417" y="3128211"/>
                <a:ext cx="3632148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C8F1B4-2EFC-4EBE-8E74-6315D531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3128211"/>
                <a:ext cx="3632148" cy="573427"/>
              </a:xfrm>
              <a:prstGeom prst="rect">
                <a:avLst/>
              </a:prstGeom>
              <a:blipFill>
                <a:blip r:embed="rId6"/>
                <a:stretch>
                  <a:fillRect l="-1007" r="-1007" b="-85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D834AFB-4C87-453A-81D2-5CCC5DC2DFC4}"/>
              </a:ext>
            </a:extLst>
          </p:cNvPr>
          <p:cNvSpPr txBox="1"/>
          <p:nvPr/>
        </p:nvSpPr>
        <p:spPr>
          <a:xfrm>
            <a:off x="4104185" y="3965574"/>
            <a:ext cx="440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’s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indicate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relative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weight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of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each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energy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term.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30545110-FB8F-4CB2-9719-C3BD62FD356B}"/>
                  </a:ext>
                </a:extLst>
              </p:cNvPr>
              <p:cNvSpPr txBox="1"/>
              <p:nvPr/>
            </p:nvSpPr>
            <p:spPr>
              <a:xfrm>
                <a:off x="9088881" y="4321456"/>
                <a:ext cx="2362313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30545110-FB8F-4CB2-9719-C3BD62FD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81" y="4321456"/>
                <a:ext cx="2362313" cy="469039"/>
              </a:xfrm>
              <a:prstGeom prst="rect">
                <a:avLst/>
              </a:prstGeom>
              <a:blipFill>
                <a:blip r:embed="rId7"/>
                <a:stretch>
                  <a:fillRect l="-4910" t="-144156" r="-5685" b="-1935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1" grpId="0"/>
      <p:bldP spid="23" grpId="0"/>
      <p:bldP spid="24" grpId="0"/>
      <p:bldP spid="6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3" grpId="0"/>
      <p:bldP spid="3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121F8D4D-4FC3-4517-83F5-2154F92A857F}"/>
                  </a:ext>
                </a:extLst>
              </p:cNvPr>
              <p:cNvSpPr txBox="1"/>
              <p:nvPr/>
            </p:nvSpPr>
            <p:spPr>
              <a:xfrm>
                <a:off x="9088881" y="4368111"/>
                <a:ext cx="2657331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121F8D4D-4FC3-4517-83F5-2154F92A8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81" y="4368111"/>
                <a:ext cx="2657331" cy="469039"/>
              </a:xfrm>
              <a:prstGeom prst="rect">
                <a:avLst/>
              </a:prstGeom>
              <a:blipFill>
                <a:blip r:embed="rId2"/>
                <a:stretch>
                  <a:fillRect l="-3440" t="-146053" r="-4128" b="-197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A1BB38-1BD4-4051-BF76-9B6C658BA04F}"/>
                  </a:ext>
                </a:extLst>
              </p:cNvPr>
              <p:cNvSpPr txBox="1"/>
              <p:nvPr/>
            </p:nvSpPr>
            <p:spPr>
              <a:xfrm>
                <a:off x="-165936" y="4195973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0A1BB38-1BD4-4051-BF76-9B6C658B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936" y="4195973"/>
                <a:ext cx="4096248" cy="594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D834AFB-4C87-453A-81D2-5CCC5DC2DFC4}"/>
              </a:ext>
            </a:extLst>
          </p:cNvPr>
          <p:cNvSpPr txBox="1"/>
          <p:nvPr/>
        </p:nvSpPr>
        <p:spPr>
          <a:xfrm>
            <a:off x="4104185" y="3965574"/>
            <a:ext cx="4409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’s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indicate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relative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weight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of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each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energy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term.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1E3189DF-6738-4AF4-8519-67579BC52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2" y="1425600"/>
            <a:ext cx="5266955" cy="3950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E4AEC8-02FE-4D97-87E8-D70168B7F6C8}"/>
              </a:ext>
            </a:extLst>
          </p:cNvPr>
          <p:cNvSpPr txBox="1"/>
          <p:nvPr/>
        </p:nvSpPr>
        <p:spPr>
          <a:xfrm>
            <a:off x="104074" y="825709"/>
            <a:ext cx="357464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V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LJ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Lennard-Jones potential used to model the van der Waals’ interactions involving two dipoles;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 and n are the Lennard Jones parameters (n=12, m=6) used to model the van der Waals’ interactions;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eqm,I,j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equilibrium separation between the nuclei of two atoms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 j;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pairwise potential energy or well depth, and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summation is taken over all pair of atoms, being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ligand and j from the macromolecule.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B3A88-2ECB-4FAF-9061-522B1681C79C}"/>
              </a:ext>
            </a:extLst>
          </p:cNvPr>
          <p:cNvSpPr txBox="1"/>
          <p:nvPr/>
        </p:nvSpPr>
        <p:spPr>
          <a:xfrm>
            <a:off x="110436" y="4863632"/>
            <a:ext cx="36649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V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HB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hydrogen-bond potential used to model the intermolecular hydrogen bond interactions;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 and n are the parameters (n=12, m=10) used to model the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hydrogem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-bond interactions;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eqm,i,i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equilibrium separation between the nuclei of two atoms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j;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pairwise potential energy or well depth, and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summation is taken over all pair of atoms, being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ligand and j from the macromolecule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189A0F-3EE9-4403-9D11-711F8A2121C0}"/>
                  </a:ext>
                </a:extLst>
              </p:cNvPr>
              <p:cNvSpPr txBox="1"/>
              <p:nvPr/>
            </p:nvSpPr>
            <p:spPr>
              <a:xfrm>
                <a:off x="9524901" y="64923"/>
                <a:ext cx="1225079" cy="547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189A0F-3EE9-4403-9D11-711F8A21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01" y="64923"/>
                <a:ext cx="1225079" cy="547201"/>
              </a:xfrm>
              <a:prstGeom prst="rect">
                <a:avLst/>
              </a:prstGeom>
              <a:blipFill>
                <a:blip r:embed="rId5"/>
                <a:stretch>
                  <a:fillRect l="-3980" t="-140449" r="-77612" b="-193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3A997D7-89D7-4519-B2CC-1B5D5C852189}"/>
              </a:ext>
            </a:extLst>
          </p:cNvPr>
          <p:cNvSpPr txBox="1"/>
          <p:nvPr/>
        </p:nvSpPr>
        <p:spPr>
          <a:xfrm>
            <a:off x="8492860" y="564229"/>
            <a:ext cx="3561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Elec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electrostatic potential;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are the partial atomic charges assigned to the macromolecule and ligand;</a:t>
            </a:r>
          </a:p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1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distance;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 is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dielectric function is used to model solvent screening as follows.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78.4 (dielectric constant of bulk water at 25˚C); B = </a:t>
            </a:r>
            <a:r>
              <a:rPr lang="en-US" sz="11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– A; A = -8.5525;  = 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0.003627 </a:t>
            </a:r>
            <a:r>
              <a:rPr lang="pt-BR" sz="11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 k = 7.7839.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A40E6-E93E-4DB7-94F8-30FF1C8ABF4D}"/>
                  </a:ext>
                </a:extLst>
              </p:cNvPr>
              <p:cNvSpPr txBox="1"/>
              <p:nvPr/>
            </p:nvSpPr>
            <p:spPr>
              <a:xfrm>
                <a:off x="9211114" y="1623869"/>
                <a:ext cx="1659877" cy="376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A40E6-E93E-4DB7-94F8-30FF1C8AB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114" y="1623869"/>
                <a:ext cx="1659877" cy="376000"/>
              </a:xfrm>
              <a:prstGeom prst="rect">
                <a:avLst/>
              </a:prstGeom>
              <a:blipFill>
                <a:blip r:embed="rId6"/>
                <a:stretch>
                  <a:fillRect l="-735" t="-1613" b="-80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C0827F6-4B7D-4B60-8153-6EFE937B0306}"/>
              </a:ext>
            </a:extLst>
          </p:cNvPr>
          <p:cNvSpPr>
            <a:spLocks noChangeAspect="1"/>
          </p:cNvSpPr>
          <p:nvPr/>
        </p:nvSpPr>
        <p:spPr>
          <a:xfrm>
            <a:off x="147634" y="64380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BFBF51-3892-44A0-9595-1D0452E92E57}"/>
              </a:ext>
            </a:extLst>
          </p:cNvPr>
          <p:cNvSpPr>
            <a:spLocks noChangeAspect="1"/>
          </p:cNvSpPr>
          <p:nvPr/>
        </p:nvSpPr>
        <p:spPr>
          <a:xfrm>
            <a:off x="117054" y="4122821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44E182-CDF6-40C6-8914-FB334DB91256}"/>
              </a:ext>
            </a:extLst>
          </p:cNvPr>
          <p:cNvSpPr>
            <a:spLocks noChangeAspect="1"/>
          </p:cNvSpPr>
          <p:nvPr/>
        </p:nvSpPr>
        <p:spPr>
          <a:xfrm>
            <a:off x="8526258" y="64380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E588AC-CBB7-443B-943E-6B69ED09144E}"/>
              </a:ext>
            </a:extLst>
          </p:cNvPr>
          <p:cNvSpPr>
            <a:spLocks noChangeAspect="1"/>
          </p:cNvSpPr>
          <p:nvPr/>
        </p:nvSpPr>
        <p:spPr>
          <a:xfrm>
            <a:off x="8565052" y="4122820"/>
            <a:ext cx="3561668" cy="267209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4C9FAD-3182-4C31-8361-61C4A77873D1}"/>
              </a:ext>
            </a:extLst>
          </p:cNvPr>
          <p:cNvSpPr txBox="1"/>
          <p:nvPr/>
        </p:nvSpPr>
        <p:spPr>
          <a:xfrm>
            <a:off x="8565052" y="4861606"/>
            <a:ext cx="3561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pt-BR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volumes of atoms I and j that surround a given atom and shelter it from solvent;</a:t>
            </a: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solvation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j;</a:t>
            </a:r>
          </a:p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the interatomic distance, and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 Is a distance-weighting factor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σ=3.5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Å.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C8F1B4-2EFC-4EBE-8E74-6315D53161A3}"/>
                  </a:ext>
                </a:extLst>
              </p:cNvPr>
              <p:cNvSpPr txBox="1"/>
              <p:nvPr/>
            </p:nvSpPr>
            <p:spPr>
              <a:xfrm>
                <a:off x="4349417" y="661736"/>
                <a:ext cx="3632148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C8F1B4-2EFC-4EBE-8E74-6315D531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661736"/>
                <a:ext cx="3632148" cy="573427"/>
              </a:xfrm>
              <a:prstGeom prst="rect">
                <a:avLst/>
              </a:prstGeom>
              <a:blipFill>
                <a:blip r:embed="rId7"/>
                <a:stretch>
                  <a:fillRect l="-1007" r="-1007" b="-74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m 12">
            <a:extLst>
              <a:ext uri="{FF2B5EF4-FFF2-40B4-BE49-F238E27FC236}">
                <a16:creationId xmlns:a16="http://schemas.microsoft.com/office/drawing/2014/main" id="{082F1192-87FE-487D-904B-D8E0EF8CE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-867"/>
            <a:ext cx="3803912" cy="2852934"/>
          </a:xfrm>
          <a:prstGeom prst="rect">
            <a:avLst/>
          </a:prstGeom>
        </p:spPr>
      </p:pic>
      <p:pic>
        <p:nvPicPr>
          <p:cNvPr id="20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69300DD-00F6-4CD2-BC0F-FB377D848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05066"/>
            <a:ext cx="3803912" cy="2852934"/>
          </a:xfrm>
          <a:prstGeom prst="rect">
            <a:avLst/>
          </a:prstGeom>
        </p:spPr>
      </p:pic>
      <p:pic>
        <p:nvPicPr>
          <p:cNvPr id="22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D93FC88-1701-4C96-91E8-A25113B87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4005066"/>
            <a:ext cx="3803912" cy="28529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707933-4CB4-40AB-8541-AC2A18EFB986}"/>
                  </a:ext>
                </a:extLst>
              </p:cNvPr>
              <p:cNvSpPr txBox="1"/>
              <p:nvPr/>
            </p:nvSpPr>
            <p:spPr>
              <a:xfrm>
                <a:off x="8798997" y="2864272"/>
                <a:ext cx="1225079" cy="547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707933-4CB4-40AB-8541-AC2A18EFB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97" y="2864272"/>
                <a:ext cx="1225079" cy="547201"/>
              </a:xfrm>
              <a:prstGeom prst="rect">
                <a:avLst/>
              </a:prstGeom>
              <a:blipFill>
                <a:blip r:embed="rId11"/>
                <a:stretch>
                  <a:fillRect l="-3980" t="-138889" r="-77612" b="-19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E739EC-8DE1-43DA-841F-5F4C6C70095B}"/>
                  </a:ext>
                </a:extLst>
              </p:cNvPr>
              <p:cNvSpPr txBox="1"/>
              <p:nvPr/>
            </p:nvSpPr>
            <p:spPr>
              <a:xfrm>
                <a:off x="10289944" y="2907237"/>
                <a:ext cx="1659877" cy="376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E739EC-8DE1-43DA-841F-5F4C6C70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944" y="2907237"/>
                <a:ext cx="1659877" cy="376000"/>
              </a:xfrm>
              <a:prstGeom prst="rect">
                <a:avLst/>
              </a:prstGeom>
              <a:blipFill>
                <a:blip r:embed="rId12"/>
                <a:stretch>
                  <a:fillRect l="-1103" t="-3226"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2A20BF-BC05-4425-89D0-FD128F2E3EFF}"/>
                  </a:ext>
                </a:extLst>
              </p:cNvPr>
              <p:cNvSpPr txBox="1"/>
              <p:nvPr/>
            </p:nvSpPr>
            <p:spPr>
              <a:xfrm>
                <a:off x="-258181" y="2864473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2A20BF-BC05-4425-89D0-FD128F2E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181" y="2864473"/>
                <a:ext cx="4096248" cy="594522"/>
              </a:xfrm>
              <a:prstGeom prst="rect">
                <a:avLst/>
              </a:prstGeom>
              <a:blipFill>
                <a:blip r:embed="rId14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BF949B-F480-4DEF-920B-099D947B5F79}"/>
                  </a:ext>
                </a:extLst>
              </p:cNvPr>
              <p:cNvSpPr txBox="1"/>
              <p:nvPr/>
            </p:nvSpPr>
            <p:spPr>
              <a:xfrm>
                <a:off x="3275099" y="5976651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BF949B-F480-4DEF-920B-099D947B5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99" y="5976651"/>
                <a:ext cx="4096248" cy="5945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285F69-694E-4790-9BAA-E3DBD2E143B1}"/>
                  </a:ext>
                </a:extLst>
              </p:cNvPr>
              <p:cNvSpPr txBox="1"/>
              <p:nvPr/>
            </p:nvSpPr>
            <p:spPr>
              <a:xfrm>
                <a:off x="-173957" y="157366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285F69-694E-4790-9BAA-E3DBD2E1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957" y="157366"/>
                <a:ext cx="4096248" cy="594522"/>
              </a:xfrm>
              <a:prstGeom prst="rect">
                <a:avLst/>
              </a:prstGeom>
              <a:blipFill>
                <a:blip r:embed="rId16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AFB7841-2812-427A-B4ED-C61DF4FF8F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7"/>
            <a:ext cx="3803912" cy="28529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13">
                <a:extLst>
                  <a:ext uri="{FF2B5EF4-FFF2-40B4-BE49-F238E27FC236}">
                    <a16:creationId xmlns:a16="http://schemas.microsoft.com/office/drawing/2014/main" id="{FACB390F-5216-4462-BC47-566B3A7D579C}"/>
                  </a:ext>
                </a:extLst>
              </p:cNvPr>
              <p:cNvSpPr txBox="1"/>
              <p:nvPr/>
            </p:nvSpPr>
            <p:spPr>
              <a:xfrm>
                <a:off x="8687665" y="3657386"/>
                <a:ext cx="2362313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38" name="TextBox 13">
                <a:extLst>
                  <a:ext uri="{FF2B5EF4-FFF2-40B4-BE49-F238E27FC236}">
                    <a16:creationId xmlns:a16="http://schemas.microsoft.com/office/drawing/2014/main" id="{FACB390F-5216-4462-BC47-566B3A7D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665" y="3657386"/>
                <a:ext cx="2362313" cy="469039"/>
              </a:xfrm>
              <a:prstGeom prst="rect">
                <a:avLst/>
              </a:prstGeom>
              <a:blipFill>
                <a:blip r:embed="rId18"/>
                <a:stretch>
                  <a:fillRect l="-4639" t="-144156" r="-5670" b="-1935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" grpId="0"/>
      <p:bldP spid="30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9CC50DB7-A0AB-470A-AF29-53891346A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7"/>
            <a:ext cx="3803912" cy="2852934"/>
          </a:xfrm>
          <a:prstGeom prst="rect">
            <a:avLst/>
          </a:prstGeom>
        </p:spPr>
      </p:pic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FA7914C-F369-4F72-BB26-C2828A76A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05066"/>
            <a:ext cx="3803912" cy="28529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21FB192-1DEA-4A40-B8B3-3063A1D7D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0" y="-867"/>
            <a:ext cx="3803912" cy="2852934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1F2F99C5-E837-42D2-9324-E727D4E6E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4005066"/>
            <a:ext cx="3803912" cy="2852934"/>
          </a:xfrm>
          <a:prstGeom prst="rect">
            <a:avLst/>
          </a:prstGeom>
        </p:spPr>
      </p:pic>
      <p:pic>
        <p:nvPicPr>
          <p:cNvPr id="12" name="Imagem 1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F5F72C49-D509-4679-AAA0-6546D8D8BA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0" y="1425600"/>
            <a:ext cx="5266955" cy="3950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2A253-4655-4E70-B87C-2DD9DA47BB24}"/>
                  </a:ext>
                </a:extLst>
              </p:cNvPr>
              <p:cNvSpPr txBox="1"/>
              <p:nvPr/>
            </p:nvSpPr>
            <p:spPr>
              <a:xfrm>
                <a:off x="4349417" y="661736"/>
                <a:ext cx="3632148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2A253-4655-4E70-B87C-2DD9DA47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661736"/>
                <a:ext cx="3632148" cy="573427"/>
              </a:xfrm>
              <a:prstGeom prst="rect">
                <a:avLst/>
              </a:prstGeom>
              <a:blipFill>
                <a:blip r:embed="rId7"/>
                <a:stretch>
                  <a:fillRect l="-1007" r="-1007" b="-74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F03E58-BD2A-496D-9F97-58A9BE16D1B9}"/>
                  </a:ext>
                </a:extLst>
              </p:cNvPr>
              <p:cNvSpPr txBox="1"/>
              <p:nvPr/>
            </p:nvSpPr>
            <p:spPr>
              <a:xfrm>
                <a:off x="-258181" y="2864473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F03E58-BD2A-496D-9F97-58A9BE16D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181" y="2864473"/>
                <a:ext cx="4096248" cy="594522"/>
              </a:xfrm>
              <a:prstGeom prst="rect">
                <a:avLst/>
              </a:prstGeom>
              <a:blipFill>
                <a:blip r:embed="rId8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EB2B9-1249-4694-B994-40C0BF702691}"/>
                  </a:ext>
                </a:extLst>
              </p:cNvPr>
              <p:cNvSpPr txBox="1"/>
              <p:nvPr/>
            </p:nvSpPr>
            <p:spPr>
              <a:xfrm>
                <a:off x="8798997" y="2864272"/>
                <a:ext cx="1225079" cy="547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EB2B9-1249-4694-B994-40C0BF70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97" y="2864272"/>
                <a:ext cx="1225079" cy="547201"/>
              </a:xfrm>
              <a:prstGeom prst="rect">
                <a:avLst/>
              </a:prstGeom>
              <a:blipFill>
                <a:blip r:embed="rId9"/>
                <a:stretch>
                  <a:fillRect l="-3980" t="-138889" r="-77612" b="-19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D65DB-A901-4330-AA26-4CF34FC44E2E}"/>
                  </a:ext>
                </a:extLst>
              </p:cNvPr>
              <p:cNvSpPr txBox="1"/>
              <p:nvPr/>
            </p:nvSpPr>
            <p:spPr>
              <a:xfrm>
                <a:off x="3275099" y="5976651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8D65DB-A901-4330-AA26-4CF34FC4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99" y="5976651"/>
                <a:ext cx="4096248" cy="5945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1">
                <a:extLst>
                  <a:ext uri="{FF2B5EF4-FFF2-40B4-BE49-F238E27FC236}">
                    <a16:creationId xmlns:a16="http://schemas.microsoft.com/office/drawing/2014/main" id="{A717B8AF-3EF8-4145-B4EC-BBBB2B444BB0}"/>
                  </a:ext>
                </a:extLst>
              </p:cNvPr>
              <p:cNvSpPr txBox="1"/>
              <p:nvPr/>
            </p:nvSpPr>
            <p:spPr>
              <a:xfrm>
                <a:off x="10206054" y="2907237"/>
                <a:ext cx="1940916" cy="41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TextBox 31">
                <a:extLst>
                  <a:ext uri="{FF2B5EF4-FFF2-40B4-BE49-F238E27FC236}">
                    <a16:creationId xmlns:a16="http://schemas.microsoft.com/office/drawing/2014/main" id="{A717B8AF-3EF8-4145-B4EC-BBBB2B44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54" y="2907237"/>
                <a:ext cx="1940916" cy="411395"/>
              </a:xfrm>
              <a:prstGeom prst="rect">
                <a:avLst/>
              </a:prstGeom>
              <a:blipFill>
                <a:blip r:embed="rId12"/>
                <a:stretch>
                  <a:fillRect l="-627" b="-5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6668E7DF-002F-4B4B-B27C-34CB37E15CFA}"/>
                  </a:ext>
                </a:extLst>
              </p:cNvPr>
              <p:cNvSpPr txBox="1"/>
              <p:nvPr/>
            </p:nvSpPr>
            <p:spPr>
              <a:xfrm>
                <a:off x="8687665" y="3657386"/>
                <a:ext cx="2362313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id="{6668E7DF-002F-4B4B-B27C-34CB37E15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665" y="3657386"/>
                <a:ext cx="2362313" cy="469039"/>
              </a:xfrm>
              <a:prstGeom prst="rect">
                <a:avLst/>
              </a:prstGeom>
              <a:blipFill>
                <a:blip r:embed="rId13"/>
                <a:stretch>
                  <a:fillRect l="-4639" t="-144156" r="-5670" b="-1935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6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3E9BBE9-303D-48FF-BCC9-5764409E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67"/>
            <a:ext cx="3803912" cy="2852934"/>
          </a:xfrm>
          <a:prstGeom prst="rect">
            <a:avLst/>
          </a:prstGeom>
        </p:spPr>
      </p:pic>
      <p:pic>
        <p:nvPicPr>
          <p:cNvPr id="10" name="Imagem 9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7C4B3B0-02D2-459B-96D7-827D31500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05066"/>
            <a:ext cx="3803912" cy="28529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B035764-0462-4EE2-8823-36B15B10C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0"/>
            <a:ext cx="3803912" cy="2852934"/>
          </a:xfrm>
          <a:prstGeom prst="rect">
            <a:avLst/>
          </a:prstGeom>
        </p:spPr>
      </p:pic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E176B6C1-525F-4B1E-9012-EB27F6657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88" y="4005066"/>
            <a:ext cx="3803912" cy="2852934"/>
          </a:xfrm>
          <a:prstGeom prst="rect">
            <a:avLst/>
          </a:prstGeom>
        </p:spPr>
      </p:pic>
      <p:pic>
        <p:nvPicPr>
          <p:cNvPr id="12" name="Imagem 11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33315E4B-607B-4749-9473-65C705167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0" y="1425600"/>
            <a:ext cx="5266955" cy="3950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37CCD1-51BB-40A3-8A4E-C4948DF02B3B}"/>
                  </a:ext>
                </a:extLst>
              </p:cNvPr>
              <p:cNvSpPr txBox="1"/>
              <p:nvPr/>
            </p:nvSpPr>
            <p:spPr>
              <a:xfrm>
                <a:off x="4349417" y="661736"/>
                <a:ext cx="3632148" cy="573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𝑇𝑜𝑟𝑠𝑖𝑜𝑛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37CCD1-51BB-40A3-8A4E-C4948DF02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417" y="661736"/>
                <a:ext cx="3632148" cy="573427"/>
              </a:xfrm>
              <a:prstGeom prst="rect">
                <a:avLst/>
              </a:prstGeom>
              <a:blipFill>
                <a:blip r:embed="rId7"/>
                <a:stretch>
                  <a:fillRect l="-1007" r="-1007" b="-74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9F39B-AB38-49A9-B8DB-561066C07CFE}"/>
                  </a:ext>
                </a:extLst>
              </p:cNvPr>
              <p:cNvSpPr txBox="1"/>
              <p:nvPr/>
            </p:nvSpPr>
            <p:spPr>
              <a:xfrm>
                <a:off x="-258181" y="2864473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9F39B-AB38-49A9-B8DB-561066C07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8181" y="2864473"/>
                <a:ext cx="4096248" cy="594522"/>
              </a:xfrm>
              <a:prstGeom prst="rect">
                <a:avLst/>
              </a:prstGeom>
              <a:blipFill>
                <a:blip r:embed="rId8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53885-56DC-426D-92DC-1CECBAA8439B}"/>
                  </a:ext>
                </a:extLst>
              </p:cNvPr>
              <p:cNvSpPr txBox="1"/>
              <p:nvPr/>
            </p:nvSpPr>
            <p:spPr>
              <a:xfrm>
                <a:off x="8798997" y="2864272"/>
                <a:ext cx="1225079" cy="547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𝐸𝑙𝑒𝑐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sSub>
                                <m:sSubPr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553885-56DC-426D-92DC-1CECBAA8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997" y="2864272"/>
                <a:ext cx="1225079" cy="547201"/>
              </a:xfrm>
              <a:prstGeom prst="rect">
                <a:avLst/>
              </a:prstGeom>
              <a:blipFill>
                <a:blip r:embed="rId9"/>
                <a:stretch>
                  <a:fillRect l="-3980" t="-138889" r="-77612" b="-19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DBA4D-7857-4E43-9B6E-186D687258BE}"/>
                  </a:ext>
                </a:extLst>
              </p:cNvPr>
              <p:cNvSpPr txBox="1"/>
              <p:nvPr/>
            </p:nvSpPr>
            <p:spPr>
              <a:xfrm>
                <a:off x="3275099" y="5976651"/>
                <a:ext cx="4096248" cy="594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𝐻𝐵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𝑒𝑞𝑚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ADBA4D-7857-4E43-9B6E-186D6872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99" y="5976651"/>
                <a:ext cx="4096248" cy="5945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1">
                <a:extLst>
                  <a:ext uri="{FF2B5EF4-FFF2-40B4-BE49-F238E27FC236}">
                    <a16:creationId xmlns:a16="http://schemas.microsoft.com/office/drawing/2014/main" id="{7F34E0EB-0A6B-4D7F-A16D-59DEF1710C1B}"/>
                  </a:ext>
                </a:extLst>
              </p:cNvPr>
              <p:cNvSpPr txBox="1"/>
              <p:nvPr/>
            </p:nvSpPr>
            <p:spPr>
              <a:xfrm>
                <a:off x="10289944" y="2907237"/>
                <a:ext cx="1809470" cy="78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t-B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</m:t>
                                  </m:r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sz="12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𝑙𝐵𝑟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TextBox 31">
                <a:extLst>
                  <a:ext uri="{FF2B5EF4-FFF2-40B4-BE49-F238E27FC236}">
                    <a16:creationId xmlns:a16="http://schemas.microsoft.com/office/drawing/2014/main" id="{7F34E0EB-0A6B-4D7F-A16D-59DEF1710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944" y="2907237"/>
                <a:ext cx="1809470" cy="783228"/>
              </a:xfrm>
              <a:prstGeom prst="rect">
                <a:avLst/>
              </a:prstGeom>
              <a:blipFill>
                <a:blip r:embed="rId12"/>
                <a:stretch>
                  <a:fillRect l="-1010" t="-1563" r="-1347" b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F0CFE918-9353-431A-BF14-A63E5E0AB54C}"/>
                  </a:ext>
                </a:extLst>
              </p:cNvPr>
              <p:cNvSpPr txBox="1"/>
              <p:nvPr/>
            </p:nvSpPr>
            <p:spPr>
              <a:xfrm>
                <a:off x="8687665" y="3657386"/>
                <a:ext cx="2362313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pt-BR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F0CFE918-9353-431A-BF14-A63E5E0A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665" y="3657386"/>
                <a:ext cx="2362313" cy="469039"/>
              </a:xfrm>
              <a:prstGeom prst="rect">
                <a:avLst/>
              </a:prstGeom>
              <a:blipFill>
                <a:blip r:embed="rId13"/>
                <a:stretch>
                  <a:fillRect l="-4639" t="-144156" r="-5670" b="-1935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1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B8351CB5-4067-48D3-AEF0-4F16973E5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00" y="14112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1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894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</dc:creator>
  <cp:lastModifiedBy>walter</cp:lastModifiedBy>
  <cp:revision>79</cp:revision>
  <dcterms:created xsi:type="dcterms:W3CDTF">2020-02-03T17:39:01Z</dcterms:created>
  <dcterms:modified xsi:type="dcterms:W3CDTF">2020-02-11T19:08:28Z</dcterms:modified>
</cp:coreProperties>
</file>