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5"/>
  </p:notesMasterIdLst>
  <p:sldIdLst>
    <p:sldId id="256" r:id="rId4"/>
    <p:sldId id="257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65" r:id="rId13"/>
    <p:sldId id="266" r:id="rId14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74" autoAdjust="0"/>
  </p:normalViewPr>
  <p:slideViewPr>
    <p:cSldViewPr snapToGrid="0">
      <p:cViewPr varScale="1">
        <p:scale>
          <a:sx n="71" d="100"/>
          <a:sy n="71" d="100"/>
        </p:scale>
        <p:origin x="17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latin typeface="Gill Sans MT"/>
              </a:rPr>
              <a:t>Click to move the slide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notes' format</a:t>
            </a: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AC205D3-E309-4C93-A379-D2BBD5023864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F45969D-0217-4419-BA7D-4D8FEF593ABD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latin typeface="+mn-lt"/>
              </a:rPr>
              <a:t>Not just a logical procedure that takes input data, processes it, and produces output data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3FB40F2-A32B-4948-A472-91680C90A8A8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000" b="0" strike="noStrike" spc="-1">
                <a:latin typeface="Arial"/>
              </a:rPr>
              <a:t>Results of first essay is close to complete </a:t>
            </a: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C9D471A-7DBC-4793-8A90-EAB806AB251A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r>
              <a:rPr lang="en-IN" sz="2000" b="0" strike="noStrike" spc="-1">
                <a:latin typeface="Arial"/>
              </a:rPr>
              <a:t>Platforms </a:t>
            </a:r>
          </a:p>
        </p:txBody>
      </p:sp>
      <p:sp>
        <p:nvSpPr>
          <p:cNvPr id="185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7243EC4-AC38-4577-96D9-7EB370E23315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r>
              <a:rPr lang="en-IN" sz="2000" b="0" strike="noStrike" spc="-1">
                <a:latin typeface="Arial"/>
              </a:rPr>
              <a:t>Platforms </a:t>
            </a:r>
          </a:p>
        </p:txBody>
      </p:sp>
      <p:sp>
        <p:nvSpPr>
          <p:cNvPr id="188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18C678A-FC12-464C-A5AD-4A61BA9CADB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r>
              <a:rPr lang="en-IN" sz="2000" b="0" strike="noStrike" spc="-1">
                <a:latin typeface="Arial"/>
              </a:rPr>
              <a:t>Platforms </a:t>
            </a:r>
          </a:p>
        </p:txBody>
      </p:sp>
      <p:sp>
        <p:nvSpPr>
          <p:cNvPr id="191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71895C7-B706-4A79-818C-335E04649A6A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400" b="0" strike="noStrike" spc="-1" dirty="0">
                <a:latin typeface="+mn-lt"/>
              </a:rPr>
              <a:t>Not just a logical procedure that takes input data, processes it, and produces output data</a:t>
            </a:r>
          </a:p>
          <a:p>
            <a:pPr>
              <a:lnSpc>
                <a:spcPct val="100000"/>
              </a:lnSpc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concept of a data frame comes from the world of statistical software used in empirical research; it generally refers to "tabular" data: a data structure representing cases (rows), each of which consists of a number of observations or measurements (columns). 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mutable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 can be changed after it's created, and an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 can’t.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to write most efficient code, you should be the knowing difference between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mutable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python. Concatenating string in loops wastes lots of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 because strings are immutable, concatenating two strings together actually creates a third string which is the combination of the previous two. If you are iterating a lot and building a large string, you will waste a lot of memory creating and throwing away objects. Use list compression join technique.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handles mutable and immutable objects differently.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quicker to access than mutable objects. Also, immutable objects are fundamentally expensive to "change", because doing so involves creating a copy. Changing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mutable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objects is cheap.</a:t>
            </a: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296F7FC-041A-4B33-BEAB-0A7C619FD8D4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400" b="0" strike="noStrike" spc="-1" dirty="0">
                <a:latin typeface="+mn-lt"/>
              </a:rPr>
              <a:t>Not just a logical procedure that takes input data, processes it, and produces output data</a:t>
            </a:r>
          </a:p>
          <a:p>
            <a:pPr>
              <a:lnSpc>
                <a:spcPct val="100000"/>
              </a:lnSpc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concept of a data frame comes from the world of statistical software used in empirical research; it generally refers to "tabular" data: a data structure representing cases (rows), each of which consists of a number of observations or measurements (columns). 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296F7FC-041A-4B33-BEAB-0A7C619FD8D4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4248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latin typeface="+mn-lt"/>
              </a:rPr>
              <a:t>Not just a logical procedure that takes input data, processes it, and produces output data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CC144D0-F04E-4AA7-91E8-FAE68A5CFB57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5280" cy="4468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latin typeface="+mn-lt"/>
              </a:rPr>
              <a:t>Not just a logical procedure that takes input data, processes it, and produces output data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3848760" y="9433080"/>
            <a:ext cx="294408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1620EEC-6E2A-4891-974C-4D3EB2CB5C4C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997000"/>
            <a:ext cx="8229240" cy="18000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800" b="1" strike="noStrike" cap="all" spc="-1">
                <a:solidFill>
                  <a:srgbClr val="073A76"/>
                </a:solidFill>
                <a:latin typeface="Gill Sans"/>
              </a:rPr>
              <a:t>ENTER THE TITLE OF YOUR PRESENTATION</a:t>
            </a:r>
            <a:endParaRPr lang="fr-FR" sz="48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5" name="Image 5"/>
          <p:cNvPicPr/>
          <p:nvPr/>
        </p:nvPicPr>
        <p:blipFill>
          <a:blip r:embed="rId14"/>
          <a:stretch/>
        </p:blipFill>
        <p:spPr>
          <a:xfrm>
            <a:off x="2369880" y="476640"/>
            <a:ext cx="4547160" cy="1399680"/>
          </a:xfrm>
          <a:prstGeom prst="rect">
            <a:avLst/>
          </a:prstGeom>
          <a:ln>
            <a:noFill/>
          </a:ln>
        </p:spPr>
      </p:pic>
      <p:pic>
        <p:nvPicPr>
          <p:cNvPr id="2" name="Image 7"/>
          <p:cNvPicPr/>
          <p:nvPr/>
        </p:nvPicPr>
        <p:blipFill>
          <a:blip r:embed="rId15"/>
          <a:stretch/>
        </p:blipFill>
        <p:spPr>
          <a:xfrm>
            <a:off x="3069360" y="6021360"/>
            <a:ext cx="3148200" cy="6746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3200" b="0" strike="noStrike" spc="-1">
                <a:solidFill>
                  <a:srgbClr val="000000"/>
                </a:solidFill>
                <a:latin typeface="Gill Sans"/>
              </a:rPr>
              <a:t>Click here to enter your text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400" b="1" strike="noStrike" cap="all" spc="-1">
                <a:solidFill>
                  <a:srgbClr val="084C8D"/>
                </a:solidFill>
                <a:latin typeface="Gill Sans"/>
              </a:rPr>
              <a:t>TITLE OF TEXT SLIDE</a:t>
            </a:r>
            <a:endParaRPr lang="fr-FR" sz="44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42" name="Image 5"/>
          <p:cNvPicPr/>
          <p:nvPr/>
        </p:nvPicPr>
        <p:blipFill>
          <a:blip r:embed="rId14"/>
          <a:srcRect b="35071"/>
          <a:stretch/>
        </p:blipFill>
        <p:spPr>
          <a:xfrm>
            <a:off x="465840" y="6348600"/>
            <a:ext cx="656640" cy="279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 2"/>
          <p:cNvPicPr/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320000"/>
                    </a14:imgEffect>
                  </a14:imgLayer>
                </a14:imgProps>
              </a:ext>
            </a:extLst>
          </a:blip>
          <a:srcRect t="22826"/>
          <a:stretch/>
        </p:blipFill>
        <p:spPr>
          <a:xfrm>
            <a:off x="0" y="1431000"/>
            <a:ext cx="9143640" cy="5416200"/>
          </a:xfrm>
          <a:prstGeom prst="rect">
            <a:avLst/>
          </a:prstGeom>
          <a:ln>
            <a:noFill/>
          </a:ln>
        </p:spPr>
      </p:pic>
      <p:pic>
        <p:nvPicPr>
          <p:cNvPr id="80" name="Image 7"/>
          <p:cNvPicPr/>
          <p:nvPr/>
        </p:nvPicPr>
        <p:blipFill>
          <a:blip r:embed="rId16"/>
          <a:stretch/>
        </p:blipFill>
        <p:spPr>
          <a:xfrm>
            <a:off x="2765880" y="207720"/>
            <a:ext cx="3426120" cy="1054800"/>
          </a:xfrm>
          <a:prstGeom prst="rect">
            <a:avLst/>
          </a:prstGeom>
          <a:ln>
            <a:noFill/>
          </a:ln>
        </p:spPr>
      </p:pic>
      <p:pic>
        <p:nvPicPr>
          <p:cNvPr id="81" name="Image 5"/>
          <p:cNvPicPr/>
          <p:nvPr/>
        </p:nvPicPr>
        <p:blipFill>
          <a:blip r:embed="rId17"/>
          <a:stretch/>
        </p:blipFill>
        <p:spPr>
          <a:xfrm>
            <a:off x="3194280" y="6021360"/>
            <a:ext cx="2755440" cy="59004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latin typeface="Gill Sans MT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Gill Sans M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Gill Sans M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Gill Sans M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043640" y="2997000"/>
            <a:ext cx="7642800" cy="79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800" b="1" strike="noStrike" cap="all" spc="-1">
                <a:solidFill>
                  <a:srgbClr val="073A76"/>
                </a:solidFill>
                <a:latin typeface="Gill Sans"/>
              </a:rPr>
              <a:t>Introduction to Python</a:t>
            </a:r>
            <a:br/>
            <a:r>
              <a:rPr lang="fr-FR" sz="2800" b="1" strike="noStrike" cap="all" spc="-1">
                <a:solidFill>
                  <a:srgbClr val="073A76"/>
                </a:solidFill>
                <a:latin typeface="Gill Sans"/>
              </a:rPr>
              <a:t>Session 1 </a:t>
            </a:r>
            <a:br/>
            <a:endParaRPr lang="fr-FR" sz="2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Programing Concepts - LOOPS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67640" y="1196640"/>
            <a:ext cx="8496720" cy="21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A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loop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statement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allows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us to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execute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statement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or group of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statements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multiple times</a:t>
            </a:r>
            <a:endParaRPr lang="fr-FR" sz="16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While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loop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simplest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loop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executes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a block of code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until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and expression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True</a:t>
            </a:r>
            <a:endParaRPr lang="fr-FR" sz="16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A 'break' command can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to exit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any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loop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prematurely</a:t>
            </a:r>
            <a:endParaRPr lang="fr-FR" sz="16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A 'continue' command can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to skip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ahead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to the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next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iterations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without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exiting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loop</a:t>
            </a:r>
            <a:endParaRPr lang="fr-FR" sz="16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72" name="Picture 4"/>
          <p:cNvPicPr/>
          <p:nvPr/>
        </p:nvPicPr>
        <p:blipFill>
          <a:blip r:embed="rId3"/>
          <a:stretch/>
        </p:blipFill>
        <p:spPr>
          <a:xfrm>
            <a:off x="539640" y="2853000"/>
            <a:ext cx="2394360" cy="3678120"/>
          </a:xfrm>
          <a:prstGeom prst="rect">
            <a:avLst/>
          </a:prstGeom>
          <a:ln>
            <a:noFill/>
          </a:ln>
        </p:spPr>
      </p:pic>
      <p:pic>
        <p:nvPicPr>
          <p:cNvPr id="173" name="Picture 12"/>
          <p:cNvPicPr/>
          <p:nvPr/>
        </p:nvPicPr>
        <p:blipFill>
          <a:blip r:embed="rId4"/>
          <a:stretch/>
        </p:blipFill>
        <p:spPr>
          <a:xfrm>
            <a:off x="3060000" y="2853000"/>
            <a:ext cx="5986080" cy="345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Objectives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091160" y="1504398"/>
            <a:ext cx="6576840" cy="453600"/>
          </a:xfrm>
          <a:custGeom>
            <a:avLst/>
            <a:gdLst/>
            <a:ahLst/>
            <a:cxnLst/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360">
            <a:solidFill>
              <a:schemeClr val="bg1">
                <a:lumMod val="6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64440" rIns="64440" bIns="64440" anchor="ctr"/>
          <a:lstStyle/>
          <a:p>
            <a:pPr>
              <a:lnSpc>
                <a:spcPct val="90000"/>
              </a:lnSpc>
              <a:spcAft>
                <a:spcPts val="561"/>
              </a:spcAft>
            </a:pPr>
            <a:r>
              <a:rPr lang="en-IN" sz="1200" b="0" strike="noStrike" spc="-1">
                <a:solidFill>
                  <a:srgbClr val="55575B"/>
                </a:solidFill>
                <a:latin typeface="Verdana"/>
              </a:rPr>
              <a:t>         </a:t>
            </a:r>
            <a:r>
              <a:rPr lang="en-IN" sz="1600" b="0" strike="noStrike" spc="-1">
                <a:solidFill>
                  <a:srgbClr val="55575B"/>
                </a:solidFill>
                <a:latin typeface="Calibri"/>
              </a:rPr>
              <a:t>Understand what programing languages like Python mean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946800" y="1394958"/>
            <a:ext cx="431280" cy="4312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3" name="Picture 6"/>
          <p:cNvPicPr/>
          <p:nvPr/>
        </p:nvPicPr>
        <p:blipFill>
          <a:blip r:embed="rId3"/>
          <a:stretch/>
        </p:blipFill>
        <p:spPr>
          <a:xfrm>
            <a:off x="1004040" y="1452198"/>
            <a:ext cx="318600" cy="317160"/>
          </a:xfrm>
          <a:prstGeom prst="rect">
            <a:avLst/>
          </a:prstGeom>
          <a:ln w="9360">
            <a:noFill/>
          </a:ln>
        </p:spPr>
      </p:pic>
      <p:sp>
        <p:nvSpPr>
          <p:cNvPr id="135" name="CustomShape 7"/>
          <p:cNvSpPr/>
          <p:nvPr/>
        </p:nvSpPr>
        <p:spPr>
          <a:xfrm>
            <a:off x="1115640" y="2519958"/>
            <a:ext cx="6552360" cy="374400"/>
          </a:xfrm>
          <a:custGeom>
            <a:avLst/>
            <a:gdLst/>
            <a:ahLst/>
            <a:cxnLst/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360">
            <a:solidFill>
              <a:schemeClr val="bg1">
                <a:lumMod val="6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64440" rIns="64440" bIns="64440" anchor="ctr"/>
          <a:lstStyle/>
          <a:p>
            <a:pPr>
              <a:lnSpc>
                <a:spcPct val="90000"/>
              </a:lnSpc>
              <a:spcAft>
                <a:spcPts val="561"/>
              </a:spcAft>
            </a:pPr>
            <a:r>
              <a:rPr lang="en-IN" sz="1600" b="0" strike="noStrike" spc="-1">
                <a:solidFill>
                  <a:srgbClr val="55575B"/>
                </a:solidFill>
                <a:latin typeface="Calibri"/>
              </a:rPr>
              <a:t>        Introduce some of the basic programing concepts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971280" y="2355798"/>
            <a:ext cx="431280" cy="4312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9"/>
          <p:cNvSpPr/>
          <p:nvPr/>
        </p:nvSpPr>
        <p:spPr>
          <a:xfrm>
            <a:off x="4043520" y="2174358"/>
            <a:ext cx="167760" cy="150480"/>
          </a:xfrm>
          <a:custGeom>
            <a:avLst/>
            <a:gdLst/>
            <a:ahLst/>
            <a:cxnLst/>
            <a:rect l="l" t="t" r="r" b="b"/>
            <a:pathLst>
              <a:path w="150159" h="169133">
                <a:moveTo>
                  <a:pt x="120127" y="0"/>
                </a:moveTo>
                <a:lnTo>
                  <a:pt x="120127" y="84567"/>
                </a:lnTo>
                <a:lnTo>
                  <a:pt x="150159" y="84567"/>
                </a:lnTo>
                <a:lnTo>
                  <a:pt x="75079" y="169133"/>
                </a:lnTo>
                <a:lnTo>
                  <a:pt x="0" y="84567"/>
                </a:lnTo>
                <a:lnTo>
                  <a:pt x="30032" y="84567"/>
                </a:lnTo>
                <a:lnTo>
                  <a:pt x="30032" y="0"/>
                </a:lnTo>
                <a:lnTo>
                  <a:pt x="120127" y="0"/>
                </a:lnTo>
                <a:close/>
              </a:path>
            </a:pathLst>
          </a:custGeom>
          <a:solidFill>
            <a:srgbClr val="EFEFF0"/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8" name="Picture 7"/>
          <p:cNvPicPr/>
          <p:nvPr/>
        </p:nvPicPr>
        <p:blipFill>
          <a:blip r:embed="rId4"/>
          <a:stretch/>
        </p:blipFill>
        <p:spPr>
          <a:xfrm>
            <a:off x="1043640" y="2428518"/>
            <a:ext cx="263160" cy="2631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251640" y="1196640"/>
            <a:ext cx="4320000" cy="453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0000" indent="-35964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Alan Turing and computing </a:t>
            </a:r>
          </a:p>
          <a:p>
            <a:pPr marL="817200" lvl="1" indent="-35964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Formalizing the concept of  algorithm and computation with the Turing Machine </a:t>
            </a:r>
          </a:p>
          <a:p>
            <a:pPr marL="817200" lvl="1" indent="-35964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Stored program computer – treat algorithms as data</a:t>
            </a:r>
          </a:p>
          <a:p>
            <a:pPr marL="360000" indent="-35964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</a:t>
            </a:r>
          </a:p>
          <a:p>
            <a:pPr marL="759960" lvl="2" indent="-35964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how we communicate with machines </a:t>
            </a:r>
          </a:p>
          <a:p>
            <a:pPr marL="759960" lvl="2" indent="-35964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GUI to Machine level language</a:t>
            </a:r>
          </a:p>
          <a:p>
            <a:pPr marL="360000" indent="-35964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</a:p>
          <a:p>
            <a:pPr marL="759960" lvl="2" indent="-35964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set of rules that define how the programming language is written </a:t>
            </a:r>
          </a:p>
          <a:p>
            <a:pPr marL="759960" lvl="2" indent="-35964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Grammar of programming language</a:t>
            </a:r>
          </a:p>
        </p:txBody>
      </p:sp>
      <p:sp>
        <p:nvSpPr>
          <p:cNvPr id="149" name="TextShape 2"/>
          <p:cNvSpPr txBox="1"/>
          <p:nvPr/>
        </p:nvSpPr>
        <p:spPr>
          <a:xfrm>
            <a:off x="1115640" y="274680"/>
            <a:ext cx="7570800" cy="70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Programming Language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0" name="Picture 4"/>
          <p:cNvPicPr/>
          <p:nvPr/>
        </p:nvPicPr>
        <p:blipFill>
          <a:blip r:embed="rId3"/>
          <a:stretch/>
        </p:blipFill>
        <p:spPr>
          <a:xfrm>
            <a:off x="4716000" y="1772640"/>
            <a:ext cx="4392000" cy="381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95640" y="227700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Python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642960" y="2925000"/>
            <a:ext cx="8496720" cy="381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0000" indent="-359640">
              <a:lnSpc>
                <a:spcPct val="90000"/>
              </a:lnSpc>
              <a:spcBef>
                <a:spcPts val="40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Simplicity</a:t>
            </a:r>
            <a:endParaRPr lang="fr-FR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759960" lvl="2" indent="-359640">
              <a:lnSpc>
                <a:spcPct val="9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High level language built on C</a:t>
            </a:r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759960" lvl="2" indent="-359640">
              <a:lnSpc>
                <a:spcPct val="9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Benefits of being high level and at the same time provides for CPU-efficient code</a:t>
            </a:r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90000"/>
              </a:lnSpc>
              <a:spcBef>
                <a:spcPts val="40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Usability</a:t>
            </a:r>
            <a:endParaRPr lang="fr-FR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759960" lvl="2" indent="-359640">
              <a:lnSpc>
                <a:spcPct val="9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Lots of documentation</a:t>
            </a:r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759960" lvl="2" indent="-359640">
              <a:lnSpc>
                <a:spcPct val="9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Active development community to answer questions - stackexchange</a:t>
            </a:r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360000" indent="-359640">
              <a:lnSpc>
                <a:spcPct val="90000"/>
              </a:lnSpc>
              <a:spcBef>
                <a:spcPts val="40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Extensibility</a:t>
            </a:r>
            <a:endParaRPr lang="fr-FR" sz="2000" b="0" strike="noStrike" spc="-1">
              <a:solidFill>
                <a:srgbClr val="000000"/>
              </a:solidFill>
              <a:latin typeface="Gill Sans MT"/>
            </a:endParaRPr>
          </a:p>
          <a:p>
            <a:pPr marL="759960" lvl="2" indent="-359640">
              <a:lnSpc>
                <a:spcPct val="9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Small core language with a large standard library and an easily extensible interpreter</a:t>
            </a:r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  <a:p>
            <a:pPr marL="759960" lvl="2" indent="-359640">
              <a:lnSpc>
                <a:spcPct val="9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Leverage OSS community by allowing for extensibility </a:t>
            </a:r>
            <a:endParaRPr lang="fr-FR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3" name="Picture 14"/>
          <p:cNvPicPr/>
          <p:nvPr/>
        </p:nvPicPr>
        <p:blipFill>
          <a:blip r:embed="rId3"/>
          <a:stretch/>
        </p:blipFill>
        <p:spPr>
          <a:xfrm>
            <a:off x="3564000" y="0"/>
            <a:ext cx="1815840" cy="220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Python for BIGDATA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67640" y="1484640"/>
            <a:ext cx="8676000" cy="38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000" indent="-359640">
              <a:lnSpc>
                <a:spcPct val="140000"/>
              </a:lnSpc>
              <a:spcBef>
                <a:spcPts val="40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</a:rPr>
              <a:t>Big data management using Python</a:t>
            </a:r>
            <a:endParaRPr lang="en-IN" sz="2000" b="0" strike="noStrike" spc="-1">
              <a:latin typeface="Arial"/>
            </a:endParaRPr>
          </a:p>
          <a:p>
            <a:pPr marL="759960" lvl="2" indent="-359640">
              <a:lnSpc>
                <a:spcPct val="14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CERN and Large Hadron Collider </a:t>
            </a:r>
            <a:endParaRPr lang="en-IN" sz="1800" b="0" strike="noStrike" spc="-1">
              <a:latin typeface="Arial"/>
            </a:endParaRPr>
          </a:p>
          <a:p>
            <a:pPr marL="759960" lvl="2" indent="-359640">
              <a:lnSpc>
                <a:spcPct val="14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Particle detector (Atlas)</a:t>
            </a:r>
            <a:endParaRPr lang="en-IN" sz="1800" b="0" strike="noStrike" spc="-1">
              <a:latin typeface="Arial"/>
            </a:endParaRPr>
          </a:p>
          <a:p>
            <a:pPr marL="759960" lvl="2" indent="-359640">
              <a:lnSpc>
                <a:spcPct val="14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Data equivalent to 100 Megapixel camera taking  40 million pictures a second</a:t>
            </a:r>
            <a:endParaRPr lang="en-IN" sz="1800" b="0" strike="noStrike" spc="-1">
              <a:latin typeface="Arial"/>
            </a:endParaRPr>
          </a:p>
          <a:p>
            <a:pPr marL="759960" lvl="2" indent="-359640">
              <a:lnSpc>
                <a:spcPct val="14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Needle in a haystack – couple quadrillion collisions to find 1000 collisions that results in Higgs Boson</a:t>
            </a:r>
            <a:endParaRPr lang="en-IN" sz="1800" b="0" strike="noStrike" spc="-1">
              <a:latin typeface="Arial"/>
            </a:endParaRPr>
          </a:p>
          <a:p>
            <a:pPr marL="759960" lvl="2" indent="-359640">
              <a:lnSpc>
                <a:spcPct val="140000"/>
              </a:lnSpc>
              <a:spcBef>
                <a:spcPts val="36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Pre-process this stunning amount of data in real time and store only the relevant for further analysis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56" name="Picture 3"/>
          <p:cNvPicPr/>
          <p:nvPr/>
        </p:nvPicPr>
        <p:blipFill>
          <a:blip r:embed="rId3"/>
          <a:stretch/>
        </p:blipFill>
        <p:spPr>
          <a:xfrm>
            <a:off x="6030000" y="4752360"/>
            <a:ext cx="3078000" cy="206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 dirty="0" err="1">
                <a:solidFill>
                  <a:srgbClr val="084C8D"/>
                </a:solidFill>
                <a:latin typeface="Gill Sans"/>
              </a:rPr>
              <a:t>Programming</a:t>
            </a:r>
            <a:r>
              <a:rPr lang="fr-FR" sz="3200" b="1" strike="noStrike" cap="all" spc="-1" dirty="0">
                <a:solidFill>
                  <a:srgbClr val="084C8D"/>
                </a:solidFill>
                <a:latin typeface="Gill Sans"/>
              </a:rPr>
              <a:t> Concepts- Data types</a:t>
            </a:r>
            <a:endParaRPr lang="fr-FR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45908" y="1197000"/>
            <a:ext cx="8064360" cy="24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indent="-514080">
              <a:lnSpc>
                <a:spcPct val="15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types - Integer, float,  string and </a:t>
            </a:r>
            <a:r>
              <a:rPr lang="en-IN" sz="16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440" indent="-514080">
              <a:lnSpc>
                <a:spcPct val="15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structures – lists, dictionaries and tuples 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640" lvl="1" indent="-514080">
              <a:lnSpc>
                <a:spcPct val="15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structures combine the basic datatypes (integer, float, string, </a:t>
            </a:r>
            <a:r>
              <a:rPr lang="en-IN" sz="16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to create more complex types</a:t>
            </a:r>
          </a:p>
          <a:p>
            <a:pPr marL="971640" lvl="1" indent="-514080">
              <a:lnSpc>
                <a:spcPct val="15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Mutable vs. immutable </a:t>
            </a:r>
            <a:endParaRPr lang="en-IN" sz="16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440" indent="-514080">
              <a:lnSpc>
                <a:spcPct val="15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frame -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"tabular" data: a data structure representing cases (rows), each of which consists of a number of measurements (columns). </a:t>
            </a:r>
            <a:endParaRPr lang="en-IN" sz="1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440" indent="-514080">
              <a:lnSpc>
                <a:spcPct val="15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9" name="Picture 6"/>
          <p:cNvPicPr/>
          <p:nvPr/>
        </p:nvPicPr>
        <p:blipFill>
          <a:blip r:embed="rId3"/>
          <a:stretch/>
        </p:blipFill>
        <p:spPr>
          <a:xfrm>
            <a:off x="107820" y="4070206"/>
            <a:ext cx="4464000" cy="1658160"/>
          </a:xfrm>
          <a:prstGeom prst="rect">
            <a:avLst/>
          </a:prstGeom>
          <a:ln>
            <a:noFill/>
          </a:ln>
        </p:spPr>
      </p:pic>
      <p:pic>
        <p:nvPicPr>
          <p:cNvPr id="160" name="Picture 5"/>
          <p:cNvPicPr/>
          <p:nvPr/>
        </p:nvPicPr>
        <p:blipFill>
          <a:blip r:embed="rId4"/>
          <a:stretch/>
        </p:blipFill>
        <p:spPr>
          <a:xfrm>
            <a:off x="4428180" y="4143466"/>
            <a:ext cx="4608000" cy="15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 dirty="0" err="1">
                <a:solidFill>
                  <a:srgbClr val="084C8D"/>
                </a:solidFill>
                <a:latin typeface="Gill Sans"/>
              </a:rPr>
              <a:t>Programming</a:t>
            </a:r>
            <a:r>
              <a:rPr lang="fr-FR" sz="3200" b="1" strike="noStrike" cap="all" spc="-1" dirty="0">
                <a:solidFill>
                  <a:srgbClr val="084C8D"/>
                </a:solidFill>
                <a:latin typeface="Gill Sans"/>
              </a:rPr>
              <a:t> Concepts- OOP</a:t>
            </a:r>
            <a:endParaRPr lang="fr-FR" sz="32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45908" y="1197000"/>
            <a:ext cx="8064360" cy="316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indent="-514080">
              <a:lnSpc>
                <a:spcPct val="15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vs. object oriented programming</a:t>
            </a:r>
          </a:p>
          <a:p>
            <a:pPr marL="514440" indent="-514080">
              <a:lnSpc>
                <a:spcPct val="15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 Oriented Programming (OOP) 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640" lvl="1" indent="-514080">
              <a:lnSpc>
                <a:spcPct val="15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 C++, Python</a:t>
            </a:r>
          </a:p>
          <a:p>
            <a:pPr marL="971640" lvl="1" indent="-514080">
              <a:lnSpc>
                <a:spcPct val="15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over actions 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640" lvl="1" indent="-514080">
              <a:lnSpc>
                <a:spcPct val="15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we really care about are the objects we want to manipulate rather than the logic required to manipulate them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640" lvl="1" indent="-514080">
              <a:lnSpc>
                <a:spcPct val="15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Classes and objects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0903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Programing Concepts – FUNCTIONS AND MODULES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539640" y="1412640"/>
            <a:ext cx="8424720" cy="143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514440" indent="-514080">
              <a:lnSpc>
                <a:spcPct val="11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Block of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organized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reusable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code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that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perform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a single,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related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action </a:t>
            </a:r>
            <a:endParaRPr lang="fr-FR" sz="16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514440" indent="-514080">
              <a:lnSpc>
                <a:spcPct val="11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Provide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better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modularity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for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your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application and a high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degree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of code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reusing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fr-FR" sz="16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514440" indent="-514080">
              <a:lnSpc>
                <a:spcPct val="11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 dirty="0">
                <a:solidFill>
                  <a:srgbClr val="000000"/>
                </a:solidFill>
                <a:latin typeface="Gill Sans"/>
              </a:rPr>
              <a:t>Python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Gill Sans"/>
              </a:rPr>
              <a:t>gives</a:t>
            </a:r>
            <a:r>
              <a:rPr lang="fr-FR" sz="1600" b="0" strike="noStrike" spc="-1" dirty="0">
                <a:solidFill>
                  <a:srgbClr val="000000"/>
                </a:solidFill>
                <a:latin typeface="Gill Sans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Gill Sans"/>
              </a:rPr>
              <a:t>you</a:t>
            </a:r>
            <a:r>
              <a:rPr lang="fr-FR" sz="1600" b="0" strike="noStrike" spc="-1" dirty="0">
                <a:solidFill>
                  <a:srgbClr val="000000"/>
                </a:solidFill>
                <a:latin typeface="Gill Sans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Gill Sans"/>
              </a:rPr>
              <a:t>many</a:t>
            </a:r>
            <a:r>
              <a:rPr lang="fr-FR" sz="1600" b="0" strike="noStrike" spc="-1" dirty="0">
                <a:solidFill>
                  <a:srgbClr val="000000"/>
                </a:solidFill>
                <a:latin typeface="Gill Sans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Gill Sans"/>
              </a:rPr>
              <a:t>built-in</a:t>
            </a:r>
            <a:r>
              <a:rPr lang="fr-FR" sz="1600" b="0" strike="noStrike" spc="-1" dirty="0">
                <a:solidFill>
                  <a:srgbClr val="000000"/>
                </a:solidFill>
                <a:latin typeface="Gill Sans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Gill Sans"/>
              </a:rPr>
              <a:t>functions</a:t>
            </a:r>
            <a:r>
              <a:rPr lang="fr-FR" sz="1600" b="0" strike="noStrike" spc="-1" dirty="0">
                <a:solidFill>
                  <a:srgbClr val="000000"/>
                </a:solidFill>
                <a:latin typeface="Gill Sans"/>
              </a:rPr>
              <a:t> like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Gill Sans"/>
              </a:rPr>
              <a:t>print</a:t>
            </a:r>
            <a:r>
              <a:rPr lang="fr-FR" sz="1600" b="0" strike="noStrike" spc="-1" dirty="0">
                <a:solidFill>
                  <a:srgbClr val="000000"/>
                </a:solidFill>
                <a:latin typeface="Gill Sans"/>
              </a:rPr>
              <a:t>(),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Gill Sans"/>
              </a:rPr>
              <a:t>len</a:t>
            </a:r>
            <a:r>
              <a:rPr lang="fr-FR" sz="1600" b="0" strike="noStrike" spc="-1" dirty="0">
                <a:solidFill>
                  <a:srgbClr val="000000"/>
                </a:solidFill>
                <a:latin typeface="Gill Sans"/>
              </a:rPr>
              <a:t>() etc..</a:t>
            </a:r>
            <a:endParaRPr lang="fr-FR" sz="1600" b="0" strike="noStrike" spc="-1" dirty="0">
              <a:solidFill>
                <a:srgbClr val="000000"/>
              </a:solidFill>
              <a:latin typeface="Gill Sans MT"/>
            </a:endParaRPr>
          </a:p>
          <a:p>
            <a:pPr marL="514440" indent="-514080">
              <a:lnSpc>
                <a:spcPct val="11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It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also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possible to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define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user-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defined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functions</a:t>
            </a:r>
            <a:endParaRPr lang="fr-FR" sz="16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63" name="Picture 3"/>
          <p:cNvPicPr/>
          <p:nvPr/>
        </p:nvPicPr>
        <p:blipFill>
          <a:blip r:embed="rId3"/>
          <a:stretch/>
        </p:blipFill>
        <p:spPr>
          <a:xfrm>
            <a:off x="1691640" y="2853000"/>
            <a:ext cx="5616360" cy="239688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539640" y="5301360"/>
            <a:ext cx="842472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indent="-514080">
              <a:lnSpc>
                <a:spcPct val="11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</a:rPr>
              <a:t>Module :  </a:t>
            </a:r>
            <a:r>
              <a:rPr lang="en-IN" sz="1600" b="0" strike="noStrike" spc="-1">
                <a:solidFill>
                  <a:srgbClr val="000000"/>
                </a:solidFill>
                <a:latin typeface="Gill Sans"/>
              </a:rPr>
              <a:t>A set of related functions can be grouped together as module</a:t>
            </a:r>
            <a:endParaRPr lang="en-IN" sz="16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Gill Sans"/>
              </a:rPr>
              <a:t>The open source community continuously builds modules and makes it available for us</a:t>
            </a:r>
            <a:endParaRPr lang="en-IN" sz="1600" b="0" strike="noStrike" spc="-1"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Gill Sans"/>
              </a:rPr>
              <a:t>To access these modules we need to use the "import command” eg. import random</a:t>
            </a:r>
            <a:endParaRPr lang="en-IN" sz="16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320"/>
              </a:spcBef>
            </a:pPr>
            <a:endParaRPr lang="en-IN" sz="16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320"/>
              </a:spcBef>
            </a:pPr>
            <a:endParaRPr lang="en-IN" sz="1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3200" b="1" strike="noStrike" cap="all" spc="-1">
                <a:solidFill>
                  <a:srgbClr val="084C8D"/>
                </a:solidFill>
                <a:latin typeface="Gill Sans"/>
              </a:rPr>
              <a:t>Programing Concepts – CONDITIONS AND CONTROLS</a:t>
            </a:r>
            <a:endParaRPr lang="fr-FR" sz="32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51640" y="1628640"/>
            <a:ext cx="8280720" cy="244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</a:rPr>
              <a:t>Evaluate expressions which produce TRUE or FALSE as outcome</a:t>
            </a:r>
            <a:endParaRPr lang="en-IN" sz="1600" b="0" strike="noStrike" spc="-1" dirty="0">
              <a:latin typeface="Arial"/>
            </a:endParaRPr>
          </a:p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</a:rPr>
              <a:t>Based on the outcome of the expression a specific block of code is executed</a:t>
            </a:r>
            <a:endParaRPr lang="en-IN" sz="1600" b="0" strike="noStrike" spc="-1" dirty="0">
              <a:latin typeface="Arial"/>
            </a:endParaRPr>
          </a:p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</a:rPr>
              <a:t>The expressions could be: equality (==) , inequality (!=), less/greater than (&lt;)(&gt;), less/greater than or equal  (&lt;=) (&gt;=), membership (in, not in)</a:t>
            </a:r>
            <a:endParaRPr lang="en-IN" sz="1600" b="0" strike="noStrike" spc="-1" dirty="0">
              <a:latin typeface="Arial"/>
            </a:endParaRPr>
          </a:p>
          <a:p>
            <a:pPr marL="360000" indent="-359640">
              <a:lnSpc>
                <a:spcPct val="150000"/>
              </a:lnSpc>
              <a:spcBef>
                <a:spcPts val="99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</a:rPr>
              <a:t>Expressions can be combined using "and" and "or" and "and not"</a:t>
            </a:r>
            <a:endParaRPr lang="en-IN" sz="1600" b="0" strike="noStrike" spc="-1" dirty="0">
              <a:latin typeface="Arial"/>
            </a:endParaRPr>
          </a:p>
        </p:txBody>
      </p:sp>
      <p:pic>
        <p:nvPicPr>
          <p:cNvPr id="167" name="Picture 1"/>
          <p:cNvPicPr/>
          <p:nvPr/>
        </p:nvPicPr>
        <p:blipFill>
          <a:blip r:embed="rId3"/>
          <a:stretch/>
        </p:blipFill>
        <p:spPr>
          <a:xfrm>
            <a:off x="395640" y="3645000"/>
            <a:ext cx="2304000" cy="2934000"/>
          </a:xfrm>
          <a:prstGeom prst="rect">
            <a:avLst/>
          </a:prstGeom>
          <a:ln>
            <a:noFill/>
          </a:ln>
        </p:spPr>
      </p:pic>
      <p:pic>
        <p:nvPicPr>
          <p:cNvPr id="168" name="Picture 12"/>
          <p:cNvPicPr/>
          <p:nvPr/>
        </p:nvPicPr>
        <p:blipFill>
          <a:blip r:embed="rId4"/>
          <a:stretch/>
        </p:blipFill>
        <p:spPr>
          <a:xfrm>
            <a:off x="2539800" y="3717000"/>
            <a:ext cx="6603840" cy="2664000"/>
          </a:xfrm>
          <a:prstGeom prst="rect">
            <a:avLst/>
          </a:prstGeom>
          <a:ln>
            <a:noFill/>
          </a:ln>
        </p:spPr>
      </p:pic>
      <p:sp>
        <p:nvSpPr>
          <p:cNvPr id="169" name="CustomShape 3"/>
          <p:cNvSpPr/>
          <p:nvPr/>
        </p:nvSpPr>
        <p:spPr>
          <a:xfrm>
            <a:off x="3492000" y="4221000"/>
            <a:ext cx="5579640" cy="287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42883</TotalTime>
  <Words>761</Words>
  <Application>Microsoft Office PowerPoint</Application>
  <PresentationFormat>On-screen Show (4:3)</PresentationFormat>
  <Paragraphs>86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Gill Sans</vt:lpstr>
      <vt:lpstr>Gill Sans MT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Hec Paris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Hec Paris</dc:creator>
  <dc:description/>
  <cp:lastModifiedBy> </cp:lastModifiedBy>
  <cp:revision>658</cp:revision>
  <cp:lastPrinted>2017-11-08T15:42:37Z</cp:lastPrinted>
  <dcterms:created xsi:type="dcterms:W3CDTF">2013-07-22T09:49:07Z</dcterms:created>
  <dcterms:modified xsi:type="dcterms:W3CDTF">2019-05-03T11:20:19Z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Hec Paris</vt:lpwstr>
  </property>
  <property fmtid="{D5CDD505-2E9C-101B-9397-08002B2CF9AE}" pid="4" name="ContentTypeId">
    <vt:lpwstr>0x01010071AE958051ADA443A3729C9C436D94D9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10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