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4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5" r:id="rId11"/>
    <p:sldId id="262" r:id="rId12"/>
    <p:sldId id="263" r:id="rId13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61" autoAdjust="0"/>
  </p:normalViewPr>
  <p:slideViewPr>
    <p:cSldViewPr snapToGrid="0">
      <p:cViewPr varScale="1">
        <p:scale>
          <a:sx n="72" d="100"/>
          <a:sy n="72" d="100"/>
        </p:scale>
        <p:origin x="17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39A327A-5108-415B-9BAA-2209B91958FB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480"/>
            <a:ext cx="4964760" cy="372312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8B6441-1E76-4A1D-ADC3-B777E06FAA33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IN" sz="2000" b="0" strike="noStrike" spc="-1">
                <a:latin typeface="Arial"/>
              </a:rPr>
              <a:t>Results of first essay is close to complete </a:t>
            </a:r>
          </a:p>
          <a:p>
            <a:pPr marL="216000" indent="-215640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094025-AAA6-4436-8070-8AA577A1A1F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Platforms 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 dirty="0">
                <a:latin typeface="Arial"/>
              </a:rPr>
              <a:t>Association is find out what goes with what ( </a:t>
            </a:r>
            <a:r>
              <a:rPr lang="en-IN" sz="2000" b="0" strike="noStrike" spc="-1">
                <a:latin typeface="Arial"/>
              </a:rPr>
              <a:t>market basket </a:t>
            </a:r>
            <a:r>
              <a:rPr lang="en-IN" sz="2000" b="0" strike="noStrike" spc="-1" dirty="0">
                <a:latin typeface="Arial"/>
              </a:rPr>
              <a:t>analysis)</a:t>
            </a:r>
          </a:p>
        </p:txBody>
      </p:sp>
      <p:sp>
        <p:nvSpPr>
          <p:cNvPr id="192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7142054-E94C-4569-8A58-7A2D867774E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788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pPr marL="817200" indent="-358920"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1B3CF9-A526-44E3-A964-621AEB36CB54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674CC5C-6D80-48E7-B8FA-53AAD2CD13BF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744538"/>
            <a:ext cx="4964113" cy="3722687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320" y="4717440"/>
            <a:ext cx="5434560" cy="44679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48760" y="9433080"/>
            <a:ext cx="2943360" cy="49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E86CDD8-8D50-4FFA-A9AB-F44FDDE5CC5C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55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/>
          <p:nvPr/>
        </p:nvPicPr>
        <p:blipFill>
          <a:blip r:embed="rId14"/>
          <a:stretch/>
        </p:blipFill>
        <p:spPr>
          <a:xfrm>
            <a:off x="2369880" y="476640"/>
            <a:ext cx="4546440" cy="1398960"/>
          </a:xfrm>
          <a:prstGeom prst="rect">
            <a:avLst/>
          </a:prstGeom>
          <a:ln>
            <a:noFill/>
          </a:ln>
        </p:spPr>
      </p:pic>
      <p:pic>
        <p:nvPicPr>
          <p:cNvPr id="5" name="Image 7"/>
          <p:cNvPicPr/>
          <p:nvPr/>
        </p:nvPicPr>
        <p:blipFill>
          <a:blip r:embed="rId15"/>
          <a:stretch/>
        </p:blipFill>
        <p:spPr>
          <a:xfrm>
            <a:off x="3069360" y="6021360"/>
            <a:ext cx="3147480" cy="673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5"/>
          <p:cNvPicPr/>
          <p:nvPr/>
        </p:nvPicPr>
        <p:blipFill>
          <a:blip r:embed="rId14"/>
          <a:srcRect b="35071"/>
          <a:stretch/>
        </p:blipFill>
        <p:spPr>
          <a:xfrm>
            <a:off x="465840" y="6348600"/>
            <a:ext cx="655920" cy="27900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2"/>
          <p:cNvPicPr/>
          <p:nvPr/>
        </p:nvPicPr>
        <p:blipFill>
          <a:blip r:embed="rId14"/>
          <a:srcRect t="22826"/>
          <a:stretch/>
        </p:blipFill>
        <p:spPr>
          <a:xfrm>
            <a:off x="0" y="1431000"/>
            <a:ext cx="9142920" cy="5415480"/>
          </a:xfrm>
          <a:prstGeom prst="rect">
            <a:avLst/>
          </a:prstGeom>
          <a:ln>
            <a:noFill/>
          </a:ln>
        </p:spPr>
      </p:pic>
      <p:pic>
        <p:nvPicPr>
          <p:cNvPr id="80" name="Image 7"/>
          <p:cNvPicPr/>
          <p:nvPr/>
        </p:nvPicPr>
        <p:blipFill>
          <a:blip r:embed="rId15"/>
          <a:stretch/>
        </p:blipFill>
        <p:spPr>
          <a:xfrm>
            <a:off x="2765880" y="207720"/>
            <a:ext cx="3425400" cy="1054080"/>
          </a:xfrm>
          <a:prstGeom prst="rect">
            <a:avLst/>
          </a:prstGeom>
          <a:ln>
            <a:noFill/>
          </a:ln>
        </p:spPr>
      </p:pic>
      <p:pic>
        <p:nvPicPr>
          <p:cNvPr id="81" name="Image 5"/>
          <p:cNvPicPr/>
          <p:nvPr/>
        </p:nvPicPr>
        <p:blipFill>
          <a:blip r:embed="rId16"/>
          <a:stretch/>
        </p:blipFill>
        <p:spPr>
          <a:xfrm>
            <a:off x="3194280" y="6021360"/>
            <a:ext cx="2754720" cy="5893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c.fr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1043640" y="2637000"/>
            <a:ext cx="7642080" cy="79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en-IN" sz="2800" b="1" strike="noStrike" cap="all" spc="-1">
                <a:solidFill>
                  <a:srgbClr val="073A76"/>
                </a:solidFill>
                <a:latin typeface="Gill Sans"/>
                <a:ea typeface="DejaVu Sans"/>
              </a:rPr>
              <a:t>SESSION – 3</a:t>
            </a:r>
            <a:br/>
            <a:r>
              <a:rPr lang="en-IN" sz="2800" b="0" strike="noStrike" spc="-1">
                <a:solidFill>
                  <a:srgbClr val="073A76"/>
                </a:solidFill>
                <a:latin typeface="Gill Sans"/>
                <a:ea typeface="DejaVu Sans"/>
              </a:rPr>
              <a:t>LEARNING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3744000" y="216000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Traditional Algorithm: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Find the word in the word_sentiment.csv file and get its sentiment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915640" y="3321000"/>
            <a:ext cx="1799280" cy="942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HTTP Response </a:t>
            </a: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with </a:t>
            </a:r>
            <a:r>
              <a:rPr lang="en-IN" sz="1400" b="0" i="1" u="sng" strike="noStrike" spc="-1">
                <a:solidFill>
                  <a:srgbClr val="0000FF"/>
                </a:solidFill>
                <a:uFillTx/>
                <a:latin typeface="Gill Sans MT"/>
                <a:ea typeface="DejaVu Sans"/>
                <a:hlinkClick r:id="rId2"/>
              </a:rPr>
              <a:t>http://www.hec.fr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 data in  HTML, CSS and JavaScript formats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1224000" y="1656000"/>
            <a:ext cx="6983640" cy="1367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Training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2088000" y="432000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296000" y="1944000"/>
            <a:ext cx="93564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Identified Label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5580000" y="3301200"/>
            <a:ext cx="2159280" cy="302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Content information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6300000" y="389520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 flipV="1">
            <a:off x="5687640" y="646200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0"/>
          <p:cNvSpPr/>
          <p:nvPr/>
        </p:nvSpPr>
        <p:spPr>
          <a:xfrm>
            <a:off x="1224000" y="3132000"/>
            <a:ext cx="6983640" cy="1259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296000" y="2504880"/>
            <a:ext cx="93564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Sample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 flipV="1">
            <a:off x="2232000" y="2230200"/>
            <a:ext cx="338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3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4122720" y="2448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69" name="CustomShape 15"/>
          <p:cNvSpPr/>
          <p:nvPr/>
        </p:nvSpPr>
        <p:spPr>
          <a:xfrm flipV="1">
            <a:off x="3744000" y="2733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6"/>
          <p:cNvSpPr/>
          <p:nvPr/>
        </p:nvSpPr>
        <p:spPr>
          <a:xfrm flipV="1">
            <a:off x="5202360" y="269784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"/>
          <p:cNvSpPr/>
          <p:nvPr/>
        </p:nvSpPr>
        <p:spPr>
          <a:xfrm>
            <a:off x="5616000" y="2088000"/>
            <a:ext cx="1079640" cy="79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Machine Learning Algorithm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6191640" y="2880000"/>
            <a:ext cx="36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19"/>
          <p:cNvSpPr/>
          <p:nvPr/>
        </p:nvSpPr>
        <p:spPr>
          <a:xfrm>
            <a:off x="1368000" y="3600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Given Input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4" name="CustomShape 20"/>
          <p:cNvSpPr/>
          <p:nvPr/>
        </p:nvSpPr>
        <p:spPr>
          <a:xfrm flipV="1">
            <a:off x="2338920" y="375732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21"/>
          <p:cNvSpPr/>
          <p:nvPr/>
        </p:nvSpPr>
        <p:spPr>
          <a:xfrm flipV="1">
            <a:off x="381492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2"/>
          <p:cNvSpPr/>
          <p:nvPr/>
        </p:nvSpPr>
        <p:spPr>
          <a:xfrm flipV="1">
            <a:off x="5273280" y="379296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23"/>
          <p:cNvSpPr/>
          <p:nvPr/>
        </p:nvSpPr>
        <p:spPr>
          <a:xfrm>
            <a:off x="2700000" y="3584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2664000" y="2468880"/>
            <a:ext cx="1079640" cy="44676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Feature Extractor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4176360" y="3600000"/>
            <a:ext cx="1079280" cy="431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5652000" y="3600000"/>
            <a:ext cx="1079640" cy="431640"/>
          </a:xfrm>
          <a:prstGeom prst="rect">
            <a:avLst/>
          </a:prstGeom>
          <a:solidFill>
            <a:srgbClr val="00508F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DDDDDD"/>
                </a:solidFill>
                <a:latin typeface="Calibri"/>
                <a:ea typeface="DejaVu Sans"/>
              </a:rPr>
              <a:t>Classifier Model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7057080" y="3564000"/>
            <a:ext cx="970560" cy="44676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of Given Word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 flipV="1">
            <a:off x="6732000" y="3777840"/>
            <a:ext cx="324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29"/>
          <p:cNvSpPr/>
          <p:nvPr/>
        </p:nvSpPr>
        <p:spPr>
          <a:xfrm flipV="1">
            <a:off x="2267280" y="2722680"/>
            <a:ext cx="378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Objectives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946800" y="264960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924840" y="16160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2" name="Picture 3"/>
          <p:cNvPicPr/>
          <p:nvPr/>
        </p:nvPicPr>
        <p:blipFill>
          <a:blip r:embed="rId3"/>
          <a:stretch/>
        </p:blipFill>
        <p:spPr>
          <a:xfrm rot="19974000">
            <a:off x="970920" y="1668240"/>
            <a:ext cx="322920" cy="322920"/>
          </a:xfrm>
          <a:prstGeom prst="rect">
            <a:avLst/>
          </a:prstGeom>
          <a:ln w="9360">
            <a:noFill/>
          </a:ln>
        </p:spPr>
      </p:pic>
      <p:pic>
        <p:nvPicPr>
          <p:cNvPr id="133" name="Picture 6"/>
          <p:cNvPicPr/>
          <p:nvPr/>
        </p:nvPicPr>
        <p:blipFill>
          <a:blip r:embed="rId4"/>
          <a:stretch/>
        </p:blipFill>
        <p:spPr>
          <a:xfrm>
            <a:off x="1004040" y="270684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6"/>
          <p:cNvSpPr/>
          <p:nvPr/>
        </p:nvSpPr>
        <p:spPr>
          <a:xfrm>
            <a:off x="4068000" y="242100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8"/>
          <p:cNvSpPr/>
          <p:nvPr/>
        </p:nvSpPr>
        <p:spPr>
          <a:xfrm>
            <a:off x="946800" y="2661840"/>
            <a:ext cx="430560" cy="43056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7" name="Picture 6"/>
          <p:cNvPicPr/>
          <p:nvPr/>
        </p:nvPicPr>
        <p:blipFill>
          <a:blip r:embed="rId4"/>
          <a:stretch/>
        </p:blipFill>
        <p:spPr>
          <a:xfrm>
            <a:off x="1004040" y="2719080"/>
            <a:ext cx="317880" cy="316440"/>
          </a:xfrm>
          <a:prstGeom prst="rect">
            <a:avLst/>
          </a:prstGeom>
          <a:ln w="9360">
            <a:noFill/>
          </a:ln>
        </p:spPr>
      </p:pic>
      <p:sp>
        <p:nvSpPr>
          <p:cNvPr id="138" name="CustomShape 9"/>
          <p:cNvSpPr/>
          <p:nvPr/>
        </p:nvSpPr>
        <p:spPr>
          <a:xfrm>
            <a:off x="4068000" y="2433240"/>
            <a:ext cx="167040" cy="14976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7F6A921E-49DA-4D3E-9C6C-B761D0D5FA33}"/>
              </a:ext>
            </a:extLst>
          </p:cNvPr>
          <p:cNvSpPr/>
          <p:nvPr/>
        </p:nvSpPr>
        <p:spPr>
          <a:xfrm>
            <a:off x="1103040" y="1750680"/>
            <a:ext cx="6564960" cy="45396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	Machine learning basics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B69EDE5C-A0F3-47BD-A029-FE971EC438F0}"/>
              </a:ext>
            </a:extLst>
          </p:cNvPr>
          <p:cNvSpPr/>
          <p:nvPr/>
        </p:nvSpPr>
        <p:spPr>
          <a:xfrm>
            <a:off x="1103040" y="2783958"/>
            <a:ext cx="6576840" cy="453600"/>
          </a:xfrm>
          <a:custGeom>
            <a:avLst/>
            <a:gdLst/>
            <a:ahLst/>
            <a:cxnLst/>
            <a:rect l="l" t="t" r="r" b="b"/>
            <a:pathLst>
              <a:path w="5663946" h="375851">
                <a:moveTo>
                  <a:pt x="0" y="37585"/>
                </a:moveTo>
                <a:cubicBezTo>
                  <a:pt x="0" y="27617"/>
                  <a:pt x="3960" y="18057"/>
                  <a:pt x="11008" y="11008"/>
                </a:cubicBezTo>
                <a:cubicBezTo>
                  <a:pt x="18057" y="3959"/>
                  <a:pt x="27616" y="0"/>
                  <a:pt x="37585" y="0"/>
                </a:cubicBezTo>
                <a:lnTo>
                  <a:pt x="5626361" y="0"/>
                </a:lnTo>
                <a:cubicBezTo>
                  <a:pt x="5636329" y="0"/>
                  <a:pt x="5645889" y="3960"/>
                  <a:pt x="5652938" y="11008"/>
                </a:cubicBezTo>
                <a:cubicBezTo>
                  <a:pt x="5659987" y="18057"/>
                  <a:pt x="5663946" y="27616"/>
                  <a:pt x="5663946" y="37585"/>
                </a:cubicBezTo>
                <a:lnTo>
                  <a:pt x="5663946" y="338266"/>
                </a:lnTo>
                <a:cubicBezTo>
                  <a:pt x="5663946" y="348234"/>
                  <a:pt x="5659986" y="357794"/>
                  <a:pt x="5652938" y="364843"/>
                </a:cubicBezTo>
                <a:cubicBezTo>
                  <a:pt x="5645889" y="371892"/>
                  <a:pt x="5636330" y="375851"/>
                  <a:pt x="5626361" y="375851"/>
                </a:cubicBezTo>
                <a:lnTo>
                  <a:pt x="37585" y="375851"/>
                </a:lnTo>
                <a:cubicBezTo>
                  <a:pt x="27617" y="375851"/>
                  <a:pt x="18057" y="371891"/>
                  <a:pt x="11008" y="364843"/>
                </a:cubicBezTo>
                <a:cubicBezTo>
                  <a:pt x="3959" y="357794"/>
                  <a:pt x="0" y="348235"/>
                  <a:pt x="0" y="338266"/>
                </a:cubicBezTo>
                <a:lnTo>
                  <a:pt x="0" y="37585"/>
                </a:lnTo>
                <a:close/>
              </a:path>
            </a:pathLst>
          </a:custGeom>
          <a:noFill/>
          <a:ln w="9360">
            <a:solidFill>
              <a:schemeClr val="bg1">
                <a:lumMod val="6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4440" tIns="64440" rIns="64440" bIns="64440" anchor="ctr"/>
          <a:lstStyle/>
          <a:p>
            <a:pPr>
              <a:lnSpc>
                <a:spcPct val="90000"/>
              </a:lnSpc>
              <a:spcAft>
                <a:spcPts val="561"/>
              </a:spcAft>
            </a:pPr>
            <a:r>
              <a:rPr lang="en-IN" sz="1200" b="0" strike="noStrike" spc="-1" dirty="0">
                <a:solidFill>
                  <a:srgbClr val="55575B"/>
                </a:solidFill>
                <a:latin typeface="Verdana"/>
              </a:rPr>
              <a:t>                 </a:t>
            </a:r>
            <a:r>
              <a:rPr lang="en-IN" sz="1600" b="0" strike="noStrike" spc="-1" dirty="0">
                <a:solidFill>
                  <a:srgbClr val="55575B"/>
                </a:solidFill>
                <a:latin typeface="Calibri"/>
              </a:rPr>
              <a:t>Supervised learning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F1AECDC8-1C64-42C1-8490-F0DE13B482F0}"/>
              </a:ext>
            </a:extLst>
          </p:cNvPr>
          <p:cNvSpPr/>
          <p:nvPr/>
        </p:nvSpPr>
        <p:spPr>
          <a:xfrm>
            <a:off x="946800" y="264960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C87184A0-D687-44D3-A41F-3236AA1E37B9}"/>
              </a:ext>
            </a:extLst>
          </p:cNvPr>
          <p:cNvSpPr/>
          <p:nvPr/>
        </p:nvSpPr>
        <p:spPr>
          <a:xfrm>
            <a:off x="924840" y="1616040"/>
            <a:ext cx="431280" cy="431280"/>
          </a:xfrm>
          <a:prstGeom prst="ellipse">
            <a:avLst/>
          </a:prstGeom>
          <a:solidFill>
            <a:srgbClr val="FFFFFF"/>
          </a:solidFill>
          <a:ln w="9360">
            <a:solidFill>
              <a:srgbClr val="CECFD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8FEEDA2A-0BDA-4560-B5C8-688AA074BBE5}"/>
              </a:ext>
            </a:extLst>
          </p:cNvPr>
          <p:cNvPicPr/>
          <p:nvPr/>
        </p:nvPicPr>
        <p:blipFill>
          <a:blip r:embed="rId5"/>
          <a:stretch/>
        </p:blipFill>
        <p:spPr>
          <a:xfrm rot="19974000">
            <a:off x="970920" y="1668240"/>
            <a:ext cx="323640" cy="323640"/>
          </a:xfrm>
          <a:prstGeom prst="rect">
            <a:avLst/>
          </a:prstGeom>
          <a:ln w="9360">
            <a:noFill/>
          </a:ln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500C37B-43AE-40FA-B551-2FB11E50400D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04040" y="2706840"/>
            <a:ext cx="318600" cy="317160"/>
          </a:xfrm>
          <a:prstGeom prst="rect">
            <a:avLst/>
          </a:prstGeom>
          <a:ln w="9360">
            <a:noFill/>
          </a:ln>
        </p:spPr>
      </p:pic>
      <p:sp>
        <p:nvSpPr>
          <p:cNvPr id="20" name="CustomShape 6">
            <a:extLst>
              <a:ext uri="{FF2B5EF4-FFF2-40B4-BE49-F238E27FC236}">
                <a16:creationId xmlns:a16="http://schemas.microsoft.com/office/drawing/2014/main" id="{339EA93B-AD08-4C3C-9DDD-FC1922CCB44A}"/>
              </a:ext>
            </a:extLst>
          </p:cNvPr>
          <p:cNvSpPr/>
          <p:nvPr/>
        </p:nvSpPr>
        <p:spPr>
          <a:xfrm>
            <a:off x="4068000" y="2421000"/>
            <a:ext cx="167760" cy="150480"/>
          </a:xfrm>
          <a:custGeom>
            <a:avLst/>
            <a:gdLst/>
            <a:ahLst/>
            <a:cxnLst/>
            <a:rect l="l" t="t" r="r" b="b"/>
            <a:pathLst>
              <a:path w="150159" h="169133">
                <a:moveTo>
                  <a:pt x="120127" y="0"/>
                </a:moveTo>
                <a:lnTo>
                  <a:pt x="120127" y="84567"/>
                </a:lnTo>
                <a:lnTo>
                  <a:pt x="150159" y="84567"/>
                </a:lnTo>
                <a:lnTo>
                  <a:pt x="75079" y="169133"/>
                </a:lnTo>
                <a:lnTo>
                  <a:pt x="0" y="84567"/>
                </a:lnTo>
                <a:lnTo>
                  <a:pt x="30032" y="84567"/>
                </a:lnTo>
                <a:lnTo>
                  <a:pt x="30032" y="0"/>
                </a:lnTo>
                <a:lnTo>
                  <a:pt x="120127" y="0"/>
                </a:lnTo>
                <a:close/>
              </a:path>
            </a:pathLst>
          </a:custGeom>
          <a:solidFill>
            <a:srgbClr val="EFEFF0"/>
          </a:solidFill>
          <a:ln>
            <a:noFill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68192"/>
            <a:ext cx="8228520" cy="420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Sentiment analysis done so far 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Corpus of sentiments found in word_sentiment.csv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Hard-coded algorithm – user coded definition of what a good and a bad sentiment is for all words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Problems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What do you do if the word does not exist in your corpus of sentiment ? 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un known word</a:t>
            </a:r>
          </a:p>
          <a:p>
            <a:pPr marL="817200" lvl="1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How do you capture the nuances of framing a sentence ? </a:t>
            </a:r>
          </a:p>
          <a:p>
            <a:pPr marL="1274400" lvl="2" indent="-358920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to find sentiment of sentence</a:t>
            </a:r>
          </a:p>
          <a:p>
            <a:pPr marL="915480" lvl="2">
              <a:lnSpc>
                <a:spcPct val="130000"/>
              </a:lnSpc>
              <a:spcBef>
                <a:spcPts val="564"/>
              </a:spcBef>
              <a:spcAft>
                <a:spcPts val="283"/>
              </a:spcAft>
              <a:buClr>
                <a:srgbClr val="139CF8"/>
              </a:buClr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		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TRADITIONAL SENTIMENT ANALYSIS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79938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411389" y="5022927"/>
            <a:ext cx="1943280" cy="93564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Traditional Algorithm: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Find the word in the word_sentiment.csv file and get its sentiment</a:t>
            </a: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755389" y="5238927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5967389" y="5196447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 flipV="1">
            <a:off x="5355029" y="5453127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5640" y="1215584"/>
            <a:ext cx="8228520" cy="4004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ML approach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 hardcoded definition of what a good and bad sentiment is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Data- driven classification - learn from example data</a:t>
            </a:r>
          </a:p>
          <a:p>
            <a:pPr marL="0" lvl="1" indent="-513360">
              <a:lnSpc>
                <a:spcPct val="140000"/>
              </a:lnSpc>
              <a:spcBef>
                <a:spcPts val="320"/>
              </a:spcBef>
              <a:buClr>
                <a:srgbClr val="084C8D"/>
              </a:buClr>
              <a:buSzPct val="100000"/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Supervised  Learning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Given label data -  examples of words with good sentiment and words with bad sentiment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Availability of labelled data - Integrated social media features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Classification (discreate/ categorial) and regression (regression)</a:t>
            </a:r>
          </a:p>
          <a:p>
            <a:pPr marL="190800" lvl="1" indent="-215640">
              <a:lnSpc>
                <a:spcPct val="140000"/>
              </a:lnSpc>
              <a:spcBef>
                <a:spcPts val="320"/>
              </a:spcBef>
              <a:buClr>
                <a:schemeClr val="tx2"/>
              </a:buClr>
              <a:buSzPct val="60000"/>
              <a:buFont typeface="Wingdings" charset="2"/>
              <a:buChar char="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Un-supervised Learning -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No-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labeled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 data available</a:t>
            </a:r>
          </a:p>
          <a:p>
            <a:pPr marL="648000" lvl="2" indent="-215640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60000"/>
              <a:buFont typeface="Wingdings" charset="2"/>
              <a:buChar char=""/>
            </a:pPr>
            <a:r>
              <a:rPr lang="en-IN" sz="1400" spc="-1" dirty="0">
                <a:solidFill>
                  <a:srgbClr val="000000"/>
                </a:solidFill>
                <a:latin typeface="Calibri" panose="020F0502020204030204" pitchFamily="34" charset="0"/>
                <a:ea typeface="OpenSymbol"/>
                <a:cs typeface="Calibri" panose="020F0502020204030204" pitchFamily="34" charset="0"/>
              </a:rPr>
              <a:t>Clustering and association</a:t>
            </a:r>
            <a:endParaRPr lang="en-IN" sz="1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OpenSymbol"/>
              <a:cs typeface="Calibri" panose="020F0502020204030204" pitchFamily="34" charset="0"/>
            </a:endParaRPr>
          </a:p>
          <a:p>
            <a:pPr marL="0" lvl="1">
              <a:lnSpc>
                <a:spcPct val="140000"/>
              </a:lnSpc>
              <a:spcBef>
                <a:spcPts val="320"/>
              </a:spcBef>
              <a:buClr>
                <a:srgbClr val="139CF8"/>
              </a:buClr>
              <a:buSzPct val="40000"/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Microsoft YaHei"/>
                <a:cs typeface="Calibri" panose="020F0502020204030204" pitchFamily="34" charset="0"/>
              </a:rPr>
              <a:t>				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		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32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Machine Learning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 flipV="1">
            <a:off x="2988180" y="5665966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4"/>
          <p:cNvSpPr/>
          <p:nvPr/>
        </p:nvSpPr>
        <p:spPr>
          <a:xfrm>
            <a:off x="3600540" y="5024487"/>
            <a:ext cx="1942920" cy="617929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 </a:t>
            </a:r>
          </a:p>
          <a:p>
            <a:pPr algn="ctr">
              <a:lnSpc>
                <a:spcPct val="100000"/>
              </a:lnSpc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Weights and biases)</a:t>
            </a: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1944180" y="5451766"/>
            <a:ext cx="1079640" cy="50364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Input Word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6154920" y="5386094"/>
            <a:ext cx="1151640" cy="510120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Output sentiment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157C1753-9813-47BA-8DA0-077CA728DA67}"/>
              </a:ext>
            </a:extLst>
          </p:cNvPr>
          <p:cNvSpPr/>
          <p:nvPr/>
        </p:nvSpPr>
        <p:spPr>
          <a:xfrm flipV="1">
            <a:off x="5543100" y="5633648"/>
            <a:ext cx="61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F81BD"/>
            </a:solidFill>
            <a:round/>
            <a:tailEnd type="triangle" w="med" len="med"/>
          </a:ln>
          <a:effectLst>
            <a:outerShdw dist="20160" dir="540000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>
            <a:extLst>
              <a:ext uri="{FF2B5EF4-FFF2-40B4-BE49-F238E27FC236}">
                <a16:creationId xmlns:a16="http://schemas.microsoft.com/office/drawing/2014/main" id="{B421837D-07DD-4C7E-9C7A-EAC5941FC7C6}"/>
              </a:ext>
            </a:extLst>
          </p:cNvPr>
          <p:cNvSpPr/>
          <p:nvPr/>
        </p:nvSpPr>
        <p:spPr>
          <a:xfrm>
            <a:off x="3600180" y="5642416"/>
            <a:ext cx="1942920" cy="387499"/>
          </a:xfrm>
          <a:prstGeom prst="rect">
            <a:avLst/>
          </a:prstGeom>
          <a:solidFill>
            <a:srgbClr val="F2F2F2"/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400" b="0" i="1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Prediction</a:t>
            </a:r>
            <a:endParaRPr lang="en-IN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9380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51640" y="980640"/>
            <a:ext cx="8568000" cy="3666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Start with the labelled examples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Learn from the examples what defines a good and a bad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Training the algorithm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Extraction: extract features of the example words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length of word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Train the ML algorithm: Establish relationship between the example words and its labels through its features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sentiment = .3 * length(word)  + b 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Prediction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1 – Feature extraction of the given word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“Good” -  length of the word = 4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Step 2 – Apply classifier model to predict the label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If .3*4 + c &gt; 0.5 it is good sentiment</a:t>
            </a:r>
            <a:endParaRPr lang="en-IN" sz="1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Supervised LEARNING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>
          <a:xfrm>
            <a:off x="1872360" y="4075275"/>
            <a:ext cx="5399280" cy="211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51640" y="1484640"/>
            <a:ext cx="8424000" cy="3172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Selecting the right features and determining how to encode them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Trial and error or theories determine what features to use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Overfitting</a:t>
            </a:r>
            <a:endParaRPr lang="en-IN" sz="16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Too many features, too little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Model captures idiosyncrasies of the training data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Difficult to generalize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2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Error analysis : divide the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labeled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example data set into training, dev-testing, and prediction testing data sets</a:t>
            </a: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30000"/>
              </a:lnSpc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FEATURE EXTRACTION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3"/>
          <a:stretch/>
        </p:blipFill>
        <p:spPr>
          <a:xfrm>
            <a:off x="2160000" y="5040000"/>
            <a:ext cx="3887280" cy="4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694800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Several algorithms from regressions, decision-trees, SVM, clustering etc.</a:t>
            </a:r>
            <a:endParaRPr lang="en-IN" sz="1600" b="0" strike="noStrike" spc="-1" dirty="0">
              <a:latin typeface="Arial"/>
            </a:endParaRPr>
          </a:p>
          <a:p>
            <a:pPr marL="971640" lvl="1" indent="-513360">
              <a:lnSpc>
                <a:spcPct val="130000"/>
              </a:lnSpc>
              <a:spcBef>
                <a:spcPts val="320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Most modules treat them as black boxes 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eg.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NLTK module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Method </a:t>
            </a:r>
            <a:endParaRPr lang="en-IN" sz="1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spc="-1" dirty="0">
                <a:solidFill>
                  <a:srgbClr val="000000"/>
                </a:solidFill>
                <a:latin typeface="Calibri"/>
                <a:ea typeface="DejaVu Sans"/>
              </a:rPr>
              <a:t>Calculate the most likely label given a set of features</a:t>
            </a: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Bayes assumption – feature independence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Easy to combine the contributions of the features i.e. 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/label)=∏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/label)</a:t>
            </a:r>
            <a:endParaRPr lang="en-IN" sz="1400" b="0" strike="noStrike" spc="-1" dirty="0">
              <a:latin typeface="Arial"/>
            </a:endParaRPr>
          </a:p>
          <a:p>
            <a:pPr marL="817200" lvl="1" indent="-358920">
              <a:lnSpc>
                <a:spcPct val="130000"/>
              </a:lnSpc>
              <a:spcBef>
                <a:spcPts val="281"/>
              </a:spcBef>
              <a:buClr>
                <a:srgbClr val="139CF8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Label likelihood, P(l/f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1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...f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Microsoft YaHei"/>
              </a:rPr>
              <a:t>2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= P(l)*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∏</a:t>
            </a:r>
            <a:r>
              <a:rPr lang="en-IN" sz="1400" b="0" strike="noStrike" spc="-1" baseline="-33000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(f</a:t>
            </a:r>
            <a:r>
              <a:rPr lang="en-IN" sz="1400" b="0" strike="noStrike" spc="-1" baseline="-33000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/l)</a:t>
            </a:r>
            <a:endParaRPr lang="en-IN" sz="14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Problem of zero counts</a:t>
            </a:r>
            <a:endParaRPr lang="en-IN" sz="1600" b="0" strike="noStrike" spc="-1" dirty="0">
              <a:latin typeface="Arial"/>
            </a:endParaRP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Naive assumption and possibility of double counting 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/>
                <a:ea typeface="DejaVu Sans"/>
              </a:rPr>
              <a:t>The end: importance of labelled data and sample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>
                <a:solidFill>
                  <a:srgbClr val="084C8D"/>
                </a:solidFill>
                <a:latin typeface="Gill Sans"/>
                <a:ea typeface="DejaVu Sans"/>
              </a:rPr>
              <a:t>ML Algorithm and classifier model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7416000" y="2232000"/>
            <a:ext cx="1115640" cy="194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51640" y="1484640"/>
            <a:ext cx="84340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Importance of labelled data</a:t>
            </a:r>
          </a:p>
          <a:p>
            <a:pPr marL="360000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Image-net project (image-net.org)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48000 </a:t>
            </a:r>
            <a:r>
              <a:rPr lang="en-IN" sz="1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mturk</a:t>
            </a:r>
            <a:r>
              <a:rPr lang="en-IN" sz="16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workers across 167 countries to produce a labelled set of a billion images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Neural network – 24 m nodes, 140 m parameters, 15 b connections</a:t>
            </a:r>
          </a:p>
          <a:p>
            <a:pPr marL="817200" lvl="1" indent="-358920">
              <a:lnSpc>
                <a:spcPct val="130000"/>
              </a:lnSpc>
              <a:spcBef>
                <a:spcPts val="360"/>
              </a:spcBef>
              <a:buClr>
                <a:srgbClr val="084C8D"/>
              </a:buClr>
              <a:buFont typeface="Wingdings" charset="2"/>
              <a:buChar char=""/>
            </a:pPr>
            <a:r>
              <a:rPr lang="en-IN" sz="1600" spc="-1" dirty="0">
                <a:latin typeface="Calibri" panose="020F0502020204030204" pitchFamily="34" charset="0"/>
                <a:cs typeface="Calibri" panose="020F0502020204030204" pitchFamily="34" charset="0"/>
              </a:rPr>
              <a:t>3 years of a child – current state of image recognition</a:t>
            </a:r>
            <a:endParaRPr lang="en-IN" sz="1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spcBef>
                <a:spcPts val="360"/>
              </a:spcBef>
            </a:pPr>
            <a:endParaRPr lang="en-IN" sz="16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15640" y="274680"/>
            <a:ext cx="7570080" cy="7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200" b="1" strike="noStrike" cap="all" spc="-1" dirty="0">
                <a:solidFill>
                  <a:srgbClr val="084C8D"/>
                </a:solidFill>
                <a:latin typeface="Gill Sans"/>
                <a:ea typeface="DejaVu Sans"/>
              </a:rPr>
              <a:t>The end: Labelled data</a:t>
            </a:r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764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51372</TotalTime>
  <Words>637</Words>
  <Application>Microsoft Office PowerPoint</Application>
  <PresentationFormat>On-screen Show (4:3)</PresentationFormat>
  <Paragraphs>116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Gill Sans</vt:lpstr>
      <vt:lpstr>Gill Sans MT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Hec Paris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Hec Paris</dc:creator>
  <dc:description/>
  <cp:lastModifiedBy> </cp:lastModifiedBy>
  <cp:revision>779</cp:revision>
  <cp:lastPrinted>2016-09-19T09:56:14Z</cp:lastPrinted>
  <dcterms:created xsi:type="dcterms:W3CDTF">2013-07-22T09:49:07Z</dcterms:created>
  <dcterms:modified xsi:type="dcterms:W3CDTF">2019-05-09T07:20:15Z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Hec Paris</vt:lpwstr>
  </property>
  <property fmtid="{D5CDD505-2E9C-101B-9397-08002B2CF9AE}" pid="4" name="ContentTypeId">
    <vt:lpwstr>0x01010071AE958051ADA443A3729C9C436D94D9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7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9</vt:i4>
  </property>
</Properties>
</file>