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hdphoto1.wdp" ContentType="image/vnd.ms-photo"/>
  <Override PartName="/ppt/media/image2.jpeg" ContentType="image/jpeg"/>
  <Override PartName="/ppt/media/image3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9.jpeg" ContentType="image/jpeg"/>
  <Override PartName="/ppt/media/image10.wmf" ContentType="image/x-wmf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notes'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E6D23A-3489-45CD-B6DC-107B70E9A6A6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B6A002-3898-4A76-A7B4-5D650898E30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Results of first essay is close to complete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57585E2-0027-4CB3-BB45-A7F1A4582EE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8A4CC6-0588-42D7-B9A8-3F7EE5A141D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DNS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F7B941-A661-4DF2-A91B-470474300D8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 marL="360000" indent="-359640">
              <a:lnSpc>
                <a:spcPct val="130000"/>
              </a:lnSpc>
            </a:pPr>
            <a:r>
              <a:rPr b="0" lang="en-IN" sz="1600" spc="-1" strike="noStrike">
                <a:latin typeface="+mn-lt"/>
              </a:rPr>
              <a:t>Parsing</a:t>
            </a:r>
            <a:endParaRPr b="0" lang="en-IN" sz="1600" spc="-1" strike="noStrike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A parser is a software component that takes input data (frequently text) and builds a data structure</a:t>
            </a:r>
            <a:endParaRPr b="0" lang="en-IN" sz="1400" spc="-1" strike="noStrike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HTML parser can read HTML data, identify different elements in the HTML data and creates a tree like data structure  </a:t>
            </a:r>
            <a:endParaRPr b="0" lang="en-IN" sz="1400" spc="-1" strike="noStrike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3F53FD-BBA6-4987-8F6B-7CECEB52384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774291-8DB6-4883-8FBB-11749407D13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38A554-72DD-44E4-8A02-D8CC5357C00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800" spc="-1" strike="noStrike" cap="all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b="0" lang="fr-FR" sz="4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" name="Image 5" descr=""/>
          <p:cNvPicPr/>
          <p:nvPr/>
        </p:nvPicPr>
        <p:blipFill>
          <a:blip r:embed="rId2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 descr=""/>
          <p:cNvPicPr/>
          <p:nvPr/>
        </p:nvPicPr>
        <p:blipFill>
          <a:blip r:embed="rId3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Gill Sans"/>
              </a:rPr>
              <a:t>Click here to enter your text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400" spc="-1" strike="noStrike" cap="all">
                <a:solidFill>
                  <a:srgbClr val="084c8d"/>
                </a:solidFill>
                <a:latin typeface="Gill Sans"/>
              </a:rPr>
              <a:t>TITLE OF TEXT SLIDE</a:t>
            </a:r>
            <a:endParaRPr b="0" lang="fr-FR" sz="4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 descr=""/>
          <p:cNvPicPr/>
          <p:nvPr/>
        </p:nvPicPr>
        <p:blipFill>
          <a:blip r:embed="rId2"/>
          <a:srcRect l="0" t="0" r="0"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l="0" t="22826" r="0" b="0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 descr=""/>
          <p:cNvPicPr/>
          <p:nvPr/>
        </p:nvPicPr>
        <p:blipFill>
          <a:blip r:embed="rId4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 descr=""/>
          <p:cNvPicPr/>
          <p:nvPr/>
        </p:nvPicPr>
        <p:blipFill>
          <a:blip r:embed="rId5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hec.edu/robots.txt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github.com/ibm" TargetMode="External"/><Relationship Id="rId2" Type="http://schemas.openxmlformats.org/officeDocument/2006/relationships/hyperlink" Target="http://api.github.com/orgs/ibm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hec.fr/" TargetMode="External"/><Relationship Id="rId2" Type="http://schemas.openxmlformats.org/officeDocument/2006/relationships/hyperlink" Target="http://www.hec.fr/" TargetMode="External"/><Relationship Id="rId3" Type="http://schemas.openxmlformats.org/officeDocument/2006/relationships/hyperlink" Target="http://www.hec.fr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63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fr-FR" sz="2800" spc="-1" strike="noStrike" cap="all">
                <a:solidFill>
                  <a:srgbClr val="073a76"/>
                </a:solidFill>
                <a:latin typeface="Gill Sans"/>
              </a:rPr>
              <a:t>SESSION – 2</a:t>
            </a:r>
            <a:br/>
            <a:r>
              <a:rPr b="1" lang="fr-FR" sz="2800" spc="-1" strike="noStrike" cap="all">
                <a:solidFill>
                  <a:srgbClr val="073a76"/>
                </a:solidFill>
                <a:latin typeface="Gill Sans"/>
              </a:rPr>
              <a:t>Web apis and scraping </a:t>
            </a:r>
            <a:br/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Objectives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</a:rPr>
              <a:t> 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Client- server architecture and http requests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840" cy="45360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Web API’s and Scraping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5640" y="1196640"/>
            <a:ext cx="5688360" cy="46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Client is any user/application that wants to access content from a webpage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Webserver is that computer/data center which stores data (webpage, files or other resources) that a client can access.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Each webpage/ resource is located in some webserver or the other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More that 75 million web servers  (In 1993 there were ~500)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Google has 900,000 web servers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URL (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 is a way to uniquely represent a server and a resource on that server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HTTP (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Hypertext Transfer Protocol 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 A specification for web clients and servers to interchange requests and responses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HTML (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Hypertext Markup language</a:t>
            </a: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) A language used for creating web pages and web applications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Client – SERVER model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Line 3"/>
          <p:cNvSpPr/>
          <p:nvPr/>
        </p:nvSpPr>
        <p:spPr>
          <a:xfrm>
            <a:off x="6156000" y="1268640"/>
            <a:ext cx="360" cy="5184360"/>
          </a:xfrm>
          <a:prstGeom prst="line">
            <a:avLst/>
          </a:prstGeom>
          <a:ln cap="rnd" w="3240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6177600" y="2205000"/>
            <a:ext cx="2966400" cy="3168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23640" y="1196640"/>
            <a:ext cx="5688360" cy="48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 browser creates a HTTP request message using the URL name and sends it to the appropriate web server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Webserver interprets the request message, and returns an appropriate response message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The response received contains data that is used to display a website and some header information regarding the data in the website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Standard HTTP response status code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2xx: Everything went well, xx gives some additional details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1xx : additional information, 3xx : redirection, 4xx : client error, 5xx : server error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20"/>
              </a:spcBef>
            </a:pP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</a:pP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664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Web browser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6228360" y="1700640"/>
            <a:ext cx="2679480" cy="3187440"/>
          </a:xfrm>
          <a:prstGeom prst="rect">
            <a:avLst/>
          </a:prstGeom>
          <a:ln>
            <a:noFill/>
          </a:ln>
        </p:spPr>
      </p:pic>
      <p:sp>
        <p:nvSpPr>
          <p:cNvPr id="142" name="Line 3"/>
          <p:cNvSpPr/>
          <p:nvPr/>
        </p:nvSpPr>
        <p:spPr>
          <a:xfrm>
            <a:off x="6156000" y="1052640"/>
            <a:ext cx="360" cy="5184360"/>
          </a:xfrm>
          <a:prstGeom prst="line">
            <a:avLst/>
          </a:prstGeom>
          <a:ln cap="rnd" w="3240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1640" y="1484640"/>
            <a:ext cx="8568720" cy="43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While HTML pages are easy for humans it is quite unstructured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Surrounded by ads and extraneous content it can get a little complicated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http://www.hec.edu/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Crawling and scraping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Web crawler or spider- crawl through the internet using a set of URLs search for new URLs and get data for the purpose of archiving of indexing (eg. Search engine bots)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Scraping – get some specific information from website which may be in HTML/ CSS or some other format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Web scraper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Converts HTML content into a data-structure that can be searched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Python Modules – beutifulsoup4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Step 1 : Make HTTP request and receive the response (requests module)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Step 2 : Parse the response to create a python data structure (beautiful soup module)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Step 3 : Search the content using tags and attributes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Web scraping</a:t>
            </a:r>
            <a:br/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 UN-Structured data 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1640" y="1484640"/>
            <a:ext cx="842472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Read /robots.txt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Robots.txt is a text file that is used to instruct search engine bots on how to crawl and index website pages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Important for search engine optimization (SEO) 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https://hec.edu/robots.txt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Before scraping check if it is allowed in the robots.txt file. Do not abuse or overload web servers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Avoid scraping on shared public IP addresses eg. HEC T-building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Web scraping</a:t>
            </a:r>
            <a:br/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 UN-Structured data 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1640" y="1484640"/>
            <a:ext cx="8424720" cy="42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Sometimes a webserver may also provide data through a web 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application programming interface (API) eg. twitter, yelp, github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API vs. GUI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Access web API service by making HTTP requests to the specific API URLs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http://github.com/ibm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http://api.github.com/orgs/ibm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Instead of HTML pages, web API’s provide  data is in a more structured format that are easier for the programs to consume, such as JSON and XML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JSON is especially well suited data exchange and is commonly used in APIs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JSON (JavaScript Object Notation) is a lightweight data-interchange format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It is easy for humans to read and write. It is easy for machines to parse and generate 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WEB API’s and</a:t>
            </a:r>
            <a:br/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 Structured data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50" name="Group 2"/>
          <p:cNvGrpSpPr/>
          <p:nvPr/>
        </p:nvGrpSpPr>
        <p:grpSpPr>
          <a:xfrm>
            <a:off x="611640" y="1484640"/>
            <a:ext cx="4104000" cy="4390560"/>
            <a:chOff x="611640" y="1484640"/>
            <a:chExt cx="4104000" cy="4390560"/>
          </a:xfrm>
        </p:grpSpPr>
        <p:sp>
          <p:nvSpPr>
            <p:cNvPr id="151" name="CustomShape 3"/>
            <p:cNvSpPr/>
            <p:nvPr/>
          </p:nvSpPr>
          <p:spPr>
            <a:xfrm>
              <a:off x="1547640" y="4293000"/>
              <a:ext cx="1944000" cy="158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    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 </a:t>
              </a: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  </a:t>
              </a: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Poonacha’s  Computer (Web Client)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2" name="CustomShape 4"/>
            <p:cNvSpPr/>
            <p:nvPr/>
          </p:nvSpPr>
          <p:spPr>
            <a:xfrm>
              <a:off x="1763640" y="4365000"/>
              <a:ext cx="151164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Google Chrome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3" name="CustomShape 5"/>
            <p:cNvSpPr/>
            <p:nvPr/>
          </p:nvSpPr>
          <p:spPr>
            <a:xfrm flipV="1">
              <a:off x="2051640" y="1916640"/>
              <a:ext cx="360" cy="115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1547640" y="1484640"/>
              <a:ext cx="1944000" cy="158220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HEC’s  Server (Web Server)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5" name="CustomShape 7"/>
            <p:cNvSpPr/>
            <p:nvPr/>
          </p:nvSpPr>
          <p:spPr>
            <a:xfrm>
              <a:off x="1763640" y="1993680"/>
              <a:ext cx="1511640" cy="942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 u="sng">
                  <a:solidFill>
                    <a:srgbClr val="0000ff"/>
                  </a:solidFill>
                  <a:uFillTx/>
                  <a:latin typeface="Gill Sans MT"/>
                  <a:hlinkClick r:id="rId1"/>
                </a:rPr>
                <a:t>http://www.hec.fr</a:t>
              </a: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 data in HTML, CSS and JavaScript formats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6" name="CustomShape 8"/>
            <p:cNvSpPr/>
            <p:nvPr/>
          </p:nvSpPr>
          <p:spPr>
            <a:xfrm>
              <a:off x="611640" y="3429000"/>
              <a:ext cx="1511640" cy="7297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en-IN" sz="1400" spc="-1" strike="noStrike">
                  <a:solidFill>
                    <a:srgbClr val="000000"/>
                  </a:solidFill>
                  <a:latin typeface="Gill Sans MT"/>
                </a:rPr>
                <a:t>HTTP Request </a:t>
              </a:r>
              <a:r>
                <a:rPr b="0" i="1" lang="en-IN" sz="1400" spc="-1" strike="noStrike">
                  <a:solidFill>
                    <a:srgbClr val="000000"/>
                  </a:solidFill>
                  <a:latin typeface="Gill Sans MT"/>
                </a:rPr>
                <a:t>with URL data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400" spc="-1" strike="noStrike" u="sng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7" name="CustomShape 9"/>
            <p:cNvSpPr/>
            <p:nvPr/>
          </p:nvSpPr>
          <p:spPr>
            <a:xfrm>
              <a:off x="2915640" y="3213000"/>
              <a:ext cx="1800000" cy="94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en-IN" sz="1400" spc="-1" strike="noStrike">
                  <a:solidFill>
                    <a:srgbClr val="000000"/>
                  </a:solidFill>
                  <a:latin typeface="Gill Sans MT"/>
                </a:rPr>
                <a:t>HTTP Response </a:t>
              </a:r>
              <a:r>
                <a:rPr b="0" i="1" lang="en-IN" sz="1400" spc="-1" strike="noStrike">
                  <a:solidFill>
                    <a:srgbClr val="000000"/>
                  </a:solidFill>
                  <a:latin typeface="Gill Sans MT"/>
                </a:rPr>
                <a:t>with </a:t>
              </a:r>
              <a:r>
                <a:rPr b="0" i="1" lang="en-IN" sz="1400" spc="-1" strike="noStrike" u="sng">
                  <a:solidFill>
                    <a:srgbClr val="0000ff"/>
                  </a:solidFill>
                  <a:uFillTx/>
                  <a:latin typeface="Gill Sans MT"/>
                  <a:hlinkClick r:id="rId3"/>
                </a:rPr>
                <a:t>http://www.hec.fr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i="1" lang="en-IN" sz="1400" spc="-1" strike="noStrike">
                  <a:solidFill>
                    <a:srgbClr val="000000"/>
                  </a:solidFill>
                  <a:latin typeface="Gill Sans MT"/>
                </a:rPr>
                <a:t> </a:t>
              </a:r>
              <a:r>
                <a:rPr b="0" i="1" lang="en-IN" sz="1400" spc="-1" strike="noStrike">
                  <a:solidFill>
                    <a:srgbClr val="000000"/>
                  </a:solidFill>
                  <a:latin typeface="Gill Sans MT"/>
                </a:rPr>
                <a:t>data in  HTML, CSS and JavaScript formats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58" name="CustomShape 10"/>
            <p:cNvSpPr/>
            <p:nvPr/>
          </p:nvSpPr>
          <p:spPr>
            <a:xfrm>
              <a:off x="2988000" y="3141000"/>
              <a:ext cx="360" cy="107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59" name="Group 11"/>
          <p:cNvGrpSpPr/>
          <p:nvPr/>
        </p:nvGrpSpPr>
        <p:grpSpPr>
          <a:xfrm>
            <a:off x="5292000" y="1556640"/>
            <a:ext cx="2664000" cy="3211200"/>
            <a:chOff x="5292000" y="1556640"/>
            <a:chExt cx="2664000" cy="3211200"/>
          </a:xfrm>
        </p:grpSpPr>
        <p:sp>
          <p:nvSpPr>
            <p:cNvPr id="160" name="CustomShape 12"/>
            <p:cNvSpPr/>
            <p:nvPr/>
          </p:nvSpPr>
          <p:spPr>
            <a:xfrm>
              <a:off x="5292000" y="1556640"/>
              <a:ext cx="2664000" cy="7297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Status Line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1" name="CustomShape 13"/>
            <p:cNvSpPr/>
            <p:nvPr/>
          </p:nvSpPr>
          <p:spPr>
            <a:xfrm>
              <a:off x="5580000" y="182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HTTP/1.1 200 OK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2" name="CustomShape 14"/>
            <p:cNvSpPr/>
            <p:nvPr/>
          </p:nvSpPr>
          <p:spPr>
            <a:xfrm>
              <a:off x="5292000" y="2330280"/>
              <a:ext cx="2664000" cy="136908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Header Info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3" name="CustomShape 15"/>
            <p:cNvSpPr/>
            <p:nvPr/>
          </p:nvSpPr>
          <p:spPr>
            <a:xfrm>
              <a:off x="5580000" y="259848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General – Date/time etc.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4" name="CustomShape 16"/>
            <p:cNvSpPr/>
            <p:nvPr/>
          </p:nvSpPr>
          <p:spPr>
            <a:xfrm>
              <a:off x="5580000" y="290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Server information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5" name="CustomShape 17"/>
            <p:cNvSpPr/>
            <p:nvPr/>
          </p:nvSpPr>
          <p:spPr>
            <a:xfrm>
              <a:off x="5580000" y="3193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Content information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6" name="CustomShape 18"/>
            <p:cNvSpPr/>
            <p:nvPr/>
          </p:nvSpPr>
          <p:spPr>
            <a:xfrm>
              <a:off x="5292000" y="3770280"/>
              <a:ext cx="2664000" cy="94284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Gill Sans MT"/>
                </a:rPr>
                <a:t>Message Body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67" name="CustomShape 19"/>
            <p:cNvSpPr/>
            <p:nvPr/>
          </p:nvSpPr>
          <p:spPr>
            <a:xfrm>
              <a:off x="5580000" y="4038840"/>
              <a:ext cx="2160000" cy="72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400" spc="-1" strike="noStrike">
                  <a:solidFill>
                    <a:srgbClr val="000000"/>
                  </a:solidFill>
                  <a:latin typeface="Gill Sans MT"/>
                </a:rPr>
                <a:t>Website data in HTML/CSS/Javascript/txt etc..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50115</TotalTime>
  <Application>LibreOffice/6.0.1.1$Windows_X86_64 LibreOffice_project/60bfb1526849283ce2491346ed2aa51c465abfe6</Application>
  <Words>530</Words>
  <Paragraphs>85</Paragraphs>
  <Company>Hec Paris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2013-07-22T09:49:07Z</dcterms:created>
  <dc:creator>Hec Paris</dc:creator>
  <dc:description/>
  <dc:language>en-IN</dc:language>
  <cp:lastModifiedBy/>
  <cp:lastPrinted>2016-09-19T09:56:14Z</cp:lastPrinted>
  <dcterms:modified xsi:type="dcterms:W3CDTF">2018-03-15T16:56:24Z</dcterms:modified>
  <cp:revision>726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