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3"/>
  </p:notesMasterIdLst>
  <p:sldIdLst>
    <p:sldId id="256" r:id="rId4"/>
    <p:sldId id="257" r:id="rId5"/>
    <p:sldId id="258" r:id="rId6"/>
    <p:sldId id="264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39A327A-5108-415B-9BAA-2209B91958FB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4760" cy="372312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D8B6441-1E76-4A1D-ADC3-B777E06FAA33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Results of first essay is close to complete </a:t>
            </a:r>
          </a:p>
          <a:p>
            <a:pPr marL="216000" indent="-215640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094025-AAA6-4436-8070-8AA577A1A1FE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Platforms </a:t>
            </a:r>
          </a:p>
        </p:txBody>
      </p:sp>
      <p:sp>
        <p:nvSpPr>
          <p:cNvPr id="192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7142054-E94C-4569-8A58-7A2D867774E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 dirty="0">
                <a:latin typeface="Arial"/>
              </a:rPr>
              <a:t>Association is find out what goes with what ( </a:t>
            </a:r>
            <a:r>
              <a:rPr lang="en-IN" sz="2000" b="0" strike="noStrike" spc="-1">
                <a:latin typeface="Arial"/>
              </a:rPr>
              <a:t>market basket </a:t>
            </a:r>
            <a:r>
              <a:rPr lang="en-IN" sz="2000" b="0" strike="noStrike" spc="-1" dirty="0">
                <a:latin typeface="Arial"/>
              </a:rPr>
              <a:t>analysis)</a:t>
            </a:r>
          </a:p>
        </p:txBody>
      </p:sp>
      <p:sp>
        <p:nvSpPr>
          <p:cNvPr id="192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7142054-E94C-4569-8A58-7A2D867774E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788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4760" cy="37231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pPr marL="360000" indent="-358920">
              <a:lnSpc>
                <a:spcPct val="130000"/>
              </a:lnSpc>
            </a:pPr>
            <a:r>
              <a:rPr lang="en-IN" sz="1600" b="0" strike="noStrike" spc="-1">
                <a:latin typeface="+mn-lt"/>
              </a:rPr>
              <a:t>Parsing</a:t>
            </a:r>
            <a:endParaRPr lang="en-IN" sz="1600" b="0" strike="noStrike" spc="-1">
              <a:latin typeface="Arial"/>
            </a:endParaRPr>
          </a:p>
          <a:p>
            <a:pPr marL="817200" indent="-358920">
              <a:lnSpc>
                <a:spcPct val="130000"/>
              </a:lnSpc>
            </a:pPr>
            <a:r>
              <a:rPr lang="en-IN" sz="1400" b="0" strike="noStrike" spc="-1">
                <a:latin typeface="+mn-lt"/>
              </a:rPr>
              <a:t>A parser is a software component that takes input data (frequently text) and builds a data structure</a:t>
            </a:r>
            <a:endParaRPr lang="en-IN" sz="1400" b="0" strike="noStrike" spc="-1">
              <a:latin typeface="Arial"/>
            </a:endParaRPr>
          </a:p>
          <a:p>
            <a:pPr marL="817200" indent="-358920">
              <a:lnSpc>
                <a:spcPct val="130000"/>
              </a:lnSpc>
            </a:pPr>
            <a:r>
              <a:rPr lang="en-IN" sz="1400" b="0" strike="noStrike" spc="-1">
                <a:latin typeface="+mn-lt"/>
              </a:rPr>
              <a:t>HTML parser can read HTML data, identify different elements in the HTML data and creates a tree like data structure  </a:t>
            </a:r>
            <a:endParaRPr lang="en-IN" sz="1400" b="0" strike="noStrike" spc="-1">
              <a:latin typeface="Arial"/>
            </a:endParaRPr>
          </a:p>
          <a:p>
            <a:pPr marL="817200" indent="-358920">
              <a:lnSpc>
                <a:spcPct val="13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1B3CF9-A526-44E3-A964-621AEB36CB5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674CC5C-6D80-48E7-B8FA-53AAD2CD13BF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4760" cy="37231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E86CDD8-8D50-4FFA-A9AB-F44FDDE5CC5C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/>
          <p:cNvPicPr/>
          <p:nvPr/>
        </p:nvPicPr>
        <p:blipFill>
          <a:blip r:embed="rId14"/>
          <a:stretch/>
        </p:blipFill>
        <p:spPr>
          <a:xfrm>
            <a:off x="2369880" y="476640"/>
            <a:ext cx="4546440" cy="1398960"/>
          </a:xfrm>
          <a:prstGeom prst="rect">
            <a:avLst/>
          </a:prstGeom>
          <a:ln>
            <a:noFill/>
          </a:ln>
        </p:spPr>
      </p:pic>
      <p:pic>
        <p:nvPicPr>
          <p:cNvPr id="5" name="Image 7"/>
          <p:cNvPicPr/>
          <p:nvPr/>
        </p:nvPicPr>
        <p:blipFill>
          <a:blip r:embed="rId15"/>
          <a:stretch/>
        </p:blipFill>
        <p:spPr>
          <a:xfrm>
            <a:off x="3069360" y="6021360"/>
            <a:ext cx="3147480" cy="673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5"/>
          <p:cNvPicPr/>
          <p:nvPr/>
        </p:nvPicPr>
        <p:blipFill>
          <a:blip r:embed="rId14"/>
          <a:srcRect b="35071"/>
          <a:stretch/>
        </p:blipFill>
        <p:spPr>
          <a:xfrm>
            <a:off x="465840" y="6348600"/>
            <a:ext cx="655920" cy="27900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2"/>
          <p:cNvPicPr/>
          <p:nvPr/>
        </p:nvPicPr>
        <p:blipFill>
          <a:blip r:embed="rId14"/>
          <a:srcRect t="22826"/>
          <a:stretch/>
        </p:blipFill>
        <p:spPr>
          <a:xfrm>
            <a:off x="0" y="1431000"/>
            <a:ext cx="9142920" cy="5415480"/>
          </a:xfrm>
          <a:prstGeom prst="rect">
            <a:avLst/>
          </a:prstGeom>
          <a:ln>
            <a:noFill/>
          </a:ln>
        </p:spPr>
      </p:pic>
      <p:pic>
        <p:nvPicPr>
          <p:cNvPr id="80" name="Image 7"/>
          <p:cNvPicPr/>
          <p:nvPr/>
        </p:nvPicPr>
        <p:blipFill>
          <a:blip r:embed="rId15"/>
          <a:stretch/>
        </p:blipFill>
        <p:spPr>
          <a:xfrm>
            <a:off x="2765880" y="207720"/>
            <a:ext cx="3425400" cy="1054080"/>
          </a:xfrm>
          <a:prstGeom prst="rect">
            <a:avLst/>
          </a:prstGeom>
          <a:ln>
            <a:noFill/>
          </a:ln>
        </p:spPr>
      </p:pic>
      <p:pic>
        <p:nvPicPr>
          <p:cNvPr id="81" name="Image 5"/>
          <p:cNvPicPr/>
          <p:nvPr/>
        </p:nvPicPr>
        <p:blipFill>
          <a:blip r:embed="rId16"/>
          <a:stretch/>
        </p:blipFill>
        <p:spPr>
          <a:xfrm>
            <a:off x="3194280" y="6021360"/>
            <a:ext cx="2754720" cy="58932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c.fr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43640" y="2637000"/>
            <a:ext cx="7642080" cy="7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en-IN" sz="2800" b="1" strike="noStrike" cap="all" spc="-1">
                <a:solidFill>
                  <a:srgbClr val="073A76"/>
                </a:solidFill>
                <a:latin typeface="Gill Sans"/>
                <a:ea typeface="DejaVu Sans"/>
              </a:rPr>
              <a:t>SESSION – 3</a:t>
            </a:r>
            <a:br/>
            <a:r>
              <a:rPr lang="en-IN" sz="2800" b="0" strike="noStrike" spc="-1">
                <a:solidFill>
                  <a:srgbClr val="073A76"/>
                </a:solidFill>
                <a:latin typeface="Gill Sans"/>
                <a:ea typeface="DejaVu Sans"/>
              </a:rPr>
              <a:t>LEARNING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>
                <a:solidFill>
                  <a:srgbClr val="084C8D"/>
                </a:solidFill>
                <a:latin typeface="Gill Sans"/>
                <a:ea typeface="DejaVu Sans"/>
              </a:rPr>
              <a:t>Objectives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946800" y="2649600"/>
            <a:ext cx="430560" cy="43056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924840" y="1616040"/>
            <a:ext cx="430560" cy="43056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2" name="Picture 3"/>
          <p:cNvPicPr/>
          <p:nvPr/>
        </p:nvPicPr>
        <p:blipFill>
          <a:blip r:embed="rId3"/>
          <a:stretch/>
        </p:blipFill>
        <p:spPr>
          <a:xfrm rot="19974000">
            <a:off x="970920" y="1668240"/>
            <a:ext cx="322920" cy="322920"/>
          </a:xfrm>
          <a:prstGeom prst="rect">
            <a:avLst/>
          </a:prstGeom>
          <a:ln w="9360">
            <a:noFill/>
          </a:ln>
        </p:spPr>
      </p:pic>
      <p:pic>
        <p:nvPicPr>
          <p:cNvPr id="133" name="Picture 6"/>
          <p:cNvPicPr/>
          <p:nvPr/>
        </p:nvPicPr>
        <p:blipFill>
          <a:blip r:embed="rId4"/>
          <a:stretch/>
        </p:blipFill>
        <p:spPr>
          <a:xfrm>
            <a:off x="1004040" y="2706840"/>
            <a:ext cx="317880" cy="316440"/>
          </a:xfrm>
          <a:prstGeom prst="rect">
            <a:avLst/>
          </a:prstGeom>
          <a:ln w="9360">
            <a:noFill/>
          </a:ln>
        </p:spPr>
      </p:pic>
      <p:sp>
        <p:nvSpPr>
          <p:cNvPr id="134" name="CustomShape 6"/>
          <p:cNvSpPr/>
          <p:nvPr/>
        </p:nvSpPr>
        <p:spPr>
          <a:xfrm>
            <a:off x="4068000" y="2421000"/>
            <a:ext cx="167040" cy="149760"/>
          </a:xfrm>
          <a:custGeom>
            <a:avLst/>
            <a:gdLst/>
            <a:ahLst/>
            <a:cxn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8"/>
          <p:cNvSpPr/>
          <p:nvPr/>
        </p:nvSpPr>
        <p:spPr>
          <a:xfrm>
            <a:off x="946800" y="2661840"/>
            <a:ext cx="430560" cy="43056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7" name="Picture 6"/>
          <p:cNvPicPr/>
          <p:nvPr/>
        </p:nvPicPr>
        <p:blipFill>
          <a:blip r:embed="rId4"/>
          <a:stretch/>
        </p:blipFill>
        <p:spPr>
          <a:xfrm>
            <a:off x="1004040" y="2719080"/>
            <a:ext cx="317880" cy="316440"/>
          </a:xfrm>
          <a:prstGeom prst="rect">
            <a:avLst/>
          </a:prstGeom>
          <a:ln w="9360">
            <a:noFill/>
          </a:ln>
        </p:spPr>
      </p:pic>
      <p:sp>
        <p:nvSpPr>
          <p:cNvPr id="138" name="CustomShape 9"/>
          <p:cNvSpPr/>
          <p:nvPr/>
        </p:nvSpPr>
        <p:spPr>
          <a:xfrm>
            <a:off x="4068000" y="2433240"/>
            <a:ext cx="167040" cy="149760"/>
          </a:xfrm>
          <a:custGeom>
            <a:avLst/>
            <a:gdLst/>
            <a:ahLst/>
            <a:cxn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7F6A921E-49DA-4D3E-9C6C-B761D0D5FA33}"/>
              </a:ext>
            </a:extLst>
          </p:cNvPr>
          <p:cNvSpPr/>
          <p:nvPr/>
        </p:nvSpPr>
        <p:spPr>
          <a:xfrm>
            <a:off x="1103040" y="1750680"/>
            <a:ext cx="6564960" cy="453960"/>
          </a:xfrm>
          <a:custGeom>
            <a:avLst/>
            <a:gdLst/>
            <a:ahLst/>
            <a:cxn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 anchor="ctr"/>
          <a:lstStyle/>
          <a:p>
            <a:pPr>
              <a:lnSpc>
                <a:spcPct val="90000"/>
              </a:lnSpc>
              <a:spcAft>
                <a:spcPts val="561"/>
              </a:spcAft>
            </a:pPr>
            <a:r>
              <a:rPr lang="en-IN" sz="1600" b="0" strike="noStrike" spc="-1" dirty="0">
                <a:solidFill>
                  <a:srgbClr val="55575B"/>
                </a:solidFill>
                <a:latin typeface="Calibri"/>
              </a:rPr>
              <a:t>	Machine learning basics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B69EDE5C-A0F3-47BD-A029-FE971EC438F0}"/>
              </a:ext>
            </a:extLst>
          </p:cNvPr>
          <p:cNvSpPr/>
          <p:nvPr/>
        </p:nvSpPr>
        <p:spPr>
          <a:xfrm>
            <a:off x="1103040" y="2783958"/>
            <a:ext cx="6576840" cy="453600"/>
          </a:xfrm>
          <a:custGeom>
            <a:avLst/>
            <a:gdLst/>
            <a:ahLst/>
            <a:cxn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 anchor="ctr"/>
          <a:lstStyle/>
          <a:p>
            <a:pPr>
              <a:lnSpc>
                <a:spcPct val="90000"/>
              </a:lnSpc>
              <a:spcAft>
                <a:spcPts val="561"/>
              </a:spcAft>
            </a:pPr>
            <a:r>
              <a:rPr lang="en-IN" sz="1200" b="0" strike="noStrike" spc="-1" dirty="0">
                <a:solidFill>
                  <a:srgbClr val="55575B"/>
                </a:solidFill>
                <a:latin typeface="Verdana"/>
              </a:rPr>
              <a:t>                 </a:t>
            </a:r>
            <a:r>
              <a:rPr lang="en-IN" sz="1600" b="0" strike="noStrike" spc="-1" dirty="0">
                <a:solidFill>
                  <a:srgbClr val="55575B"/>
                </a:solidFill>
                <a:latin typeface="Calibri"/>
              </a:rPr>
              <a:t>Supervised learning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F1AECDC8-1C64-42C1-8490-F0DE13B482F0}"/>
              </a:ext>
            </a:extLst>
          </p:cNvPr>
          <p:cNvSpPr/>
          <p:nvPr/>
        </p:nvSpPr>
        <p:spPr>
          <a:xfrm>
            <a:off x="946800" y="2649600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C87184A0-D687-44D3-A41F-3236AA1E37B9}"/>
              </a:ext>
            </a:extLst>
          </p:cNvPr>
          <p:cNvSpPr/>
          <p:nvPr/>
        </p:nvSpPr>
        <p:spPr>
          <a:xfrm>
            <a:off x="924840" y="1616040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8FEEDA2A-0BDA-4560-B5C8-688AA074BBE5}"/>
              </a:ext>
            </a:extLst>
          </p:cNvPr>
          <p:cNvPicPr/>
          <p:nvPr/>
        </p:nvPicPr>
        <p:blipFill>
          <a:blip r:embed="rId5"/>
          <a:stretch/>
        </p:blipFill>
        <p:spPr>
          <a:xfrm rot="19974000">
            <a:off x="970920" y="1668240"/>
            <a:ext cx="323640" cy="323640"/>
          </a:xfrm>
          <a:prstGeom prst="rect">
            <a:avLst/>
          </a:prstGeom>
          <a:ln w="9360">
            <a:noFill/>
          </a:ln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5500C37B-43AE-40FA-B551-2FB11E50400D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1004040" y="2706840"/>
            <a:ext cx="318600" cy="317160"/>
          </a:xfrm>
          <a:prstGeom prst="rect">
            <a:avLst/>
          </a:prstGeom>
          <a:ln w="9360">
            <a:noFill/>
          </a:ln>
        </p:spPr>
      </p:pic>
      <p:sp>
        <p:nvSpPr>
          <p:cNvPr id="20" name="CustomShape 6">
            <a:extLst>
              <a:ext uri="{FF2B5EF4-FFF2-40B4-BE49-F238E27FC236}">
                <a16:creationId xmlns:a16="http://schemas.microsoft.com/office/drawing/2014/main" id="{339EA93B-AD08-4C3C-9DDD-FC1922CCB44A}"/>
              </a:ext>
            </a:extLst>
          </p:cNvPr>
          <p:cNvSpPr/>
          <p:nvPr/>
        </p:nvSpPr>
        <p:spPr>
          <a:xfrm>
            <a:off x="4068000" y="2421000"/>
            <a:ext cx="167760" cy="150480"/>
          </a:xfrm>
          <a:custGeom>
            <a:avLst/>
            <a:gdLst/>
            <a:ahLst/>
            <a:cxn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268192"/>
            <a:ext cx="8228520" cy="420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lvl="1" indent="-51336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Sentiment analysis done so far 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Corpus of sentiments found in word_sentiment.csv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Hard-coded algorithm – user coded definition of what a good and a bad sentiment is for all words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lvl="1" indent="-51336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Problems</a:t>
            </a:r>
          </a:p>
          <a:p>
            <a:pPr marL="817200" lvl="1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What do you do if the word does not exist in your corpus of sentiment ? </a:t>
            </a:r>
          </a:p>
          <a:p>
            <a:pPr marL="1274400" lvl="2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ML to find sentiment of un known word</a:t>
            </a:r>
          </a:p>
          <a:p>
            <a:pPr marL="817200" lvl="1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How do you capture the nuances of framing a sentence ? </a:t>
            </a:r>
            <a:r>
              <a:rPr lang="en-IN" sz="1600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Eg.</a:t>
            </a: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Not good</a:t>
            </a:r>
          </a:p>
          <a:p>
            <a:pPr marL="1274400" lvl="2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ML to find sentiment of sentence</a:t>
            </a:r>
          </a:p>
          <a:p>
            <a:pPr marL="915480" lvl="2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</a:pPr>
            <a:endParaRPr lang="en-IN" sz="1600" spc="-1" dirty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140000"/>
              </a:lnSpc>
              <a:spcBef>
                <a:spcPts val="320"/>
              </a:spcBef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						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40000"/>
              </a:lnSpc>
              <a:spcBef>
                <a:spcPts val="320"/>
              </a:spcBef>
            </a:pPr>
            <a:endParaRPr lang="en-IN" sz="1600" b="0" strike="noStrike" spc="-1" dirty="0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274680"/>
            <a:ext cx="822852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>
                <a:solidFill>
                  <a:srgbClr val="084C8D"/>
                </a:solidFill>
                <a:latin typeface="Gill Sans"/>
                <a:ea typeface="DejaVu Sans"/>
              </a:rPr>
              <a:t>TRADITIONAL SENTIMENT ANALYSIS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 flipV="1">
            <a:off x="2799389" y="5453127"/>
            <a:ext cx="61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3411389" y="5022927"/>
            <a:ext cx="1943280" cy="93564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Traditional Algorithm:</a:t>
            </a:r>
            <a:endParaRPr lang="en-IN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Find the word in the word_sentiment.csv file and get its sentiment</a:t>
            </a:r>
            <a:endParaRPr lang="en-IN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755389" y="5238927"/>
            <a:ext cx="1079640" cy="503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Input Word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5967389" y="5196447"/>
            <a:ext cx="1151640" cy="51012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Output sentiment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 flipV="1">
            <a:off x="5355029" y="5453127"/>
            <a:ext cx="61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95640" y="1215584"/>
            <a:ext cx="8228520" cy="4004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lvl="1" indent="-51336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ML approach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No hardcoded definition of what a good and bad sentiment is 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Data- driven classification - learn from example data</a:t>
            </a:r>
          </a:p>
          <a:p>
            <a:pPr marL="0" lvl="1" indent="-51336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SzPct val="100000"/>
              <a:buFont typeface="Wingdings" charset="2"/>
              <a:buChar char="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Supervised  Learning</a:t>
            </a: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Given label data -  examples of words with good sentiment and words with bad sentiment</a:t>
            </a: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Availability of labelled data - Integrated social media features </a:t>
            </a: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Classification (discreate/ categorial) and regression (regression)</a:t>
            </a:r>
          </a:p>
          <a:p>
            <a:pPr marL="190800" lvl="1" indent="-215640">
              <a:lnSpc>
                <a:spcPct val="140000"/>
              </a:lnSpc>
              <a:spcBef>
                <a:spcPts val="320"/>
              </a:spcBef>
              <a:buClr>
                <a:schemeClr val="tx2"/>
              </a:buClr>
              <a:buSzPct val="60000"/>
              <a:buFont typeface="Wingdings" charset="2"/>
              <a:buChar char="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Un-supervised learning </a:t>
            </a: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Un-supervised Learning - 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No-</a:t>
            </a:r>
            <a:r>
              <a:rPr lang="en-IN" sz="1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labeled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 data available</a:t>
            </a: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Clustering and association</a:t>
            </a:r>
            <a:endParaRPr lang="en-IN" sz="16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OpenSymbol"/>
              <a:cs typeface="Calibri" panose="020F0502020204030204" pitchFamily="34" charset="0"/>
            </a:endParaRPr>
          </a:p>
          <a:p>
            <a:pPr marL="0" lvl="1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40000"/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40000"/>
              </a:lnSpc>
              <a:spcBef>
                <a:spcPts val="320"/>
              </a:spcBef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				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		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40000"/>
              </a:lnSpc>
              <a:spcBef>
                <a:spcPts val="320"/>
              </a:spcBef>
            </a:pPr>
            <a:endParaRPr lang="en-IN" sz="1600" b="0" strike="noStrike" spc="-1" dirty="0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274680"/>
            <a:ext cx="822852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 dirty="0">
                <a:solidFill>
                  <a:srgbClr val="084C8D"/>
                </a:solidFill>
                <a:latin typeface="Gill Sans"/>
                <a:ea typeface="DejaVu Sans"/>
              </a:rPr>
              <a:t>Machine Learning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 flipV="1">
            <a:off x="1828430" y="5609298"/>
            <a:ext cx="61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2440430" y="5297864"/>
            <a:ext cx="1942920" cy="617929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600" spc="-1" dirty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 MODEL </a:t>
            </a:r>
          </a:p>
          <a:p>
            <a:pPr algn="ctr">
              <a:lnSpc>
                <a:spcPct val="100000"/>
              </a:lnSpc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Weights and biases)</a:t>
            </a:r>
            <a:endParaRPr lang="en-IN" sz="1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784430" y="5395098"/>
            <a:ext cx="1079640" cy="503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Input Word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6759170" y="5334353"/>
            <a:ext cx="1151640" cy="51012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Output sentiment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B4A9DF94-1124-427A-A112-CB8E741EF44A}"/>
              </a:ext>
            </a:extLst>
          </p:cNvPr>
          <p:cNvSpPr/>
          <p:nvPr/>
        </p:nvSpPr>
        <p:spPr>
          <a:xfrm>
            <a:off x="4994990" y="5280809"/>
            <a:ext cx="1152360" cy="617929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endParaRPr lang="en-IN" sz="1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245F91A5-6DC9-463B-A03A-D1834D618312}"/>
              </a:ext>
            </a:extLst>
          </p:cNvPr>
          <p:cNvSpPr/>
          <p:nvPr/>
        </p:nvSpPr>
        <p:spPr>
          <a:xfrm flipV="1">
            <a:off x="4383350" y="5589413"/>
            <a:ext cx="61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157C1753-9813-47BA-8DA0-077CA728DA67}"/>
              </a:ext>
            </a:extLst>
          </p:cNvPr>
          <p:cNvSpPr/>
          <p:nvPr/>
        </p:nvSpPr>
        <p:spPr>
          <a:xfrm flipV="1">
            <a:off x="6147350" y="5581907"/>
            <a:ext cx="61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49380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51640" y="980640"/>
            <a:ext cx="8568000" cy="43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for labeled examples</a:t>
            </a:r>
            <a:endParaRPr lang="en-IN" sz="1600" b="0" strike="noStrike" spc="-1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Given a set of words and their corresponding sentiment</a:t>
            </a:r>
            <a:endParaRPr lang="en-IN" sz="1400" b="0" strike="noStrike" spc="-1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Learn from the examples what defines a good and a bad sentiment</a:t>
            </a:r>
            <a:endParaRPr lang="en-IN" sz="1400" b="0" strike="noStrike" spc="-1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Training the algorithm</a:t>
            </a:r>
            <a:endParaRPr lang="en-IN" sz="1600" b="0" strike="noStrike" spc="-1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 1 – Feature Extraction: extract features of the example words eg. length of word</a:t>
            </a:r>
            <a:endParaRPr lang="en-IN" sz="1400" b="0" strike="noStrike" spc="-1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 2 – ML Algorithm to define how the features are related to the labels eg. regression</a:t>
            </a:r>
            <a:endParaRPr lang="en-IN" sz="1400" b="0" strike="noStrike" spc="-1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 3 – Classifier model: The established relationship between the example words and its labels is nothing but the classifier model eg. sentiment = .3 * lenght(word)  + c </a:t>
            </a:r>
            <a:endParaRPr lang="en-IN" sz="1400" b="0" strike="noStrike" spc="-1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Prediction</a:t>
            </a:r>
            <a:endParaRPr lang="en-IN" sz="1600" b="0" strike="noStrike" spc="-1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 1 – Feature extraction of the given word eg. “Good” -  length of the word = 4</a:t>
            </a:r>
            <a:endParaRPr lang="en-IN" sz="1400" b="0" strike="noStrike" spc="-1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 2 – Apply classifier model to predict the label eg. If .3*4 + c &gt; 0.5 it is good sentiment else no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115640" y="274680"/>
            <a:ext cx="757008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>
                <a:solidFill>
                  <a:srgbClr val="084C8D"/>
                </a:solidFill>
                <a:latin typeface="Gill Sans"/>
                <a:ea typeface="DejaVu Sans"/>
              </a:rPr>
              <a:t>Supervised LEARNING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3"/>
          <a:stretch/>
        </p:blipFill>
        <p:spPr>
          <a:xfrm>
            <a:off x="1728000" y="4536000"/>
            <a:ext cx="5399280" cy="211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51640" y="1484640"/>
            <a:ext cx="8424000" cy="45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Selecting the right features and determining how to encode them</a:t>
            </a:r>
            <a:endParaRPr lang="en-IN" sz="1600" b="0" strike="noStrike" spc="-1" dirty="0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Trial and error or theories determine what features to use</a:t>
            </a:r>
            <a:endParaRPr lang="en-IN" sz="1600" b="0" strike="noStrike" spc="-1" dirty="0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Overfitting</a:t>
            </a:r>
            <a:endParaRPr lang="en-IN" sz="1600" b="0" strike="noStrike" spc="-1" dirty="0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Too many features, too little data</a:t>
            </a:r>
            <a:endParaRPr lang="en-IN" sz="1400" b="0" strike="noStrike" spc="-1" dirty="0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Model captures idiosyncrasies of the training data</a:t>
            </a:r>
            <a:endParaRPr lang="en-IN" sz="1400" b="0" strike="noStrike" spc="-1" dirty="0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Difficult to generalize</a:t>
            </a:r>
            <a:endParaRPr lang="en-IN" sz="1400" b="0" strike="noStrike" spc="-1" dirty="0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Error analysis : common to divide the </a:t>
            </a:r>
            <a:r>
              <a:rPr lang="en-IN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labeled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example data set into training and testing data sets</a:t>
            </a:r>
            <a:endParaRPr lang="en-IN" sz="1600" b="0" strike="noStrike" spc="-1" dirty="0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Approaching AI 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3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30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115640" y="274680"/>
            <a:ext cx="757008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>
                <a:solidFill>
                  <a:srgbClr val="084C8D"/>
                </a:solidFill>
                <a:latin typeface="Gill Sans"/>
                <a:ea typeface="DejaVu Sans"/>
              </a:rPr>
              <a:t>FEATURE EXTRACTION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151" name="Picture 150"/>
          <p:cNvPicPr/>
          <p:nvPr/>
        </p:nvPicPr>
        <p:blipFill>
          <a:blip r:embed="rId3"/>
          <a:stretch/>
        </p:blipFill>
        <p:spPr>
          <a:xfrm>
            <a:off x="2160000" y="5040000"/>
            <a:ext cx="3887280" cy="46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51640" y="1484640"/>
            <a:ext cx="694800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Several algorithms from regressions, decision-trees, SVM, clustering etc.</a:t>
            </a:r>
            <a:endParaRPr lang="en-IN" sz="1600" b="0" strike="noStrike" spc="-1">
              <a:latin typeface="Arial"/>
            </a:endParaRPr>
          </a:p>
          <a:p>
            <a:pPr marL="971640" lvl="1" indent="-51336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Most modules treat them as black boxes eg. NLTK module</a:t>
            </a:r>
            <a:endParaRPr lang="en-IN" sz="1400" b="0" strike="noStrike" spc="-1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Naive Bayes Method </a:t>
            </a:r>
            <a:endParaRPr lang="en-IN" sz="1600" b="0" strike="noStrike" spc="-1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Naive Bayes assumption – feature independence</a:t>
            </a:r>
            <a:endParaRPr lang="en-IN" sz="1400" b="0" strike="noStrike" spc="-1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Easy to combine the contributions of the features i.e. </a:t>
            </a: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P(f</a:t>
            </a:r>
            <a:r>
              <a:rPr lang="en-IN" sz="1400" b="0" strike="noStrike" spc="-1" baseline="-33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...f</a:t>
            </a:r>
            <a:r>
              <a:rPr lang="en-IN" sz="1400" b="0" strike="noStrike" spc="-1" baseline="-33000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/label)=∏</a:t>
            </a:r>
            <a:r>
              <a:rPr lang="en-IN" sz="1400" b="0" strike="noStrike" spc="-1" baseline="-33000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P(f</a:t>
            </a:r>
            <a:r>
              <a:rPr lang="en-IN" sz="1400" b="0" strike="noStrike" spc="-1" baseline="-33000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/label)</a:t>
            </a:r>
            <a:endParaRPr lang="en-IN" sz="1400" b="0" strike="noStrike" spc="-1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Label likelihood, P(l/f</a:t>
            </a:r>
            <a:r>
              <a:rPr lang="en-IN" sz="1400" b="0" strike="noStrike" spc="-1" baseline="-33000">
                <a:solidFill>
                  <a:srgbClr val="000000"/>
                </a:solidFill>
                <a:latin typeface="Calibri"/>
                <a:ea typeface="Microsoft YaHei"/>
              </a:rPr>
              <a:t>1</a:t>
            </a: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...f</a:t>
            </a:r>
            <a:r>
              <a:rPr lang="en-IN" sz="1400" b="0" strike="noStrike" spc="-1" baseline="-33000">
                <a:solidFill>
                  <a:srgbClr val="000000"/>
                </a:solidFill>
                <a:latin typeface="Calibri"/>
                <a:ea typeface="Microsoft YaHei"/>
              </a:rPr>
              <a:t>2</a:t>
            </a: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) = P(l)*</a:t>
            </a: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∏</a:t>
            </a:r>
            <a:r>
              <a:rPr lang="en-IN" sz="1400" b="0" strike="noStrike" spc="-1" baseline="-33000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P(f</a:t>
            </a:r>
            <a:r>
              <a:rPr lang="en-IN" sz="1400" b="0" strike="noStrike" spc="-1" baseline="-33000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/l)</a:t>
            </a:r>
            <a:endParaRPr lang="en-IN" sz="1400" b="0" strike="noStrike" spc="-1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Problem of zero counts</a:t>
            </a:r>
            <a:endParaRPr lang="en-IN" sz="1600" b="0" strike="noStrike" spc="-1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Naive assumption and possibility of double counting 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360"/>
              </a:spcBef>
            </a:pPr>
            <a:endParaRPr lang="en-IN" sz="16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15640" y="274680"/>
            <a:ext cx="757008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>
                <a:solidFill>
                  <a:srgbClr val="084C8D"/>
                </a:solidFill>
                <a:latin typeface="Gill Sans"/>
                <a:ea typeface="DejaVu Sans"/>
              </a:rPr>
              <a:t>ML Algorithm and classifier model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154" name="Picture 153"/>
          <p:cNvPicPr/>
          <p:nvPr/>
        </p:nvPicPr>
        <p:blipFill>
          <a:blip r:embed="rId3"/>
          <a:stretch/>
        </p:blipFill>
        <p:spPr>
          <a:xfrm>
            <a:off x="7416000" y="2232000"/>
            <a:ext cx="1115640" cy="194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"/>
          <p:cNvSpPr/>
          <p:nvPr/>
        </p:nvSpPr>
        <p:spPr>
          <a:xfrm>
            <a:off x="3744000" y="216000"/>
            <a:ext cx="1943280" cy="93564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Traditional Algorithm: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Find the word in the word_sentiment.csv file and get its sentiment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2915640" y="3321000"/>
            <a:ext cx="1799280" cy="942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1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HTTP Response </a:t>
            </a: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with </a:t>
            </a:r>
            <a:r>
              <a:rPr lang="en-IN" sz="1400" b="0" i="1" u="sng" strike="noStrike" spc="-1">
                <a:solidFill>
                  <a:srgbClr val="0000FF"/>
                </a:solidFill>
                <a:uFillTx/>
                <a:latin typeface="Gill Sans MT"/>
                <a:ea typeface="DejaVu Sans"/>
                <a:hlinkClick r:id="rId2"/>
              </a:rPr>
              <a:t>http://www.hec.fr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 data in  HTML, CSS and JavaScript formats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1224000" y="1656000"/>
            <a:ext cx="6983640" cy="136764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Gill Sans MT"/>
                <a:ea typeface="DejaVu Sans"/>
              </a:rPr>
              <a:t>Training 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2088000" y="432000"/>
            <a:ext cx="1079640" cy="503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Input Word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1296000" y="1944000"/>
            <a:ext cx="935640" cy="431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Identified Label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5580000" y="3301200"/>
            <a:ext cx="2159280" cy="30276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Content information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6300000" y="389520"/>
            <a:ext cx="1151640" cy="51012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Output sentiment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3" name="CustomShape 9"/>
          <p:cNvSpPr/>
          <p:nvPr/>
        </p:nvSpPr>
        <p:spPr>
          <a:xfrm flipV="1">
            <a:off x="5687640" y="646200"/>
            <a:ext cx="61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0"/>
          <p:cNvSpPr/>
          <p:nvPr/>
        </p:nvSpPr>
        <p:spPr>
          <a:xfrm>
            <a:off x="1224000" y="3132000"/>
            <a:ext cx="6983640" cy="125964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Gill Sans MT"/>
                <a:ea typeface="DejaVu Sans"/>
              </a:rPr>
              <a:t>Prediction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65" name="CustomShape 11"/>
          <p:cNvSpPr/>
          <p:nvPr/>
        </p:nvSpPr>
        <p:spPr>
          <a:xfrm>
            <a:off x="1296000" y="2504880"/>
            <a:ext cx="935640" cy="44676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Sample Input Word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66" name="CustomShape 12"/>
          <p:cNvSpPr/>
          <p:nvPr/>
        </p:nvSpPr>
        <p:spPr>
          <a:xfrm flipV="1">
            <a:off x="2232000" y="2230200"/>
            <a:ext cx="338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3"/>
          <p:cNvSpPr/>
          <p:nvPr/>
        </p:nvSpPr>
        <p:spPr>
          <a:xfrm>
            <a:off x="2664000" y="2468880"/>
            <a:ext cx="1079640" cy="44676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DDDDDD"/>
                </a:solidFill>
                <a:latin typeface="Calibri"/>
                <a:ea typeface="DejaVu Sans"/>
              </a:rPr>
              <a:t>Feature Extractor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68" name="CustomShape 14"/>
          <p:cNvSpPr/>
          <p:nvPr/>
        </p:nvSpPr>
        <p:spPr>
          <a:xfrm>
            <a:off x="4122720" y="2448000"/>
            <a:ext cx="1079280" cy="431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Features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69" name="CustomShape 15"/>
          <p:cNvSpPr/>
          <p:nvPr/>
        </p:nvSpPr>
        <p:spPr>
          <a:xfrm flipV="1">
            <a:off x="3744000" y="2733840"/>
            <a:ext cx="378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6"/>
          <p:cNvSpPr/>
          <p:nvPr/>
        </p:nvSpPr>
        <p:spPr>
          <a:xfrm flipV="1">
            <a:off x="5202360" y="2697840"/>
            <a:ext cx="378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7"/>
          <p:cNvSpPr/>
          <p:nvPr/>
        </p:nvSpPr>
        <p:spPr>
          <a:xfrm>
            <a:off x="5616000" y="2088000"/>
            <a:ext cx="1079640" cy="79164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DDDDDD"/>
                </a:solidFill>
                <a:latin typeface="Calibri"/>
                <a:ea typeface="DejaVu Sans"/>
              </a:rPr>
              <a:t>Machine Learning Algorithm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72" name="CustomShape 18"/>
          <p:cNvSpPr/>
          <p:nvPr/>
        </p:nvSpPr>
        <p:spPr>
          <a:xfrm>
            <a:off x="6191640" y="2880000"/>
            <a:ext cx="360" cy="71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9"/>
          <p:cNvSpPr/>
          <p:nvPr/>
        </p:nvSpPr>
        <p:spPr>
          <a:xfrm>
            <a:off x="1368000" y="3600000"/>
            <a:ext cx="970560" cy="44676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Given Input Word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74" name="CustomShape 20"/>
          <p:cNvSpPr/>
          <p:nvPr/>
        </p:nvSpPr>
        <p:spPr>
          <a:xfrm flipV="1">
            <a:off x="2338920" y="3757320"/>
            <a:ext cx="324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21"/>
          <p:cNvSpPr/>
          <p:nvPr/>
        </p:nvSpPr>
        <p:spPr>
          <a:xfrm flipV="1">
            <a:off x="3814920" y="3792960"/>
            <a:ext cx="378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22"/>
          <p:cNvSpPr/>
          <p:nvPr/>
        </p:nvSpPr>
        <p:spPr>
          <a:xfrm flipV="1">
            <a:off x="5273280" y="3792960"/>
            <a:ext cx="378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3"/>
          <p:cNvSpPr/>
          <p:nvPr/>
        </p:nvSpPr>
        <p:spPr>
          <a:xfrm>
            <a:off x="2700000" y="3584880"/>
            <a:ext cx="1079640" cy="44676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DDDDDD"/>
                </a:solidFill>
                <a:latin typeface="Calibri"/>
                <a:ea typeface="DejaVu Sans"/>
              </a:rPr>
              <a:t>Feature Extractor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78" name="CustomShape 24"/>
          <p:cNvSpPr/>
          <p:nvPr/>
        </p:nvSpPr>
        <p:spPr>
          <a:xfrm>
            <a:off x="2664000" y="2468880"/>
            <a:ext cx="1079640" cy="44676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DDDDDD"/>
                </a:solidFill>
                <a:latin typeface="Calibri"/>
                <a:ea typeface="DejaVu Sans"/>
              </a:rPr>
              <a:t>Feature Extractor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79" name="CustomShape 25"/>
          <p:cNvSpPr/>
          <p:nvPr/>
        </p:nvSpPr>
        <p:spPr>
          <a:xfrm>
            <a:off x="4176360" y="3600000"/>
            <a:ext cx="1079280" cy="431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Features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80" name="CustomShape 26"/>
          <p:cNvSpPr/>
          <p:nvPr/>
        </p:nvSpPr>
        <p:spPr>
          <a:xfrm>
            <a:off x="5652000" y="3600000"/>
            <a:ext cx="1079640" cy="43164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DDDDDD"/>
                </a:solidFill>
                <a:latin typeface="Calibri"/>
                <a:ea typeface="DejaVu Sans"/>
              </a:rPr>
              <a:t>Classifier Model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81" name="CustomShape 27"/>
          <p:cNvSpPr/>
          <p:nvPr/>
        </p:nvSpPr>
        <p:spPr>
          <a:xfrm>
            <a:off x="7057080" y="3564000"/>
            <a:ext cx="970560" cy="44676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 of Given Word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82" name="CustomShape 28"/>
          <p:cNvSpPr/>
          <p:nvPr/>
        </p:nvSpPr>
        <p:spPr>
          <a:xfrm flipV="1">
            <a:off x="6732000" y="3777840"/>
            <a:ext cx="324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29"/>
          <p:cNvSpPr/>
          <p:nvPr/>
        </p:nvSpPr>
        <p:spPr>
          <a:xfrm flipV="1">
            <a:off x="2267280" y="2722680"/>
            <a:ext cx="378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51086</TotalTime>
  <Words>636</Words>
  <Application>Microsoft Office PowerPoint</Application>
  <PresentationFormat>On-screen Show (4:3)</PresentationFormat>
  <Paragraphs>121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Gill Sans</vt:lpstr>
      <vt:lpstr>Gill Sans MT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Hec Paris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Hec Paris</dc:creator>
  <dc:description/>
  <cp:lastModifiedBy> </cp:lastModifiedBy>
  <cp:revision>761</cp:revision>
  <cp:lastPrinted>2016-09-19T09:56:14Z</cp:lastPrinted>
  <dcterms:created xsi:type="dcterms:W3CDTF">2013-07-22T09:49:07Z</dcterms:created>
  <dcterms:modified xsi:type="dcterms:W3CDTF">2019-05-08T11:02:23Z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Hec Paris</vt:lpwstr>
  </property>
  <property fmtid="{D5CDD505-2E9C-101B-9397-08002B2CF9AE}" pid="4" name="ContentTypeId">
    <vt:lpwstr>0x01010071AE958051ADA443A3729C9C436D94D9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9</vt:i4>
  </property>
</Properties>
</file>