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5" r:id="rId11"/>
    <p:sldId id="262" r:id="rId12"/>
    <p:sldId id="263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1" autoAdjust="0"/>
  </p:normalViewPr>
  <p:slideViewPr>
    <p:cSldViewPr snapToGrid="0">
      <p:cViewPr varScale="1">
        <p:scale>
          <a:sx n="72" d="100"/>
          <a:sy n="72" d="100"/>
        </p:scale>
        <p:origin x="17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9A327A-5108-415B-9BAA-2209B91958F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8B6441-1E76-4A1D-ADC3-B777E06FAA3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 marL="216000" indent="-21564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094025-AAA6-4436-8070-8AA577A1A1F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 dirty="0">
                <a:latin typeface="Arial"/>
              </a:rPr>
              <a:t>Association is find out what goes with what ( </a:t>
            </a:r>
            <a:r>
              <a:rPr lang="en-IN" sz="2000" b="0" strike="noStrike" spc="-1">
                <a:latin typeface="Arial"/>
              </a:rPr>
              <a:t>market basket </a:t>
            </a:r>
            <a:r>
              <a:rPr lang="en-IN" sz="2000" b="0" strike="noStrike" spc="-1" dirty="0">
                <a:latin typeface="Arial"/>
              </a:rPr>
              <a:t>analysis)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8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817200" indent="-358920"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1B3CF9-A526-44E3-A964-621AEB36CB5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74CC5C-6D80-48E7-B8FA-53AAD2CD13B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5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6440" cy="1398960"/>
          </a:xfrm>
          <a:prstGeom prst="rect">
            <a:avLst/>
          </a:prstGeom>
          <a:ln>
            <a:noFill/>
          </a:ln>
        </p:spPr>
      </p:pic>
      <p:pic>
        <p:nvPicPr>
          <p:cNvPr id="5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7480" cy="673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5920" cy="279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/>
          <a:srcRect t="22826"/>
          <a:stretch/>
        </p:blipFill>
        <p:spPr>
          <a:xfrm>
            <a:off x="0" y="1431000"/>
            <a:ext cx="9142920" cy="541548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5"/>
          <a:stretch/>
        </p:blipFill>
        <p:spPr>
          <a:xfrm>
            <a:off x="2765880" y="207720"/>
            <a:ext cx="3425400" cy="105408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6"/>
          <a:stretch/>
        </p:blipFill>
        <p:spPr>
          <a:xfrm>
            <a:off x="3194280" y="6021360"/>
            <a:ext cx="2754720" cy="58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08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en-IN" sz="2800" b="1" strike="noStrike" cap="all" spc="-1">
                <a:solidFill>
                  <a:srgbClr val="073A76"/>
                </a:solidFill>
                <a:latin typeface="Gill Sans"/>
                <a:ea typeface="DejaVu Sans"/>
              </a:rPr>
              <a:t>SESSION – 3</a:t>
            </a:r>
            <a:br/>
            <a:r>
              <a:rPr lang="en-IN" sz="2800" b="0" strike="noStrike" spc="-1">
                <a:solidFill>
                  <a:srgbClr val="073A76"/>
                </a:solidFill>
                <a:latin typeface="Gill Sans"/>
                <a:ea typeface="DejaVu Sans"/>
              </a:rPr>
              <a:t>LEARNING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280" cy="94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lang="en-IN" sz="1400" b="0" i="1" u="sng" strike="noStrike" spc="-1">
                <a:solidFill>
                  <a:srgbClr val="0000FF"/>
                </a:solidFill>
                <a:uFillTx/>
                <a:latin typeface="Gill Sans MT"/>
                <a:ea typeface="DejaVu Sans"/>
                <a:hlinkClick r:id="rId2"/>
              </a:rPr>
              <a:t>http://www.hec.fr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 data in  HTML, CSS and JavaScript formats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3640" cy="1367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564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Identified Label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280" cy="302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6200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3640" cy="1259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564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0200"/>
            <a:ext cx="338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3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7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79640" cy="79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732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79640" cy="43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784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268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Objectives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2920" cy="3229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946800" y="26618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Picture 6"/>
          <p:cNvPicPr/>
          <p:nvPr/>
        </p:nvPicPr>
        <p:blipFill>
          <a:blip r:embed="rId4"/>
          <a:stretch/>
        </p:blipFill>
        <p:spPr>
          <a:xfrm>
            <a:off x="1004040" y="271908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7F6A921E-49DA-4D3E-9C6C-B761D0D5FA33}"/>
              </a:ext>
            </a:extLst>
          </p:cNvPr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	Machine learning basics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69EDE5C-A0F3-47BD-A029-FE971EC438F0}"/>
              </a:ext>
            </a:extLst>
          </p:cNvPr>
          <p:cNvSpPr/>
          <p:nvPr/>
        </p:nvSpPr>
        <p:spPr>
          <a:xfrm>
            <a:off x="1103040" y="278395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 dirty="0">
                <a:solidFill>
                  <a:srgbClr val="55575B"/>
                </a:solidFill>
                <a:latin typeface="Verdana"/>
              </a:rPr>
              <a:t>                 </a:t>
            </a: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Supervised learning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F1AECDC8-1C64-42C1-8490-F0DE13B482F0}"/>
              </a:ext>
            </a:extLst>
          </p:cNvPr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C87184A0-D687-44D3-A41F-3236AA1E37B9}"/>
              </a:ext>
            </a:extLst>
          </p:cNvPr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8FEEDA2A-0BDA-4560-B5C8-688AA074BBE5}"/>
              </a:ext>
            </a:extLst>
          </p:cNvPr>
          <p:cNvPicPr/>
          <p:nvPr/>
        </p:nvPicPr>
        <p:blipFill>
          <a:blip r:embed="rId5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500C37B-43AE-40FA-B551-2FB11E50400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20" name="CustomShape 6">
            <a:extLst>
              <a:ext uri="{FF2B5EF4-FFF2-40B4-BE49-F238E27FC236}">
                <a16:creationId xmlns:a16="http://schemas.microsoft.com/office/drawing/2014/main" id="{339EA93B-AD08-4C3C-9DDD-FC1922CCB44A}"/>
              </a:ext>
            </a:extLst>
          </p:cNvPr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68192"/>
            <a:ext cx="8228520" cy="42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Sentiment analysis done so far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Corpus of sentiments found in word_sentiment.csv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Hard-coded algorithm – user coded definition of what a good and a bad sentiment is for all words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Problems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do you do if the word does not exist in your corpus of sentiment ? 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un known word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How do you capture the nuances of framing a sentence ? </a:t>
            </a:r>
            <a:r>
              <a:rPr lang="en-IN" sz="1400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Not good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sentence</a:t>
            </a:r>
          </a:p>
          <a:p>
            <a:pPr marL="915480" lvl="2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	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TRADITIONAL SENTIMENT ANALYSIS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79938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411389" y="5022927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755389" y="5238927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967389" y="5196447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35502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215584"/>
            <a:ext cx="8228520" cy="400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approach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 hardcoded definition of what a good and bad sentiment is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Data- driven classification - learn from example data</a:t>
            </a:r>
          </a:p>
          <a:p>
            <a:pPr marL="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SzPct val="100000"/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Supervised  Learning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Given label data -  examples of words with good sentiment and words with bad sentiment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Availability of labelled data - Integrated social media features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Classification (discreate/ categorial) and regression (regression)</a:t>
            </a:r>
          </a:p>
          <a:p>
            <a:pPr marL="190800" lvl="1" indent="-215640">
              <a:lnSpc>
                <a:spcPct val="140000"/>
              </a:lnSpc>
              <a:spcBef>
                <a:spcPts val="320"/>
              </a:spcBef>
              <a:buClr>
                <a:schemeClr val="tx2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-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No-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labeled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 data available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Clustering and association</a:t>
            </a:r>
            <a:endParaRPr lang="en-IN" sz="1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0" lvl="1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				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Machine Learning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988180" y="5665966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600540" y="5024487"/>
            <a:ext cx="1942920" cy="617929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 </a:t>
            </a: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Weights and biases)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944180" y="5451766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154920" y="5386094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157C1753-9813-47BA-8DA0-077CA728DA67}"/>
              </a:ext>
            </a:extLst>
          </p:cNvPr>
          <p:cNvSpPr/>
          <p:nvPr/>
        </p:nvSpPr>
        <p:spPr>
          <a:xfrm flipV="1">
            <a:off x="5543100" y="5633648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B421837D-07DD-4C7E-9C7A-EAC5941FC7C6}"/>
              </a:ext>
            </a:extLst>
          </p:cNvPr>
          <p:cNvSpPr/>
          <p:nvPr/>
        </p:nvSpPr>
        <p:spPr>
          <a:xfrm>
            <a:off x="3600180" y="5642416"/>
            <a:ext cx="1942920" cy="387499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38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000" cy="366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Start with the labelled examples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Learn from the examples what defines a good and a bad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Training the algorithm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Extraction: extract features of the example words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length of word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ML Algorithm to define how the features are related to the labels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regression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3 – ML algorithm: The established relationship between the example words and its labels through its features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sentiment = .3 * length(word)  + b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Prediction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 of the given word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“Good” -  length of the word = 4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Apply classifier model to predict the label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If .3*4 + c &gt; 0.5 it is good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Supervised LEARNING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2020232" y="4468680"/>
            <a:ext cx="5399280" cy="211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000" cy="3172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Selecting the right features and determining how to encode them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Trial and error or theories determine what features to use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Overfitting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Too many features, too little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captures idiosyncrasies of the training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Difficult to generalize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Error analysis : divide the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labeled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example data set into training and testing data sets</a:t>
            </a: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Feature identification and optimization: </a:t>
            </a:r>
            <a:r>
              <a:rPr lang="en-IN" sz="1600" spc="-1" dirty="0">
                <a:solidFill>
                  <a:srgbClr val="000000"/>
                </a:solidFill>
                <a:latin typeface="Calibri"/>
                <a:ea typeface="DejaVu Sans"/>
              </a:rPr>
              <a:t>create dev-test sample from the training set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FEATURE EXTRACTION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2160000" y="5040000"/>
            <a:ext cx="3887280" cy="4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Several algorithms from regressions, decision-trees, SVM, clustering etc.</a:t>
            </a:r>
            <a:endParaRPr lang="en-IN" sz="1600" b="0" strike="noStrike" spc="-1" dirty="0">
              <a:latin typeface="Arial"/>
            </a:endParaRPr>
          </a:p>
          <a:p>
            <a:pPr marL="971640" lvl="1" indent="-51336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modules treat them as black boxes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NLTK module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Method </a:t>
            </a:r>
            <a:endParaRPr lang="en-IN" sz="1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/>
                <a:ea typeface="DejaVu Sans"/>
              </a:rPr>
              <a:t>Calculate the most likely label given a set of features</a:t>
            </a: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assumption – feature independence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/label)=∏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/l)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Problem of zero counts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assumption and possibility of double counting 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/>
                <a:ea typeface="DejaVu Sans"/>
              </a:rPr>
              <a:t>The end: importance of labelled data and sample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ML Algorithm and classifier model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7416000" y="2232000"/>
            <a:ext cx="111564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84340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Importance of labelled data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Image-net project (image-net.org)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48000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mturk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workers across 167 countries to produce a labelled set of a billion images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Neural network – 24 m nodes, 140 m parameters, 15 b connections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3 years of a child – current state of image recognition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The end: Labelled data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764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51249</TotalTime>
  <Words>666</Words>
  <Application>Microsoft Office PowerPoint</Application>
  <PresentationFormat>On-screen Show (4:3)</PresentationFormat>
  <Paragraphs>118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774</cp:revision>
  <cp:lastPrinted>2016-09-19T09:56:14Z</cp:lastPrinted>
  <dcterms:created xsi:type="dcterms:W3CDTF">2013-07-22T09:49:07Z</dcterms:created>
  <dcterms:modified xsi:type="dcterms:W3CDTF">2019-05-08T13:47:23Z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