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4" autoAdjust="0"/>
  </p:normalViewPr>
  <p:slideViewPr>
    <p:cSldViewPr snapToGrid="0">
      <p:cViewPr varScale="1">
        <p:scale>
          <a:sx n="72" d="100"/>
          <a:sy n="72" d="100"/>
        </p:scale>
        <p:origin x="17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AC205D3-E309-4C93-A379-D2BBD502386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45969D-0217-4419-BA7D-4D8FEF593AB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FB40F2-A32B-4948-A472-91680C90A8A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9D471A-7DBC-4793-8A90-EAB806AB251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243EC4-AC38-4577-96D9-7EB370E2331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8C678A-FC12-464C-A5AD-4A61BA9CAD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1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71895C7-B706-4A79-818C-335E04649A6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+mn-lt"/>
              </a:rPr>
              <a:t>Not just a logical procedure that takes input data, processes it, and produces output data</a:t>
            </a: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of a data frame comes from the world of statistical software used in empirical research; it generally refers to "tabular" data: a data structure representing cases (rows), each of which consists of a number of observations or measurements (columns).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can be changed after it's created, and 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can’t.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write most efficient code, you should be the knowing difference between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python. Concatenating string in loops wastes lots of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because strings are immutable, concatenating two strings together actually creates a third string which is the combination of the previous two. If you are iterating a lot and building a large string, you will waste a lot of memory creating and throwing away objects. Use list compression join technique.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handles mutable and immutable objects differently.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quicker to access than mutable objects. Also, immutable objects are fundamentally expensive to "change", because doing so involves creating a copy. Changing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 is cheap.</a:t>
            </a: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96F7FC-041A-4B33-BEAB-0A7C619FD8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+mn-lt"/>
              </a:rPr>
              <a:t>Not just a logical procedure that takes input data, processes it, and produces output data</a:t>
            </a: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of a data frame comes from the world of statistical software used in empirical research; it generally refers to "tabular" data: a data structure representing cases (rows), each of which consists of a number of observations or measurements (columns).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96F7FC-041A-4B33-BEAB-0A7C619FD8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24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C144D0-F04E-4AA7-91E8-FAE68A5CFB5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620EEC-6E2A-4891-974C-4D3EB2CB5C4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cap="all" spc="-1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lang="fr-FR" sz="4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t="22826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6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7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99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Introduction to Python</a:t>
            </a:r>
            <a:br/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Session 1 </a:t>
            </a:r>
            <a:br/>
            <a:endParaRPr lang="fr-FR" sz="2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- LOOPS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67640" y="1196640"/>
            <a:ext cx="8496720" cy="21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loop statement allows us to execute a statement or group of statements multiple times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While loop is the simplest loop which executes a block of code until and expression is True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'break' command can be used to exit any loop prematurely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'continue' command can be used to skip ahead to the next iterations without exiting the loop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2" name="Picture 4"/>
          <p:cNvPicPr/>
          <p:nvPr/>
        </p:nvPicPr>
        <p:blipFill>
          <a:blip r:embed="rId3"/>
          <a:stretch/>
        </p:blipFill>
        <p:spPr>
          <a:xfrm>
            <a:off x="539640" y="2853000"/>
            <a:ext cx="2394360" cy="3678120"/>
          </a:xfrm>
          <a:prstGeom prst="rect">
            <a:avLst/>
          </a:prstGeom>
          <a:ln>
            <a:noFill/>
          </a:ln>
        </p:spPr>
      </p:pic>
      <p:pic>
        <p:nvPicPr>
          <p:cNvPr id="173" name="Picture 12"/>
          <p:cNvPicPr/>
          <p:nvPr/>
        </p:nvPicPr>
        <p:blipFill>
          <a:blip r:embed="rId4"/>
          <a:stretch/>
        </p:blipFill>
        <p:spPr>
          <a:xfrm>
            <a:off x="3060000" y="2853000"/>
            <a:ext cx="598608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Objectives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1504398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Understand what programing languages like Python mean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1394958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6"/>
          <p:cNvPicPr/>
          <p:nvPr/>
        </p:nvPicPr>
        <p:blipFill>
          <a:blip r:embed="rId3"/>
          <a:stretch/>
        </p:blipFill>
        <p:spPr>
          <a:xfrm>
            <a:off x="1004040" y="1452198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7"/>
          <p:cNvSpPr/>
          <p:nvPr/>
        </p:nvSpPr>
        <p:spPr>
          <a:xfrm>
            <a:off x="1115640" y="2519958"/>
            <a:ext cx="6552360" cy="3744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        Introduce some of the basic programing concepts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971280" y="2355798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4043520" y="2174358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Picture 7"/>
          <p:cNvPicPr/>
          <p:nvPr/>
        </p:nvPicPr>
        <p:blipFill>
          <a:blip r:embed="rId4"/>
          <a:stretch/>
        </p:blipFill>
        <p:spPr>
          <a:xfrm>
            <a:off x="1043640" y="2428518"/>
            <a:ext cx="263160" cy="263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1640" y="1196640"/>
            <a:ext cx="4320000" cy="45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Alan Turing and computing </a:t>
            </a:r>
          </a:p>
          <a:p>
            <a:pPr marL="817200" lvl="1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Formalizing the concept of  algorithm and computation with the Turing Machine </a:t>
            </a:r>
          </a:p>
          <a:p>
            <a:pPr marL="817200" lvl="1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program computer – treat algorithms as data</a:t>
            </a: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how we communicate with machines 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GUI to Machine level language</a:t>
            </a: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set of rules that define how the programming language is written 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of programming language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Programming Language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Picture 4"/>
          <p:cNvPicPr/>
          <p:nvPr/>
        </p:nvPicPr>
        <p:blipFill>
          <a:blip r:embed="rId3"/>
          <a:stretch/>
        </p:blipFill>
        <p:spPr>
          <a:xfrm>
            <a:off x="4716000" y="1772640"/>
            <a:ext cx="439200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5640" y="227700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Python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42960" y="2925000"/>
            <a:ext cx="8496720" cy="381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Simplicity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High level language built on C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Benefits of being high level and at the same time provides for CPU-efficient code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Usability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Lots of documentation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Active development community to answer questions - stackexchange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Extensibility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Small core language with a large standard library and an easily extensible interpreter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Leverage OSS community by allowing for extensibility 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3" name="Picture 14"/>
          <p:cNvPicPr/>
          <p:nvPr/>
        </p:nvPicPr>
        <p:blipFill>
          <a:blip r:embed="rId3"/>
          <a:stretch/>
        </p:blipFill>
        <p:spPr>
          <a:xfrm>
            <a:off x="3564000" y="0"/>
            <a:ext cx="1815840" cy="22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Python for BIGDATA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67640" y="1484640"/>
            <a:ext cx="8676000" cy="38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9640">
              <a:lnSpc>
                <a:spcPct val="14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Big data management using Python</a:t>
            </a:r>
            <a:endParaRPr lang="en-IN" sz="20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CERN and Large Hadron Collider 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Particle detector (Atlas)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Data equivalent to 100 Megapixel camera taking  40 million pictures a second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Needle in a haystack – couple quadrillion collisions to find 1000 collisions that results in Higgs Boson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Pre-process this stunning amount of data in real time and store only the relevant for further analysis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6" name="Picture 3"/>
          <p:cNvPicPr/>
          <p:nvPr/>
        </p:nvPicPr>
        <p:blipFill>
          <a:blip r:embed="rId3"/>
          <a:stretch/>
        </p:blipFill>
        <p:spPr>
          <a:xfrm>
            <a:off x="6030000" y="4752360"/>
            <a:ext cx="3078000" cy="206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Programming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Concepts- Data types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5908" y="1197000"/>
            <a:ext cx="806436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- Integer, float,  string and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– lists, dictionaries and tuples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combine the basic datatypes (integer, float, string,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create more complex types</a:t>
            </a: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Mutable vs. immutable </a:t>
            </a:r>
            <a:endParaRPr lang="en-IN" sz="16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 -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"tabular" data: a data structure representing cases (rows), each of which consists of a number of measurements (columns). 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9" name="Picture 6"/>
          <p:cNvPicPr/>
          <p:nvPr/>
        </p:nvPicPr>
        <p:blipFill>
          <a:blip r:embed="rId3"/>
          <a:stretch/>
        </p:blipFill>
        <p:spPr>
          <a:xfrm>
            <a:off x="107820" y="4070206"/>
            <a:ext cx="4464000" cy="1658160"/>
          </a:xfrm>
          <a:prstGeom prst="rect">
            <a:avLst/>
          </a:prstGeom>
          <a:ln>
            <a:noFill/>
          </a:ln>
        </p:spPr>
      </p:pic>
      <p:pic>
        <p:nvPicPr>
          <p:cNvPr id="160" name="Picture 5"/>
          <p:cNvPicPr/>
          <p:nvPr/>
        </p:nvPicPr>
        <p:blipFill>
          <a:blip r:embed="rId4"/>
          <a:stretch/>
        </p:blipFill>
        <p:spPr>
          <a:xfrm>
            <a:off x="4428180" y="4143466"/>
            <a:ext cx="4608000" cy="15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Programing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Concepts- OOP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5908" y="1197000"/>
            <a:ext cx="8064360" cy="31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vs. object oriented programming</a:t>
            </a:r>
          </a:p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Oriented Programming (OOP)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over actions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we really care about are the objects we want to manipulate rather than the logic required to manipulate them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and objects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0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– FUNCTIONS AND MODULES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39640" y="1412640"/>
            <a:ext cx="8424720" cy="14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Block of organized, reusable code that is used to perform a single, related action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Provide better modularity for your application and a high degree of code reusing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Gill Sans"/>
              </a:rPr>
              <a:t>Python gives you many built-in functions like print(), len() etc..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It is also possible to define user-defined functions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1691640" y="2853000"/>
            <a:ext cx="5616360" cy="2396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39640" y="5301360"/>
            <a:ext cx="842472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Module :  </a:t>
            </a: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A set of related functions can be grouped together as module</a:t>
            </a:r>
            <a:endParaRPr lang="en-IN" sz="16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The open source community continuously builds modules and makes it available for us</a:t>
            </a:r>
            <a:endParaRPr lang="en-IN" sz="16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To access these modules we need to use the "import command” eg. import random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– CONDITIONS AND CONTROLS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51640" y="1628640"/>
            <a:ext cx="828072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Evaluate expressions which produce TRUE or FALSE as outcome</a:t>
            </a:r>
            <a:endParaRPr lang="en-IN" sz="1600" b="0" strike="noStrike" spc="-1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Based on the outcome of the expression a specific block of code is executed</a:t>
            </a:r>
            <a:endParaRPr lang="en-IN" sz="1600" b="0" strike="noStrike" spc="-1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The expressions could be: equality (==) , inequality (!=), less/greater than (&lt;)(&gt;), less/greater than or equal  (&lt;=) (&gt;=), membership (in, not in)</a:t>
            </a:r>
            <a:endParaRPr lang="en-IN" sz="1600" b="0" strike="noStrike" spc="-1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Expressions can be combined using "and" and "or" and "and not"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167" name="Picture 1"/>
          <p:cNvPicPr/>
          <p:nvPr/>
        </p:nvPicPr>
        <p:blipFill>
          <a:blip r:embed="rId3"/>
          <a:stretch/>
        </p:blipFill>
        <p:spPr>
          <a:xfrm>
            <a:off x="395640" y="3645000"/>
            <a:ext cx="2304000" cy="2934000"/>
          </a:xfrm>
          <a:prstGeom prst="rect">
            <a:avLst/>
          </a:prstGeom>
          <a:ln>
            <a:noFill/>
          </a:ln>
        </p:spPr>
      </p:pic>
      <p:pic>
        <p:nvPicPr>
          <p:cNvPr id="168" name="Picture 12"/>
          <p:cNvPicPr/>
          <p:nvPr/>
        </p:nvPicPr>
        <p:blipFill>
          <a:blip r:embed="rId4"/>
          <a:stretch/>
        </p:blipFill>
        <p:spPr>
          <a:xfrm>
            <a:off x="2539800" y="3717000"/>
            <a:ext cx="6603840" cy="26640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3492000" y="4221000"/>
            <a:ext cx="5579640" cy="28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42504</TotalTime>
  <Words>756</Words>
  <Application>Microsoft Office PowerPoint</Application>
  <PresentationFormat>On-screen Show (4:3)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656</cp:revision>
  <cp:lastPrinted>2017-11-08T15:42:37Z</cp:lastPrinted>
  <dcterms:created xsi:type="dcterms:W3CDTF">2013-07-22T09:49:07Z</dcterms:created>
  <dcterms:modified xsi:type="dcterms:W3CDTF">2019-05-02T16:09:41Z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