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5" r:id="rId4"/>
  </p:sldMasterIdLst>
  <p:notesMasterIdLst>
    <p:notesMasterId r:id="rId13"/>
  </p:notesMasterIdLst>
  <p:handoutMasterIdLst>
    <p:handoutMasterId r:id="rId14"/>
  </p:handoutMasterIdLst>
  <p:sldIdLst>
    <p:sldId id="256" r:id="rId5"/>
    <p:sldId id="316" r:id="rId6"/>
    <p:sldId id="319" r:id="rId7"/>
    <p:sldId id="330" r:id="rId8"/>
    <p:sldId id="312" r:id="rId9"/>
    <p:sldId id="331" r:id="rId10"/>
    <p:sldId id="328" r:id="rId11"/>
    <p:sldId id="329" r:id="rId12"/>
  </p:sldIdLst>
  <p:sldSz cx="9144000" cy="6858000" type="screen4x3"/>
  <p:notesSz cx="6794500" cy="99314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333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8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9CF8"/>
    <a:srgbClr val="25284F"/>
    <a:srgbClr val="073A76"/>
    <a:srgbClr val="FFFFFF"/>
    <a:srgbClr val="000000"/>
    <a:srgbClr val="084C8D"/>
    <a:srgbClr val="063460"/>
    <a:srgbClr val="053460"/>
    <a:srgbClr val="00B0F0"/>
    <a:srgbClr val="15AE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818" autoAdjust="0"/>
    <p:restoredTop sz="88821" autoAdjust="0"/>
  </p:normalViewPr>
  <p:slideViewPr>
    <p:cSldViewPr>
      <p:cViewPr>
        <p:scale>
          <a:sx n="100" d="100"/>
          <a:sy n="100" d="100"/>
        </p:scale>
        <p:origin x="-1016" y="400"/>
      </p:cViewPr>
      <p:guideLst>
        <p:guide orient="horz" pos="2160"/>
        <p:guide orient="horz" pos="333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1" d="100"/>
          <a:sy n="81" d="100"/>
        </p:scale>
        <p:origin x="-1956" y="-78"/>
      </p:cViewPr>
      <p:guideLst>
        <p:guide orient="horz" pos="3128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44283" cy="49657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48647" y="0"/>
            <a:ext cx="2944283" cy="49657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F3585C-EC88-B242-BB8F-7E22DDD7CF25}" type="datetime1">
              <a:rPr lang="fr-FR" smtClean="0"/>
              <a:t>01/02/17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2" y="9433106"/>
            <a:ext cx="2944283" cy="49657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48647" y="9433106"/>
            <a:ext cx="2944283" cy="49657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5BDBB3-84E7-4629-BDCB-37C499FB0A98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2885343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44283" cy="49657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48647" y="0"/>
            <a:ext cx="2944283" cy="49657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E4174D-880F-6543-B6EE-DC4569276EE6}" type="datetime1">
              <a:rPr lang="fr-FR" smtClean="0"/>
              <a:t>01/02/17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14400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9450" y="4717416"/>
            <a:ext cx="5435600" cy="446913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2" y="9433106"/>
            <a:ext cx="2944283" cy="49657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48647" y="9433106"/>
            <a:ext cx="2944283" cy="49657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7F7857-BFAC-45E9-8507-E13B6DBE7F47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191596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7F7857-BFAC-45E9-8507-E13B6DBE7F47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099919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Results of first essay is close to complete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7F7857-BFAC-45E9-8507-E13B6DBE7F47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781392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Platforms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7F7857-BFAC-45E9-8507-E13B6DBE7F47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619632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Platforms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7F7857-BFAC-45E9-8507-E13B6DBE7F47}" type="slidenum">
              <a:rPr lang="fr-FR" smtClean="0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619632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7F7857-BFAC-45E9-8507-E13B6DBE7F47}" type="slidenum">
              <a:rPr lang="fr-FR" smtClean="0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619632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7F7857-BFAC-45E9-8507-E13B6DBE7F47}" type="slidenum">
              <a:rPr lang="fr-FR" smtClean="0"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61963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4.jpe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7.jpeg"/><Relationship Id="rId5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title" hasCustomPrompt="1"/>
          </p:nvPr>
        </p:nvSpPr>
        <p:spPr>
          <a:xfrm>
            <a:off x="457200" y="2996952"/>
            <a:ext cx="8229600" cy="1800200"/>
          </a:xfrm>
          <a:prstGeom prst="rect">
            <a:avLst/>
          </a:prstGeom>
        </p:spPr>
        <p:txBody>
          <a:bodyPr vert="horz"/>
          <a:lstStyle>
            <a:lvl1pPr>
              <a:defRPr sz="4800" b="1" i="0" cap="all" baseline="0">
                <a:solidFill>
                  <a:srgbClr val="073A76"/>
                </a:solidFill>
                <a:latin typeface="Gill Sans"/>
              </a:defRPr>
            </a:lvl1pPr>
          </a:lstStyle>
          <a:p>
            <a:r>
              <a:rPr lang="fr-FR" dirty="0" smtClean="0"/>
              <a:t>ENTER THE TITLE OF YOUR PRESENTATION</a:t>
            </a:r>
            <a:endParaRPr lang="fr-FR" dirty="0"/>
          </a:p>
        </p:txBody>
      </p:sp>
      <p:pic>
        <p:nvPicPr>
          <p:cNvPr id="6" name="Image 5" descr="HEC the more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737" y="476672"/>
            <a:ext cx="4547401" cy="1400196"/>
          </a:xfrm>
          <a:prstGeom prst="rect">
            <a:avLst/>
          </a:prstGeom>
        </p:spPr>
      </p:pic>
      <p:pic>
        <p:nvPicPr>
          <p:cNvPr id="8" name="Image 7" descr="affiliated to-ss cartouche quadri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9189" y="6021288"/>
            <a:ext cx="3148495" cy="674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011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(white) "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 descr="HEC Oser_Blanc copie.png"/>
          <p:cNvPicPr>
            <a:picLocks noChangeAspect="1"/>
          </p:cNvPicPr>
          <p:nvPr userDrawn="1"/>
        </p:nvPicPr>
        <p:blipFill rotWithShape="1">
          <a:blip r:embed="rId2" cstate="print">
            <a:alphaModFix amt="5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" r="8085"/>
          <a:stretch/>
        </p:blipFill>
        <p:spPr>
          <a:xfrm>
            <a:off x="971600" y="908720"/>
            <a:ext cx="6792150" cy="3063246"/>
          </a:xfrm>
          <a:prstGeom prst="rect">
            <a:avLst/>
          </a:prstGeom>
          <a:effectLst/>
        </p:spPr>
      </p:pic>
      <p:sp>
        <p:nvSpPr>
          <p:cNvPr id="4" name="Titre 1"/>
          <p:cNvSpPr>
            <a:spLocks noGrp="1"/>
          </p:cNvSpPr>
          <p:nvPr>
            <p:ph type="title" hasCustomPrompt="1"/>
          </p:nvPr>
        </p:nvSpPr>
        <p:spPr>
          <a:xfrm>
            <a:off x="528638" y="4221088"/>
            <a:ext cx="8229600" cy="1800200"/>
          </a:xfrm>
          <a:prstGeom prst="rect">
            <a:avLst/>
          </a:prstGeom>
        </p:spPr>
        <p:txBody>
          <a:bodyPr vert="horz"/>
          <a:lstStyle>
            <a:lvl1pPr>
              <a:defRPr sz="4800" b="1" i="0" cap="all" baseline="0">
                <a:solidFill>
                  <a:srgbClr val="073A76"/>
                </a:solidFill>
              </a:defRPr>
            </a:lvl1pPr>
          </a:lstStyle>
          <a:p>
            <a:r>
              <a:rPr lang="fr-FR" dirty="0" smtClean="0"/>
              <a:t>ENTER THE TITLE </a:t>
            </a:r>
            <a:r>
              <a:rPr lang="fr-FR" smtClean="0"/>
              <a:t/>
            </a:r>
            <a:br>
              <a:rPr lang="fr-FR" smtClean="0"/>
            </a:br>
            <a:r>
              <a:rPr lang="fr-FR" smtClean="0"/>
              <a:t>SECTION (DIVIDER)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5913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514350" indent="-514350">
              <a:buClr>
                <a:srgbClr val="084C8D"/>
              </a:buClr>
              <a:buFont typeface="Wingdings" charset="2"/>
              <a:buChar char="§"/>
              <a:defRPr>
                <a:latin typeface="Gill Sans"/>
                <a:cs typeface="Gill Sans"/>
              </a:defRPr>
            </a:lvl1pPr>
            <a:lvl2pPr marL="971550" indent="-514350">
              <a:buClr>
                <a:srgbClr val="139CF8"/>
              </a:buClr>
              <a:buFont typeface="Wingdings" charset="2"/>
              <a:buChar char="§"/>
              <a:defRPr>
                <a:latin typeface="Gill Sans"/>
                <a:cs typeface="Gill Sans"/>
              </a:defRPr>
            </a:lvl2pPr>
            <a:lvl3pPr marL="1371600" indent="-457200">
              <a:buClr>
                <a:srgbClr val="139CF8"/>
              </a:buClr>
              <a:buFont typeface="Wingdings" charset="2"/>
              <a:buChar char="§"/>
              <a:defRPr>
                <a:latin typeface="Gill Sans"/>
                <a:cs typeface="Gill Sans"/>
              </a:defRPr>
            </a:lvl3pPr>
            <a:lvl4pPr marL="1828800" indent="-457200">
              <a:buClr>
                <a:srgbClr val="139CF8"/>
              </a:buClr>
              <a:buFont typeface="Wingdings" charset="2"/>
              <a:buChar char="§"/>
              <a:defRPr>
                <a:latin typeface="Gill Sans"/>
                <a:cs typeface="Gill Sans"/>
              </a:defRPr>
            </a:lvl4pPr>
            <a:lvl5pPr marL="2286000" indent="-457200">
              <a:buClr>
                <a:srgbClr val="139CF8"/>
              </a:buClr>
              <a:buFont typeface="Wingdings" charset="2"/>
              <a:buChar char="§"/>
              <a:defRPr>
                <a:latin typeface="Gill Sans"/>
                <a:cs typeface="Gill Sans"/>
              </a:defRPr>
            </a:lvl5pPr>
          </a:lstStyle>
          <a:p>
            <a:pPr lvl="0"/>
            <a:r>
              <a:rPr lang="fr-FR" dirty="0" smtClean="0"/>
              <a:t>Click </a:t>
            </a:r>
            <a:r>
              <a:rPr lang="fr-FR" dirty="0" err="1" smtClean="0"/>
              <a:t>here</a:t>
            </a:r>
            <a:r>
              <a:rPr lang="fr-FR" dirty="0" smtClean="0"/>
              <a:t> to enter </a:t>
            </a:r>
            <a:r>
              <a:rPr lang="fr-FR" dirty="0" err="1" smtClean="0"/>
              <a:t>your</a:t>
            </a:r>
            <a:r>
              <a:rPr lang="fr-FR" dirty="0" smtClean="0"/>
              <a:t> </a:t>
            </a:r>
            <a:r>
              <a:rPr lang="fr-FR" dirty="0" err="1" smtClean="0"/>
              <a:t>text</a:t>
            </a:r>
            <a:endParaRPr lang="fr-FR" dirty="0"/>
          </a:p>
        </p:txBody>
      </p:sp>
      <p:sp>
        <p:nvSpPr>
          <p:cNvPr id="5" name="Titr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 b="1" i="0" cap="all" baseline="0">
                <a:solidFill>
                  <a:srgbClr val="084C8D"/>
                </a:solidFill>
                <a:latin typeface="Gill Sans"/>
                <a:cs typeface="Gill Sans"/>
              </a:defRPr>
            </a:lvl1pPr>
          </a:lstStyle>
          <a:p>
            <a:r>
              <a:rPr lang="fr-FR" dirty="0" smtClean="0"/>
              <a:t>TITLE OF TEXT SLIDE</a:t>
            </a:r>
            <a:endParaRPr lang="fr-FR" dirty="0"/>
          </a:p>
        </p:txBody>
      </p:sp>
      <p:pic>
        <p:nvPicPr>
          <p:cNvPr id="6" name="Image 5" descr="HEC Oser_quadri.jp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069"/>
          <a:stretch/>
        </p:blipFill>
        <p:spPr>
          <a:xfrm>
            <a:off x="465924" y="6348719"/>
            <a:ext cx="657119" cy="279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242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Figures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 b="1" cap="all" baseline="0">
                <a:solidFill>
                  <a:srgbClr val="084C8D"/>
                </a:solidFill>
                <a:latin typeface="Gill Sans"/>
                <a:cs typeface="Gill Sans"/>
              </a:defRPr>
            </a:lvl1pPr>
          </a:lstStyle>
          <a:p>
            <a:r>
              <a:rPr lang="fr-FR" dirty="0" smtClean="0"/>
              <a:t>TITLE OF KEY FIGURES</a:t>
            </a:r>
            <a:endParaRPr lang="fr-FR" dirty="0"/>
          </a:p>
        </p:txBody>
      </p:sp>
      <p:sp>
        <p:nvSpPr>
          <p:cNvPr id="5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3491880" y="3933056"/>
            <a:ext cx="2304256" cy="1752600"/>
          </a:xfrm>
          <a:prstGeom prst="rect">
            <a:avLst/>
          </a:prstGeom>
        </p:spPr>
        <p:txBody>
          <a:bodyPr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>
                <a:solidFill>
                  <a:srgbClr val="084C8D"/>
                </a:solidFill>
                <a:latin typeface="Gill Sans"/>
                <a:cs typeface="Gill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 smtClean="0"/>
              <a:t>Click </a:t>
            </a:r>
            <a:r>
              <a:rPr lang="fr-FR" dirty="0" err="1" smtClean="0"/>
              <a:t>here</a:t>
            </a:r>
            <a:r>
              <a:rPr lang="fr-FR" dirty="0" smtClean="0"/>
              <a:t> to enter a description</a:t>
            </a:r>
          </a:p>
          <a:p>
            <a:endParaRPr lang="fr-FR" dirty="0"/>
          </a:p>
        </p:txBody>
      </p:sp>
      <p:sp>
        <p:nvSpPr>
          <p:cNvPr id="6" name="Espace réservé du texte 33"/>
          <p:cNvSpPr>
            <a:spLocks noGrp="1"/>
          </p:cNvSpPr>
          <p:nvPr>
            <p:ph type="body" sz="quarter" idx="13" hasCustomPrompt="1"/>
          </p:nvPr>
        </p:nvSpPr>
        <p:spPr>
          <a:xfrm>
            <a:off x="6156176" y="3933056"/>
            <a:ext cx="2303463" cy="1800225"/>
          </a:xfrm>
          <a:prstGeom prst="rect">
            <a:avLst/>
          </a:prstGeom>
        </p:spPr>
        <p:txBody>
          <a:bodyPr vert="horz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>
                <a:solidFill>
                  <a:srgbClr val="084C8D"/>
                </a:solidFill>
                <a:latin typeface="Gill Sans"/>
                <a:cs typeface="Gill Sans"/>
              </a:defRPr>
            </a:lvl1pPr>
            <a:lvl2pPr marL="457200" indent="0">
              <a:buNone/>
              <a:defRPr sz="1600">
                <a:latin typeface="Gill Sans"/>
                <a:cs typeface="Gill Sans"/>
              </a:defRPr>
            </a:lvl2pPr>
            <a:lvl3pPr marL="914400" indent="0">
              <a:buNone/>
              <a:defRPr sz="1600">
                <a:latin typeface="Gill Sans"/>
                <a:cs typeface="Gill Sans"/>
              </a:defRPr>
            </a:lvl3pPr>
            <a:lvl4pPr marL="1371600" indent="0">
              <a:buNone/>
              <a:defRPr sz="1600">
                <a:latin typeface="Gill Sans"/>
                <a:cs typeface="Gill Sans"/>
              </a:defRPr>
            </a:lvl4pPr>
            <a:lvl5pPr marL="1828800" indent="0">
              <a:buNone/>
              <a:defRPr sz="1600">
                <a:latin typeface="Gill Sans"/>
                <a:cs typeface="Gill Sans"/>
              </a:defRPr>
            </a:lvl5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fr-FR" dirty="0" smtClean="0"/>
              <a:t>Click </a:t>
            </a:r>
            <a:r>
              <a:rPr lang="fr-FR" dirty="0" err="1" smtClean="0"/>
              <a:t>here</a:t>
            </a:r>
            <a:r>
              <a:rPr lang="fr-FR" dirty="0" smtClean="0"/>
              <a:t> to enter a description</a:t>
            </a:r>
          </a:p>
          <a:p>
            <a:pPr lvl="0"/>
            <a:endParaRPr lang="fr-FR" dirty="0" smtClean="0"/>
          </a:p>
        </p:txBody>
      </p:sp>
      <p:sp>
        <p:nvSpPr>
          <p:cNvPr id="7" name="Espace réservé du texte 33"/>
          <p:cNvSpPr>
            <a:spLocks noGrp="1"/>
          </p:cNvSpPr>
          <p:nvPr>
            <p:ph type="body" sz="quarter" idx="14" hasCustomPrompt="1"/>
          </p:nvPr>
        </p:nvSpPr>
        <p:spPr>
          <a:xfrm>
            <a:off x="899592" y="3933056"/>
            <a:ext cx="2303463" cy="1800225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600">
                <a:solidFill>
                  <a:srgbClr val="084C8D"/>
                </a:solidFill>
                <a:latin typeface="Gill Sans"/>
                <a:cs typeface="Gill Sans"/>
              </a:defRPr>
            </a:lvl1pPr>
            <a:lvl2pPr marL="457200" indent="0">
              <a:buNone/>
              <a:defRPr sz="1600">
                <a:latin typeface="Gill Sans"/>
                <a:cs typeface="Gill Sans"/>
              </a:defRPr>
            </a:lvl2pPr>
            <a:lvl3pPr marL="914400" indent="0">
              <a:buNone/>
              <a:defRPr sz="1600">
                <a:latin typeface="Gill Sans"/>
                <a:cs typeface="Gill Sans"/>
              </a:defRPr>
            </a:lvl3pPr>
            <a:lvl4pPr marL="1371600" indent="0">
              <a:buNone/>
              <a:defRPr sz="1600">
                <a:latin typeface="Gill Sans"/>
                <a:cs typeface="Gill Sans"/>
              </a:defRPr>
            </a:lvl4pPr>
            <a:lvl5pPr marL="1828800" indent="0">
              <a:buNone/>
              <a:defRPr sz="1600">
                <a:latin typeface="Gill Sans"/>
                <a:cs typeface="Gill Sans"/>
              </a:defRPr>
            </a:lvl5pPr>
          </a:lstStyle>
          <a:p>
            <a:pPr lvl="0"/>
            <a:r>
              <a:rPr lang="fr-FR" dirty="0" smtClean="0"/>
              <a:t>Click </a:t>
            </a:r>
            <a:r>
              <a:rPr lang="fr-FR" dirty="0" err="1" smtClean="0"/>
              <a:t>here</a:t>
            </a:r>
            <a:r>
              <a:rPr lang="fr-FR" dirty="0" smtClean="0"/>
              <a:t> to enter a description</a:t>
            </a:r>
          </a:p>
        </p:txBody>
      </p:sp>
      <p:sp>
        <p:nvSpPr>
          <p:cNvPr id="8" name="Espace réservé du texte 37"/>
          <p:cNvSpPr>
            <a:spLocks noGrp="1"/>
          </p:cNvSpPr>
          <p:nvPr>
            <p:ph type="body" sz="quarter" idx="15" hasCustomPrompt="1"/>
          </p:nvPr>
        </p:nvSpPr>
        <p:spPr>
          <a:xfrm>
            <a:off x="899592" y="2924944"/>
            <a:ext cx="2304256" cy="936104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4800" b="1">
                <a:solidFill>
                  <a:srgbClr val="139CF8"/>
                </a:solidFill>
                <a:latin typeface="Gill Sans"/>
                <a:cs typeface="Gill Sans"/>
              </a:defRPr>
            </a:lvl1pPr>
          </a:lstStyle>
          <a:p>
            <a:pPr lvl="0"/>
            <a:r>
              <a:rPr lang="fr-FR" b="1" dirty="0" smtClean="0">
                <a:latin typeface="Gill Sans"/>
                <a:cs typeface="Gill Sans"/>
              </a:rPr>
              <a:t>XX</a:t>
            </a:r>
            <a:endParaRPr lang="fr-FR" dirty="0"/>
          </a:p>
        </p:txBody>
      </p:sp>
      <p:sp>
        <p:nvSpPr>
          <p:cNvPr id="9" name="Espace réservé du texte 37"/>
          <p:cNvSpPr>
            <a:spLocks noGrp="1"/>
          </p:cNvSpPr>
          <p:nvPr>
            <p:ph type="body" sz="quarter" idx="16" hasCustomPrompt="1"/>
          </p:nvPr>
        </p:nvSpPr>
        <p:spPr>
          <a:xfrm>
            <a:off x="3491880" y="2924944"/>
            <a:ext cx="2304256" cy="936104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4800" b="1">
                <a:solidFill>
                  <a:srgbClr val="139CF8"/>
                </a:solidFill>
                <a:latin typeface="Gill Sans"/>
                <a:cs typeface="Gill Sans"/>
              </a:defRPr>
            </a:lvl1pPr>
          </a:lstStyle>
          <a:p>
            <a:pPr lvl="0"/>
            <a:r>
              <a:rPr lang="fr-FR" b="1" dirty="0" smtClean="0">
                <a:latin typeface="Gill Sans"/>
                <a:cs typeface="Gill Sans"/>
              </a:rPr>
              <a:t>XX</a:t>
            </a:r>
            <a:endParaRPr lang="fr-FR" dirty="0"/>
          </a:p>
        </p:txBody>
      </p:sp>
      <p:sp>
        <p:nvSpPr>
          <p:cNvPr id="10" name="Espace réservé du texte 37"/>
          <p:cNvSpPr>
            <a:spLocks noGrp="1"/>
          </p:cNvSpPr>
          <p:nvPr>
            <p:ph type="body" sz="quarter" idx="17" hasCustomPrompt="1"/>
          </p:nvPr>
        </p:nvSpPr>
        <p:spPr>
          <a:xfrm>
            <a:off x="6156176" y="2924944"/>
            <a:ext cx="2304256" cy="936104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4800" b="1">
                <a:solidFill>
                  <a:srgbClr val="139CF8"/>
                </a:solidFill>
                <a:latin typeface="Gill Sans"/>
                <a:cs typeface="Gill Sans"/>
              </a:defRPr>
            </a:lvl1pPr>
          </a:lstStyle>
          <a:p>
            <a:pPr lvl="0"/>
            <a:r>
              <a:rPr lang="fr-FR" b="1" dirty="0" smtClean="0">
                <a:latin typeface="Gill Sans"/>
                <a:cs typeface="Gill Sans"/>
              </a:rPr>
              <a:t>XX</a:t>
            </a:r>
            <a:endParaRPr lang="fr-FR" dirty="0"/>
          </a:p>
        </p:txBody>
      </p:sp>
      <p:pic>
        <p:nvPicPr>
          <p:cNvPr id="11" name="Image 10" descr="HEC Oser_quadri.jp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069"/>
          <a:stretch/>
        </p:blipFill>
        <p:spPr>
          <a:xfrm>
            <a:off x="465924" y="6348719"/>
            <a:ext cx="657119" cy="279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501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texte 18"/>
          <p:cNvSpPr>
            <a:spLocks noGrp="1"/>
          </p:cNvSpPr>
          <p:nvPr>
            <p:ph type="body" sz="quarter" idx="13" hasCustomPrompt="1"/>
          </p:nvPr>
        </p:nvSpPr>
        <p:spPr>
          <a:xfrm>
            <a:off x="732120" y="3505201"/>
            <a:ext cx="2340000" cy="2535238"/>
          </a:xfrm>
          <a:prstGeom prst="rect">
            <a:avLst/>
          </a:prstGeom>
        </p:spPr>
        <p:txBody>
          <a:bodyPr vert="horz"/>
          <a:lstStyle>
            <a:lvl1pPr marL="285750" indent="-285750">
              <a:buSzPct val="100000"/>
              <a:buFont typeface="Wingdings" charset="2"/>
              <a:buChar char="§"/>
              <a:defRPr sz="1600" baseline="0">
                <a:solidFill>
                  <a:schemeClr val="tx1"/>
                </a:solidFill>
                <a:latin typeface="+mj-lt"/>
                <a:cs typeface="Arial"/>
              </a:defRPr>
            </a:lvl1pPr>
            <a:lvl2pPr marL="742950" indent="-285750">
              <a:buSzPct val="100000"/>
              <a:buFontTx/>
              <a:buBlip>
                <a:blip r:embed="rId2"/>
              </a:buBlip>
              <a:defRPr sz="1500">
                <a:latin typeface="Arial"/>
                <a:cs typeface="Arial"/>
              </a:defRPr>
            </a:lvl2pPr>
          </a:lstStyle>
          <a:p>
            <a:pPr lvl="0"/>
            <a:r>
              <a:rPr lang="fr-FR" dirty="0" smtClean="0"/>
              <a:t>Click </a:t>
            </a:r>
            <a:r>
              <a:rPr lang="fr-FR" dirty="0" err="1" smtClean="0"/>
              <a:t>here</a:t>
            </a:r>
            <a:r>
              <a:rPr lang="fr-FR" dirty="0" smtClean="0"/>
              <a:t> to enter </a:t>
            </a:r>
            <a:r>
              <a:rPr lang="fr-FR" dirty="0" err="1" smtClean="0"/>
              <a:t>your</a:t>
            </a:r>
            <a:r>
              <a:rPr lang="fr-FR" dirty="0" smtClean="0"/>
              <a:t> </a:t>
            </a:r>
            <a:r>
              <a:rPr lang="fr-FR" dirty="0" err="1" smtClean="0"/>
              <a:t>text</a:t>
            </a:r>
            <a:endParaRPr lang="fr-FR" dirty="0" smtClean="0"/>
          </a:p>
        </p:txBody>
      </p:sp>
      <p:sp>
        <p:nvSpPr>
          <p:cNvPr id="11" name="Espace réservé du texte 12"/>
          <p:cNvSpPr>
            <a:spLocks noGrp="1"/>
          </p:cNvSpPr>
          <p:nvPr>
            <p:ph type="body" sz="quarter" idx="10" hasCustomPrompt="1"/>
          </p:nvPr>
        </p:nvSpPr>
        <p:spPr>
          <a:xfrm>
            <a:off x="738188" y="1570038"/>
            <a:ext cx="2340000" cy="1617662"/>
          </a:xfrm>
          <a:prstGeom prst="rect">
            <a:avLst/>
          </a:prstGeom>
          <a:ln w="12700">
            <a:solidFill>
              <a:srgbClr val="073A76"/>
            </a:solidFill>
          </a:ln>
        </p:spPr>
        <p:txBody>
          <a:bodyPr vert="horz" lIns="72000" rIns="72000" anchor="ctr" anchorCtr="1"/>
          <a:lstStyle>
            <a:lvl1pPr marL="0" indent="0" algn="ctr">
              <a:buNone/>
              <a:defRPr sz="1600" b="1" i="0" cap="all" normalizeH="0" baseline="0">
                <a:ln>
                  <a:noFill/>
                </a:ln>
                <a:solidFill>
                  <a:srgbClr val="073A76"/>
                </a:solidFill>
                <a:latin typeface="+mn-lt"/>
                <a:cs typeface="Century Gothic"/>
              </a:defRPr>
            </a:lvl1pPr>
          </a:lstStyle>
          <a:p>
            <a:pPr lvl="0"/>
            <a:r>
              <a:rPr lang="fr-FR" dirty="0" smtClean="0"/>
              <a:t>CLICK HERE TO ENTER YOUR CONCEPT</a:t>
            </a:r>
          </a:p>
        </p:txBody>
      </p:sp>
      <p:sp>
        <p:nvSpPr>
          <p:cNvPr id="12" name="Espace réservé du texte 12"/>
          <p:cNvSpPr>
            <a:spLocks noGrp="1"/>
          </p:cNvSpPr>
          <p:nvPr>
            <p:ph type="body" sz="quarter" idx="16" hasCustomPrompt="1"/>
          </p:nvPr>
        </p:nvSpPr>
        <p:spPr>
          <a:xfrm>
            <a:off x="3384128" y="1556792"/>
            <a:ext cx="2340000" cy="1617662"/>
          </a:xfrm>
          <a:prstGeom prst="rect">
            <a:avLst/>
          </a:prstGeom>
          <a:ln w="12700">
            <a:solidFill>
              <a:srgbClr val="073A76"/>
            </a:solidFill>
          </a:ln>
        </p:spPr>
        <p:txBody>
          <a:bodyPr vert="horz" lIns="72000" rIns="72000" anchor="ctr" anchorCtr="1"/>
          <a:lstStyle>
            <a:lvl1pPr marL="0" indent="0" algn="ctr">
              <a:buNone/>
              <a:defRPr sz="1600" b="1" i="0" cap="all" normalizeH="0" baseline="0">
                <a:ln>
                  <a:noFill/>
                </a:ln>
                <a:solidFill>
                  <a:srgbClr val="073A76"/>
                </a:solidFill>
                <a:latin typeface="+mn-lt"/>
                <a:cs typeface="Century Gothic"/>
              </a:defRPr>
            </a:lvl1pPr>
          </a:lstStyle>
          <a:p>
            <a:pPr lvl="0"/>
            <a:r>
              <a:rPr lang="fr-FR" dirty="0" smtClean="0"/>
              <a:t>CLICK HERE TO ENTER YOUR CONCEPT</a:t>
            </a:r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17" hasCustomPrompt="1"/>
          </p:nvPr>
        </p:nvSpPr>
        <p:spPr>
          <a:xfrm>
            <a:off x="6084168" y="1556792"/>
            <a:ext cx="2340000" cy="1617662"/>
          </a:xfrm>
          <a:prstGeom prst="rect">
            <a:avLst/>
          </a:prstGeom>
          <a:ln w="12700">
            <a:solidFill>
              <a:srgbClr val="073A76"/>
            </a:solidFill>
          </a:ln>
        </p:spPr>
        <p:txBody>
          <a:bodyPr vert="horz" lIns="72000" rIns="72000" anchor="ctr" anchorCtr="1"/>
          <a:lstStyle>
            <a:lvl1pPr marL="0" indent="0" algn="ctr">
              <a:buNone/>
              <a:defRPr sz="1600" b="1" i="0" cap="all" normalizeH="0" baseline="0">
                <a:ln>
                  <a:noFill/>
                </a:ln>
                <a:solidFill>
                  <a:srgbClr val="073A76"/>
                </a:solidFill>
                <a:latin typeface="+mn-lt"/>
                <a:cs typeface="Century Gothic"/>
              </a:defRPr>
            </a:lvl1pPr>
          </a:lstStyle>
          <a:p>
            <a:pPr lvl="0"/>
            <a:r>
              <a:rPr lang="fr-FR" dirty="0" smtClean="0"/>
              <a:t>CLICK HERE TO ENTER YOUR CONCEPT</a:t>
            </a:r>
          </a:p>
        </p:txBody>
      </p:sp>
      <p:sp>
        <p:nvSpPr>
          <p:cNvPr id="14" name="Titr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 b="1" cap="all" baseline="0">
                <a:solidFill>
                  <a:srgbClr val="084C8D"/>
                </a:solidFill>
                <a:latin typeface="Gill Sans"/>
                <a:cs typeface="Gill Sans"/>
              </a:defRPr>
            </a:lvl1pPr>
          </a:lstStyle>
          <a:p>
            <a:r>
              <a:rPr lang="fr-FR" dirty="0" smtClean="0"/>
              <a:t>TITLE OF CONCEPT SLIDE</a:t>
            </a:r>
            <a:endParaRPr lang="fr-FR" dirty="0"/>
          </a:p>
        </p:txBody>
      </p:sp>
      <p:pic>
        <p:nvPicPr>
          <p:cNvPr id="9" name="Image 8" descr="HEC Oser_quadri.jp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069"/>
          <a:stretch/>
        </p:blipFill>
        <p:spPr>
          <a:xfrm>
            <a:off x="465924" y="6348719"/>
            <a:ext cx="657119" cy="279970"/>
          </a:xfrm>
          <a:prstGeom prst="rect">
            <a:avLst/>
          </a:prstGeom>
        </p:spPr>
      </p:pic>
      <p:sp>
        <p:nvSpPr>
          <p:cNvPr id="15" name="Espace réservé du texte 18"/>
          <p:cNvSpPr>
            <a:spLocks noGrp="1"/>
          </p:cNvSpPr>
          <p:nvPr>
            <p:ph type="body" sz="quarter" idx="18" hasCustomPrompt="1"/>
          </p:nvPr>
        </p:nvSpPr>
        <p:spPr>
          <a:xfrm>
            <a:off x="3389363" y="3498830"/>
            <a:ext cx="2340000" cy="2535238"/>
          </a:xfrm>
          <a:prstGeom prst="rect">
            <a:avLst/>
          </a:prstGeom>
        </p:spPr>
        <p:txBody>
          <a:bodyPr vert="horz"/>
          <a:lstStyle>
            <a:lvl1pPr marL="285750" indent="-285750">
              <a:buSzPct val="100000"/>
              <a:buFont typeface="Wingdings" charset="2"/>
              <a:buChar char="§"/>
              <a:defRPr sz="1600" baseline="0">
                <a:solidFill>
                  <a:schemeClr val="tx1"/>
                </a:solidFill>
                <a:latin typeface="+mj-lt"/>
                <a:cs typeface="Arial"/>
              </a:defRPr>
            </a:lvl1pPr>
            <a:lvl2pPr marL="742950" indent="-285750">
              <a:buSzPct val="100000"/>
              <a:buFontTx/>
              <a:buBlip>
                <a:blip r:embed="rId2"/>
              </a:buBlip>
              <a:defRPr sz="1500">
                <a:latin typeface="Arial"/>
                <a:cs typeface="Arial"/>
              </a:defRPr>
            </a:lvl2pPr>
          </a:lstStyle>
          <a:p>
            <a:pPr lvl="0"/>
            <a:r>
              <a:rPr lang="fr-FR" dirty="0" smtClean="0"/>
              <a:t>Click </a:t>
            </a:r>
            <a:r>
              <a:rPr lang="fr-FR" dirty="0" err="1" smtClean="0"/>
              <a:t>here</a:t>
            </a:r>
            <a:r>
              <a:rPr lang="fr-FR" dirty="0" smtClean="0"/>
              <a:t> to enter </a:t>
            </a:r>
            <a:r>
              <a:rPr lang="fr-FR" dirty="0" err="1" smtClean="0"/>
              <a:t>your</a:t>
            </a:r>
            <a:r>
              <a:rPr lang="fr-FR" dirty="0" smtClean="0"/>
              <a:t> </a:t>
            </a:r>
            <a:r>
              <a:rPr lang="fr-FR" dirty="0" err="1" smtClean="0"/>
              <a:t>text</a:t>
            </a:r>
            <a:endParaRPr lang="fr-FR" dirty="0" smtClean="0"/>
          </a:p>
        </p:txBody>
      </p:sp>
      <p:sp>
        <p:nvSpPr>
          <p:cNvPr id="17" name="Espace réservé du texte 18"/>
          <p:cNvSpPr>
            <a:spLocks noGrp="1"/>
          </p:cNvSpPr>
          <p:nvPr>
            <p:ph type="body" sz="quarter" idx="19" hasCustomPrompt="1"/>
          </p:nvPr>
        </p:nvSpPr>
        <p:spPr>
          <a:xfrm>
            <a:off x="6084168" y="3501008"/>
            <a:ext cx="2340000" cy="2535238"/>
          </a:xfrm>
          <a:prstGeom prst="rect">
            <a:avLst/>
          </a:prstGeom>
        </p:spPr>
        <p:txBody>
          <a:bodyPr vert="horz"/>
          <a:lstStyle>
            <a:lvl1pPr marL="285750" indent="-285750">
              <a:buSzPct val="100000"/>
              <a:buFont typeface="Wingdings" charset="2"/>
              <a:buChar char="§"/>
              <a:defRPr sz="1600" baseline="0">
                <a:solidFill>
                  <a:schemeClr val="tx1"/>
                </a:solidFill>
                <a:latin typeface="+mj-lt"/>
                <a:cs typeface="Arial"/>
              </a:defRPr>
            </a:lvl1pPr>
            <a:lvl2pPr marL="742950" indent="-285750">
              <a:buSzPct val="100000"/>
              <a:buFontTx/>
              <a:buBlip>
                <a:blip r:embed="rId2"/>
              </a:buBlip>
              <a:defRPr sz="1500">
                <a:latin typeface="Arial"/>
                <a:cs typeface="Arial"/>
              </a:defRPr>
            </a:lvl2pPr>
          </a:lstStyle>
          <a:p>
            <a:pPr lvl="0"/>
            <a:r>
              <a:rPr lang="fr-FR" dirty="0" smtClean="0"/>
              <a:t>Click </a:t>
            </a:r>
            <a:r>
              <a:rPr lang="fr-FR" dirty="0" err="1" smtClean="0"/>
              <a:t>here</a:t>
            </a:r>
            <a:r>
              <a:rPr lang="fr-FR" dirty="0" smtClean="0"/>
              <a:t> to enter </a:t>
            </a:r>
            <a:r>
              <a:rPr lang="fr-FR" dirty="0" err="1" smtClean="0"/>
              <a:t>your</a:t>
            </a:r>
            <a:r>
              <a:rPr lang="fr-FR" dirty="0" smtClean="0"/>
              <a:t> </a:t>
            </a:r>
            <a:r>
              <a:rPr lang="fr-FR" dirty="0" err="1" smtClean="0"/>
              <a:t>text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715312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graphique 8"/>
          <p:cNvSpPr>
            <a:spLocks noGrp="1"/>
          </p:cNvSpPr>
          <p:nvPr>
            <p:ph type="chart" sz="quarter" idx="14" hasCustomPrompt="1"/>
          </p:nvPr>
        </p:nvSpPr>
        <p:spPr>
          <a:xfrm>
            <a:off x="600074" y="2407437"/>
            <a:ext cx="3757613" cy="14400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fr-FR" dirty="0" smtClean="0"/>
              <a:t>Graph</a:t>
            </a:r>
            <a:endParaRPr lang="fr-FR" dirty="0"/>
          </a:p>
        </p:txBody>
      </p:sp>
      <p:sp>
        <p:nvSpPr>
          <p:cNvPr id="5" name="Espace réservé du texte 5"/>
          <p:cNvSpPr>
            <a:spLocks noGrp="1"/>
          </p:cNvSpPr>
          <p:nvPr>
            <p:ph type="body" sz="quarter" idx="12" hasCustomPrompt="1"/>
          </p:nvPr>
        </p:nvSpPr>
        <p:spPr>
          <a:xfrm>
            <a:off x="729562" y="1700808"/>
            <a:ext cx="3628126" cy="59378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800" b="1" baseline="0">
                <a:ln>
                  <a:noFill/>
                </a:ln>
                <a:solidFill>
                  <a:srgbClr val="073A76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FontTx/>
              <a:buNone/>
              <a:defRPr sz="1400" b="0">
                <a:latin typeface="+mn-lt"/>
              </a:defRPr>
            </a:lvl2pPr>
            <a:lvl3pPr marL="0" indent="0">
              <a:spcBef>
                <a:spcPts val="0"/>
              </a:spcBef>
              <a:buFontTx/>
              <a:buNone/>
              <a:defRPr sz="1000" b="1"/>
            </a:lvl3pPr>
            <a:lvl4pPr marL="0" indent="0">
              <a:buFontTx/>
              <a:buNone/>
              <a:defRPr sz="1000"/>
            </a:lvl4pPr>
            <a:lvl5pPr marL="0" indent="0">
              <a:buFontTx/>
              <a:buNone/>
              <a:defRPr sz="1000"/>
            </a:lvl5pPr>
          </a:lstStyle>
          <a:p>
            <a:pPr lvl="0"/>
            <a:r>
              <a:rPr lang="fr-FR" dirty="0" smtClean="0"/>
              <a:t>Click </a:t>
            </a:r>
            <a:r>
              <a:rPr lang="fr-FR" dirty="0" err="1" smtClean="0"/>
              <a:t>here</a:t>
            </a:r>
            <a:r>
              <a:rPr lang="fr-FR" dirty="0" smtClean="0"/>
              <a:t> to enter </a:t>
            </a:r>
            <a:r>
              <a:rPr lang="fr-FR" dirty="0" err="1" smtClean="0"/>
              <a:t>your</a:t>
            </a:r>
            <a:r>
              <a:rPr lang="fr-FR" dirty="0" smtClean="0"/>
              <a:t> </a:t>
            </a:r>
            <a:r>
              <a:rPr lang="fr-FR" dirty="0" err="1" smtClean="0"/>
              <a:t>title</a:t>
            </a:r>
            <a:endParaRPr lang="fr-FR" dirty="0" smtClean="0"/>
          </a:p>
          <a:p>
            <a:pPr lvl="1"/>
            <a:r>
              <a:rPr lang="fr-FR" dirty="0" smtClean="0"/>
              <a:t>Second </a:t>
            </a:r>
            <a:r>
              <a:rPr lang="fr-FR" dirty="0" err="1" smtClean="0"/>
              <a:t>level</a:t>
            </a:r>
            <a:endParaRPr lang="fr-FR" dirty="0" smtClean="0"/>
          </a:p>
        </p:txBody>
      </p:sp>
      <p:sp>
        <p:nvSpPr>
          <p:cNvPr id="11" name="Espace réservé du graphique 8"/>
          <p:cNvSpPr>
            <a:spLocks noGrp="1"/>
          </p:cNvSpPr>
          <p:nvPr>
            <p:ph type="chart" sz="quarter" idx="15" hasCustomPrompt="1"/>
          </p:nvPr>
        </p:nvSpPr>
        <p:spPr>
          <a:xfrm>
            <a:off x="626088" y="4941328"/>
            <a:ext cx="3757613" cy="14400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fr-FR" dirty="0" smtClean="0"/>
              <a:t>Graph</a:t>
            </a:r>
            <a:endParaRPr lang="fr-FR" dirty="0"/>
          </a:p>
        </p:txBody>
      </p:sp>
      <p:sp>
        <p:nvSpPr>
          <p:cNvPr id="12" name="Espace réservé du texte 5"/>
          <p:cNvSpPr>
            <a:spLocks noGrp="1"/>
          </p:cNvSpPr>
          <p:nvPr>
            <p:ph type="body" sz="quarter" idx="16" hasCustomPrompt="1"/>
          </p:nvPr>
        </p:nvSpPr>
        <p:spPr>
          <a:xfrm>
            <a:off x="755576" y="4234699"/>
            <a:ext cx="3628126" cy="59378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800" b="1">
                <a:ln>
                  <a:noFill/>
                </a:ln>
                <a:solidFill>
                  <a:srgbClr val="073A76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FontTx/>
              <a:buNone/>
              <a:defRPr sz="1400" b="0">
                <a:latin typeface="+mn-lt"/>
              </a:defRPr>
            </a:lvl2pPr>
            <a:lvl3pPr marL="0" indent="0">
              <a:spcBef>
                <a:spcPts val="0"/>
              </a:spcBef>
              <a:buFontTx/>
              <a:buNone/>
              <a:defRPr sz="1000" b="1"/>
            </a:lvl3pPr>
            <a:lvl4pPr marL="0" indent="0">
              <a:buFontTx/>
              <a:buNone/>
              <a:defRPr sz="1000"/>
            </a:lvl4pPr>
            <a:lvl5pPr marL="0" indent="0">
              <a:buFontTx/>
              <a:buNone/>
              <a:defRPr sz="1000"/>
            </a:lvl5pPr>
          </a:lstStyle>
          <a:p>
            <a:pPr lvl="0"/>
            <a:r>
              <a:rPr lang="fr-FR" dirty="0" smtClean="0"/>
              <a:t>Click </a:t>
            </a:r>
            <a:r>
              <a:rPr lang="fr-FR" dirty="0" err="1" smtClean="0"/>
              <a:t>here</a:t>
            </a:r>
            <a:r>
              <a:rPr lang="fr-FR" dirty="0" smtClean="0"/>
              <a:t> to enter </a:t>
            </a:r>
            <a:r>
              <a:rPr lang="fr-FR" dirty="0" err="1" smtClean="0"/>
              <a:t>your</a:t>
            </a:r>
            <a:r>
              <a:rPr lang="fr-FR" dirty="0" smtClean="0"/>
              <a:t> </a:t>
            </a:r>
            <a:r>
              <a:rPr lang="fr-FR" dirty="0" err="1" smtClean="0"/>
              <a:t>title</a:t>
            </a:r>
            <a:endParaRPr lang="fr-FR" dirty="0" smtClean="0"/>
          </a:p>
          <a:p>
            <a:pPr lvl="1"/>
            <a:r>
              <a:rPr lang="fr-FR" dirty="0" smtClean="0"/>
              <a:t>Second </a:t>
            </a:r>
            <a:r>
              <a:rPr lang="fr-FR" dirty="0" err="1" smtClean="0"/>
              <a:t>level</a:t>
            </a:r>
            <a:endParaRPr lang="fr-FR" dirty="0" smtClean="0"/>
          </a:p>
        </p:txBody>
      </p:sp>
      <p:sp>
        <p:nvSpPr>
          <p:cNvPr id="13" name="Espace réservé du graphique 8"/>
          <p:cNvSpPr>
            <a:spLocks noGrp="1"/>
          </p:cNvSpPr>
          <p:nvPr>
            <p:ph type="chart" sz="quarter" idx="17" hasCustomPrompt="1"/>
          </p:nvPr>
        </p:nvSpPr>
        <p:spPr>
          <a:xfrm>
            <a:off x="4788024" y="2420888"/>
            <a:ext cx="3757613" cy="14400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fr-FR" dirty="0" smtClean="0"/>
              <a:t>Graph</a:t>
            </a:r>
            <a:endParaRPr lang="fr-FR" dirty="0"/>
          </a:p>
        </p:txBody>
      </p:sp>
      <p:sp>
        <p:nvSpPr>
          <p:cNvPr id="14" name="Espace réservé du texte 5"/>
          <p:cNvSpPr>
            <a:spLocks noGrp="1"/>
          </p:cNvSpPr>
          <p:nvPr>
            <p:ph type="body" sz="quarter" idx="18" hasCustomPrompt="1"/>
          </p:nvPr>
        </p:nvSpPr>
        <p:spPr>
          <a:xfrm>
            <a:off x="4917512" y="1714259"/>
            <a:ext cx="3628126" cy="59378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800" b="1">
                <a:ln>
                  <a:noFill/>
                </a:ln>
                <a:solidFill>
                  <a:srgbClr val="073A76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FontTx/>
              <a:buNone/>
              <a:defRPr sz="1400" b="0">
                <a:latin typeface="+mn-lt"/>
              </a:defRPr>
            </a:lvl2pPr>
            <a:lvl3pPr marL="0" indent="0">
              <a:spcBef>
                <a:spcPts val="0"/>
              </a:spcBef>
              <a:buFontTx/>
              <a:buNone/>
              <a:defRPr sz="1000" b="1"/>
            </a:lvl3pPr>
            <a:lvl4pPr marL="0" indent="0">
              <a:buFontTx/>
              <a:buNone/>
              <a:defRPr sz="1000"/>
            </a:lvl4pPr>
            <a:lvl5pPr marL="0" indent="0">
              <a:buFontTx/>
              <a:buNone/>
              <a:defRPr sz="1000"/>
            </a:lvl5pPr>
          </a:lstStyle>
          <a:p>
            <a:pPr lvl="0"/>
            <a:r>
              <a:rPr lang="fr-FR" dirty="0" smtClean="0"/>
              <a:t>Click </a:t>
            </a:r>
            <a:r>
              <a:rPr lang="fr-FR" dirty="0" err="1" smtClean="0"/>
              <a:t>here</a:t>
            </a:r>
            <a:r>
              <a:rPr lang="fr-FR" dirty="0" smtClean="0"/>
              <a:t> to enter </a:t>
            </a:r>
            <a:r>
              <a:rPr lang="fr-FR" dirty="0" err="1" smtClean="0"/>
              <a:t>your</a:t>
            </a:r>
            <a:r>
              <a:rPr lang="fr-FR" dirty="0" smtClean="0"/>
              <a:t> </a:t>
            </a:r>
            <a:r>
              <a:rPr lang="fr-FR" dirty="0" err="1" smtClean="0"/>
              <a:t>title</a:t>
            </a:r>
            <a:endParaRPr lang="fr-FR" dirty="0" smtClean="0"/>
          </a:p>
          <a:p>
            <a:pPr lvl="1"/>
            <a:r>
              <a:rPr lang="fr-FR" dirty="0" smtClean="0"/>
              <a:t>Second </a:t>
            </a:r>
            <a:r>
              <a:rPr lang="fr-FR" dirty="0" err="1" smtClean="0"/>
              <a:t>level</a:t>
            </a:r>
            <a:endParaRPr lang="fr-FR" dirty="0" smtClean="0"/>
          </a:p>
        </p:txBody>
      </p:sp>
      <p:sp>
        <p:nvSpPr>
          <p:cNvPr id="15" name="Espace réservé du graphique 8"/>
          <p:cNvSpPr>
            <a:spLocks noGrp="1"/>
          </p:cNvSpPr>
          <p:nvPr>
            <p:ph type="chart" sz="quarter" idx="19" hasCustomPrompt="1"/>
          </p:nvPr>
        </p:nvSpPr>
        <p:spPr>
          <a:xfrm>
            <a:off x="4814038" y="4954779"/>
            <a:ext cx="3757613" cy="14400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fr-FR" dirty="0" smtClean="0"/>
              <a:t>Graph</a:t>
            </a:r>
            <a:endParaRPr lang="fr-FR" dirty="0"/>
          </a:p>
        </p:txBody>
      </p:sp>
      <p:sp>
        <p:nvSpPr>
          <p:cNvPr id="16" name="Espace réservé du texte 5"/>
          <p:cNvSpPr>
            <a:spLocks noGrp="1"/>
          </p:cNvSpPr>
          <p:nvPr>
            <p:ph type="body" sz="quarter" idx="20" hasCustomPrompt="1"/>
          </p:nvPr>
        </p:nvSpPr>
        <p:spPr>
          <a:xfrm>
            <a:off x="4943526" y="4248150"/>
            <a:ext cx="3628126" cy="59378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800" b="1">
                <a:ln>
                  <a:noFill/>
                </a:ln>
                <a:solidFill>
                  <a:srgbClr val="073A76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FontTx/>
              <a:buNone/>
              <a:defRPr sz="1400" b="0">
                <a:latin typeface="+mn-lt"/>
              </a:defRPr>
            </a:lvl2pPr>
            <a:lvl3pPr marL="0" indent="0">
              <a:spcBef>
                <a:spcPts val="0"/>
              </a:spcBef>
              <a:buFontTx/>
              <a:buNone/>
              <a:defRPr sz="1000" b="1"/>
            </a:lvl3pPr>
            <a:lvl4pPr marL="0" indent="0">
              <a:buFontTx/>
              <a:buNone/>
              <a:defRPr sz="1000"/>
            </a:lvl4pPr>
            <a:lvl5pPr marL="0" indent="0">
              <a:buFontTx/>
              <a:buNone/>
              <a:defRPr sz="1000"/>
            </a:lvl5pPr>
          </a:lstStyle>
          <a:p>
            <a:pPr lvl="0"/>
            <a:r>
              <a:rPr lang="fr-FR" dirty="0" smtClean="0"/>
              <a:t>Click </a:t>
            </a:r>
            <a:r>
              <a:rPr lang="fr-FR" dirty="0" err="1" smtClean="0"/>
              <a:t>here</a:t>
            </a:r>
            <a:r>
              <a:rPr lang="fr-FR" dirty="0" smtClean="0"/>
              <a:t> to enter </a:t>
            </a:r>
            <a:r>
              <a:rPr lang="fr-FR" dirty="0" err="1" smtClean="0"/>
              <a:t>your</a:t>
            </a:r>
            <a:r>
              <a:rPr lang="fr-FR" dirty="0" smtClean="0"/>
              <a:t> </a:t>
            </a:r>
            <a:r>
              <a:rPr lang="fr-FR" dirty="0" err="1" smtClean="0"/>
              <a:t>title</a:t>
            </a:r>
            <a:endParaRPr lang="fr-FR" dirty="0" smtClean="0"/>
          </a:p>
          <a:p>
            <a:pPr lvl="1"/>
            <a:r>
              <a:rPr lang="fr-FR" dirty="0" smtClean="0"/>
              <a:t>Second </a:t>
            </a:r>
            <a:r>
              <a:rPr lang="fr-FR" dirty="0" err="1" smtClean="0"/>
              <a:t>level</a:t>
            </a:r>
            <a:endParaRPr lang="fr-FR" dirty="0" smtClean="0"/>
          </a:p>
        </p:txBody>
      </p:sp>
      <p:sp>
        <p:nvSpPr>
          <p:cNvPr id="17" name="Titr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 b="1" cap="all" baseline="0">
                <a:solidFill>
                  <a:srgbClr val="084C8D"/>
                </a:solidFill>
                <a:latin typeface="Gill Sans"/>
                <a:cs typeface="Gill Sans"/>
              </a:defRPr>
            </a:lvl1pPr>
          </a:lstStyle>
          <a:p>
            <a:r>
              <a:rPr lang="fr-FR" dirty="0" smtClean="0"/>
              <a:t>TITLE OF GRAPH SLIDE</a:t>
            </a:r>
            <a:endParaRPr lang="fr-FR" dirty="0"/>
          </a:p>
        </p:txBody>
      </p:sp>
      <p:pic>
        <p:nvPicPr>
          <p:cNvPr id="18" name="Image 17" descr="HEC Oser_quadri.jp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069"/>
          <a:stretch/>
        </p:blipFill>
        <p:spPr>
          <a:xfrm>
            <a:off x="465924" y="6348719"/>
            <a:ext cx="657119" cy="279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067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 b="1" cap="all">
                <a:solidFill>
                  <a:srgbClr val="084C8D"/>
                </a:solidFill>
                <a:latin typeface="Gill Sans"/>
                <a:cs typeface="Gill Sans"/>
              </a:defRPr>
            </a:lvl1pPr>
          </a:lstStyle>
          <a:p>
            <a:r>
              <a:rPr lang="fr-FR" dirty="0" smtClean="0"/>
              <a:t>TITLE OF IMAGE SLIDE</a:t>
            </a:r>
            <a:endParaRPr lang="fr-FR" dirty="0"/>
          </a:p>
        </p:txBody>
      </p:sp>
      <p:sp>
        <p:nvSpPr>
          <p:cNvPr id="4" name="Espace réservé pour une image  2"/>
          <p:cNvSpPr>
            <a:spLocks noGrp="1"/>
          </p:cNvSpPr>
          <p:nvPr>
            <p:ph type="pic" idx="1" hasCustomPrompt="1"/>
          </p:nvPr>
        </p:nvSpPr>
        <p:spPr>
          <a:xfrm>
            <a:off x="477888" y="1542802"/>
            <a:ext cx="8208912" cy="42484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aseline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dirty="0" smtClean="0"/>
              <a:t>Image</a:t>
            </a:r>
          </a:p>
          <a:p>
            <a:endParaRPr lang="fr-FR" dirty="0"/>
          </a:p>
        </p:txBody>
      </p:sp>
      <p:sp>
        <p:nvSpPr>
          <p:cNvPr id="5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477888" y="6297365"/>
            <a:ext cx="8208912" cy="35800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400" b="0" i="0" baseline="0">
                <a:latin typeface="Gill Sans Light"/>
                <a:cs typeface="Gill Sans Ligh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dirty="0" smtClean="0"/>
              <a:t>Click </a:t>
            </a:r>
            <a:r>
              <a:rPr lang="fr-FR" dirty="0" err="1" smtClean="0"/>
              <a:t>here</a:t>
            </a:r>
            <a:r>
              <a:rPr lang="fr-FR" dirty="0" smtClean="0"/>
              <a:t> to enter a description</a:t>
            </a:r>
          </a:p>
        </p:txBody>
      </p:sp>
      <p:pic>
        <p:nvPicPr>
          <p:cNvPr id="6" name="Image 5" descr="HEC Oser_quadri.jp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069"/>
          <a:stretch/>
        </p:blipFill>
        <p:spPr>
          <a:xfrm>
            <a:off x="465924" y="6348719"/>
            <a:ext cx="657119" cy="279970"/>
          </a:xfrm>
          <a:prstGeom prst="rect">
            <a:avLst/>
          </a:prstGeom>
        </p:spPr>
      </p:pic>
      <p:sp>
        <p:nvSpPr>
          <p:cNvPr id="7" name="Espace réservé du texte 3"/>
          <p:cNvSpPr>
            <a:spLocks noGrp="1"/>
          </p:cNvSpPr>
          <p:nvPr>
            <p:ph type="body" sz="half" idx="10" hasCustomPrompt="1"/>
          </p:nvPr>
        </p:nvSpPr>
        <p:spPr>
          <a:xfrm>
            <a:off x="453890" y="5885248"/>
            <a:ext cx="8208912" cy="35800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1" i="0">
                <a:solidFill>
                  <a:srgbClr val="139CF8"/>
                </a:solidFill>
                <a:latin typeface="+mn-lt"/>
                <a:cs typeface="Gill Sans Ligh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dirty="0" smtClean="0"/>
              <a:t>Click </a:t>
            </a:r>
            <a:r>
              <a:rPr lang="fr-FR" dirty="0" err="1" smtClean="0"/>
              <a:t>here</a:t>
            </a:r>
            <a:r>
              <a:rPr lang="fr-FR" dirty="0" smtClean="0"/>
              <a:t> to enter a </a:t>
            </a:r>
            <a:r>
              <a:rPr lang="fr-FR" dirty="0" err="1" smtClean="0"/>
              <a:t>title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56695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6"/>
          <p:cNvSpPr>
            <a:spLocks noGrp="1"/>
          </p:cNvSpPr>
          <p:nvPr>
            <p:ph type="body" sz="quarter" idx="10" hasCustomPrompt="1"/>
          </p:nvPr>
        </p:nvSpPr>
        <p:spPr>
          <a:xfrm>
            <a:off x="1547664" y="4581525"/>
            <a:ext cx="6146740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rgbClr val="139CF8"/>
                </a:solidFill>
                <a:latin typeface="+mn-lt"/>
                <a:cs typeface="Arial" pitchFamily="34" charset="0"/>
              </a:defRPr>
            </a:lvl1pPr>
            <a:lvl2pPr>
              <a:buNone/>
              <a:defRPr>
                <a:latin typeface="Arial" pitchFamily="34" charset="0"/>
                <a:cs typeface="Arial" pitchFamily="34" charset="0"/>
              </a:defRPr>
            </a:lvl2pPr>
            <a:lvl3pPr>
              <a:buNone/>
              <a:defRPr>
                <a:latin typeface="Arial" pitchFamily="34" charset="0"/>
                <a:cs typeface="Arial" pitchFamily="34" charset="0"/>
              </a:defRPr>
            </a:lvl3pPr>
            <a:lvl4pPr>
              <a:buNone/>
              <a:defRPr>
                <a:latin typeface="Arial" pitchFamily="34" charset="0"/>
                <a:cs typeface="Arial" pitchFamily="34" charset="0"/>
              </a:defRPr>
            </a:lvl4pPr>
            <a:lvl5pPr>
              <a:buNone/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fr-FR" dirty="0" smtClean="0"/>
              <a:t>Click </a:t>
            </a:r>
            <a:r>
              <a:rPr lang="fr-FR" dirty="0" err="1" smtClean="0"/>
              <a:t>here</a:t>
            </a:r>
            <a:r>
              <a:rPr lang="fr-FR" dirty="0" smtClean="0"/>
              <a:t> to enter the </a:t>
            </a:r>
            <a:r>
              <a:rPr lang="fr-FR" dirty="0" err="1" smtClean="0"/>
              <a:t>author</a:t>
            </a:r>
            <a:endParaRPr lang="fr-FR" dirty="0"/>
          </a:p>
        </p:txBody>
      </p:sp>
      <p:sp>
        <p:nvSpPr>
          <p:cNvPr id="9" name="Espace réservé du texte 3"/>
          <p:cNvSpPr>
            <a:spLocks noGrp="1"/>
          </p:cNvSpPr>
          <p:nvPr>
            <p:ph type="body" sz="half" idx="11" hasCustomPrompt="1"/>
          </p:nvPr>
        </p:nvSpPr>
        <p:spPr>
          <a:xfrm>
            <a:off x="1475656" y="2492896"/>
            <a:ext cx="6552728" cy="144016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800" b="0" i="0">
                <a:solidFill>
                  <a:srgbClr val="073A76"/>
                </a:solidFill>
                <a:latin typeface="+mn-lt"/>
                <a:cs typeface="Gill Sans Ligh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dirty="0" smtClean="0"/>
              <a:t>Click </a:t>
            </a:r>
            <a:r>
              <a:rPr lang="fr-FR" dirty="0" err="1" smtClean="0"/>
              <a:t>here</a:t>
            </a:r>
            <a:r>
              <a:rPr lang="fr-FR" dirty="0" smtClean="0"/>
              <a:t> to enter </a:t>
            </a:r>
            <a:r>
              <a:rPr lang="fr-FR" dirty="0" err="1" smtClean="0"/>
              <a:t>your</a:t>
            </a:r>
            <a:r>
              <a:rPr lang="fr-FR" dirty="0" smtClean="0"/>
              <a:t> </a:t>
            </a:r>
            <a:r>
              <a:rPr lang="fr-FR" dirty="0" err="1" smtClean="0"/>
              <a:t>quote</a:t>
            </a:r>
            <a:endParaRPr lang="fr-FR" dirty="0" smtClean="0"/>
          </a:p>
        </p:txBody>
      </p:sp>
      <p:grpSp>
        <p:nvGrpSpPr>
          <p:cNvPr id="10" name="Groupe 13"/>
          <p:cNvGrpSpPr>
            <a:grpSpLocks noChangeAspect="1"/>
          </p:cNvGrpSpPr>
          <p:nvPr userDrawn="1"/>
        </p:nvGrpSpPr>
        <p:grpSpPr>
          <a:xfrm>
            <a:off x="7812360" y="3501008"/>
            <a:ext cx="704682" cy="499790"/>
            <a:chOff x="341313" y="290513"/>
            <a:chExt cx="8675688" cy="6153150"/>
          </a:xfrm>
          <a:solidFill>
            <a:srgbClr val="E6002D"/>
          </a:solidFill>
        </p:grpSpPr>
        <p:sp>
          <p:nvSpPr>
            <p:cNvPr id="11" name="Freeform 5"/>
            <p:cNvSpPr>
              <a:spLocks/>
            </p:cNvSpPr>
            <p:nvPr/>
          </p:nvSpPr>
          <p:spPr bwMode="auto">
            <a:xfrm>
              <a:off x="341313" y="290513"/>
              <a:ext cx="4484688" cy="6153150"/>
            </a:xfrm>
            <a:custGeom>
              <a:avLst/>
              <a:gdLst/>
              <a:ahLst/>
              <a:cxnLst>
                <a:cxn ang="0">
                  <a:pos x="327" y="28"/>
                </a:cxn>
                <a:cxn ang="0">
                  <a:pos x="366" y="173"/>
                </a:cxn>
                <a:cxn ang="0">
                  <a:pos x="55" y="546"/>
                </a:cxn>
                <a:cxn ang="0">
                  <a:pos x="0" y="513"/>
                </a:cxn>
                <a:cxn ang="0">
                  <a:pos x="180" y="62"/>
                </a:cxn>
                <a:cxn ang="0">
                  <a:pos x="327" y="28"/>
                </a:cxn>
              </a:cxnLst>
              <a:rect l="0" t="0" r="r" b="b"/>
              <a:pathLst>
                <a:path w="398" h="546">
                  <a:moveTo>
                    <a:pt x="327" y="28"/>
                  </a:moveTo>
                  <a:cubicBezTo>
                    <a:pt x="366" y="53"/>
                    <a:pt x="398" y="100"/>
                    <a:pt x="366" y="173"/>
                  </a:cubicBezTo>
                  <a:cubicBezTo>
                    <a:pt x="331" y="253"/>
                    <a:pt x="224" y="364"/>
                    <a:pt x="55" y="546"/>
                  </a:cubicBezTo>
                  <a:cubicBezTo>
                    <a:pt x="0" y="513"/>
                    <a:pt x="0" y="513"/>
                    <a:pt x="0" y="513"/>
                  </a:cubicBezTo>
                  <a:cubicBezTo>
                    <a:pt x="79" y="278"/>
                    <a:pt x="126" y="131"/>
                    <a:pt x="180" y="62"/>
                  </a:cubicBezTo>
                  <a:cubicBezTo>
                    <a:pt x="229" y="0"/>
                    <a:pt x="287" y="3"/>
                    <a:pt x="327" y="28"/>
                  </a:cubicBezTo>
                  <a:close/>
                </a:path>
              </a:pathLst>
            </a:custGeom>
            <a:solidFill>
              <a:srgbClr val="139CF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2" name="Freeform 6"/>
            <p:cNvSpPr>
              <a:spLocks/>
            </p:cNvSpPr>
            <p:nvPr/>
          </p:nvSpPr>
          <p:spPr bwMode="auto">
            <a:xfrm>
              <a:off x="4532313" y="290513"/>
              <a:ext cx="4484688" cy="6153150"/>
            </a:xfrm>
            <a:custGeom>
              <a:avLst/>
              <a:gdLst/>
              <a:ahLst/>
              <a:cxnLst>
                <a:cxn ang="0">
                  <a:pos x="327" y="28"/>
                </a:cxn>
                <a:cxn ang="0">
                  <a:pos x="366" y="173"/>
                </a:cxn>
                <a:cxn ang="0">
                  <a:pos x="56" y="546"/>
                </a:cxn>
                <a:cxn ang="0">
                  <a:pos x="0" y="513"/>
                </a:cxn>
                <a:cxn ang="0">
                  <a:pos x="181" y="62"/>
                </a:cxn>
                <a:cxn ang="0">
                  <a:pos x="327" y="28"/>
                </a:cxn>
              </a:cxnLst>
              <a:rect l="0" t="0" r="r" b="b"/>
              <a:pathLst>
                <a:path w="398" h="546">
                  <a:moveTo>
                    <a:pt x="327" y="28"/>
                  </a:moveTo>
                  <a:cubicBezTo>
                    <a:pt x="367" y="53"/>
                    <a:pt x="398" y="100"/>
                    <a:pt x="366" y="173"/>
                  </a:cubicBezTo>
                  <a:cubicBezTo>
                    <a:pt x="331" y="253"/>
                    <a:pt x="225" y="365"/>
                    <a:pt x="56" y="546"/>
                  </a:cubicBezTo>
                  <a:cubicBezTo>
                    <a:pt x="0" y="513"/>
                    <a:pt x="0" y="513"/>
                    <a:pt x="0" y="513"/>
                  </a:cubicBezTo>
                  <a:cubicBezTo>
                    <a:pt x="80" y="278"/>
                    <a:pt x="127" y="131"/>
                    <a:pt x="181" y="62"/>
                  </a:cubicBezTo>
                  <a:cubicBezTo>
                    <a:pt x="230" y="0"/>
                    <a:pt x="287" y="3"/>
                    <a:pt x="327" y="28"/>
                  </a:cubicBezTo>
                  <a:close/>
                </a:path>
              </a:pathLst>
            </a:custGeom>
            <a:solidFill>
              <a:srgbClr val="139CF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</p:grpSp>
      <p:grpSp>
        <p:nvGrpSpPr>
          <p:cNvPr id="13" name="Groupe 19"/>
          <p:cNvGrpSpPr>
            <a:grpSpLocks noChangeAspect="1"/>
          </p:cNvGrpSpPr>
          <p:nvPr userDrawn="1"/>
        </p:nvGrpSpPr>
        <p:grpSpPr>
          <a:xfrm>
            <a:off x="1043608" y="1844824"/>
            <a:ext cx="704682" cy="499790"/>
            <a:chOff x="341313" y="290513"/>
            <a:chExt cx="8675688" cy="6153150"/>
          </a:xfrm>
          <a:solidFill>
            <a:srgbClr val="E6002D"/>
          </a:solidFill>
        </p:grpSpPr>
        <p:sp>
          <p:nvSpPr>
            <p:cNvPr id="14" name="Freeform 5"/>
            <p:cNvSpPr>
              <a:spLocks/>
            </p:cNvSpPr>
            <p:nvPr/>
          </p:nvSpPr>
          <p:spPr bwMode="auto">
            <a:xfrm>
              <a:off x="341313" y="290513"/>
              <a:ext cx="4484688" cy="6153150"/>
            </a:xfrm>
            <a:custGeom>
              <a:avLst/>
              <a:gdLst/>
              <a:ahLst/>
              <a:cxnLst>
                <a:cxn ang="0">
                  <a:pos x="327" y="28"/>
                </a:cxn>
                <a:cxn ang="0">
                  <a:pos x="366" y="173"/>
                </a:cxn>
                <a:cxn ang="0">
                  <a:pos x="55" y="546"/>
                </a:cxn>
                <a:cxn ang="0">
                  <a:pos x="0" y="513"/>
                </a:cxn>
                <a:cxn ang="0">
                  <a:pos x="180" y="62"/>
                </a:cxn>
                <a:cxn ang="0">
                  <a:pos x="327" y="28"/>
                </a:cxn>
              </a:cxnLst>
              <a:rect l="0" t="0" r="r" b="b"/>
              <a:pathLst>
                <a:path w="398" h="546">
                  <a:moveTo>
                    <a:pt x="327" y="28"/>
                  </a:moveTo>
                  <a:cubicBezTo>
                    <a:pt x="366" y="53"/>
                    <a:pt x="398" y="100"/>
                    <a:pt x="366" y="173"/>
                  </a:cubicBezTo>
                  <a:cubicBezTo>
                    <a:pt x="331" y="253"/>
                    <a:pt x="224" y="364"/>
                    <a:pt x="55" y="546"/>
                  </a:cubicBezTo>
                  <a:cubicBezTo>
                    <a:pt x="0" y="513"/>
                    <a:pt x="0" y="513"/>
                    <a:pt x="0" y="513"/>
                  </a:cubicBezTo>
                  <a:cubicBezTo>
                    <a:pt x="79" y="278"/>
                    <a:pt x="126" y="131"/>
                    <a:pt x="180" y="62"/>
                  </a:cubicBezTo>
                  <a:cubicBezTo>
                    <a:pt x="229" y="0"/>
                    <a:pt x="287" y="3"/>
                    <a:pt x="327" y="28"/>
                  </a:cubicBezTo>
                  <a:close/>
                </a:path>
              </a:pathLst>
            </a:custGeom>
            <a:solidFill>
              <a:srgbClr val="139CF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5" name="Freeform 6"/>
            <p:cNvSpPr>
              <a:spLocks/>
            </p:cNvSpPr>
            <p:nvPr/>
          </p:nvSpPr>
          <p:spPr bwMode="auto">
            <a:xfrm>
              <a:off x="4532313" y="290513"/>
              <a:ext cx="4484688" cy="6153150"/>
            </a:xfrm>
            <a:custGeom>
              <a:avLst/>
              <a:gdLst/>
              <a:ahLst/>
              <a:cxnLst>
                <a:cxn ang="0">
                  <a:pos x="327" y="28"/>
                </a:cxn>
                <a:cxn ang="0">
                  <a:pos x="366" y="173"/>
                </a:cxn>
                <a:cxn ang="0">
                  <a:pos x="56" y="546"/>
                </a:cxn>
                <a:cxn ang="0">
                  <a:pos x="0" y="513"/>
                </a:cxn>
                <a:cxn ang="0">
                  <a:pos x="181" y="62"/>
                </a:cxn>
                <a:cxn ang="0">
                  <a:pos x="327" y="28"/>
                </a:cxn>
              </a:cxnLst>
              <a:rect l="0" t="0" r="r" b="b"/>
              <a:pathLst>
                <a:path w="398" h="546">
                  <a:moveTo>
                    <a:pt x="327" y="28"/>
                  </a:moveTo>
                  <a:cubicBezTo>
                    <a:pt x="367" y="53"/>
                    <a:pt x="398" y="100"/>
                    <a:pt x="366" y="173"/>
                  </a:cubicBezTo>
                  <a:cubicBezTo>
                    <a:pt x="331" y="253"/>
                    <a:pt x="225" y="365"/>
                    <a:pt x="56" y="546"/>
                  </a:cubicBezTo>
                  <a:cubicBezTo>
                    <a:pt x="0" y="513"/>
                    <a:pt x="0" y="513"/>
                    <a:pt x="0" y="513"/>
                  </a:cubicBezTo>
                  <a:cubicBezTo>
                    <a:pt x="80" y="278"/>
                    <a:pt x="127" y="131"/>
                    <a:pt x="181" y="62"/>
                  </a:cubicBezTo>
                  <a:cubicBezTo>
                    <a:pt x="230" y="0"/>
                    <a:pt x="287" y="3"/>
                    <a:pt x="327" y="28"/>
                  </a:cubicBezTo>
                  <a:close/>
                </a:path>
              </a:pathLst>
            </a:custGeom>
            <a:solidFill>
              <a:srgbClr val="139CF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</p:grpSp>
      <p:pic>
        <p:nvPicPr>
          <p:cNvPr id="16" name="Image 15" descr="HEC Oser_quadri.jp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069"/>
          <a:stretch/>
        </p:blipFill>
        <p:spPr>
          <a:xfrm>
            <a:off x="465924" y="6348719"/>
            <a:ext cx="657119" cy="279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858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_MG_0399a_SANS FOND_NOIR - copie.png"/>
          <p:cNvPicPr>
            <a:picLocks noChangeAspect="1"/>
          </p:cNvPicPr>
          <p:nvPr userDrawn="1"/>
        </p:nvPicPr>
        <p:blipFill rotWithShape="1">
          <a:blip r:embed="rId2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saturation sat="3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2830"/>
          <a:stretch/>
        </p:blipFill>
        <p:spPr>
          <a:xfrm>
            <a:off x="0" y="1431060"/>
            <a:ext cx="9144000" cy="5416488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 7" descr="HEC the more.jp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5910" y="207725"/>
            <a:ext cx="3426399" cy="1055027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112" y="6021288"/>
            <a:ext cx="2755775" cy="59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952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9466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64" r:id="rId2"/>
    <p:sldLayoutId id="2147483665" r:id="rId3"/>
    <p:sldLayoutId id="2147483666" r:id="rId4"/>
    <p:sldLayoutId id="2147483685" r:id="rId5"/>
    <p:sldLayoutId id="2147483686" r:id="rId6"/>
    <p:sldLayoutId id="2147483667" r:id="rId7"/>
    <p:sldLayoutId id="2147483687" r:id="rId8"/>
    <p:sldLayoutId id="2147483668" r:id="rId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www.hec.f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43608" y="2996952"/>
            <a:ext cx="7643192" cy="792088"/>
          </a:xfrm>
        </p:spPr>
        <p:txBody>
          <a:bodyPr/>
          <a:lstStyle/>
          <a:p>
            <a:r>
              <a:rPr lang="en-GB" sz="2800" dirty="0" smtClean="0"/>
              <a:t>Introduction to Python</a:t>
            </a:r>
            <a:br>
              <a:rPr lang="en-GB" sz="2800" dirty="0" smtClean="0"/>
            </a:br>
            <a:r>
              <a:rPr lang="en-GB" sz="2800" dirty="0" smtClean="0"/>
              <a:t>SESSION – 2</a:t>
            </a:r>
            <a:br>
              <a:rPr lang="en-GB" sz="2800" dirty="0" smtClean="0"/>
            </a:br>
            <a:r>
              <a:rPr lang="en-GB" sz="2800" dirty="0" smtClean="0"/>
              <a:t>API and scraping </a:t>
            </a:r>
            <a:br>
              <a:rPr lang="en-GB" sz="2800" dirty="0" smtClean="0"/>
            </a:br>
            <a:endParaRPr lang="en-GB" sz="11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28290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 smtClean="0"/>
              <a:t>Objectives</a:t>
            </a:r>
            <a:endParaRPr lang="en-GB" sz="3200" dirty="0"/>
          </a:p>
        </p:txBody>
      </p:sp>
      <p:sp>
        <p:nvSpPr>
          <p:cNvPr id="6" name="Freeform 5"/>
          <p:cNvSpPr/>
          <p:nvPr/>
        </p:nvSpPr>
        <p:spPr>
          <a:xfrm>
            <a:off x="1103097" y="1750624"/>
            <a:ext cx="6565248" cy="454239"/>
          </a:xfrm>
          <a:custGeom>
            <a:avLst/>
            <a:gdLst>
              <a:gd name="connsiteX0" fmla="*/ 0 w 5663946"/>
              <a:gd name="connsiteY0" fmla="*/ 37585 h 375851"/>
              <a:gd name="connsiteX1" fmla="*/ 11008 w 5663946"/>
              <a:gd name="connsiteY1" fmla="*/ 11008 h 375851"/>
              <a:gd name="connsiteX2" fmla="*/ 37585 w 5663946"/>
              <a:gd name="connsiteY2" fmla="*/ 0 h 375851"/>
              <a:gd name="connsiteX3" fmla="*/ 5626361 w 5663946"/>
              <a:gd name="connsiteY3" fmla="*/ 0 h 375851"/>
              <a:gd name="connsiteX4" fmla="*/ 5652938 w 5663946"/>
              <a:gd name="connsiteY4" fmla="*/ 11008 h 375851"/>
              <a:gd name="connsiteX5" fmla="*/ 5663946 w 5663946"/>
              <a:gd name="connsiteY5" fmla="*/ 37585 h 375851"/>
              <a:gd name="connsiteX6" fmla="*/ 5663946 w 5663946"/>
              <a:gd name="connsiteY6" fmla="*/ 338266 h 375851"/>
              <a:gd name="connsiteX7" fmla="*/ 5652938 w 5663946"/>
              <a:gd name="connsiteY7" fmla="*/ 364843 h 375851"/>
              <a:gd name="connsiteX8" fmla="*/ 5626361 w 5663946"/>
              <a:gd name="connsiteY8" fmla="*/ 375851 h 375851"/>
              <a:gd name="connsiteX9" fmla="*/ 37585 w 5663946"/>
              <a:gd name="connsiteY9" fmla="*/ 375851 h 375851"/>
              <a:gd name="connsiteX10" fmla="*/ 11008 w 5663946"/>
              <a:gd name="connsiteY10" fmla="*/ 364843 h 375851"/>
              <a:gd name="connsiteX11" fmla="*/ 0 w 5663946"/>
              <a:gd name="connsiteY11" fmla="*/ 338266 h 375851"/>
              <a:gd name="connsiteX12" fmla="*/ 0 w 5663946"/>
              <a:gd name="connsiteY12" fmla="*/ 37585 h 375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663946" h="375851">
                <a:moveTo>
                  <a:pt x="0" y="37585"/>
                </a:moveTo>
                <a:cubicBezTo>
                  <a:pt x="0" y="27617"/>
                  <a:pt x="3960" y="18057"/>
                  <a:pt x="11008" y="11008"/>
                </a:cubicBezTo>
                <a:cubicBezTo>
                  <a:pt x="18057" y="3959"/>
                  <a:pt x="27616" y="0"/>
                  <a:pt x="37585" y="0"/>
                </a:cubicBezTo>
                <a:lnTo>
                  <a:pt x="5626361" y="0"/>
                </a:lnTo>
                <a:cubicBezTo>
                  <a:pt x="5636329" y="0"/>
                  <a:pt x="5645889" y="3960"/>
                  <a:pt x="5652938" y="11008"/>
                </a:cubicBezTo>
                <a:cubicBezTo>
                  <a:pt x="5659987" y="18057"/>
                  <a:pt x="5663946" y="27616"/>
                  <a:pt x="5663946" y="37585"/>
                </a:cubicBezTo>
                <a:lnTo>
                  <a:pt x="5663946" y="338266"/>
                </a:lnTo>
                <a:cubicBezTo>
                  <a:pt x="5663946" y="348234"/>
                  <a:pt x="5659986" y="357794"/>
                  <a:pt x="5652938" y="364843"/>
                </a:cubicBezTo>
                <a:cubicBezTo>
                  <a:pt x="5645889" y="371892"/>
                  <a:pt x="5636330" y="375851"/>
                  <a:pt x="5626361" y="375851"/>
                </a:cubicBezTo>
                <a:lnTo>
                  <a:pt x="37585" y="375851"/>
                </a:lnTo>
                <a:cubicBezTo>
                  <a:pt x="27617" y="375851"/>
                  <a:pt x="18057" y="371891"/>
                  <a:pt x="11008" y="364843"/>
                </a:cubicBezTo>
                <a:cubicBezTo>
                  <a:pt x="3959" y="357794"/>
                  <a:pt x="0" y="348235"/>
                  <a:pt x="0" y="338266"/>
                </a:cubicBezTo>
                <a:lnTo>
                  <a:pt x="0" y="37585"/>
                </a:lnTo>
                <a:close/>
              </a:path>
            </a:pathLst>
          </a:cu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64348" tIns="64348" rIns="64348" bIns="64348" spcCol="1270" anchor="ctr"/>
          <a:lstStyle/>
          <a:p>
            <a:pPr defTabSz="622300" fontAlgn="auto">
              <a:lnSpc>
                <a:spcPct val="90000"/>
              </a:lnSpc>
              <a:spcAft>
                <a:spcPct val="35000"/>
              </a:spcAft>
              <a:defRPr/>
            </a:pPr>
            <a:r>
              <a:rPr lang="en-US" sz="1200" dirty="0" smtClean="0">
                <a:solidFill>
                  <a:srgbClr val="ADAFB2">
                    <a:lumMod val="50000"/>
                  </a:srgbClr>
                </a:solidFill>
                <a:latin typeface="Verdana"/>
              </a:rPr>
              <a:t>         </a:t>
            </a:r>
            <a:r>
              <a:rPr lang="en-US" sz="1600" dirty="0">
                <a:solidFill>
                  <a:srgbClr val="ADAFB2">
                    <a:lumMod val="50000"/>
                  </a:srgbClr>
                </a:solidFill>
                <a:latin typeface="Calibri"/>
                <a:cs typeface="Calibri"/>
              </a:rPr>
              <a:t> Client- server architecture and accessing the data from webpages</a:t>
            </a:r>
          </a:p>
        </p:txBody>
      </p:sp>
      <p:sp>
        <p:nvSpPr>
          <p:cNvPr id="7" name="Freeform 6"/>
          <p:cNvSpPr/>
          <p:nvPr/>
        </p:nvSpPr>
        <p:spPr>
          <a:xfrm>
            <a:off x="1091220" y="2759176"/>
            <a:ext cx="6577124" cy="453800"/>
          </a:xfrm>
          <a:custGeom>
            <a:avLst/>
            <a:gdLst>
              <a:gd name="connsiteX0" fmla="*/ 0 w 5663946"/>
              <a:gd name="connsiteY0" fmla="*/ 37585 h 375851"/>
              <a:gd name="connsiteX1" fmla="*/ 11008 w 5663946"/>
              <a:gd name="connsiteY1" fmla="*/ 11008 h 375851"/>
              <a:gd name="connsiteX2" fmla="*/ 37585 w 5663946"/>
              <a:gd name="connsiteY2" fmla="*/ 0 h 375851"/>
              <a:gd name="connsiteX3" fmla="*/ 5626361 w 5663946"/>
              <a:gd name="connsiteY3" fmla="*/ 0 h 375851"/>
              <a:gd name="connsiteX4" fmla="*/ 5652938 w 5663946"/>
              <a:gd name="connsiteY4" fmla="*/ 11008 h 375851"/>
              <a:gd name="connsiteX5" fmla="*/ 5663946 w 5663946"/>
              <a:gd name="connsiteY5" fmla="*/ 37585 h 375851"/>
              <a:gd name="connsiteX6" fmla="*/ 5663946 w 5663946"/>
              <a:gd name="connsiteY6" fmla="*/ 338266 h 375851"/>
              <a:gd name="connsiteX7" fmla="*/ 5652938 w 5663946"/>
              <a:gd name="connsiteY7" fmla="*/ 364843 h 375851"/>
              <a:gd name="connsiteX8" fmla="*/ 5626361 w 5663946"/>
              <a:gd name="connsiteY8" fmla="*/ 375851 h 375851"/>
              <a:gd name="connsiteX9" fmla="*/ 37585 w 5663946"/>
              <a:gd name="connsiteY9" fmla="*/ 375851 h 375851"/>
              <a:gd name="connsiteX10" fmla="*/ 11008 w 5663946"/>
              <a:gd name="connsiteY10" fmla="*/ 364843 h 375851"/>
              <a:gd name="connsiteX11" fmla="*/ 0 w 5663946"/>
              <a:gd name="connsiteY11" fmla="*/ 338266 h 375851"/>
              <a:gd name="connsiteX12" fmla="*/ 0 w 5663946"/>
              <a:gd name="connsiteY12" fmla="*/ 37585 h 375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663946" h="375851">
                <a:moveTo>
                  <a:pt x="0" y="37585"/>
                </a:moveTo>
                <a:cubicBezTo>
                  <a:pt x="0" y="27617"/>
                  <a:pt x="3960" y="18057"/>
                  <a:pt x="11008" y="11008"/>
                </a:cubicBezTo>
                <a:cubicBezTo>
                  <a:pt x="18057" y="3959"/>
                  <a:pt x="27616" y="0"/>
                  <a:pt x="37585" y="0"/>
                </a:cubicBezTo>
                <a:lnTo>
                  <a:pt x="5626361" y="0"/>
                </a:lnTo>
                <a:cubicBezTo>
                  <a:pt x="5636329" y="0"/>
                  <a:pt x="5645889" y="3960"/>
                  <a:pt x="5652938" y="11008"/>
                </a:cubicBezTo>
                <a:cubicBezTo>
                  <a:pt x="5659987" y="18057"/>
                  <a:pt x="5663946" y="27616"/>
                  <a:pt x="5663946" y="37585"/>
                </a:cubicBezTo>
                <a:lnTo>
                  <a:pt x="5663946" y="338266"/>
                </a:lnTo>
                <a:cubicBezTo>
                  <a:pt x="5663946" y="348234"/>
                  <a:pt x="5659986" y="357794"/>
                  <a:pt x="5652938" y="364843"/>
                </a:cubicBezTo>
                <a:cubicBezTo>
                  <a:pt x="5645889" y="371892"/>
                  <a:pt x="5636330" y="375851"/>
                  <a:pt x="5626361" y="375851"/>
                </a:cubicBezTo>
                <a:lnTo>
                  <a:pt x="37585" y="375851"/>
                </a:lnTo>
                <a:cubicBezTo>
                  <a:pt x="27617" y="375851"/>
                  <a:pt x="18057" y="371891"/>
                  <a:pt x="11008" y="364843"/>
                </a:cubicBezTo>
                <a:cubicBezTo>
                  <a:pt x="3959" y="357794"/>
                  <a:pt x="0" y="348235"/>
                  <a:pt x="0" y="338266"/>
                </a:cubicBezTo>
                <a:lnTo>
                  <a:pt x="0" y="37585"/>
                </a:lnTo>
                <a:close/>
              </a:path>
            </a:pathLst>
          </a:cu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64348" tIns="64348" rIns="64348" bIns="64348" spcCol="1270" anchor="ctr"/>
          <a:lstStyle/>
          <a:p>
            <a:pPr defTabSz="622300" fontAlgn="auto">
              <a:lnSpc>
                <a:spcPct val="90000"/>
              </a:lnSpc>
              <a:spcAft>
                <a:spcPct val="35000"/>
              </a:spcAft>
              <a:defRPr/>
            </a:pPr>
            <a:r>
              <a:rPr lang="en-US" sz="1200" dirty="0">
                <a:solidFill>
                  <a:srgbClr val="ADAFB2">
                    <a:lumMod val="50000"/>
                  </a:srgbClr>
                </a:solidFill>
                <a:latin typeface="Verdana"/>
              </a:rPr>
              <a:t>        </a:t>
            </a:r>
            <a:r>
              <a:rPr lang="en-US" sz="1600" dirty="0">
                <a:solidFill>
                  <a:srgbClr val="ADAFB2">
                    <a:lumMod val="50000"/>
                  </a:srgbClr>
                </a:solidFill>
                <a:latin typeface="Calibri"/>
                <a:cs typeface="Calibri"/>
              </a:rPr>
              <a:t>Data formats and </a:t>
            </a:r>
            <a:r>
              <a:rPr lang="en-US" sz="1600" dirty="0" smtClean="0">
                <a:solidFill>
                  <a:srgbClr val="ADAFB2">
                    <a:lumMod val="50000"/>
                  </a:srgbClr>
                </a:solidFill>
                <a:latin typeface="Calibri"/>
                <a:cs typeface="Calibri"/>
              </a:rPr>
              <a:t>parsing</a:t>
            </a:r>
            <a:endParaRPr lang="en-US" sz="1600" dirty="0">
              <a:solidFill>
                <a:srgbClr val="ADAFB2">
                  <a:lumMod val="50000"/>
                </a:srgbClr>
              </a:solidFill>
              <a:latin typeface="Calibri"/>
              <a:cs typeface="Calibri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946758" y="2649639"/>
            <a:ext cx="431800" cy="431800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rgbClr val="ADAFB2">
                <a:lumMod val="60000"/>
                <a:lumOff val="40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pPr eaLnBrk="0" hangingPunct="0">
              <a:defRPr/>
            </a:pPr>
            <a:endParaRPr lang="en-US" sz="2400" b="1" kern="0" dirty="0">
              <a:solidFill>
                <a:srgbClr val="000000"/>
              </a:solidFill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924904" y="1616207"/>
            <a:ext cx="431800" cy="431800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rgbClr val="ADAFB2">
                <a:lumMod val="60000"/>
                <a:lumOff val="40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pPr eaLnBrk="0" hangingPunct="0">
              <a:defRPr/>
            </a:pPr>
            <a:endParaRPr lang="en-US" sz="2400" b="1" kern="0" dirty="0">
              <a:solidFill>
                <a:srgbClr val="000000"/>
              </a:solidFill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pic>
        <p:nvPicPr>
          <p:cNvPr id="10" name="Picture 3" descr="C:\Documents and Settings\190132\Desktop\attach_documen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9973730">
            <a:off x="970941" y="1668595"/>
            <a:ext cx="32385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6" descr="C:\Documents and Settings\190132\Desktop\network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03908" y="2706789"/>
            <a:ext cx="319087" cy="31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Freeform 11"/>
          <p:cNvSpPr/>
          <p:nvPr/>
        </p:nvSpPr>
        <p:spPr>
          <a:xfrm>
            <a:off x="4067944" y="2420888"/>
            <a:ext cx="168275" cy="150813"/>
          </a:xfrm>
          <a:custGeom>
            <a:avLst/>
            <a:gdLst>
              <a:gd name="connsiteX0" fmla="*/ 0 w 150159"/>
              <a:gd name="connsiteY0" fmla="*/ 33827 h 169133"/>
              <a:gd name="connsiteX1" fmla="*/ 75080 w 150159"/>
              <a:gd name="connsiteY1" fmla="*/ 33827 h 169133"/>
              <a:gd name="connsiteX2" fmla="*/ 75080 w 150159"/>
              <a:gd name="connsiteY2" fmla="*/ 0 h 169133"/>
              <a:gd name="connsiteX3" fmla="*/ 150159 w 150159"/>
              <a:gd name="connsiteY3" fmla="*/ 84567 h 169133"/>
              <a:gd name="connsiteX4" fmla="*/ 75080 w 150159"/>
              <a:gd name="connsiteY4" fmla="*/ 169133 h 169133"/>
              <a:gd name="connsiteX5" fmla="*/ 75080 w 150159"/>
              <a:gd name="connsiteY5" fmla="*/ 135306 h 169133"/>
              <a:gd name="connsiteX6" fmla="*/ 0 w 150159"/>
              <a:gd name="connsiteY6" fmla="*/ 135306 h 169133"/>
              <a:gd name="connsiteX7" fmla="*/ 0 w 150159"/>
              <a:gd name="connsiteY7" fmla="*/ 33827 h 169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0159" h="169133">
                <a:moveTo>
                  <a:pt x="120127" y="0"/>
                </a:moveTo>
                <a:lnTo>
                  <a:pt x="120127" y="84567"/>
                </a:lnTo>
                <a:lnTo>
                  <a:pt x="150159" y="84567"/>
                </a:lnTo>
                <a:lnTo>
                  <a:pt x="75079" y="169133"/>
                </a:lnTo>
                <a:lnTo>
                  <a:pt x="0" y="84567"/>
                </a:lnTo>
                <a:lnTo>
                  <a:pt x="30032" y="84567"/>
                </a:lnTo>
                <a:lnTo>
                  <a:pt x="30032" y="0"/>
                </a:lnTo>
                <a:lnTo>
                  <a:pt x="120127" y="0"/>
                </a:lnTo>
                <a:close/>
              </a:path>
            </a:pathLst>
          </a:custGeom>
          <a:solidFill>
            <a:srgbClr val="ADAFB2">
              <a:lumMod val="20000"/>
              <a:lumOff val="80000"/>
            </a:srgbClr>
          </a:solidFill>
          <a:ln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33827" tIns="0" rIns="33827" bIns="45048" spcCol="1270" anchor="ctr"/>
          <a:lstStyle/>
          <a:p>
            <a:pPr algn="ctr" defTabSz="311150" fontAlgn="auto">
              <a:lnSpc>
                <a:spcPct val="90000"/>
              </a:lnSpc>
              <a:spcAft>
                <a:spcPct val="35000"/>
              </a:spcAft>
              <a:defRPr/>
            </a:pPr>
            <a:endParaRPr lang="en-US" sz="700" dirty="0">
              <a:solidFill>
                <a:srgbClr val="FFFFFF"/>
              </a:solidFill>
              <a:latin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67782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323528" y="1484784"/>
            <a:ext cx="5760640" cy="4896544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GB" sz="1800" dirty="0" smtClean="0">
                <a:latin typeface="Calibri"/>
                <a:cs typeface="Calibri"/>
              </a:rPr>
              <a:t>Webserver and client: The webserver is that computer which has some data (webpage, files or other resources) that a client can access. </a:t>
            </a:r>
          </a:p>
          <a:p>
            <a:pPr lvl="1">
              <a:lnSpc>
                <a:spcPct val="120000"/>
              </a:lnSpc>
            </a:pPr>
            <a:r>
              <a:rPr lang="en-GB" sz="1600" dirty="0" smtClean="0">
                <a:latin typeface="Calibri"/>
                <a:cs typeface="Calibri"/>
              </a:rPr>
              <a:t>Each webpage/ resource is located in some webserver or the other</a:t>
            </a:r>
          </a:p>
          <a:p>
            <a:pPr lvl="1">
              <a:lnSpc>
                <a:spcPct val="120000"/>
              </a:lnSpc>
            </a:pPr>
            <a:r>
              <a:rPr lang="en-GB" sz="1600" dirty="0" smtClean="0">
                <a:latin typeface="Calibri"/>
                <a:cs typeface="Calibri"/>
              </a:rPr>
              <a:t>URL (</a:t>
            </a:r>
            <a:r>
              <a:rPr lang="en-GB" sz="1600" i="1" dirty="0" smtClean="0">
                <a:latin typeface="Calibri"/>
                <a:cs typeface="Calibri"/>
              </a:rPr>
              <a:t>Uniform </a:t>
            </a:r>
            <a:r>
              <a:rPr lang="en-GB" sz="1600" i="1" dirty="0">
                <a:latin typeface="Calibri"/>
                <a:cs typeface="Calibri"/>
              </a:rPr>
              <a:t>Resource </a:t>
            </a:r>
            <a:r>
              <a:rPr lang="en-GB" sz="1600" i="1" dirty="0" smtClean="0">
                <a:latin typeface="Calibri"/>
                <a:cs typeface="Calibri"/>
              </a:rPr>
              <a:t>Locator</a:t>
            </a:r>
            <a:r>
              <a:rPr lang="en-GB" sz="1600" dirty="0" smtClean="0">
                <a:latin typeface="Calibri"/>
                <a:cs typeface="Calibri"/>
              </a:rPr>
              <a:t>) is a </a:t>
            </a:r>
            <a:r>
              <a:rPr lang="en-GB" sz="1600" dirty="0">
                <a:latin typeface="Calibri"/>
                <a:cs typeface="Calibri"/>
              </a:rPr>
              <a:t>way to uniquely represent a server and a resource on that </a:t>
            </a:r>
            <a:r>
              <a:rPr lang="en-GB" sz="1600" dirty="0" smtClean="0">
                <a:latin typeface="Calibri"/>
                <a:cs typeface="Calibri"/>
              </a:rPr>
              <a:t>server</a:t>
            </a:r>
          </a:p>
          <a:p>
            <a:pPr lvl="1">
              <a:lnSpc>
                <a:spcPct val="120000"/>
              </a:lnSpc>
            </a:pPr>
            <a:r>
              <a:rPr lang="en-GB" sz="1600" dirty="0" smtClean="0">
                <a:latin typeface="Calibri"/>
                <a:cs typeface="Calibri"/>
              </a:rPr>
              <a:t>More that 75 million web servers  (In 1993 there were ~500)</a:t>
            </a:r>
          </a:p>
          <a:p>
            <a:pPr lvl="1">
              <a:lnSpc>
                <a:spcPct val="120000"/>
              </a:lnSpc>
            </a:pPr>
            <a:r>
              <a:rPr lang="en-GB" sz="1600" dirty="0" smtClean="0">
                <a:latin typeface="Calibri"/>
                <a:cs typeface="Calibri"/>
              </a:rPr>
              <a:t>Google has 900,000 web servers </a:t>
            </a:r>
          </a:p>
          <a:p>
            <a:pPr>
              <a:lnSpc>
                <a:spcPct val="120000"/>
              </a:lnSpc>
            </a:pPr>
            <a:r>
              <a:rPr lang="en-GB" sz="1800" dirty="0" smtClean="0">
                <a:latin typeface="Calibri"/>
                <a:cs typeface="Calibri"/>
              </a:rPr>
              <a:t>HTTP (</a:t>
            </a:r>
            <a:r>
              <a:rPr lang="en-GB" sz="1800" i="1" dirty="0" smtClean="0">
                <a:latin typeface="Calibri"/>
                <a:cs typeface="Calibri"/>
              </a:rPr>
              <a:t>Hypertext Transfer Protocol </a:t>
            </a:r>
            <a:r>
              <a:rPr lang="en-GB" sz="1800" dirty="0" smtClean="0">
                <a:latin typeface="Calibri"/>
                <a:cs typeface="Calibri"/>
              </a:rPr>
              <a:t>) A specification for web clients and servers to interchange requests and responses</a:t>
            </a:r>
          </a:p>
          <a:p>
            <a:pPr>
              <a:lnSpc>
                <a:spcPct val="120000"/>
              </a:lnSpc>
            </a:pPr>
            <a:r>
              <a:rPr lang="en-GB" sz="1800" dirty="0" smtClean="0">
                <a:latin typeface="Calibri"/>
                <a:cs typeface="Calibri"/>
              </a:rPr>
              <a:t>HTML (</a:t>
            </a:r>
            <a:r>
              <a:rPr lang="en-GB" sz="1800" i="1" dirty="0" smtClean="0">
                <a:latin typeface="Calibri"/>
                <a:cs typeface="Calibri"/>
              </a:rPr>
              <a:t>Hypertext </a:t>
            </a:r>
            <a:r>
              <a:rPr lang="en-GB" sz="1800" i="1" dirty="0" err="1" smtClean="0">
                <a:latin typeface="Calibri"/>
                <a:cs typeface="Calibri"/>
              </a:rPr>
              <a:t>Markup</a:t>
            </a:r>
            <a:r>
              <a:rPr lang="en-GB" sz="1800" i="1" dirty="0" smtClean="0">
                <a:latin typeface="Calibri"/>
                <a:cs typeface="Calibri"/>
              </a:rPr>
              <a:t> language</a:t>
            </a:r>
            <a:r>
              <a:rPr lang="en-GB" sz="1800" dirty="0" smtClean="0">
                <a:latin typeface="Calibri"/>
                <a:cs typeface="Calibri"/>
              </a:rPr>
              <a:t>) A presentation format for results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/>
          <a:lstStyle/>
          <a:p>
            <a:r>
              <a:rPr lang="en-GB" sz="3200" dirty="0" smtClean="0"/>
              <a:t>How do we access the data from a webpage?</a:t>
            </a:r>
            <a:endParaRPr lang="en-GB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9973" y="2420888"/>
            <a:ext cx="3064027" cy="3352180"/>
          </a:xfrm>
          <a:prstGeom prst="rect">
            <a:avLst/>
          </a:prstGeom>
        </p:spPr>
      </p:pic>
      <p:cxnSp>
        <p:nvCxnSpPr>
          <p:cNvPr id="25" name="Connecteur droit 11"/>
          <p:cNvCxnSpPr/>
          <p:nvPr/>
        </p:nvCxnSpPr>
        <p:spPr>
          <a:xfrm>
            <a:off x="6156176" y="1673424"/>
            <a:ext cx="72008" cy="5184576"/>
          </a:xfrm>
          <a:prstGeom prst="line">
            <a:avLst/>
          </a:prstGeom>
          <a:ln w="3175" cap="rnd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3234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323528" y="1196752"/>
            <a:ext cx="7848872" cy="489654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GB" sz="1800" dirty="0">
                <a:latin typeface="Calibri"/>
                <a:cs typeface="Calibri"/>
              </a:rPr>
              <a:t>Web browser: </a:t>
            </a:r>
            <a:r>
              <a:rPr lang="en-GB" sz="1800" dirty="0" err="1" smtClean="0">
                <a:latin typeface="Calibri"/>
                <a:cs typeface="Calibri"/>
              </a:rPr>
              <a:t>eg</a:t>
            </a:r>
            <a:r>
              <a:rPr lang="en-GB" sz="1800" dirty="0" smtClean="0">
                <a:latin typeface="Calibri"/>
                <a:cs typeface="Calibri"/>
              </a:rPr>
              <a:t>. Google chrome</a:t>
            </a:r>
          </a:p>
          <a:p>
            <a:pPr>
              <a:lnSpc>
                <a:spcPct val="150000"/>
              </a:lnSpc>
            </a:pPr>
            <a:r>
              <a:rPr lang="en-GB" sz="1800" dirty="0" smtClean="0">
                <a:latin typeface="Calibri"/>
                <a:cs typeface="Calibri"/>
              </a:rPr>
              <a:t>At </a:t>
            </a:r>
            <a:r>
              <a:rPr lang="en-GB" sz="1800" dirty="0">
                <a:latin typeface="Calibri"/>
                <a:cs typeface="Calibri"/>
              </a:rPr>
              <a:t>the client end the web browser can make HTTP request to a web server and receives the response from the web </a:t>
            </a:r>
            <a:r>
              <a:rPr lang="en-GB" sz="1800" dirty="0" smtClean="0">
                <a:latin typeface="Calibri"/>
                <a:cs typeface="Calibri"/>
              </a:rPr>
              <a:t>server</a:t>
            </a:r>
            <a:endParaRPr lang="en-GB" sz="1800" dirty="0">
              <a:latin typeface="Calibri"/>
              <a:cs typeface="Calibri"/>
            </a:endParaRPr>
          </a:p>
          <a:p>
            <a:pPr lvl="1">
              <a:lnSpc>
                <a:spcPct val="150000"/>
              </a:lnSpc>
            </a:pPr>
            <a:r>
              <a:rPr lang="en-GB" sz="1600" dirty="0">
                <a:latin typeface="Calibri"/>
                <a:cs typeface="Calibri"/>
              </a:rPr>
              <a:t>The response received contains data that is used to display a website</a:t>
            </a:r>
          </a:p>
          <a:p>
            <a:pPr lvl="1">
              <a:lnSpc>
                <a:spcPct val="150000"/>
              </a:lnSpc>
            </a:pPr>
            <a:r>
              <a:rPr lang="en-GB" sz="1600" dirty="0">
                <a:latin typeface="Calibri"/>
                <a:cs typeface="Calibri"/>
              </a:rPr>
              <a:t>The website data is usually a mix of HTML documents, JavaScript files, CSS files, and </a:t>
            </a:r>
            <a:r>
              <a:rPr lang="en-GB" sz="1600" dirty="0" smtClean="0">
                <a:latin typeface="Calibri"/>
                <a:cs typeface="Calibri"/>
              </a:rPr>
              <a:t>images</a:t>
            </a:r>
          </a:p>
          <a:p>
            <a:pPr lvl="1">
              <a:lnSpc>
                <a:spcPct val="150000"/>
              </a:lnSpc>
            </a:pPr>
            <a:r>
              <a:rPr lang="en-GB" sz="1600" dirty="0" smtClean="0">
                <a:latin typeface="Calibri"/>
                <a:cs typeface="Calibri"/>
              </a:rPr>
              <a:t>It can contain other data not intended for display</a:t>
            </a:r>
          </a:p>
          <a:p>
            <a:pPr>
              <a:lnSpc>
                <a:spcPct val="150000"/>
              </a:lnSpc>
            </a:pPr>
            <a:r>
              <a:rPr lang="en-GB" sz="1800" dirty="0" smtClean="0">
                <a:latin typeface="Calibri"/>
                <a:cs typeface="Calibri"/>
              </a:rPr>
              <a:t>The HTTP response that a web client gets from the webserver contains more than just dat. One additional information is the HTTP status code:</a:t>
            </a:r>
          </a:p>
          <a:p>
            <a:pPr lvl="1">
              <a:lnSpc>
                <a:spcPct val="150000"/>
              </a:lnSpc>
            </a:pPr>
            <a:r>
              <a:rPr lang="en-GB" sz="1600" dirty="0">
                <a:latin typeface="Calibri"/>
                <a:cs typeface="Calibri"/>
              </a:rPr>
              <a:t>2</a:t>
            </a:r>
            <a:r>
              <a:rPr lang="en-GB" sz="1600" dirty="0" smtClean="0">
                <a:latin typeface="Calibri"/>
                <a:cs typeface="Calibri"/>
              </a:rPr>
              <a:t>xx: Everything went well, xx gives some additional details</a:t>
            </a:r>
          </a:p>
          <a:p>
            <a:pPr lvl="1">
              <a:lnSpc>
                <a:spcPct val="150000"/>
              </a:lnSpc>
            </a:pPr>
            <a:r>
              <a:rPr lang="en-GB" sz="1600" dirty="0" smtClean="0">
                <a:latin typeface="Calibri"/>
                <a:cs typeface="Calibri"/>
              </a:rPr>
              <a:t>1xx : additional information, 3xx : redirection, 4xx : client error, 5xx : server error</a:t>
            </a:r>
            <a:endParaRPr lang="en-GB" sz="1600" dirty="0">
              <a:latin typeface="Calibri"/>
              <a:cs typeface="Calibri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/>
          <a:lstStyle/>
          <a:p>
            <a:r>
              <a:rPr lang="en-GB" sz="3200" dirty="0" smtClean="0"/>
              <a:t>What does a web-browser do?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4108518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251520" y="1196752"/>
            <a:ext cx="8424936" cy="4536504"/>
          </a:xfrm>
        </p:spPr>
        <p:txBody>
          <a:bodyPr/>
          <a:lstStyle/>
          <a:p>
            <a:pPr marL="360000" indent="-360000">
              <a:lnSpc>
                <a:spcPct val="130000"/>
              </a:lnSpc>
            </a:pPr>
            <a:r>
              <a:rPr lang="en-GB" sz="1800" dirty="0" smtClean="0">
                <a:latin typeface="Calibri"/>
                <a:cs typeface="Calibri"/>
              </a:rPr>
              <a:t>Sometimes a webserver may also provide data through a web </a:t>
            </a:r>
            <a:r>
              <a:rPr lang="en-GB" sz="1800" i="1" dirty="0" smtClean="0">
                <a:latin typeface="Calibri"/>
                <a:cs typeface="Calibri"/>
              </a:rPr>
              <a:t>application programming interface (API) </a:t>
            </a:r>
            <a:r>
              <a:rPr lang="en-GB" sz="1800" i="1" dirty="0" err="1" smtClean="0">
                <a:latin typeface="Calibri"/>
                <a:cs typeface="Calibri"/>
              </a:rPr>
              <a:t>eg</a:t>
            </a:r>
            <a:r>
              <a:rPr lang="en-GB" sz="1800" i="1" dirty="0" smtClean="0">
                <a:latin typeface="Calibri"/>
                <a:cs typeface="Calibri"/>
              </a:rPr>
              <a:t>. twitter, yelp</a:t>
            </a:r>
          </a:p>
          <a:p>
            <a:pPr marL="360000" indent="-360000">
              <a:lnSpc>
                <a:spcPct val="130000"/>
              </a:lnSpc>
            </a:pPr>
            <a:r>
              <a:rPr lang="en-GB" sz="1800" dirty="0" smtClean="0">
                <a:latin typeface="Calibri"/>
                <a:cs typeface="Calibri"/>
              </a:rPr>
              <a:t>We can make use of the API service by making requests to the specific API URLs (</a:t>
            </a:r>
            <a:r>
              <a:rPr lang="en-GB" sz="1800" dirty="0" err="1" smtClean="0">
                <a:latin typeface="Calibri"/>
                <a:cs typeface="Calibri"/>
              </a:rPr>
              <a:t>eg</a:t>
            </a:r>
            <a:r>
              <a:rPr lang="en-GB" sz="1800" dirty="0">
                <a:latin typeface="Calibri"/>
                <a:cs typeface="Calibri"/>
              </a:rPr>
              <a:t>:</a:t>
            </a:r>
            <a:r>
              <a:rPr lang="en-GB" sz="1800" dirty="0" smtClean="0">
                <a:latin typeface="Calibri"/>
                <a:cs typeface="Calibri"/>
              </a:rPr>
              <a:t> https://</a:t>
            </a:r>
            <a:r>
              <a:rPr lang="en-GB" sz="1800" dirty="0" err="1" smtClean="0">
                <a:latin typeface="Calibri"/>
                <a:cs typeface="Calibri"/>
              </a:rPr>
              <a:t>api.yelp.com</a:t>
            </a:r>
            <a:r>
              <a:rPr lang="en-GB" sz="1800" dirty="0" smtClean="0">
                <a:latin typeface="Calibri"/>
                <a:cs typeface="Calibri"/>
              </a:rPr>
              <a:t>) and getting back response containing status and data</a:t>
            </a:r>
          </a:p>
          <a:p>
            <a:pPr marL="360000" indent="-360000">
              <a:lnSpc>
                <a:spcPct val="130000"/>
              </a:lnSpc>
            </a:pPr>
            <a:r>
              <a:rPr lang="en-GB" sz="1800" dirty="0" smtClean="0">
                <a:latin typeface="Calibri"/>
                <a:cs typeface="Calibri"/>
              </a:rPr>
              <a:t>Only difference is, instead of HTML pages, the data is in a more structured format that are easier for the programs to consume, such as JSON and XML</a:t>
            </a:r>
          </a:p>
          <a:p>
            <a:pPr marL="360000" indent="-360000">
              <a:lnSpc>
                <a:spcPct val="130000"/>
              </a:lnSpc>
            </a:pPr>
            <a:r>
              <a:rPr lang="en-GB" sz="1800" dirty="0" smtClean="0">
                <a:latin typeface="Calibri"/>
                <a:cs typeface="Calibri"/>
              </a:rPr>
              <a:t>JSON is especially well suited data exchange and is commonly used in APIs</a:t>
            </a:r>
          </a:p>
          <a:p>
            <a:pPr lvl="1">
              <a:lnSpc>
                <a:spcPct val="130000"/>
              </a:lnSpc>
            </a:pPr>
            <a:r>
              <a:rPr lang="en-US" sz="1600" dirty="0">
                <a:latin typeface="Calibri"/>
                <a:cs typeface="Calibri"/>
              </a:rPr>
              <a:t>JSON (JavaScript Object Notation) is a lightweight data-interchange </a:t>
            </a:r>
            <a:r>
              <a:rPr lang="en-US" sz="1600" dirty="0" smtClean="0">
                <a:latin typeface="Calibri"/>
                <a:cs typeface="Calibri"/>
              </a:rPr>
              <a:t>format</a:t>
            </a:r>
          </a:p>
          <a:p>
            <a:pPr lvl="1">
              <a:lnSpc>
                <a:spcPct val="130000"/>
              </a:lnSpc>
            </a:pPr>
            <a:r>
              <a:rPr lang="en-US" sz="1600" dirty="0" smtClean="0">
                <a:latin typeface="Calibri"/>
                <a:cs typeface="Calibri"/>
              </a:rPr>
              <a:t> </a:t>
            </a:r>
            <a:r>
              <a:rPr lang="en-US" sz="1600" dirty="0">
                <a:latin typeface="Calibri"/>
                <a:cs typeface="Calibri"/>
              </a:rPr>
              <a:t>It is easy for humans to read and write. It is easy for machines to parse and </a:t>
            </a:r>
            <a:r>
              <a:rPr lang="en-US" sz="1600" dirty="0" smtClean="0">
                <a:latin typeface="Calibri"/>
                <a:cs typeface="Calibri"/>
              </a:rPr>
              <a:t>generate</a:t>
            </a:r>
            <a:r>
              <a:rPr lang="en-US" sz="1600" dirty="0">
                <a:latin typeface="Calibri"/>
                <a:cs typeface="Calibri"/>
              </a:rPr>
              <a:t> 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1115616" y="274638"/>
            <a:ext cx="7571184" cy="706090"/>
          </a:xfrm>
        </p:spPr>
        <p:txBody>
          <a:bodyPr/>
          <a:lstStyle/>
          <a:p>
            <a:r>
              <a:rPr lang="en-GB" sz="3200" dirty="0" smtClean="0"/>
              <a:t>WEB API’s and Structured data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956274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251520" y="1340768"/>
            <a:ext cx="8568952" cy="4392488"/>
          </a:xfrm>
        </p:spPr>
        <p:txBody>
          <a:bodyPr/>
          <a:lstStyle/>
          <a:p>
            <a:pPr marL="360000" indent="-360000">
              <a:lnSpc>
                <a:spcPct val="130000"/>
              </a:lnSpc>
            </a:pPr>
            <a:r>
              <a:rPr lang="en-GB" sz="1800" dirty="0" smtClean="0">
                <a:latin typeface="Calibri"/>
                <a:cs typeface="Calibri"/>
              </a:rPr>
              <a:t>When a server provides an API it is fairly easy to understand the data structure (JSON) and collect the specific data that you need</a:t>
            </a:r>
          </a:p>
          <a:p>
            <a:pPr marL="360000" indent="-360000">
              <a:lnSpc>
                <a:spcPct val="130000"/>
              </a:lnSpc>
            </a:pPr>
            <a:r>
              <a:rPr lang="en-GB" sz="1600" dirty="0" smtClean="0">
                <a:latin typeface="Calibri"/>
                <a:cs typeface="Calibri"/>
              </a:rPr>
              <a:t>However if the information is provided in HTML pages, surrounded by ads and extraneous content it can get a little complicated and needs to be done in two steps (</a:t>
            </a:r>
            <a:r>
              <a:rPr lang="en-GB" sz="1600" dirty="0" err="1" smtClean="0">
                <a:latin typeface="Calibri"/>
                <a:cs typeface="Calibri"/>
              </a:rPr>
              <a:t>eg</a:t>
            </a:r>
            <a:r>
              <a:rPr lang="en-GB" sz="1600" dirty="0" smtClean="0">
                <a:latin typeface="Calibri"/>
                <a:cs typeface="Calibri"/>
              </a:rPr>
              <a:t>. http://</a:t>
            </a:r>
            <a:r>
              <a:rPr lang="en-GB" sz="1600" dirty="0" err="1" smtClean="0">
                <a:latin typeface="Calibri"/>
                <a:cs typeface="Calibri"/>
              </a:rPr>
              <a:t>www.yelp.com</a:t>
            </a:r>
            <a:r>
              <a:rPr lang="en-GB" sz="1600" dirty="0" smtClean="0">
                <a:latin typeface="Calibri"/>
                <a:cs typeface="Calibri"/>
              </a:rPr>
              <a:t>)</a:t>
            </a:r>
          </a:p>
          <a:p>
            <a:pPr marL="360000" indent="-360000">
              <a:lnSpc>
                <a:spcPct val="150000"/>
              </a:lnSpc>
            </a:pPr>
            <a:r>
              <a:rPr lang="en-GB" sz="1600" dirty="0" smtClean="0">
                <a:latin typeface="Calibri"/>
                <a:cs typeface="Calibri"/>
              </a:rPr>
              <a:t>Web crawler or spider: To automatically fetch the content (HTML + others) from the web</a:t>
            </a:r>
          </a:p>
          <a:p>
            <a:pPr marL="817200" lvl="1" indent="-360000">
              <a:lnSpc>
                <a:spcPct val="130000"/>
              </a:lnSpc>
            </a:pPr>
            <a:r>
              <a:rPr lang="en-GB" sz="1400" dirty="0" smtClean="0">
                <a:latin typeface="Calibri"/>
                <a:cs typeface="Calibri"/>
              </a:rPr>
              <a:t>Python Modules  - requests</a:t>
            </a:r>
          </a:p>
          <a:p>
            <a:pPr marL="360000" indent="-360000">
              <a:lnSpc>
                <a:spcPct val="130000"/>
              </a:lnSpc>
            </a:pPr>
            <a:r>
              <a:rPr lang="en-GB" sz="1600" dirty="0" smtClean="0">
                <a:latin typeface="Calibri"/>
                <a:cs typeface="Calibri"/>
              </a:rPr>
              <a:t>Web scraper: Parsing the HTML content to find the specific information you need </a:t>
            </a:r>
          </a:p>
          <a:p>
            <a:pPr marL="817200" lvl="1" indent="-360000">
              <a:lnSpc>
                <a:spcPct val="130000"/>
              </a:lnSpc>
            </a:pPr>
            <a:r>
              <a:rPr lang="en-GB" sz="1400" dirty="0" smtClean="0">
                <a:latin typeface="Calibri"/>
                <a:cs typeface="Calibri"/>
              </a:rPr>
              <a:t>Python Modules – beutifulsoup4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1115616" y="274638"/>
            <a:ext cx="7571184" cy="706090"/>
          </a:xfrm>
        </p:spPr>
        <p:txBody>
          <a:bodyPr/>
          <a:lstStyle/>
          <a:p>
            <a:r>
              <a:rPr lang="en-GB" sz="3200" dirty="0" smtClean="0"/>
              <a:t>Web scrapping UN-Structured data 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477100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8789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683568" y="1484784"/>
            <a:ext cx="4032448" cy="4408750"/>
            <a:chOff x="683568" y="1484784"/>
            <a:chExt cx="4032448" cy="4408750"/>
          </a:xfrm>
        </p:grpSpPr>
        <p:sp>
          <p:nvSpPr>
            <p:cNvPr id="23" name="TextBox 22"/>
            <p:cNvSpPr txBox="1"/>
            <p:nvPr/>
          </p:nvSpPr>
          <p:spPr>
            <a:xfrm>
              <a:off x="1547664" y="4293096"/>
              <a:ext cx="1944216" cy="160043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400" dirty="0" smtClean="0"/>
            </a:p>
            <a:p>
              <a:endParaRPr lang="en-US" sz="1400" dirty="0"/>
            </a:p>
            <a:p>
              <a:r>
                <a:rPr lang="en-US" sz="1400" dirty="0" smtClean="0"/>
                <a:t>    </a:t>
              </a:r>
            </a:p>
            <a:p>
              <a:pPr algn="ctr"/>
              <a:r>
                <a:rPr lang="en-US" sz="1400" dirty="0"/>
                <a:t> </a:t>
              </a:r>
              <a:r>
                <a:rPr lang="en-US" sz="1400" b="1" dirty="0" smtClean="0"/>
                <a:t>  </a:t>
              </a:r>
              <a:r>
                <a:rPr lang="en-US" sz="1400" b="1" dirty="0" err="1" smtClean="0"/>
                <a:t>Poonacha’s</a:t>
              </a:r>
              <a:r>
                <a:rPr lang="en-US" sz="1400" b="1" dirty="0" smtClean="0"/>
                <a:t>  Computer (Web Client)</a:t>
              </a:r>
            </a:p>
            <a:p>
              <a:endParaRPr lang="en-US" sz="1400" b="1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763688" y="4365104"/>
              <a:ext cx="1512168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Google Chrome</a:t>
              </a:r>
              <a:endParaRPr lang="en-US" sz="1400" dirty="0"/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 flipV="1">
              <a:off x="2051720" y="3068960"/>
              <a:ext cx="0" cy="115212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1547664" y="1484784"/>
              <a:ext cx="1944216" cy="1600438"/>
            </a:xfrm>
            <a:prstGeom prst="rect">
              <a:avLst/>
            </a:prstGeom>
            <a:solidFill>
              <a:srgbClr val="B9CDE5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/>
                <a:t>HEC’s  Server (Web Server)</a:t>
              </a:r>
            </a:p>
            <a:p>
              <a:pPr algn="ctr"/>
              <a:endParaRPr lang="en-US" sz="1400" dirty="0"/>
            </a:p>
            <a:p>
              <a:pPr algn="ctr"/>
              <a:endParaRPr lang="en-US" sz="1400" dirty="0" smtClean="0"/>
            </a:p>
            <a:p>
              <a:pPr algn="ctr"/>
              <a:endParaRPr lang="en-US" sz="1400" dirty="0"/>
            </a:p>
            <a:p>
              <a:pPr algn="ctr"/>
              <a:endParaRPr lang="en-US" sz="1400" dirty="0" smtClean="0"/>
            </a:p>
            <a:p>
              <a:endParaRPr lang="en-US" sz="14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763688" y="2132856"/>
              <a:ext cx="1512168" cy="73866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hlinkClick r:id="rId2"/>
                </a:rPr>
                <a:t>www.hec.fr</a:t>
              </a:r>
              <a:r>
                <a:rPr lang="en-US" sz="1400" dirty="0" smtClean="0"/>
                <a:t> data in HTML, CSS and JavaScript formats</a:t>
              </a:r>
              <a:endParaRPr lang="en-US" sz="14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83568" y="3429000"/>
              <a:ext cx="1512168" cy="52322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i="1" dirty="0" smtClean="0"/>
                <a:t>HTTP Request </a:t>
              </a:r>
              <a:r>
                <a:rPr lang="en-US" sz="1400" i="1" dirty="0" smtClean="0"/>
                <a:t>with URL data</a:t>
              </a:r>
              <a:endParaRPr lang="en-US" sz="1400" i="1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915816" y="3212976"/>
              <a:ext cx="1800200" cy="9541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i="1" dirty="0" smtClean="0"/>
                <a:t>HTTP Response </a:t>
              </a:r>
              <a:r>
                <a:rPr lang="en-US" sz="1400" i="1" dirty="0" smtClean="0"/>
                <a:t>with </a:t>
              </a:r>
              <a:r>
                <a:rPr lang="en-US" sz="1400" i="1" dirty="0" smtClean="0">
                  <a:hlinkClick r:id="rId2"/>
                </a:rPr>
                <a:t>www.hec.fr</a:t>
              </a:r>
              <a:r>
                <a:rPr lang="en-US" sz="1400" i="1" dirty="0" smtClean="0"/>
                <a:t> data </a:t>
              </a:r>
              <a:r>
                <a:rPr lang="en-US" sz="1400" i="1" dirty="0"/>
                <a:t>in  HTML, CSS and JavaScript formats</a:t>
              </a:r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>
              <a:off x="2987824" y="3140968"/>
              <a:ext cx="0" cy="108012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31702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theme/theme1.xml><?xml version="1.0" encoding="utf-8"?>
<a:theme xmlns:a="http://schemas.openxmlformats.org/drawingml/2006/main" name="HEC White Them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Urban Pop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1AE958051ADA443A3729C9C436D94D9" ma:contentTypeVersion="0" ma:contentTypeDescription="Create a new document." ma:contentTypeScope="" ma:versionID="983c5591148ee1915dc39c6818f945c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7EE2F1A-01D3-489D-AEF6-F5D0377BFCC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B75D7D2-4BCA-4C57-B8BB-5EB31A0FBF2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90B38389-3CFF-4B33-8C47-328092E754E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49042</TotalTime>
  <Words>543</Words>
  <Application>Microsoft Macintosh PowerPoint</Application>
  <PresentationFormat>On-screen Show (4:3)</PresentationFormat>
  <Paragraphs>56</Paragraphs>
  <Slides>8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HEC White Theme</vt:lpstr>
      <vt:lpstr>Introduction to Python SESSION – 2 API and scraping  </vt:lpstr>
      <vt:lpstr>Objectives</vt:lpstr>
      <vt:lpstr>How do we access the data from a webpage?</vt:lpstr>
      <vt:lpstr>What does a web-browser do?</vt:lpstr>
      <vt:lpstr>WEB API’s and Structured data</vt:lpstr>
      <vt:lpstr>Web scrapping UN-Structured data </vt:lpstr>
      <vt:lpstr>PowerPoint Presentation</vt:lpstr>
      <vt:lpstr>PowerPoint Presentation</vt:lpstr>
    </vt:vector>
  </TitlesOfParts>
  <Company>Hec Paris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Hec Paris</dc:creator>
  <cp:lastModifiedBy>Poonacha</cp:lastModifiedBy>
  <cp:revision>682</cp:revision>
  <cp:lastPrinted>2016-09-19T09:56:14Z</cp:lastPrinted>
  <dcterms:created xsi:type="dcterms:W3CDTF">2013-07-22T09:49:07Z</dcterms:created>
  <dcterms:modified xsi:type="dcterms:W3CDTF">2017-02-01T11:58:06Z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0x01010071AE958051ADA443A3729C9C436D94D9</vt:lpwstr>
  </property>
</Properties>
</file>