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notesMasterIdLst>
    <p:notesMasterId r:id="rId15"/>
  </p:notesMasterIdLst>
  <p:sldIdLst>
    <p:sldId id="256" r:id="rId4"/>
    <p:sldId id="257" r:id="rId5"/>
    <p:sldId id="258" r:id="rId6"/>
    <p:sldId id="266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x="9144000" cy="6858000" type="screen4x3"/>
  <p:notesSz cx="6794500" cy="9931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 " initials="" lastIdx="1" clrIdx="0">
    <p:extLst>
      <p:ext uri="{19B8F6BF-5375-455C-9EA6-DF929625EA0E}">
        <p15:presenceInfo xmlns:p15="http://schemas.microsoft.com/office/powerpoint/2012/main" userId="b1e1acd9d80d045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3964" autoAdjust="0"/>
  </p:normalViewPr>
  <p:slideViewPr>
    <p:cSldViewPr snapToGrid="0">
      <p:cViewPr varScale="1">
        <p:scale>
          <a:sx n="62" d="100"/>
          <a:sy n="62" d="100"/>
        </p:scale>
        <p:origin x="12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fr-FR" sz="1800" b="0" strike="noStrike" spc="-1">
                <a:solidFill>
                  <a:srgbClr val="000000"/>
                </a:solidFill>
                <a:latin typeface="Gill Sans MT"/>
              </a:rPr>
              <a:t>Click to move the slide</a:t>
            </a: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IN" sz="2000" b="0" strike="noStrike" spc="-1">
                <a:latin typeface="Arial"/>
              </a:rPr>
              <a:t>Click to edit the notes' format</a:t>
            </a:r>
          </a:p>
        </p:txBody>
      </p:sp>
      <p:sp>
        <p:nvSpPr>
          <p:cNvPr id="122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IN" sz="1400" b="0" strike="noStrike" spc="-1">
                <a:latin typeface="Times New Roman"/>
              </a:rPr>
              <a:t> </a:t>
            </a:r>
          </a:p>
        </p:txBody>
      </p:sp>
      <p:sp>
        <p:nvSpPr>
          <p:cNvPr id="123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IN" sz="1400" b="0" strike="noStrike" spc="-1">
                <a:latin typeface="Times New Roman"/>
              </a:rPr>
              <a:t> </a:t>
            </a:r>
          </a:p>
        </p:txBody>
      </p:sp>
      <p:sp>
        <p:nvSpPr>
          <p:cNvPr id="124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IN" sz="1400" b="0" strike="noStrike" spc="-1">
                <a:latin typeface="Times New Roman"/>
              </a:rPr>
              <a:t> </a:t>
            </a:r>
          </a:p>
        </p:txBody>
      </p:sp>
      <p:sp>
        <p:nvSpPr>
          <p:cNvPr id="125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64E6D23A-3489-45CD-B6DC-107B70E9A6A6}" type="slidenum">
              <a:rPr lang="en-IN" sz="1400" b="0" strike="noStrike" spc="-1">
                <a:latin typeface="Times New Roman"/>
              </a:rPr>
              <a:t>‹#›</a:t>
            </a:fld>
            <a:endParaRPr lang="en-IN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14400" y="744538"/>
            <a:ext cx="4965700" cy="3724275"/>
          </a:xfrm>
          <a:prstGeom prst="rect">
            <a:avLst/>
          </a:prstGeom>
        </p:spPr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679320" y="4717440"/>
            <a:ext cx="5435280" cy="4468680"/>
          </a:xfrm>
          <a:prstGeom prst="rect">
            <a:avLst/>
          </a:prstGeom>
        </p:spPr>
        <p:txBody>
          <a:bodyPr/>
          <a:lstStyle/>
          <a:p>
            <a:endParaRPr lang="en-IN" sz="2000" b="0" strike="noStrike" spc="-1">
              <a:latin typeface="Arial"/>
            </a:endParaRPr>
          </a:p>
        </p:txBody>
      </p:sp>
      <p:sp>
        <p:nvSpPr>
          <p:cNvPr id="170" name="TextShape 3"/>
          <p:cNvSpPr txBox="1"/>
          <p:nvPr/>
        </p:nvSpPr>
        <p:spPr>
          <a:xfrm>
            <a:off x="3848760" y="9433080"/>
            <a:ext cx="2944080" cy="4960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83B6A002-3898-4A76-A7B4-5D650898E30A}" type="slidenum">
              <a:rPr lang="en-IN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lang="en-IN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14400" y="744480"/>
            <a:ext cx="4965480" cy="3723840"/>
          </a:xfrm>
          <a:prstGeom prst="rect">
            <a:avLst/>
          </a:prstGeom>
        </p:spPr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679320" y="4717440"/>
            <a:ext cx="5435280" cy="446868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IN" sz="2000" b="0" strike="noStrike" spc="-1">
                <a:latin typeface="Arial"/>
              </a:rPr>
              <a:t>Results of first essay is close to complete </a:t>
            </a:r>
          </a:p>
          <a:p>
            <a:pPr>
              <a:lnSpc>
                <a:spcPct val="100000"/>
              </a:lnSpc>
            </a:pPr>
            <a:endParaRPr lang="en-IN" sz="2000" b="0" strike="noStrike" spc="-1">
              <a:latin typeface="Arial"/>
            </a:endParaRPr>
          </a:p>
        </p:txBody>
      </p:sp>
      <p:sp>
        <p:nvSpPr>
          <p:cNvPr id="173" name="TextShape 3"/>
          <p:cNvSpPr txBox="1"/>
          <p:nvPr/>
        </p:nvSpPr>
        <p:spPr>
          <a:xfrm>
            <a:off x="3848760" y="9433080"/>
            <a:ext cx="2944080" cy="4960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057585E2-0027-4CB3-BB45-A7F1A4582EE9}" type="slidenum">
              <a:rPr lang="en-IN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2</a:t>
            </a:fld>
            <a:endParaRPr lang="en-IN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14400" y="744538"/>
            <a:ext cx="4965700" cy="3724275"/>
          </a:xfrm>
          <a:prstGeom prst="rect">
            <a:avLst/>
          </a:prstGeom>
        </p:spPr>
      </p:sp>
      <p:sp>
        <p:nvSpPr>
          <p:cNvPr id="175" name="PlaceHolder 2"/>
          <p:cNvSpPr>
            <a:spLocks noGrp="1"/>
          </p:cNvSpPr>
          <p:nvPr>
            <p:ph type="body"/>
          </p:nvPr>
        </p:nvSpPr>
        <p:spPr>
          <a:xfrm>
            <a:off x="679320" y="4717440"/>
            <a:ext cx="5435280" cy="4468680"/>
          </a:xfrm>
          <a:prstGeom prst="rect">
            <a:avLst/>
          </a:prstGeom>
        </p:spPr>
        <p:txBody>
          <a:bodyPr/>
          <a:lstStyle/>
          <a:p>
            <a:r>
              <a:rPr lang="en-IN" sz="2000" b="0" strike="noStrike" spc="-1" dirty="0">
                <a:latin typeface="Arial"/>
              </a:rPr>
              <a:t>Platforms </a:t>
            </a:r>
          </a:p>
          <a:p>
            <a:r>
              <a:rPr lang="en-IN" sz="2000" b="0" strike="noStrike" spc="-1" dirty="0">
                <a:latin typeface="Arial"/>
              </a:rPr>
              <a:t>Hypertext - 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cross-referencing between related sections of text and associated graphic material.</a:t>
            </a:r>
          </a:p>
          <a:p>
            <a:r>
              <a:rPr lang="en-IN" sz="1200" b="0" i="0" strike="noStrike" kern="1200" spc="-1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</a:t>
            </a:r>
            <a:r>
              <a:rPr lang="en-GB" sz="1200" b="0" i="0" strike="noStrike" kern="1200" spc="-1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arkup</a:t>
            </a:r>
            <a:r>
              <a:rPr lang="en-GB" sz="1200" b="0" i="0" strike="noStrike" kern="1200" spc="-1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languages – </a:t>
            </a:r>
            <a:r>
              <a:rPr lang="en-GB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Markup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languages are designed for the processing, definition and presentation of 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text. Uses &lt;tags&gt;</a:t>
            </a:r>
          </a:p>
          <a:p>
            <a:r>
              <a:rPr lang="en-IN" sz="1200" b="0" i="0" u="none" strike="noStrike" kern="1200" spc="-1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</a:t>
            </a:r>
            <a:r>
              <a:rPr lang="en-GB" sz="1200" b="0" i="0" u="none" strike="noStrike" kern="1200" spc="-1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arkdown</a:t>
            </a:r>
            <a:r>
              <a:rPr lang="en-GB" sz="1200" b="0" i="0" u="none" strike="noStrike" kern="1200" spc="-1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Lightweight version of </a:t>
            </a:r>
            <a:r>
              <a:rPr lang="en-GB" sz="1200" b="0" i="0" u="none" strike="noStrike" kern="1200" spc="-1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markup</a:t>
            </a:r>
            <a:r>
              <a:rPr lang="en-GB" sz="1200" b="0" i="0" u="none" strike="noStrike" kern="1200" spc="-1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languages. </a:t>
            </a:r>
            <a:r>
              <a:rPr lang="en-GB" sz="1200" b="0" i="0" u="none" strike="noStrike" kern="1200" spc="-1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Eg.</a:t>
            </a:r>
            <a:r>
              <a:rPr lang="en-GB" sz="1200" b="0" i="0" u="none" strike="noStrike" kern="1200" spc="-1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spc="-1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Jupyter</a:t>
            </a:r>
            <a:r>
              <a:rPr lang="en-GB" sz="1200" b="0" i="0" u="none" strike="noStrike" kern="1200" spc="-1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notebook files</a:t>
            </a:r>
            <a:endParaRPr lang="en-IN" sz="2000" b="0" strike="noStrike" spc="-1" dirty="0">
              <a:latin typeface="Arial"/>
            </a:endParaRPr>
          </a:p>
        </p:txBody>
      </p:sp>
      <p:sp>
        <p:nvSpPr>
          <p:cNvPr id="176" name="TextShape 3"/>
          <p:cNvSpPr txBox="1"/>
          <p:nvPr/>
        </p:nvSpPr>
        <p:spPr>
          <a:xfrm>
            <a:off x="3848760" y="9433080"/>
            <a:ext cx="2944080" cy="4960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6C8A4CC6-0588-42D7-B9A8-3F7EE5A141D4}" type="slidenum">
              <a:rPr lang="en-IN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3</a:t>
            </a:fld>
            <a:endParaRPr lang="en-IN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14400" y="744538"/>
            <a:ext cx="4965700" cy="3724275"/>
          </a:xfrm>
          <a:prstGeom prst="rect">
            <a:avLst/>
          </a:prstGeom>
        </p:spPr>
      </p:sp>
      <p:sp>
        <p:nvSpPr>
          <p:cNvPr id="175" name="PlaceHolder 2"/>
          <p:cNvSpPr>
            <a:spLocks noGrp="1"/>
          </p:cNvSpPr>
          <p:nvPr>
            <p:ph type="body"/>
          </p:nvPr>
        </p:nvSpPr>
        <p:spPr>
          <a:xfrm>
            <a:off x="679320" y="4717440"/>
            <a:ext cx="5435280" cy="4468680"/>
          </a:xfrm>
          <a:prstGeom prst="rect">
            <a:avLst/>
          </a:prstGeom>
        </p:spPr>
        <p:txBody>
          <a:bodyPr/>
          <a:lstStyle/>
          <a:p>
            <a:r>
              <a:rPr lang="en-IN" sz="2000" b="0" strike="noStrike" spc="-1" dirty="0">
                <a:latin typeface="Arial"/>
              </a:rPr>
              <a:t>Platforms </a:t>
            </a:r>
          </a:p>
          <a:p>
            <a:r>
              <a:rPr lang="en-IN" sz="2000" b="0" strike="noStrike" spc="-1" dirty="0">
                <a:latin typeface="Arial"/>
              </a:rPr>
              <a:t>Hypertext - 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cross-referencing between related sections of text and associated graphic material.</a:t>
            </a:r>
          </a:p>
          <a:p>
            <a:r>
              <a:rPr lang="en-IN" sz="1200" b="0" i="0" strike="noStrike" kern="1200" spc="-1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</a:t>
            </a:r>
            <a:r>
              <a:rPr lang="en-GB" sz="1200" b="0" i="0" strike="noStrike" kern="1200" spc="-1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arkup</a:t>
            </a:r>
            <a:r>
              <a:rPr lang="en-GB" sz="1200" b="0" i="0" strike="noStrike" kern="1200" spc="-1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languages – </a:t>
            </a:r>
            <a:r>
              <a:rPr lang="en-GB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Markup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languages are designed for the processing, definition and presentation of 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text. Uses &lt;tags&gt;</a:t>
            </a:r>
          </a:p>
          <a:p>
            <a:r>
              <a:rPr lang="en-IN" sz="1200" b="0" i="0" u="none" strike="noStrike" kern="1200" spc="-1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</a:t>
            </a:r>
            <a:r>
              <a:rPr lang="en-GB" sz="1200" b="0" i="0" u="none" strike="noStrike" kern="1200" spc="-1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arkdown</a:t>
            </a:r>
            <a:r>
              <a:rPr lang="en-GB" sz="1200" b="0" i="0" u="none" strike="noStrike" kern="1200" spc="-1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Lightweight version of </a:t>
            </a:r>
            <a:r>
              <a:rPr lang="en-GB" sz="1200" b="0" i="0" u="none" strike="noStrike" kern="1200" spc="-1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markup</a:t>
            </a:r>
            <a:r>
              <a:rPr lang="en-GB" sz="1200" b="0" i="0" u="none" strike="noStrike" kern="1200" spc="-1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languages. </a:t>
            </a:r>
            <a:r>
              <a:rPr lang="en-GB" sz="1200" b="0" i="0" u="none" strike="noStrike" kern="1200" spc="-1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Eg.</a:t>
            </a:r>
            <a:r>
              <a:rPr lang="en-GB" sz="1200" b="0" i="0" u="none" strike="noStrike" kern="1200" spc="-1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spc="-1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Jupyter</a:t>
            </a:r>
            <a:r>
              <a:rPr lang="en-GB" sz="1200" b="0" i="0" u="none" strike="noStrike" kern="1200" spc="-1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notebook files</a:t>
            </a:r>
            <a:endParaRPr lang="en-IN" sz="2000" b="0" strike="noStrike" spc="-1" dirty="0">
              <a:latin typeface="Arial"/>
            </a:endParaRPr>
          </a:p>
        </p:txBody>
      </p:sp>
      <p:sp>
        <p:nvSpPr>
          <p:cNvPr id="176" name="TextShape 3"/>
          <p:cNvSpPr txBox="1"/>
          <p:nvPr/>
        </p:nvSpPr>
        <p:spPr>
          <a:xfrm>
            <a:off x="3848760" y="9433080"/>
            <a:ext cx="2944080" cy="4960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6C8A4CC6-0588-42D7-B9A8-3F7EE5A141D4}" type="slidenum">
              <a:rPr lang="en-IN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4</a:t>
            </a:fld>
            <a:endParaRPr lang="en-IN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474248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14400" y="744480"/>
            <a:ext cx="4965480" cy="3723840"/>
          </a:xfrm>
          <a:prstGeom prst="rect">
            <a:avLst/>
          </a:prstGeom>
        </p:spPr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679320" y="4717440"/>
            <a:ext cx="5435280" cy="4468680"/>
          </a:xfrm>
          <a:prstGeom prst="rect">
            <a:avLst/>
          </a:prstGeom>
        </p:spPr>
        <p:txBody>
          <a:bodyPr/>
          <a:lstStyle/>
          <a:p>
            <a:r>
              <a:rPr lang="en-IN" sz="2000" b="0" strike="noStrike" spc="-1">
                <a:latin typeface="Arial"/>
              </a:rPr>
              <a:t>DNS </a:t>
            </a:r>
          </a:p>
        </p:txBody>
      </p:sp>
      <p:sp>
        <p:nvSpPr>
          <p:cNvPr id="179" name="TextShape 3"/>
          <p:cNvSpPr txBox="1"/>
          <p:nvPr/>
        </p:nvSpPr>
        <p:spPr>
          <a:xfrm>
            <a:off x="3848760" y="9433080"/>
            <a:ext cx="2944080" cy="4960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DDF7B941-A661-4DF2-A91B-470474300D8D}" type="slidenum">
              <a:rPr lang="en-IN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5</a:t>
            </a:fld>
            <a:endParaRPr lang="en-IN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14400" y="744538"/>
            <a:ext cx="4965700" cy="3724275"/>
          </a:xfrm>
          <a:prstGeom prst="rect">
            <a:avLst/>
          </a:prstGeom>
        </p:spPr>
      </p:sp>
      <p:sp>
        <p:nvSpPr>
          <p:cNvPr id="181" name="PlaceHolder 2"/>
          <p:cNvSpPr>
            <a:spLocks noGrp="1"/>
          </p:cNvSpPr>
          <p:nvPr>
            <p:ph type="body"/>
          </p:nvPr>
        </p:nvSpPr>
        <p:spPr>
          <a:xfrm>
            <a:off x="679320" y="4717440"/>
            <a:ext cx="5435280" cy="4468680"/>
          </a:xfrm>
          <a:prstGeom prst="rect">
            <a:avLst/>
          </a:prstGeom>
        </p:spPr>
        <p:txBody>
          <a:bodyPr/>
          <a:lstStyle/>
          <a:p>
            <a:pPr marL="360000" indent="-359640">
              <a:lnSpc>
                <a:spcPct val="130000"/>
              </a:lnSpc>
            </a:pPr>
            <a:r>
              <a:rPr lang="en-IN" sz="1600" b="0" strike="noStrike" spc="-1">
                <a:latin typeface="+mn-lt"/>
              </a:rPr>
              <a:t>Parsing</a:t>
            </a:r>
            <a:endParaRPr lang="en-IN" sz="1600" b="0" strike="noStrike" spc="-1">
              <a:latin typeface="Arial"/>
            </a:endParaRPr>
          </a:p>
          <a:p>
            <a:pPr marL="817200" indent="-359640">
              <a:lnSpc>
                <a:spcPct val="130000"/>
              </a:lnSpc>
            </a:pPr>
            <a:r>
              <a:rPr lang="en-IN" sz="1400" b="0" strike="noStrike" spc="-1">
                <a:latin typeface="+mn-lt"/>
              </a:rPr>
              <a:t>A parser is a software component that takes input data (frequently text) and builds a data structure</a:t>
            </a:r>
            <a:endParaRPr lang="en-IN" sz="1400" b="0" strike="noStrike" spc="-1">
              <a:latin typeface="Arial"/>
            </a:endParaRPr>
          </a:p>
          <a:p>
            <a:pPr marL="817200" indent="-359640">
              <a:lnSpc>
                <a:spcPct val="130000"/>
              </a:lnSpc>
            </a:pPr>
            <a:r>
              <a:rPr lang="en-IN" sz="1400" b="0" strike="noStrike" spc="-1">
                <a:latin typeface="+mn-lt"/>
              </a:rPr>
              <a:t>HTML parser can read HTML data, identify different elements in the HTML data and creates a tree like data structure  </a:t>
            </a:r>
            <a:endParaRPr lang="en-IN" sz="1400" b="0" strike="noStrike" spc="-1">
              <a:latin typeface="Arial"/>
            </a:endParaRPr>
          </a:p>
          <a:p>
            <a:pPr marL="817200" indent="-359640">
              <a:lnSpc>
                <a:spcPct val="130000"/>
              </a:lnSpc>
            </a:pPr>
            <a:endParaRPr lang="en-IN" sz="1400" b="0" strike="noStrike" spc="-1">
              <a:latin typeface="Arial"/>
            </a:endParaRPr>
          </a:p>
        </p:txBody>
      </p:sp>
      <p:sp>
        <p:nvSpPr>
          <p:cNvPr id="182" name="TextShape 3"/>
          <p:cNvSpPr txBox="1"/>
          <p:nvPr/>
        </p:nvSpPr>
        <p:spPr>
          <a:xfrm>
            <a:off x="3848760" y="9433080"/>
            <a:ext cx="2944080" cy="4960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743F53FD-BBA6-4987-8F6B-7CECEB523842}" type="slidenum">
              <a:rPr lang="en-IN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6</a:t>
            </a:fld>
            <a:endParaRPr lang="en-IN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14400" y="744538"/>
            <a:ext cx="4965700" cy="3724275"/>
          </a:xfrm>
          <a:prstGeom prst="rect">
            <a:avLst/>
          </a:prstGeom>
        </p:spPr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679320" y="4717440"/>
            <a:ext cx="5435280" cy="4468680"/>
          </a:xfrm>
          <a:prstGeom prst="rect">
            <a:avLst/>
          </a:prstGeom>
        </p:spPr>
        <p:txBody>
          <a:bodyPr/>
          <a:lstStyle/>
          <a:p>
            <a:endParaRPr lang="en-IN" sz="2000" b="0" strike="noStrike" spc="-1">
              <a:latin typeface="Arial"/>
            </a:endParaRPr>
          </a:p>
        </p:txBody>
      </p:sp>
      <p:sp>
        <p:nvSpPr>
          <p:cNvPr id="185" name="TextShape 3"/>
          <p:cNvSpPr txBox="1"/>
          <p:nvPr/>
        </p:nvSpPr>
        <p:spPr>
          <a:xfrm>
            <a:off x="3848760" y="9433080"/>
            <a:ext cx="2944080" cy="4960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3A774291-8DB6-4883-8FBB-11749407D130}" type="slidenum">
              <a:rPr lang="en-IN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7</a:t>
            </a:fld>
            <a:endParaRPr lang="en-IN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14400" y="744480"/>
            <a:ext cx="4965480" cy="3723840"/>
          </a:xfrm>
          <a:prstGeom prst="rect">
            <a:avLst/>
          </a:prstGeom>
        </p:spPr>
      </p:sp>
      <p:sp>
        <p:nvSpPr>
          <p:cNvPr id="187" name="PlaceHolder 2"/>
          <p:cNvSpPr>
            <a:spLocks noGrp="1"/>
          </p:cNvSpPr>
          <p:nvPr>
            <p:ph type="body"/>
          </p:nvPr>
        </p:nvSpPr>
        <p:spPr>
          <a:xfrm>
            <a:off x="679320" y="4717440"/>
            <a:ext cx="5435280" cy="4468680"/>
          </a:xfrm>
          <a:prstGeom prst="rect">
            <a:avLst/>
          </a:prstGeom>
        </p:spPr>
        <p:txBody>
          <a:bodyPr/>
          <a:lstStyle/>
          <a:p>
            <a:endParaRPr lang="en-IN" sz="2000" b="0" strike="noStrike" spc="-1">
              <a:latin typeface="Arial"/>
            </a:endParaRPr>
          </a:p>
        </p:txBody>
      </p:sp>
      <p:sp>
        <p:nvSpPr>
          <p:cNvPr id="188" name="TextShape 3"/>
          <p:cNvSpPr txBox="1"/>
          <p:nvPr/>
        </p:nvSpPr>
        <p:spPr>
          <a:xfrm>
            <a:off x="3848760" y="9433080"/>
            <a:ext cx="2944080" cy="4960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1338A554-72DD-44E4-8A02-D8CC5357C008}" type="slidenum">
              <a:rPr lang="en-IN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8</a:t>
            </a:fld>
            <a:endParaRPr lang="en-IN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14400" y="744538"/>
            <a:ext cx="4965700" cy="3724275"/>
          </a:xfrm>
          <a:prstGeom prst="rect">
            <a:avLst/>
          </a:prstGeom>
        </p:spPr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679320" y="4717440"/>
            <a:ext cx="5435280" cy="4468680"/>
          </a:xfrm>
          <a:prstGeom prst="rect">
            <a:avLst/>
          </a:prstGeom>
        </p:spPr>
        <p:txBody>
          <a:bodyPr/>
          <a:lstStyle/>
          <a:p>
            <a:endParaRPr lang="en-IN" sz="2000" b="0" strike="noStrike" spc="-1">
              <a:latin typeface="Arial"/>
            </a:endParaRPr>
          </a:p>
        </p:txBody>
      </p:sp>
      <p:sp>
        <p:nvSpPr>
          <p:cNvPr id="185" name="TextShape 3"/>
          <p:cNvSpPr txBox="1"/>
          <p:nvPr/>
        </p:nvSpPr>
        <p:spPr>
          <a:xfrm>
            <a:off x="3848760" y="9433080"/>
            <a:ext cx="2944080" cy="4960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3A774291-8DB6-4883-8FBB-11749407D130}" type="slidenum">
              <a:rPr lang="en-IN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11</a:t>
            </a:fld>
            <a:endParaRPr lang="en-IN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103217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7" name="PlaceHolder 6"/>
          <p:cNvSpPr>
            <a:spLocks noGrp="1"/>
          </p:cNvSpPr>
          <p:nvPr>
            <p:ph type="body"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8" name="PlaceHolder 7"/>
          <p:cNvSpPr>
            <a:spLocks noGrp="1"/>
          </p:cNvSpPr>
          <p:nvPr>
            <p:ph type="body"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17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18" name="PlaceHolder 6"/>
          <p:cNvSpPr>
            <a:spLocks noGrp="1"/>
          </p:cNvSpPr>
          <p:nvPr>
            <p:ph type="body"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19" name="PlaceHolder 7"/>
          <p:cNvSpPr>
            <a:spLocks noGrp="1"/>
          </p:cNvSpPr>
          <p:nvPr>
            <p:ph type="body"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3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17" Type="http://schemas.openxmlformats.org/officeDocument/2006/relationships/image" Target="../media/image6.png"/><Relationship Id="rId2" Type="http://schemas.openxmlformats.org/officeDocument/2006/relationships/slideLayout" Target="../slideLayouts/slideLayout26.xml"/><Relationship Id="rId16" Type="http://schemas.openxmlformats.org/officeDocument/2006/relationships/image" Target="../media/image5.jpeg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997000"/>
            <a:ext cx="8229240" cy="1800000"/>
          </a:xfrm>
          <a:prstGeom prst="rect">
            <a:avLst/>
          </a:prstGeom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fr-FR" sz="4800" b="1" strike="noStrike" cap="all" spc="-1">
                <a:solidFill>
                  <a:srgbClr val="073A76"/>
                </a:solidFill>
                <a:latin typeface="Gill Sans"/>
              </a:rPr>
              <a:t>ENTER THE TITLE OF YOUR PRESENTATION</a:t>
            </a:r>
            <a:endParaRPr lang="fr-FR" sz="4800" b="0" strike="noStrike" spc="-1">
              <a:solidFill>
                <a:srgbClr val="000000"/>
              </a:solidFill>
              <a:latin typeface="Gill Sans MT"/>
            </a:endParaRPr>
          </a:p>
        </p:txBody>
      </p:sp>
      <p:pic>
        <p:nvPicPr>
          <p:cNvPr id="5" name="Image 5"/>
          <p:cNvPicPr/>
          <p:nvPr/>
        </p:nvPicPr>
        <p:blipFill>
          <a:blip r:embed="rId14"/>
          <a:stretch/>
        </p:blipFill>
        <p:spPr>
          <a:xfrm>
            <a:off x="2369880" y="476640"/>
            <a:ext cx="4547160" cy="1399680"/>
          </a:xfrm>
          <a:prstGeom prst="rect">
            <a:avLst/>
          </a:prstGeom>
          <a:ln>
            <a:noFill/>
          </a:ln>
        </p:spPr>
      </p:pic>
      <p:pic>
        <p:nvPicPr>
          <p:cNvPr id="2" name="Image 7"/>
          <p:cNvPicPr/>
          <p:nvPr/>
        </p:nvPicPr>
        <p:blipFill>
          <a:blip r:embed="rId15"/>
          <a:stretch/>
        </p:blipFill>
        <p:spPr>
          <a:xfrm>
            <a:off x="3069360" y="6021360"/>
            <a:ext cx="3148200" cy="674640"/>
          </a:xfrm>
          <a:prstGeom prst="rect">
            <a:avLst/>
          </a:prstGeom>
          <a:ln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3200" b="0" strike="noStrike" spc="-1">
                <a:solidFill>
                  <a:srgbClr val="000000"/>
                </a:solidFill>
                <a:latin typeface="Gill Sans MT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400" b="0" strike="noStrike" spc="-1">
                <a:solidFill>
                  <a:srgbClr val="000000"/>
                </a:solidFill>
                <a:latin typeface="Gill Sans MT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Gill Sans MT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000" b="0" strike="noStrike" spc="-1">
                <a:solidFill>
                  <a:srgbClr val="000000"/>
                </a:solidFill>
                <a:latin typeface="Gill Sans MT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Gill Sans MT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Gill Sans MT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Gill Sans MT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90000" tIns="45000" rIns="90000" bIns="45000"/>
          <a:lstStyle/>
          <a:p>
            <a:pPr marL="514440" indent="-514080">
              <a:lnSpc>
                <a:spcPct val="100000"/>
              </a:lnSpc>
              <a:spcBef>
                <a:spcPts val="641"/>
              </a:spcBef>
              <a:buClr>
                <a:srgbClr val="084C8D"/>
              </a:buClr>
              <a:buFont typeface="Wingdings" charset="2"/>
              <a:buChar char=""/>
            </a:pPr>
            <a:r>
              <a:rPr lang="fr-FR" sz="3200" b="0" strike="noStrike" spc="-1">
                <a:solidFill>
                  <a:srgbClr val="000000"/>
                </a:solidFill>
                <a:latin typeface="Gill Sans"/>
              </a:rPr>
              <a:t>Click here to enter your text</a:t>
            </a:r>
            <a:endParaRPr lang="fr-FR" sz="32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fr-FR" sz="4400" b="1" strike="noStrike" cap="all" spc="-1">
                <a:solidFill>
                  <a:srgbClr val="084C8D"/>
                </a:solidFill>
                <a:latin typeface="Gill Sans"/>
              </a:rPr>
              <a:t>TITLE OF TEXT SLIDE</a:t>
            </a:r>
            <a:endParaRPr lang="fr-FR" sz="4400" b="0" strike="noStrike" spc="-1">
              <a:solidFill>
                <a:srgbClr val="000000"/>
              </a:solidFill>
              <a:latin typeface="Gill Sans MT"/>
            </a:endParaRPr>
          </a:p>
        </p:txBody>
      </p:sp>
      <p:pic>
        <p:nvPicPr>
          <p:cNvPr id="42" name="Image 5"/>
          <p:cNvPicPr/>
          <p:nvPr/>
        </p:nvPicPr>
        <p:blipFill>
          <a:blip r:embed="rId14"/>
          <a:srcRect b="35071"/>
          <a:stretch/>
        </p:blipFill>
        <p:spPr>
          <a:xfrm>
            <a:off x="465840" y="6348600"/>
            <a:ext cx="656640" cy="279720"/>
          </a:xfrm>
          <a:prstGeom prst="rect">
            <a:avLst/>
          </a:prstGeom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Image 2"/>
          <p:cNvPicPr/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saturation sat="320000"/>
                    </a14:imgEffect>
                  </a14:imgLayer>
                </a14:imgProps>
              </a:ext>
            </a:extLst>
          </a:blip>
          <a:srcRect t="22826"/>
          <a:stretch/>
        </p:blipFill>
        <p:spPr>
          <a:xfrm>
            <a:off x="0" y="1431000"/>
            <a:ext cx="9143640" cy="5416200"/>
          </a:xfrm>
          <a:prstGeom prst="rect">
            <a:avLst/>
          </a:prstGeom>
          <a:ln>
            <a:noFill/>
          </a:ln>
        </p:spPr>
      </p:pic>
      <p:pic>
        <p:nvPicPr>
          <p:cNvPr id="80" name="Image 7"/>
          <p:cNvPicPr/>
          <p:nvPr/>
        </p:nvPicPr>
        <p:blipFill>
          <a:blip r:embed="rId16"/>
          <a:stretch/>
        </p:blipFill>
        <p:spPr>
          <a:xfrm>
            <a:off x="2765880" y="207720"/>
            <a:ext cx="3426120" cy="1054800"/>
          </a:xfrm>
          <a:prstGeom prst="rect">
            <a:avLst/>
          </a:prstGeom>
          <a:ln>
            <a:noFill/>
          </a:ln>
        </p:spPr>
      </p:pic>
      <p:pic>
        <p:nvPicPr>
          <p:cNvPr id="81" name="Image 5"/>
          <p:cNvPicPr/>
          <p:nvPr/>
        </p:nvPicPr>
        <p:blipFill>
          <a:blip r:embed="rId17"/>
          <a:stretch/>
        </p:blipFill>
        <p:spPr>
          <a:xfrm>
            <a:off x="3194280" y="6021360"/>
            <a:ext cx="2755440" cy="590040"/>
          </a:xfrm>
          <a:prstGeom prst="rect">
            <a:avLst/>
          </a:prstGeom>
          <a:ln>
            <a:noFill/>
          </a:ln>
        </p:spPr>
      </p:pic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fr-FR" sz="1800" b="0" strike="noStrike" spc="-1">
                <a:solidFill>
                  <a:srgbClr val="000000"/>
                </a:solidFill>
                <a:latin typeface="Gill Sans MT"/>
              </a:rPr>
              <a:t>Click to edit the title text format</a:t>
            </a: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3200" b="0" strike="noStrike" spc="-1">
                <a:solidFill>
                  <a:srgbClr val="000000"/>
                </a:solidFill>
                <a:latin typeface="Gill Sans MT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400" b="0" strike="noStrike" spc="-1">
                <a:solidFill>
                  <a:srgbClr val="000000"/>
                </a:solidFill>
                <a:latin typeface="Gill Sans MT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Gill Sans MT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000" b="0" strike="noStrike" spc="-1">
                <a:solidFill>
                  <a:srgbClr val="000000"/>
                </a:solidFill>
                <a:latin typeface="Gill Sans MT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Gill Sans MT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Gill Sans MT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Gill Sans MT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hec.fr/" TargetMode="Externa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ec.fr/login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://www.hec.fr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hec.edu/robots.txt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github.com/ibm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://api.github.com/orgs/ibm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Shape 1"/>
          <p:cNvSpPr txBox="1"/>
          <p:nvPr/>
        </p:nvSpPr>
        <p:spPr>
          <a:xfrm>
            <a:off x="1043640" y="2637000"/>
            <a:ext cx="7642800" cy="791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br>
              <a:rPr dirty="0"/>
            </a:br>
            <a:r>
              <a:rPr lang="fr-FR" sz="2800" b="1" strike="noStrike" cap="all" spc="-1" dirty="0">
                <a:solidFill>
                  <a:srgbClr val="073A76"/>
                </a:solidFill>
                <a:latin typeface="Gill Sans"/>
              </a:rPr>
              <a:t>SESSION – 3</a:t>
            </a:r>
            <a:br>
              <a:rPr dirty="0"/>
            </a:br>
            <a:r>
              <a:rPr lang="fr-FR" sz="2800" b="1" strike="noStrike" cap="all" spc="-1" dirty="0">
                <a:solidFill>
                  <a:srgbClr val="073A76"/>
                </a:solidFill>
                <a:latin typeface="Gill Sans"/>
              </a:rPr>
              <a:t>Web apis and </a:t>
            </a:r>
            <a:r>
              <a:rPr lang="fr-FR" sz="2800" b="1" strike="noStrike" cap="all" spc="-1" dirty="0" err="1">
                <a:solidFill>
                  <a:srgbClr val="073A76"/>
                </a:solidFill>
                <a:latin typeface="Gill Sans"/>
              </a:rPr>
              <a:t>scraping</a:t>
            </a:r>
            <a:r>
              <a:rPr lang="fr-FR" sz="2800" b="1" strike="noStrike" cap="all" spc="-1" dirty="0">
                <a:solidFill>
                  <a:srgbClr val="073A76"/>
                </a:solidFill>
                <a:latin typeface="Gill Sans"/>
              </a:rPr>
              <a:t> </a:t>
            </a:r>
            <a:br>
              <a:rPr dirty="0"/>
            </a:br>
            <a:endParaRPr lang="fr-FR" sz="2800" b="0" strike="noStrike" spc="-1" dirty="0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" name="Group 2"/>
          <p:cNvGrpSpPr/>
          <p:nvPr/>
        </p:nvGrpSpPr>
        <p:grpSpPr>
          <a:xfrm>
            <a:off x="611640" y="1484640"/>
            <a:ext cx="4104000" cy="4390560"/>
            <a:chOff x="611640" y="1484640"/>
            <a:chExt cx="4104000" cy="4390560"/>
          </a:xfrm>
        </p:grpSpPr>
        <p:sp>
          <p:nvSpPr>
            <p:cNvPr id="151" name="CustomShape 3"/>
            <p:cNvSpPr/>
            <p:nvPr/>
          </p:nvSpPr>
          <p:spPr>
            <a:xfrm>
              <a:off x="1547640" y="4293000"/>
              <a:ext cx="1944000" cy="15822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>
                <a:lnSpc>
                  <a:spcPct val="100000"/>
                </a:lnSpc>
              </a:pPr>
              <a:endParaRPr lang="en-IN" sz="18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endParaRPr lang="en-IN" sz="18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IN" sz="1400" b="0" strike="noStrike" spc="-1">
                  <a:solidFill>
                    <a:srgbClr val="000000"/>
                  </a:solidFill>
                  <a:latin typeface="Gill Sans MT"/>
                </a:rPr>
                <a:t>    </a:t>
              </a:r>
              <a:endParaRPr lang="en-IN" sz="14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IN" sz="1400" b="0" strike="noStrike" spc="-1">
                  <a:solidFill>
                    <a:srgbClr val="000000"/>
                  </a:solidFill>
                  <a:latin typeface="Gill Sans MT"/>
                </a:rPr>
                <a:t> </a:t>
              </a:r>
              <a:r>
                <a:rPr lang="en-IN" sz="1400" b="1" strike="noStrike" spc="-1">
                  <a:solidFill>
                    <a:srgbClr val="000000"/>
                  </a:solidFill>
                  <a:latin typeface="Gill Sans MT"/>
                </a:rPr>
                <a:t>  Poonacha’s  Computer (Web Client)</a:t>
              </a:r>
              <a:endParaRPr lang="en-IN" sz="14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endParaRPr lang="en-IN" sz="1400" b="0" strike="noStrike" spc="-1">
                <a:latin typeface="Arial"/>
              </a:endParaRPr>
            </a:p>
          </p:txBody>
        </p:sp>
        <p:sp>
          <p:nvSpPr>
            <p:cNvPr id="152" name="CustomShape 4"/>
            <p:cNvSpPr/>
            <p:nvPr/>
          </p:nvSpPr>
          <p:spPr>
            <a:xfrm>
              <a:off x="1763640" y="4365000"/>
              <a:ext cx="1511640" cy="303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IN" sz="1400" b="0" strike="noStrike" spc="-1">
                  <a:solidFill>
                    <a:srgbClr val="000000"/>
                  </a:solidFill>
                  <a:latin typeface="Gill Sans MT"/>
                </a:rPr>
                <a:t>Google Chrome</a:t>
              </a:r>
              <a:endParaRPr lang="en-IN" sz="1400" b="0" strike="noStrike" spc="-1">
                <a:latin typeface="Arial"/>
              </a:endParaRPr>
            </a:p>
          </p:txBody>
        </p:sp>
        <p:sp>
          <p:nvSpPr>
            <p:cNvPr id="153" name="CustomShape 5"/>
            <p:cNvSpPr/>
            <p:nvPr/>
          </p:nvSpPr>
          <p:spPr>
            <a:xfrm flipV="1">
              <a:off x="2051640" y="1916640"/>
              <a:ext cx="360" cy="115164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round/>
              <a:tailEnd type="triangl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54" name="CustomShape 6"/>
            <p:cNvSpPr/>
            <p:nvPr/>
          </p:nvSpPr>
          <p:spPr>
            <a:xfrm>
              <a:off x="1547640" y="1484640"/>
              <a:ext cx="1944000" cy="1582200"/>
            </a:xfrm>
            <a:prstGeom prst="rect">
              <a:avLst/>
            </a:prstGeom>
            <a:solidFill>
              <a:srgbClr val="B9CDE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IN" sz="1400" b="1" strike="noStrike" spc="-1">
                  <a:solidFill>
                    <a:srgbClr val="000000"/>
                  </a:solidFill>
                  <a:latin typeface="Gill Sans MT"/>
                </a:rPr>
                <a:t>HEC’s  Server (Web Server)</a:t>
              </a:r>
              <a:endParaRPr lang="en-IN" sz="14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endParaRPr lang="en-IN" sz="14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endParaRPr lang="en-IN" sz="14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endParaRPr lang="en-IN" sz="14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endParaRPr lang="en-IN" sz="14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endParaRPr lang="en-IN" sz="1400" b="0" strike="noStrike" spc="-1">
                <a:latin typeface="Arial"/>
              </a:endParaRPr>
            </a:p>
          </p:txBody>
        </p:sp>
        <p:sp>
          <p:nvSpPr>
            <p:cNvPr id="155" name="CustomShape 7"/>
            <p:cNvSpPr/>
            <p:nvPr/>
          </p:nvSpPr>
          <p:spPr>
            <a:xfrm>
              <a:off x="1763640" y="1993680"/>
              <a:ext cx="1511640" cy="9428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IN" sz="1400" b="0" u="sng" strike="noStrike" spc="-1">
                  <a:solidFill>
                    <a:srgbClr val="0000FF"/>
                  </a:solidFill>
                  <a:uFillTx/>
                  <a:latin typeface="Gill Sans MT"/>
                  <a:hlinkClick r:id="rId2"/>
                </a:rPr>
                <a:t>http://www.hec.fr</a:t>
              </a:r>
              <a:r>
                <a:rPr lang="en-IN" sz="1400" b="0" strike="noStrike" spc="-1">
                  <a:solidFill>
                    <a:srgbClr val="000000"/>
                  </a:solidFill>
                  <a:latin typeface="Gill Sans MT"/>
                </a:rPr>
                <a:t> data in HTML, CSS and JavaScript formats</a:t>
              </a:r>
              <a:endParaRPr lang="en-IN" sz="1400" b="0" strike="noStrike" spc="-1">
                <a:latin typeface="Arial"/>
              </a:endParaRPr>
            </a:p>
          </p:txBody>
        </p:sp>
        <p:sp>
          <p:nvSpPr>
            <p:cNvPr id="156" name="CustomShape 8"/>
            <p:cNvSpPr/>
            <p:nvPr/>
          </p:nvSpPr>
          <p:spPr>
            <a:xfrm>
              <a:off x="611640" y="3429000"/>
              <a:ext cx="1511640" cy="72972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IN" sz="1400" b="1" i="1" strike="noStrike" spc="-1">
                  <a:solidFill>
                    <a:srgbClr val="000000"/>
                  </a:solidFill>
                  <a:latin typeface="Gill Sans MT"/>
                </a:rPr>
                <a:t>HTTP Request </a:t>
              </a:r>
              <a:r>
                <a:rPr lang="en-IN" sz="1400" b="0" i="1" strike="noStrike" spc="-1">
                  <a:solidFill>
                    <a:srgbClr val="000000"/>
                  </a:solidFill>
                  <a:latin typeface="Gill Sans MT"/>
                </a:rPr>
                <a:t>with URL data</a:t>
              </a:r>
              <a:endParaRPr lang="en-IN" sz="14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IN" sz="1400" b="0" u="sng" strike="noStrike" spc="-1">
                  <a:solidFill>
                    <a:srgbClr val="0000FF"/>
                  </a:solidFill>
                  <a:uFillTx/>
                  <a:latin typeface="Gill Sans MT"/>
                  <a:hlinkClick r:id="rId2"/>
                </a:rPr>
                <a:t>http://www.hec.fr</a:t>
              </a:r>
              <a:endParaRPr lang="en-IN" sz="1400" b="0" strike="noStrike" spc="-1">
                <a:latin typeface="Arial"/>
              </a:endParaRPr>
            </a:p>
          </p:txBody>
        </p:sp>
        <p:sp>
          <p:nvSpPr>
            <p:cNvPr id="157" name="CustomShape 9"/>
            <p:cNvSpPr/>
            <p:nvPr/>
          </p:nvSpPr>
          <p:spPr>
            <a:xfrm>
              <a:off x="2915640" y="3213000"/>
              <a:ext cx="1800000" cy="9428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IN" sz="1400" b="1" i="1" strike="noStrike" spc="-1">
                  <a:solidFill>
                    <a:srgbClr val="000000"/>
                  </a:solidFill>
                  <a:latin typeface="Gill Sans MT"/>
                </a:rPr>
                <a:t>HTTP Response </a:t>
              </a:r>
              <a:r>
                <a:rPr lang="en-IN" sz="1400" b="0" i="1" strike="noStrike" spc="-1">
                  <a:solidFill>
                    <a:srgbClr val="000000"/>
                  </a:solidFill>
                  <a:latin typeface="Gill Sans MT"/>
                </a:rPr>
                <a:t>with </a:t>
              </a:r>
              <a:r>
                <a:rPr lang="en-IN" sz="1400" b="0" i="1" u="sng" strike="noStrike" spc="-1">
                  <a:solidFill>
                    <a:srgbClr val="0000FF"/>
                  </a:solidFill>
                  <a:uFillTx/>
                  <a:latin typeface="Gill Sans MT"/>
                  <a:hlinkClick r:id="rId2"/>
                </a:rPr>
                <a:t>http://www.hec.fr</a:t>
              </a:r>
              <a:endParaRPr lang="en-IN" sz="14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IN" sz="1400" b="0" i="1" strike="noStrike" spc="-1">
                  <a:solidFill>
                    <a:srgbClr val="000000"/>
                  </a:solidFill>
                  <a:latin typeface="Gill Sans MT"/>
                </a:rPr>
                <a:t> data in  HTML, CSS and JavaScript formats</a:t>
              </a:r>
              <a:endParaRPr lang="en-IN" sz="1400" b="0" strike="noStrike" spc="-1">
                <a:latin typeface="Arial"/>
              </a:endParaRPr>
            </a:p>
          </p:txBody>
        </p:sp>
        <p:sp>
          <p:nvSpPr>
            <p:cNvPr id="158" name="CustomShape 10"/>
            <p:cNvSpPr/>
            <p:nvPr/>
          </p:nvSpPr>
          <p:spPr>
            <a:xfrm>
              <a:off x="2988000" y="3141000"/>
              <a:ext cx="360" cy="107964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round/>
              <a:tailEnd type="triangl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grpSp>
        <p:nvGrpSpPr>
          <p:cNvPr id="159" name="Group 11"/>
          <p:cNvGrpSpPr/>
          <p:nvPr/>
        </p:nvGrpSpPr>
        <p:grpSpPr>
          <a:xfrm>
            <a:off x="5292000" y="1556640"/>
            <a:ext cx="2664000" cy="3211200"/>
            <a:chOff x="5292000" y="1556640"/>
            <a:chExt cx="2664000" cy="3211200"/>
          </a:xfrm>
        </p:grpSpPr>
        <p:sp>
          <p:nvSpPr>
            <p:cNvPr id="160" name="CustomShape 12"/>
            <p:cNvSpPr/>
            <p:nvPr/>
          </p:nvSpPr>
          <p:spPr>
            <a:xfrm>
              <a:off x="5292000" y="1556640"/>
              <a:ext cx="2664000" cy="729720"/>
            </a:xfrm>
            <a:prstGeom prst="rect">
              <a:avLst/>
            </a:prstGeom>
            <a:solidFill>
              <a:srgbClr val="B9CDE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IN" sz="1400" b="1" strike="noStrike" spc="-1">
                  <a:solidFill>
                    <a:srgbClr val="000000"/>
                  </a:solidFill>
                  <a:latin typeface="Gill Sans MT"/>
                </a:rPr>
                <a:t>Status Line</a:t>
              </a:r>
              <a:endParaRPr lang="en-IN" sz="14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endParaRPr lang="en-IN" sz="14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endParaRPr lang="en-IN" sz="1400" b="0" strike="noStrike" spc="-1">
                <a:latin typeface="Arial"/>
              </a:endParaRPr>
            </a:p>
          </p:txBody>
        </p:sp>
        <p:sp>
          <p:nvSpPr>
            <p:cNvPr id="161" name="CustomShape 13"/>
            <p:cNvSpPr/>
            <p:nvPr/>
          </p:nvSpPr>
          <p:spPr>
            <a:xfrm>
              <a:off x="5580000" y="1825200"/>
              <a:ext cx="2160000" cy="303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IN" sz="1400" b="0" strike="noStrike" spc="-1">
                  <a:solidFill>
                    <a:srgbClr val="000000"/>
                  </a:solidFill>
                  <a:latin typeface="Gill Sans MT"/>
                </a:rPr>
                <a:t>HTTP/1.1 200 OK </a:t>
              </a:r>
              <a:endParaRPr lang="en-IN" sz="1400" b="0" strike="noStrike" spc="-1">
                <a:latin typeface="Arial"/>
              </a:endParaRPr>
            </a:p>
          </p:txBody>
        </p:sp>
        <p:sp>
          <p:nvSpPr>
            <p:cNvPr id="162" name="CustomShape 14"/>
            <p:cNvSpPr/>
            <p:nvPr/>
          </p:nvSpPr>
          <p:spPr>
            <a:xfrm>
              <a:off x="5292000" y="2330280"/>
              <a:ext cx="2664000" cy="1369080"/>
            </a:xfrm>
            <a:prstGeom prst="rect">
              <a:avLst/>
            </a:prstGeom>
            <a:solidFill>
              <a:srgbClr val="B9CDE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IN" sz="1400" b="1" strike="noStrike" spc="-1">
                  <a:solidFill>
                    <a:srgbClr val="000000"/>
                  </a:solidFill>
                  <a:latin typeface="Gill Sans MT"/>
                </a:rPr>
                <a:t>Header Info</a:t>
              </a:r>
              <a:endParaRPr lang="en-IN" sz="14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endParaRPr lang="en-IN" sz="14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endParaRPr lang="en-IN" sz="14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endParaRPr lang="en-IN" sz="14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endParaRPr lang="en-IN" sz="14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endParaRPr lang="en-IN" sz="1400" b="0" strike="noStrike" spc="-1">
                <a:latin typeface="Arial"/>
              </a:endParaRPr>
            </a:p>
          </p:txBody>
        </p:sp>
        <p:sp>
          <p:nvSpPr>
            <p:cNvPr id="163" name="CustomShape 15"/>
            <p:cNvSpPr/>
            <p:nvPr/>
          </p:nvSpPr>
          <p:spPr>
            <a:xfrm>
              <a:off x="5580000" y="2598480"/>
              <a:ext cx="2160000" cy="303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IN" sz="1400" b="0" strike="noStrike" spc="-1">
                  <a:solidFill>
                    <a:srgbClr val="000000"/>
                  </a:solidFill>
                  <a:latin typeface="Gill Sans MT"/>
                </a:rPr>
                <a:t>General – Date/time etc.</a:t>
              </a:r>
              <a:endParaRPr lang="en-IN" sz="1400" b="0" strike="noStrike" spc="-1">
                <a:latin typeface="Arial"/>
              </a:endParaRPr>
            </a:p>
          </p:txBody>
        </p:sp>
        <p:sp>
          <p:nvSpPr>
            <p:cNvPr id="164" name="CustomShape 16"/>
            <p:cNvSpPr/>
            <p:nvPr/>
          </p:nvSpPr>
          <p:spPr>
            <a:xfrm>
              <a:off x="5580000" y="2905200"/>
              <a:ext cx="2160000" cy="303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IN" sz="1400" b="0" strike="noStrike" spc="-1">
                  <a:solidFill>
                    <a:srgbClr val="000000"/>
                  </a:solidFill>
                  <a:latin typeface="Gill Sans MT"/>
                </a:rPr>
                <a:t>Server information</a:t>
              </a:r>
              <a:endParaRPr lang="en-IN" sz="1400" b="0" strike="noStrike" spc="-1">
                <a:latin typeface="Arial"/>
              </a:endParaRPr>
            </a:p>
          </p:txBody>
        </p:sp>
        <p:sp>
          <p:nvSpPr>
            <p:cNvPr id="165" name="CustomShape 17"/>
            <p:cNvSpPr/>
            <p:nvPr/>
          </p:nvSpPr>
          <p:spPr>
            <a:xfrm>
              <a:off x="5580000" y="3193200"/>
              <a:ext cx="2160000" cy="303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IN" sz="1400" b="0" strike="noStrike" spc="-1">
                  <a:solidFill>
                    <a:srgbClr val="000000"/>
                  </a:solidFill>
                  <a:latin typeface="Gill Sans MT"/>
                </a:rPr>
                <a:t>Content information</a:t>
              </a:r>
              <a:endParaRPr lang="en-IN" sz="1400" b="0" strike="noStrike" spc="-1">
                <a:latin typeface="Arial"/>
              </a:endParaRPr>
            </a:p>
          </p:txBody>
        </p:sp>
        <p:sp>
          <p:nvSpPr>
            <p:cNvPr id="166" name="CustomShape 18"/>
            <p:cNvSpPr/>
            <p:nvPr/>
          </p:nvSpPr>
          <p:spPr>
            <a:xfrm>
              <a:off x="5292000" y="3770280"/>
              <a:ext cx="2664000" cy="942840"/>
            </a:xfrm>
            <a:prstGeom prst="rect">
              <a:avLst/>
            </a:prstGeom>
            <a:solidFill>
              <a:srgbClr val="B9CDE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IN" sz="1400" b="1" strike="noStrike" spc="-1">
                  <a:solidFill>
                    <a:srgbClr val="000000"/>
                  </a:solidFill>
                  <a:latin typeface="Gill Sans MT"/>
                </a:rPr>
                <a:t>Message Body</a:t>
              </a:r>
              <a:endParaRPr lang="en-IN" sz="14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endParaRPr lang="en-IN" sz="14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endParaRPr lang="en-IN" sz="14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endParaRPr lang="en-IN" sz="1400" b="0" strike="noStrike" spc="-1">
                <a:latin typeface="Arial"/>
              </a:endParaRPr>
            </a:p>
          </p:txBody>
        </p:sp>
        <p:sp>
          <p:nvSpPr>
            <p:cNvPr id="167" name="CustomShape 19"/>
            <p:cNvSpPr/>
            <p:nvPr/>
          </p:nvSpPr>
          <p:spPr>
            <a:xfrm>
              <a:off x="5580000" y="4038840"/>
              <a:ext cx="2160000" cy="729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IN" sz="1400" b="0" strike="noStrike" spc="-1">
                  <a:solidFill>
                    <a:srgbClr val="000000"/>
                  </a:solidFill>
                  <a:latin typeface="Gill Sans MT"/>
                </a:rPr>
                <a:t>Website data in HTML/CSS/Javascript/txt etc..</a:t>
              </a:r>
              <a:endParaRPr lang="en-IN" sz="1400" b="0" strike="noStrike" spc="-1">
                <a:latin typeface="Arial"/>
              </a:endParaRPr>
            </a:p>
          </p:txBody>
        </p:sp>
      </p:grpSp>
      <p:sp>
        <p:nvSpPr>
          <p:cNvPr id="22" name="CustomShape 10">
            <a:extLst>
              <a:ext uri="{FF2B5EF4-FFF2-40B4-BE49-F238E27FC236}">
                <a16:creationId xmlns:a16="http://schemas.microsoft.com/office/drawing/2014/main" id="{892AD396-0B35-40D3-B22B-081D80B0EE8A}"/>
              </a:ext>
            </a:extLst>
          </p:cNvPr>
          <p:cNvSpPr/>
          <p:nvPr/>
        </p:nvSpPr>
        <p:spPr>
          <a:xfrm rot="10800000">
            <a:off x="2089424" y="3158280"/>
            <a:ext cx="360" cy="1079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type="triangl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extShape 2"/>
          <p:cNvSpPr txBox="1"/>
          <p:nvPr/>
        </p:nvSpPr>
        <p:spPr>
          <a:xfrm>
            <a:off x="1115640" y="274680"/>
            <a:ext cx="7570800" cy="705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br>
              <a:rPr dirty="0"/>
            </a:br>
            <a:r>
              <a:rPr lang="fr-FR" sz="3200" b="1" strike="noStrike" cap="all" spc="-1" dirty="0">
                <a:solidFill>
                  <a:srgbClr val="084C8D"/>
                </a:solidFill>
                <a:latin typeface="Gill Sans"/>
              </a:rPr>
              <a:t> UN-</a:t>
            </a:r>
            <a:r>
              <a:rPr lang="fr-FR" sz="3200" b="1" strike="noStrike" cap="all" spc="-1" dirty="0" err="1">
                <a:solidFill>
                  <a:srgbClr val="084C8D"/>
                </a:solidFill>
                <a:latin typeface="Gill Sans"/>
              </a:rPr>
              <a:t>Structured</a:t>
            </a:r>
            <a:r>
              <a:rPr lang="fr-FR" sz="3200" b="1" strike="noStrike" cap="all" spc="-1" dirty="0">
                <a:solidFill>
                  <a:srgbClr val="084C8D"/>
                </a:solidFill>
                <a:latin typeface="Gill Sans"/>
              </a:rPr>
              <a:t> data IN trip </a:t>
            </a:r>
            <a:r>
              <a:rPr lang="fr-FR" sz="3200" b="1" strike="noStrike" cap="all" spc="-1" dirty="0" err="1">
                <a:solidFill>
                  <a:srgbClr val="084C8D"/>
                </a:solidFill>
                <a:latin typeface="Gill Sans"/>
              </a:rPr>
              <a:t>advisor</a:t>
            </a:r>
            <a:r>
              <a:rPr lang="fr-FR" sz="3200" b="1" strike="noStrike" cap="all" spc="-1" dirty="0">
                <a:solidFill>
                  <a:srgbClr val="084C8D"/>
                </a:solidFill>
                <a:latin typeface="Gill Sans"/>
              </a:rPr>
              <a:t> </a:t>
            </a:r>
            <a:r>
              <a:rPr lang="fr-FR" sz="3200" b="1" strike="noStrike" cap="all" spc="-1" dirty="0" err="1">
                <a:solidFill>
                  <a:srgbClr val="084C8D"/>
                </a:solidFill>
                <a:latin typeface="Gill Sans"/>
              </a:rPr>
              <a:t>rEVIEW</a:t>
            </a:r>
            <a:r>
              <a:rPr lang="fr-FR" sz="3200" b="1" strike="noStrike" cap="all" spc="-1" dirty="0">
                <a:solidFill>
                  <a:srgbClr val="084C8D"/>
                </a:solidFill>
                <a:latin typeface="Gill Sans"/>
              </a:rPr>
              <a:t> </a:t>
            </a:r>
            <a:endParaRPr lang="fr-FR" sz="3200" b="0" strike="noStrike" spc="-1" dirty="0">
              <a:solidFill>
                <a:srgbClr val="000000"/>
              </a:solidFill>
              <a:latin typeface="Gill Sans M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7B9628-3D9D-43ED-A7D1-EAE98F82C8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4835" y="1663355"/>
            <a:ext cx="7148945" cy="2413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9F74FF3-5D7E-439D-BD7C-B3ABEE4EC257}"/>
              </a:ext>
            </a:extLst>
          </p:cNvPr>
          <p:cNvSpPr txBox="1"/>
          <p:nvPr/>
        </p:nvSpPr>
        <p:spPr>
          <a:xfrm>
            <a:off x="1634835" y="4884125"/>
            <a:ext cx="746239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&lt;div class="entry"&gt;&lt;p class="</a:t>
            </a:r>
            <a:r>
              <a:rPr lang="en-US" sz="1400" dirty="0" err="1"/>
              <a:t>partial_entry</a:t>
            </a:r>
            <a:r>
              <a:rPr lang="en-US" sz="1400" dirty="0"/>
              <a:t>"&gt;The place is a traditional </a:t>
            </a:r>
            <a:r>
              <a:rPr lang="en-US" sz="1400" dirty="0" err="1"/>
              <a:t>Morrocan</a:t>
            </a:r>
            <a:r>
              <a:rPr lang="en-US" sz="1400" dirty="0"/>
              <a:t> restaurant. Located in the city Center, there is a free car park at 100 meters.</a:t>
            </a:r>
          </a:p>
          <a:p>
            <a:r>
              <a:rPr lang="en-US" sz="1400" dirty="0"/>
              <a:t>The food is very good and tasty. Go for a couscous or a tagine.</a:t>
            </a:r>
          </a:p>
          <a:p>
            <a:r>
              <a:rPr lang="en-US" sz="1400" dirty="0"/>
              <a:t>The crew is very friendly and offering gifts to children...&lt;span class="</a:t>
            </a:r>
            <a:r>
              <a:rPr lang="en-US" sz="1400" dirty="0" err="1"/>
              <a:t>taLnk</a:t>
            </a:r>
            <a:r>
              <a:rPr lang="en-US" sz="1400" dirty="0"/>
              <a:t> </a:t>
            </a:r>
            <a:r>
              <a:rPr lang="en-US" sz="1400" dirty="0" err="1"/>
              <a:t>ulBlueLinks</a:t>
            </a:r>
            <a:r>
              <a:rPr lang="en-US" sz="1400" dirty="0"/>
              <a:t>" </a:t>
            </a:r>
            <a:r>
              <a:rPr lang="en-US" sz="1400" dirty="0" err="1"/>
              <a:t>onclick</a:t>
            </a:r>
            <a:r>
              <a:rPr lang="en-US" sz="1400" dirty="0"/>
              <a:t>="</a:t>
            </a:r>
            <a:r>
              <a:rPr lang="en-US" sz="1400" dirty="0" err="1"/>
              <a:t>widgetEvCall</a:t>
            </a:r>
            <a:r>
              <a:rPr lang="en-US" sz="1400" dirty="0"/>
              <a:t>('handlers.</a:t>
            </a:r>
            <a:r>
              <a:rPr lang="en-US" sz="1400" dirty="0" err="1"/>
              <a:t>clickExpand</a:t>
            </a:r>
            <a:r>
              <a:rPr lang="en-US" sz="1400" dirty="0"/>
              <a:t>',</a:t>
            </a:r>
            <a:r>
              <a:rPr lang="en-US" sz="1400" dirty="0" err="1"/>
              <a:t>event,this</a:t>
            </a:r>
            <a:r>
              <a:rPr lang="en-US" sz="1400" dirty="0"/>
              <a:t>);"&gt;More&lt;/span&gt;&lt;/p&gt;&lt;/div&gt;</a:t>
            </a:r>
          </a:p>
          <a:p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97B063C-DC2D-465C-AF93-B1B86AAC6E22}"/>
              </a:ext>
            </a:extLst>
          </p:cNvPr>
          <p:cNvCxnSpPr/>
          <p:nvPr/>
        </p:nvCxnSpPr>
        <p:spPr>
          <a:xfrm flipV="1">
            <a:off x="1967349" y="4482347"/>
            <a:ext cx="0" cy="401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A9CE3FD-46D3-439E-8861-D8F82F2706D6}"/>
              </a:ext>
            </a:extLst>
          </p:cNvPr>
          <p:cNvCxnSpPr>
            <a:cxnSpLocks/>
          </p:cNvCxnSpPr>
          <p:nvPr/>
        </p:nvCxnSpPr>
        <p:spPr>
          <a:xfrm flipV="1">
            <a:off x="2313716" y="4627818"/>
            <a:ext cx="0" cy="256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459AB53-B020-4ADB-986D-13F3DBCADEA8}"/>
              </a:ext>
            </a:extLst>
          </p:cNvPr>
          <p:cNvCxnSpPr>
            <a:cxnSpLocks/>
          </p:cNvCxnSpPr>
          <p:nvPr/>
        </p:nvCxnSpPr>
        <p:spPr>
          <a:xfrm flipV="1">
            <a:off x="2895600" y="4755972"/>
            <a:ext cx="0" cy="135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6B2278F-389B-4E61-B7F3-98F3CC980040}"/>
              </a:ext>
            </a:extLst>
          </p:cNvPr>
          <p:cNvSpPr txBox="1"/>
          <p:nvPr/>
        </p:nvSpPr>
        <p:spPr>
          <a:xfrm>
            <a:off x="1634835" y="4174555"/>
            <a:ext cx="10944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accent1"/>
                </a:solidFill>
              </a:rPr>
              <a:t>HTML Tag</a:t>
            </a:r>
            <a:endParaRPr lang="en-GB" sz="1200" dirty="0">
              <a:solidFill>
                <a:schemeClr val="accent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B1307ED-7B18-4ACA-A1A3-43AB330DE75B}"/>
              </a:ext>
            </a:extLst>
          </p:cNvPr>
          <p:cNvSpPr txBox="1"/>
          <p:nvPr/>
        </p:nvSpPr>
        <p:spPr>
          <a:xfrm>
            <a:off x="1967348" y="4370426"/>
            <a:ext cx="11914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accent1"/>
                </a:solidFill>
              </a:rPr>
              <a:t>CSS Attribute</a:t>
            </a:r>
            <a:endParaRPr lang="en-GB" sz="1200" dirty="0">
              <a:solidFill>
                <a:schemeClr val="accent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F72471B-2B9B-488A-AE44-6792FEA43995}"/>
              </a:ext>
            </a:extLst>
          </p:cNvPr>
          <p:cNvSpPr txBox="1"/>
          <p:nvPr/>
        </p:nvSpPr>
        <p:spPr>
          <a:xfrm>
            <a:off x="2341425" y="4537035"/>
            <a:ext cx="11914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accent1"/>
                </a:solidFill>
              </a:rPr>
              <a:t>Attribute Value</a:t>
            </a:r>
            <a:endParaRPr lang="en-GB" sz="1200" dirty="0">
              <a:solidFill>
                <a:schemeClr val="accent1"/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E3CF6FE-8B4A-4B16-8B85-82A39F70EEF9}"/>
              </a:ext>
            </a:extLst>
          </p:cNvPr>
          <p:cNvCxnSpPr/>
          <p:nvPr/>
        </p:nvCxnSpPr>
        <p:spPr>
          <a:xfrm>
            <a:off x="1385452" y="4174555"/>
            <a:ext cx="76477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8C6E2E6-BBAA-4837-BEF0-AB6EE3B1919F}"/>
              </a:ext>
            </a:extLst>
          </p:cNvPr>
          <p:cNvSpPr txBox="1"/>
          <p:nvPr/>
        </p:nvSpPr>
        <p:spPr>
          <a:xfrm>
            <a:off x="0" y="2546689"/>
            <a:ext cx="1385453" cy="646331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Web Content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9319C18-7FE3-4B7A-BBFF-FA9155F460AC}"/>
              </a:ext>
            </a:extLst>
          </p:cNvPr>
          <p:cNvSpPr txBox="1"/>
          <p:nvPr/>
        </p:nvSpPr>
        <p:spPr>
          <a:xfrm>
            <a:off x="-1" y="4961069"/>
            <a:ext cx="1385453" cy="646331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HTML/CSS Code</a:t>
            </a:r>
            <a:endParaRPr lang="en-GB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917948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fr-FR" sz="3200" b="1" strike="noStrike" cap="all" spc="-1">
                <a:solidFill>
                  <a:srgbClr val="084C8D"/>
                </a:solidFill>
                <a:latin typeface="Gill Sans"/>
              </a:rPr>
              <a:t>Objectives</a:t>
            </a:r>
            <a:endParaRPr lang="fr-FR" sz="32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28" name="CustomShape 2"/>
          <p:cNvSpPr/>
          <p:nvPr/>
        </p:nvSpPr>
        <p:spPr>
          <a:xfrm>
            <a:off x="1103040" y="1750680"/>
            <a:ext cx="6564960" cy="453960"/>
          </a:xfrm>
          <a:custGeom>
            <a:avLst/>
            <a:gdLst/>
            <a:ahLst/>
            <a:cxnLst/>
            <a:rect l="l" t="t" r="r" b="b"/>
            <a:pathLst>
              <a:path w="5663946" h="375851">
                <a:moveTo>
                  <a:pt x="0" y="37585"/>
                </a:moveTo>
                <a:cubicBezTo>
                  <a:pt x="0" y="27617"/>
                  <a:pt x="3960" y="18057"/>
                  <a:pt x="11008" y="11008"/>
                </a:cubicBezTo>
                <a:cubicBezTo>
                  <a:pt x="18057" y="3959"/>
                  <a:pt x="27616" y="0"/>
                  <a:pt x="37585" y="0"/>
                </a:cubicBezTo>
                <a:lnTo>
                  <a:pt x="5626361" y="0"/>
                </a:lnTo>
                <a:cubicBezTo>
                  <a:pt x="5636329" y="0"/>
                  <a:pt x="5645889" y="3960"/>
                  <a:pt x="5652938" y="11008"/>
                </a:cubicBezTo>
                <a:cubicBezTo>
                  <a:pt x="5659987" y="18057"/>
                  <a:pt x="5663946" y="27616"/>
                  <a:pt x="5663946" y="37585"/>
                </a:cubicBezTo>
                <a:lnTo>
                  <a:pt x="5663946" y="338266"/>
                </a:lnTo>
                <a:cubicBezTo>
                  <a:pt x="5663946" y="348234"/>
                  <a:pt x="5659986" y="357794"/>
                  <a:pt x="5652938" y="364843"/>
                </a:cubicBezTo>
                <a:cubicBezTo>
                  <a:pt x="5645889" y="371892"/>
                  <a:pt x="5636330" y="375851"/>
                  <a:pt x="5626361" y="375851"/>
                </a:cubicBezTo>
                <a:lnTo>
                  <a:pt x="37585" y="375851"/>
                </a:lnTo>
                <a:cubicBezTo>
                  <a:pt x="27617" y="375851"/>
                  <a:pt x="18057" y="371891"/>
                  <a:pt x="11008" y="364843"/>
                </a:cubicBezTo>
                <a:cubicBezTo>
                  <a:pt x="3959" y="357794"/>
                  <a:pt x="0" y="348235"/>
                  <a:pt x="0" y="338266"/>
                </a:cubicBezTo>
                <a:lnTo>
                  <a:pt x="0" y="37585"/>
                </a:lnTo>
                <a:close/>
              </a:path>
            </a:pathLst>
          </a:custGeom>
          <a:noFill/>
          <a:ln w="9360">
            <a:solidFill>
              <a:schemeClr val="bg1">
                <a:lumMod val="65000"/>
              </a:schemeClr>
            </a:solidFill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4440" tIns="64440" rIns="64440" bIns="64440" anchor="ctr"/>
          <a:lstStyle/>
          <a:p>
            <a:pPr>
              <a:lnSpc>
                <a:spcPct val="90000"/>
              </a:lnSpc>
              <a:spcAft>
                <a:spcPts val="561"/>
              </a:spcAft>
            </a:pPr>
            <a:r>
              <a:rPr lang="en-IN" sz="1200" b="0" strike="noStrike" spc="-1">
                <a:solidFill>
                  <a:srgbClr val="55575B"/>
                </a:solidFill>
                <a:latin typeface="Verdana"/>
              </a:rPr>
              <a:t>         </a:t>
            </a:r>
            <a:r>
              <a:rPr lang="en-IN" sz="1600" b="0" strike="noStrike" spc="-1">
                <a:solidFill>
                  <a:srgbClr val="55575B"/>
                </a:solidFill>
                <a:latin typeface="Calibri"/>
              </a:rPr>
              <a:t> Client- server architecture and http requests</a:t>
            </a:r>
            <a:endParaRPr lang="en-IN" sz="1600" b="0" strike="noStrike" spc="-1">
              <a:latin typeface="Arial"/>
            </a:endParaRPr>
          </a:p>
        </p:txBody>
      </p:sp>
      <p:sp>
        <p:nvSpPr>
          <p:cNvPr id="129" name="CustomShape 3"/>
          <p:cNvSpPr/>
          <p:nvPr/>
        </p:nvSpPr>
        <p:spPr>
          <a:xfrm>
            <a:off x="1091160" y="2759040"/>
            <a:ext cx="6576840" cy="453600"/>
          </a:xfrm>
          <a:custGeom>
            <a:avLst/>
            <a:gdLst/>
            <a:ahLst/>
            <a:cxnLst/>
            <a:rect l="l" t="t" r="r" b="b"/>
            <a:pathLst>
              <a:path w="5663946" h="375851">
                <a:moveTo>
                  <a:pt x="0" y="37585"/>
                </a:moveTo>
                <a:cubicBezTo>
                  <a:pt x="0" y="27617"/>
                  <a:pt x="3960" y="18057"/>
                  <a:pt x="11008" y="11008"/>
                </a:cubicBezTo>
                <a:cubicBezTo>
                  <a:pt x="18057" y="3959"/>
                  <a:pt x="27616" y="0"/>
                  <a:pt x="37585" y="0"/>
                </a:cubicBezTo>
                <a:lnTo>
                  <a:pt x="5626361" y="0"/>
                </a:lnTo>
                <a:cubicBezTo>
                  <a:pt x="5636329" y="0"/>
                  <a:pt x="5645889" y="3960"/>
                  <a:pt x="5652938" y="11008"/>
                </a:cubicBezTo>
                <a:cubicBezTo>
                  <a:pt x="5659987" y="18057"/>
                  <a:pt x="5663946" y="27616"/>
                  <a:pt x="5663946" y="37585"/>
                </a:cubicBezTo>
                <a:lnTo>
                  <a:pt x="5663946" y="338266"/>
                </a:lnTo>
                <a:cubicBezTo>
                  <a:pt x="5663946" y="348234"/>
                  <a:pt x="5659986" y="357794"/>
                  <a:pt x="5652938" y="364843"/>
                </a:cubicBezTo>
                <a:cubicBezTo>
                  <a:pt x="5645889" y="371892"/>
                  <a:pt x="5636330" y="375851"/>
                  <a:pt x="5626361" y="375851"/>
                </a:cubicBezTo>
                <a:lnTo>
                  <a:pt x="37585" y="375851"/>
                </a:lnTo>
                <a:cubicBezTo>
                  <a:pt x="27617" y="375851"/>
                  <a:pt x="18057" y="371891"/>
                  <a:pt x="11008" y="364843"/>
                </a:cubicBezTo>
                <a:cubicBezTo>
                  <a:pt x="3959" y="357794"/>
                  <a:pt x="0" y="348235"/>
                  <a:pt x="0" y="338266"/>
                </a:cubicBezTo>
                <a:lnTo>
                  <a:pt x="0" y="37585"/>
                </a:lnTo>
                <a:close/>
              </a:path>
            </a:pathLst>
          </a:custGeom>
          <a:noFill/>
          <a:ln w="9360">
            <a:solidFill>
              <a:schemeClr val="bg1">
                <a:lumMod val="65000"/>
              </a:schemeClr>
            </a:solidFill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4440" tIns="64440" rIns="64440" bIns="64440" anchor="ctr"/>
          <a:lstStyle/>
          <a:p>
            <a:pPr>
              <a:lnSpc>
                <a:spcPct val="90000"/>
              </a:lnSpc>
              <a:spcAft>
                <a:spcPts val="561"/>
              </a:spcAft>
            </a:pPr>
            <a:r>
              <a:rPr lang="en-IN" sz="1200" b="0" strike="noStrike" spc="-1">
                <a:solidFill>
                  <a:srgbClr val="55575B"/>
                </a:solidFill>
                <a:latin typeface="Verdana"/>
              </a:rPr>
              <a:t>        </a:t>
            </a:r>
            <a:r>
              <a:rPr lang="en-IN" sz="1600" b="0" strike="noStrike" spc="-1">
                <a:solidFill>
                  <a:srgbClr val="55575B"/>
                </a:solidFill>
                <a:latin typeface="Calibri"/>
              </a:rPr>
              <a:t>Web API’s and Scraping</a:t>
            </a:r>
            <a:endParaRPr lang="en-IN" sz="1600" b="0" strike="noStrike" spc="-1">
              <a:latin typeface="Arial"/>
            </a:endParaRPr>
          </a:p>
        </p:txBody>
      </p:sp>
      <p:sp>
        <p:nvSpPr>
          <p:cNvPr id="130" name="CustomShape 4"/>
          <p:cNvSpPr/>
          <p:nvPr/>
        </p:nvSpPr>
        <p:spPr>
          <a:xfrm>
            <a:off x="946800" y="2649600"/>
            <a:ext cx="431280" cy="431280"/>
          </a:xfrm>
          <a:prstGeom prst="ellipse">
            <a:avLst/>
          </a:prstGeom>
          <a:solidFill>
            <a:srgbClr val="FFFFFF"/>
          </a:solidFill>
          <a:ln w="9360">
            <a:solidFill>
              <a:srgbClr val="CECFD1"/>
            </a:solidFill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1" name="CustomShape 5"/>
          <p:cNvSpPr/>
          <p:nvPr/>
        </p:nvSpPr>
        <p:spPr>
          <a:xfrm>
            <a:off x="924840" y="1616040"/>
            <a:ext cx="431280" cy="431280"/>
          </a:xfrm>
          <a:prstGeom prst="ellipse">
            <a:avLst/>
          </a:prstGeom>
          <a:solidFill>
            <a:srgbClr val="FFFFFF"/>
          </a:solidFill>
          <a:ln w="9360">
            <a:solidFill>
              <a:srgbClr val="CECFD1"/>
            </a:solidFill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32" name="Picture 3"/>
          <p:cNvPicPr/>
          <p:nvPr/>
        </p:nvPicPr>
        <p:blipFill>
          <a:blip r:embed="rId3"/>
          <a:stretch/>
        </p:blipFill>
        <p:spPr>
          <a:xfrm rot="19974000">
            <a:off x="970920" y="1668240"/>
            <a:ext cx="323640" cy="323640"/>
          </a:xfrm>
          <a:prstGeom prst="rect">
            <a:avLst/>
          </a:prstGeom>
          <a:ln w="9360">
            <a:noFill/>
          </a:ln>
        </p:spPr>
      </p:pic>
      <p:pic>
        <p:nvPicPr>
          <p:cNvPr id="133" name="Picture 6"/>
          <p:cNvPicPr/>
          <p:nvPr/>
        </p:nvPicPr>
        <p:blipFill>
          <a:blip r:embed="rId4"/>
          <a:stretch/>
        </p:blipFill>
        <p:spPr>
          <a:xfrm>
            <a:off x="1004040" y="2706840"/>
            <a:ext cx="318600" cy="317160"/>
          </a:xfrm>
          <a:prstGeom prst="rect">
            <a:avLst/>
          </a:prstGeom>
          <a:ln w="9360">
            <a:noFill/>
          </a:ln>
        </p:spPr>
      </p:pic>
      <p:sp>
        <p:nvSpPr>
          <p:cNvPr id="134" name="CustomShape 6"/>
          <p:cNvSpPr/>
          <p:nvPr/>
        </p:nvSpPr>
        <p:spPr>
          <a:xfrm>
            <a:off x="4068000" y="2421000"/>
            <a:ext cx="167760" cy="150480"/>
          </a:xfrm>
          <a:custGeom>
            <a:avLst/>
            <a:gdLst/>
            <a:ahLst/>
            <a:cxnLst/>
            <a:rect l="l" t="t" r="r" b="b"/>
            <a:pathLst>
              <a:path w="150159" h="169133">
                <a:moveTo>
                  <a:pt x="120127" y="0"/>
                </a:moveTo>
                <a:lnTo>
                  <a:pt x="120127" y="84567"/>
                </a:lnTo>
                <a:lnTo>
                  <a:pt x="150159" y="84567"/>
                </a:lnTo>
                <a:lnTo>
                  <a:pt x="75079" y="169133"/>
                </a:lnTo>
                <a:lnTo>
                  <a:pt x="0" y="84567"/>
                </a:lnTo>
                <a:lnTo>
                  <a:pt x="30032" y="84567"/>
                </a:lnTo>
                <a:lnTo>
                  <a:pt x="30032" y="0"/>
                </a:lnTo>
                <a:lnTo>
                  <a:pt x="120127" y="0"/>
                </a:lnTo>
                <a:close/>
              </a:path>
            </a:pathLst>
          </a:custGeom>
          <a:solidFill>
            <a:srgbClr val="EFEFF0"/>
          </a:solidFill>
          <a:ln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395640" y="1125000"/>
            <a:ext cx="8748360" cy="4608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514440" lvl="1" indent="-514080">
              <a:lnSpc>
                <a:spcPct val="140000"/>
              </a:lnSpc>
              <a:spcBef>
                <a:spcPts val="320"/>
              </a:spcBef>
              <a:buClr>
                <a:srgbClr val="084C8D"/>
              </a:buClr>
              <a:buFont typeface="Wingdings" charset="2"/>
              <a:buChar char=""/>
            </a:pPr>
            <a:r>
              <a:rPr lang="en-GB" sz="1600" b="0" strike="noStrike" spc="-1">
                <a:solidFill>
                  <a:srgbClr val="000000"/>
                </a:solidFill>
                <a:latin typeface="Calibri"/>
              </a:rPr>
              <a:t>Client is any user/application that wants to access content from a webpage </a:t>
            </a:r>
            <a:endParaRPr lang="en-GB" sz="1600" b="0" strike="noStrike" spc="-1">
              <a:solidFill>
                <a:srgbClr val="000000"/>
              </a:solidFill>
              <a:latin typeface="Gill Sans MT"/>
            </a:endParaRPr>
          </a:p>
          <a:p>
            <a:pPr marL="514440" lvl="1" indent="-514080">
              <a:lnSpc>
                <a:spcPct val="140000"/>
              </a:lnSpc>
              <a:spcBef>
                <a:spcPts val="320"/>
              </a:spcBef>
              <a:buClr>
                <a:srgbClr val="084C8D"/>
              </a:buClr>
              <a:buFont typeface="Wingdings" charset="2"/>
              <a:buChar char=""/>
            </a:pPr>
            <a:r>
              <a:rPr lang="en-GB" sz="1600" b="0" strike="noStrike" spc="-1">
                <a:solidFill>
                  <a:srgbClr val="000000"/>
                </a:solidFill>
                <a:latin typeface="Calibri"/>
              </a:rPr>
              <a:t>Webserver is that computer/data center which stores data (webpage, files or other resources) that a client can access. </a:t>
            </a:r>
            <a:endParaRPr lang="en-GB" sz="1600" b="0" strike="noStrike" spc="-1">
              <a:solidFill>
                <a:srgbClr val="000000"/>
              </a:solidFill>
              <a:latin typeface="Gill Sans MT"/>
            </a:endParaRPr>
          </a:p>
          <a:p>
            <a:pPr marL="971640" lvl="1" indent="-514080">
              <a:lnSpc>
                <a:spcPct val="140000"/>
              </a:lnSpc>
              <a:spcBef>
                <a:spcPts val="281"/>
              </a:spcBef>
              <a:buClr>
                <a:srgbClr val="139CF8"/>
              </a:buClr>
              <a:buFont typeface="Wingdings" charset="2"/>
              <a:buChar char=""/>
            </a:pPr>
            <a:r>
              <a:rPr lang="en-GB" sz="1400" b="0" strike="noStrike" spc="-1">
                <a:solidFill>
                  <a:srgbClr val="000000"/>
                </a:solidFill>
                <a:latin typeface="Calibri"/>
              </a:rPr>
              <a:t>Each webpage/ resource is located in some webserver or the other</a:t>
            </a:r>
            <a:endParaRPr lang="en-GB" sz="1400" b="0" strike="noStrike" spc="-1">
              <a:solidFill>
                <a:srgbClr val="000000"/>
              </a:solidFill>
              <a:latin typeface="Gill Sans MT"/>
            </a:endParaRPr>
          </a:p>
          <a:p>
            <a:pPr marL="971640" lvl="1" indent="-514080">
              <a:lnSpc>
                <a:spcPct val="140000"/>
              </a:lnSpc>
              <a:spcBef>
                <a:spcPts val="281"/>
              </a:spcBef>
              <a:buClr>
                <a:srgbClr val="139CF8"/>
              </a:buClr>
              <a:buFont typeface="Wingdings" charset="2"/>
              <a:buChar char=""/>
            </a:pPr>
            <a:r>
              <a:rPr lang="en-GB" sz="1400" b="0" strike="noStrike" spc="-1">
                <a:solidFill>
                  <a:srgbClr val="000000"/>
                </a:solidFill>
                <a:latin typeface="Calibri"/>
              </a:rPr>
              <a:t>More that 75 million web servers  (In 1993 there were ~500)</a:t>
            </a:r>
            <a:endParaRPr lang="en-GB" sz="1400" b="0" strike="noStrike" spc="-1">
              <a:solidFill>
                <a:srgbClr val="000000"/>
              </a:solidFill>
              <a:latin typeface="Gill Sans MT"/>
            </a:endParaRPr>
          </a:p>
          <a:p>
            <a:pPr marL="971640" lvl="1" indent="-514080">
              <a:lnSpc>
                <a:spcPct val="140000"/>
              </a:lnSpc>
              <a:spcBef>
                <a:spcPts val="281"/>
              </a:spcBef>
              <a:buClr>
                <a:srgbClr val="139CF8"/>
              </a:buClr>
              <a:buFont typeface="Wingdings" charset="2"/>
              <a:buChar char=""/>
            </a:pPr>
            <a:r>
              <a:rPr lang="en-GB" sz="1400" b="0" strike="noStrike" spc="-1">
                <a:solidFill>
                  <a:srgbClr val="000000"/>
                </a:solidFill>
                <a:latin typeface="Calibri"/>
              </a:rPr>
              <a:t>Google has 900,000 web servers</a:t>
            </a:r>
            <a:endParaRPr lang="en-GB" sz="1400" b="0" strike="noStrike" spc="-1">
              <a:solidFill>
                <a:srgbClr val="000000"/>
              </a:solidFill>
              <a:latin typeface="Gill Sans MT"/>
            </a:endParaRPr>
          </a:p>
          <a:p>
            <a:pPr marL="514440" indent="-514080">
              <a:lnSpc>
                <a:spcPct val="140000"/>
              </a:lnSpc>
              <a:spcBef>
                <a:spcPts val="320"/>
              </a:spcBef>
              <a:buClr>
                <a:srgbClr val="084C8D"/>
              </a:buClr>
              <a:buFont typeface="Wingdings" charset="2"/>
              <a:buChar char=""/>
            </a:pPr>
            <a:r>
              <a:rPr lang="en-GB" sz="1600" b="0" strike="noStrike" spc="-1">
                <a:solidFill>
                  <a:srgbClr val="000000"/>
                </a:solidFill>
                <a:latin typeface="Calibri"/>
              </a:rPr>
              <a:t>URL (</a:t>
            </a:r>
            <a:r>
              <a:rPr lang="en-GB" sz="1600" b="0" i="1" strike="noStrike" spc="-1">
                <a:solidFill>
                  <a:srgbClr val="000000"/>
                </a:solidFill>
                <a:latin typeface="Calibri"/>
              </a:rPr>
              <a:t>Uniform Resource Locator</a:t>
            </a:r>
            <a:r>
              <a:rPr lang="en-GB" sz="1600" b="0" strike="noStrike" spc="-1">
                <a:solidFill>
                  <a:srgbClr val="000000"/>
                </a:solidFill>
                <a:latin typeface="Calibri"/>
              </a:rPr>
              <a:t>) is a way to uniquely represent a server and a resource on that server </a:t>
            </a:r>
            <a:endParaRPr lang="en-GB" sz="1600" b="0" strike="noStrike" spc="-1">
              <a:solidFill>
                <a:srgbClr val="000000"/>
              </a:solidFill>
              <a:latin typeface="Gill Sans MT"/>
            </a:endParaRPr>
          </a:p>
          <a:p>
            <a:pPr marL="514440" indent="-514080">
              <a:lnSpc>
                <a:spcPct val="140000"/>
              </a:lnSpc>
              <a:spcBef>
                <a:spcPts val="320"/>
              </a:spcBef>
              <a:buClr>
                <a:srgbClr val="084C8D"/>
              </a:buClr>
              <a:buFont typeface="Wingdings" charset="2"/>
              <a:buChar char=""/>
            </a:pPr>
            <a:r>
              <a:rPr lang="en-GB" sz="1600" b="0" strike="noStrike" spc="-1">
                <a:solidFill>
                  <a:srgbClr val="000000"/>
                </a:solidFill>
                <a:latin typeface="Calibri"/>
              </a:rPr>
              <a:t>HTTP (</a:t>
            </a:r>
            <a:r>
              <a:rPr lang="en-GB" sz="1600" b="0" i="1" strike="noStrike" spc="-1">
                <a:solidFill>
                  <a:srgbClr val="000000"/>
                </a:solidFill>
                <a:latin typeface="Calibri"/>
              </a:rPr>
              <a:t>Hypertext Transfer Protocol </a:t>
            </a:r>
            <a:r>
              <a:rPr lang="en-GB" sz="1600" b="0" strike="noStrike" spc="-1">
                <a:solidFill>
                  <a:srgbClr val="000000"/>
                </a:solidFill>
                <a:latin typeface="Calibri"/>
              </a:rPr>
              <a:t>) A specification for web clients and servers to interchange requests and responses</a:t>
            </a:r>
            <a:endParaRPr lang="en-GB" sz="1600" b="0" strike="noStrike" spc="-1">
              <a:solidFill>
                <a:srgbClr val="000000"/>
              </a:solidFill>
              <a:latin typeface="Gill Sans MT"/>
            </a:endParaRPr>
          </a:p>
          <a:p>
            <a:pPr marL="514440" indent="-514080">
              <a:lnSpc>
                <a:spcPct val="140000"/>
              </a:lnSpc>
              <a:spcBef>
                <a:spcPts val="320"/>
              </a:spcBef>
              <a:buClr>
                <a:srgbClr val="084C8D"/>
              </a:buClr>
              <a:buFont typeface="Wingdings" charset="2"/>
              <a:buChar char=""/>
            </a:pPr>
            <a:r>
              <a:rPr lang="en-GB" sz="1600" b="0" strike="noStrike" spc="-1">
                <a:solidFill>
                  <a:srgbClr val="000000"/>
                </a:solidFill>
                <a:latin typeface="Calibri"/>
              </a:rPr>
              <a:t>HTML (</a:t>
            </a:r>
            <a:r>
              <a:rPr lang="en-GB" sz="1600" b="0" i="1" strike="noStrike" spc="-1">
                <a:solidFill>
                  <a:srgbClr val="000000"/>
                </a:solidFill>
                <a:latin typeface="Calibri"/>
              </a:rPr>
              <a:t>Hypertext Markup language</a:t>
            </a:r>
            <a:r>
              <a:rPr lang="en-GB" sz="1600" b="0" strike="noStrike" spc="-1">
                <a:solidFill>
                  <a:srgbClr val="000000"/>
                </a:solidFill>
                <a:latin typeface="Calibri"/>
              </a:rPr>
              <a:t>) A language used for creating web pages and web applications</a:t>
            </a:r>
            <a:endParaRPr lang="en-GB" sz="16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36" name="TextShape 2"/>
          <p:cNvSpPr txBox="1"/>
          <p:nvPr/>
        </p:nvSpPr>
        <p:spPr>
          <a:xfrm>
            <a:off x="457200" y="274680"/>
            <a:ext cx="8229240" cy="705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fr-FR" sz="3200" b="1" strike="noStrike" cap="all" spc="-1">
                <a:solidFill>
                  <a:srgbClr val="084C8D"/>
                </a:solidFill>
                <a:latin typeface="Gill Sans"/>
              </a:rPr>
              <a:t>Client – SERVER model</a:t>
            </a:r>
            <a:endParaRPr lang="fr-FR" sz="32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2"/>
          <p:cNvSpPr txBox="1"/>
          <p:nvPr/>
        </p:nvSpPr>
        <p:spPr>
          <a:xfrm>
            <a:off x="457200" y="274680"/>
            <a:ext cx="8229240" cy="705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fr-FR" sz="3200" b="1" strike="noStrike" cap="all" spc="-1">
                <a:solidFill>
                  <a:srgbClr val="084C8D"/>
                </a:solidFill>
                <a:latin typeface="Gill Sans"/>
              </a:rPr>
              <a:t>Client – SERVER model</a:t>
            </a:r>
            <a:endParaRPr lang="fr-FR" sz="32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" name="CustomShape 3">
            <a:extLst>
              <a:ext uri="{FF2B5EF4-FFF2-40B4-BE49-F238E27FC236}">
                <a16:creationId xmlns:a16="http://schemas.microsoft.com/office/drawing/2014/main" id="{31FD6036-B26B-4232-8908-F013E7F99674}"/>
              </a:ext>
            </a:extLst>
          </p:cNvPr>
          <p:cNvSpPr/>
          <p:nvPr/>
        </p:nvSpPr>
        <p:spPr>
          <a:xfrm>
            <a:off x="3600000" y="4268286"/>
            <a:ext cx="1944000" cy="1582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400" b="0" strike="noStrike" spc="-1">
                <a:solidFill>
                  <a:srgbClr val="000000"/>
                </a:solidFill>
                <a:latin typeface="Gill Sans MT"/>
              </a:rPr>
              <a:t>    </a:t>
            </a:r>
            <a:endParaRPr lang="en-IN" sz="1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IN" sz="1400" b="0" strike="noStrike" spc="-1">
                <a:solidFill>
                  <a:srgbClr val="000000"/>
                </a:solidFill>
                <a:latin typeface="Gill Sans MT"/>
              </a:rPr>
              <a:t> </a:t>
            </a:r>
            <a:r>
              <a:rPr lang="en-IN" sz="1400" b="1" strike="noStrike" spc="-1">
                <a:solidFill>
                  <a:srgbClr val="000000"/>
                </a:solidFill>
                <a:latin typeface="Gill Sans MT"/>
              </a:rPr>
              <a:t>  Poonacha’s  Computer (Web Client)</a:t>
            </a:r>
            <a:endParaRPr lang="en-IN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400" b="0" strike="noStrike" spc="-1">
              <a:latin typeface="Arial"/>
            </a:endParaRPr>
          </a:p>
        </p:txBody>
      </p:sp>
      <p:sp>
        <p:nvSpPr>
          <p:cNvPr id="8" name="CustomShape 4">
            <a:extLst>
              <a:ext uri="{FF2B5EF4-FFF2-40B4-BE49-F238E27FC236}">
                <a16:creationId xmlns:a16="http://schemas.microsoft.com/office/drawing/2014/main" id="{B77E3B45-997E-4E05-A670-905220923C19}"/>
              </a:ext>
            </a:extLst>
          </p:cNvPr>
          <p:cNvSpPr/>
          <p:nvPr/>
        </p:nvSpPr>
        <p:spPr>
          <a:xfrm>
            <a:off x="3816000" y="4340286"/>
            <a:ext cx="1511640" cy="3034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IN" sz="1400" b="0" strike="noStrike" spc="-1">
                <a:solidFill>
                  <a:srgbClr val="000000"/>
                </a:solidFill>
                <a:latin typeface="Gill Sans MT"/>
              </a:rPr>
              <a:t>Google Chrome</a:t>
            </a:r>
            <a:endParaRPr lang="en-IN" sz="1400" b="0" strike="noStrike" spc="-1">
              <a:latin typeface="Arial"/>
            </a:endParaRPr>
          </a:p>
        </p:txBody>
      </p:sp>
      <p:sp>
        <p:nvSpPr>
          <p:cNvPr id="9" name="CustomShape 5">
            <a:extLst>
              <a:ext uri="{FF2B5EF4-FFF2-40B4-BE49-F238E27FC236}">
                <a16:creationId xmlns:a16="http://schemas.microsoft.com/office/drawing/2014/main" id="{6B1AF24B-1E5B-43E7-BB87-80C04A9E48F4}"/>
              </a:ext>
            </a:extLst>
          </p:cNvPr>
          <p:cNvSpPr/>
          <p:nvPr/>
        </p:nvSpPr>
        <p:spPr>
          <a:xfrm flipV="1">
            <a:off x="4104000" y="1891926"/>
            <a:ext cx="360" cy="1151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type="triangl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0" name="CustomShape 6">
            <a:extLst>
              <a:ext uri="{FF2B5EF4-FFF2-40B4-BE49-F238E27FC236}">
                <a16:creationId xmlns:a16="http://schemas.microsoft.com/office/drawing/2014/main" id="{C4F0D26E-5693-429A-BF4D-D3C56A583CBF}"/>
              </a:ext>
            </a:extLst>
          </p:cNvPr>
          <p:cNvSpPr/>
          <p:nvPr/>
        </p:nvSpPr>
        <p:spPr>
          <a:xfrm>
            <a:off x="3600000" y="1459926"/>
            <a:ext cx="1944000" cy="1582200"/>
          </a:xfrm>
          <a:prstGeom prst="rect">
            <a:avLst/>
          </a:prstGeom>
          <a:solidFill>
            <a:srgbClr val="B9CDE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IN" sz="1400" b="1" strike="noStrike" spc="-1" dirty="0">
                <a:solidFill>
                  <a:srgbClr val="000000"/>
                </a:solidFill>
                <a:latin typeface="Gill Sans MT"/>
              </a:rPr>
              <a:t>HEC’s  Server (Web Server)</a:t>
            </a:r>
            <a:endParaRPr lang="en-IN" sz="14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IN" sz="14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IN" sz="14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IN" sz="14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IN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400" b="0" strike="noStrike" spc="-1" dirty="0">
              <a:latin typeface="Arial"/>
            </a:endParaRPr>
          </a:p>
        </p:txBody>
      </p:sp>
      <p:sp>
        <p:nvSpPr>
          <p:cNvPr id="11" name="CustomShape 7">
            <a:extLst>
              <a:ext uri="{FF2B5EF4-FFF2-40B4-BE49-F238E27FC236}">
                <a16:creationId xmlns:a16="http://schemas.microsoft.com/office/drawing/2014/main" id="{5165F3D8-5B09-4084-94D0-76052F93C4C3}"/>
              </a:ext>
            </a:extLst>
          </p:cNvPr>
          <p:cNvSpPr/>
          <p:nvPr/>
        </p:nvSpPr>
        <p:spPr>
          <a:xfrm>
            <a:off x="3816000" y="1968966"/>
            <a:ext cx="1511640" cy="9428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IN" sz="1400" b="0" u="sng" strike="noStrike" spc="-1" dirty="0">
                <a:solidFill>
                  <a:srgbClr val="0000FF"/>
                </a:solidFill>
                <a:uFillTx/>
                <a:latin typeface="Gill Sans MT"/>
                <a:hlinkClick r:id="rId3"/>
              </a:rPr>
              <a:t>http://www.hec.fr/login</a:t>
            </a:r>
            <a:r>
              <a:rPr lang="en-IN" sz="1400" b="0" u="sng" strike="noStrike" spc="-1" dirty="0">
                <a:solidFill>
                  <a:srgbClr val="0000FF"/>
                </a:solidFill>
                <a:uFillTx/>
                <a:latin typeface="Gill Sans MT"/>
              </a:rPr>
              <a:t> </a:t>
            </a:r>
            <a:r>
              <a:rPr lang="en-IN" sz="1400" b="0" strike="noStrike" spc="-1" dirty="0">
                <a:solidFill>
                  <a:srgbClr val="000000"/>
                </a:solidFill>
                <a:latin typeface="Gill Sans MT"/>
              </a:rPr>
              <a:t> data in HTML, CSS and JavaScript formats</a:t>
            </a:r>
            <a:endParaRPr lang="en-IN" sz="1400" b="0" strike="noStrike" spc="-1" dirty="0">
              <a:latin typeface="Arial"/>
            </a:endParaRPr>
          </a:p>
        </p:txBody>
      </p:sp>
      <p:sp>
        <p:nvSpPr>
          <p:cNvPr id="12" name="CustomShape 8">
            <a:extLst>
              <a:ext uri="{FF2B5EF4-FFF2-40B4-BE49-F238E27FC236}">
                <a16:creationId xmlns:a16="http://schemas.microsoft.com/office/drawing/2014/main" id="{21DB3C97-94F9-4E3F-B6E4-1B83E142A08B}"/>
              </a:ext>
            </a:extLst>
          </p:cNvPr>
          <p:cNvSpPr/>
          <p:nvPr/>
        </p:nvSpPr>
        <p:spPr>
          <a:xfrm>
            <a:off x="2664000" y="3404286"/>
            <a:ext cx="1511640" cy="7297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IN" sz="1400" b="1" i="1" strike="noStrike" spc="-1" dirty="0">
                <a:solidFill>
                  <a:srgbClr val="000000"/>
                </a:solidFill>
                <a:latin typeface="Gill Sans MT"/>
              </a:rPr>
              <a:t>HTTP Request </a:t>
            </a:r>
            <a:r>
              <a:rPr lang="en-IN" sz="1400" b="0" i="1" strike="noStrike" spc="-1" dirty="0">
                <a:solidFill>
                  <a:srgbClr val="000000"/>
                </a:solidFill>
                <a:latin typeface="Gill Sans MT"/>
              </a:rPr>
              <a:t>with URL data</a:t>
            </a:r>
            <a:endParaRPr lang="en-IN" sz="14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IN" sz="1400" b="0" u="sng" strike="noStrike" spc="-1" dirty="0">
                <a:solidFill>
                  <a:srgbClr val="0000FF"/>
                </a:solidFill>
                <a:uFillTx/>
                <a:latin typeface="Gill Sans MT"/>
                <a:hlinkClick r:id="rId4"/>
              </a:rPr>
              <a:t>http://www.hec.fr</a:t>
            </a:r>
            <a:r>
              <a:rPr lang="en-IN" sz="1400" b="0" u="sng" strike="noStrike" spc="-1" dirty="0">
                <a:solidFill>
                  <a:srgbClr val="0000FF"/>
                </a:solidFill>
                <a:uFillTx/>
                <a:latin typeface="Gill Sans MT"/>
              </a:rPr>
              <a:t>/login</a:t>
            </a:r>
            <a:endParaRPr lang="en-IN" sz="1400" b="0" strike="noStrike" spc="-1" dirty="0">
              <a:latin typeface="Arial"/>
            </a:endParaRPr>
          </a:p>
        </p:txBody>
      </p:sp>
      <p:sp>
        <p:nvSpPr>
          <p:cNvPr id="13" name="CustomShape 9">
            <a:extLst>
              <a:ext uri="{FF2B5EF4-FFF2-40B4-BE49-F238E27FC236}">
                <a16:creationId xmlns:a16="http://schemas.microsoft.com/office/drawing/2014/main" id="{5794E1CD-914B-48E6-B9E3-D0F7828FED28}"/>
              </a:ext>
            </a:extLst>
          </p:cNvPr>
          <p:cNvSpPr/>
          <p:nvPr/>
        </p:nvSpPr>
        <p:spPr>
          <a:xfrm>
            <a:off x="4968000" y="3188286"/>
            <a:ext cx="1800000" cy="942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IN" sz="1400" b="1" i="1" strike="noStrike" spc="-1" dirty="0">
                <a:solidFill>
                  <a:srgbClr val="000000"/>
                </a:solidFill>
                <a:latin typeface="Gill Sans MT"/>
              </a:rPr>
              <a:t>HTTP Response </a:t>
            </a:r>
            <a:r>
              <a:rPr lang="en-IN" sz="1400" b="0" i="1" strike="noStrike" spc="-1" dirty="0">
                <a:solidFill>
                  <a:srgbClr val="000000"/>
                </a:solidFill>
                <a:latin typeface="Gill Sans MT"/>
              </a:rPr>
              <a:t>with </a:t>
            </a:r>
            <a:r>
              <a:rPr lang="en-IN" sz="1400" b="0" i="1" u="sng" strike="noStrike" spc="-1" dirty="0">
                <a:solidFill>
                  <a:srgbClr val="0000FF"/>
                </a:solidFill>
                <a:uFillTx/>
                <a:latin typeface="Gill Sans MT"/>
                <a:hlinkClick r:id="rId4"/>
              </a:rPr>
              <a:t>http://www.hec.fr</a:t>
            </a:r>
            <a:r>
              <a:rPr lang="en-IN" sz="1400" b="0" i="1" u="sng" strike="noStrike" spc="-1" dirty="0">
                <a:solidFill>
                  <a:srgbClr val="0000FF"/>
                </a:solidFill>
                <a:uFillTx/>
                <a:latin typeface="Gill Sans MT"/>
              </a:rPr>
              <a:t>/login</a:t>
            </a:r>
            <a:endParaRPr lang="en-IN" sz="14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IN" sz="1400" b="0" i="1" strike="noStrike" spc="-1" dirty="0">
                <a:solidFill>
                  <a:srgbClr val="000000"/>
                </a:solidFill>
                <a:latin typeface="Gill Sans MT"/>
              </a:rPr>
              <a:t> data in  HTML, CSS and JavaScript formats</a:t>
            </a:r>
            <a:endParaRPr lang="en-IN" sz="1400" b="0" strike="noStrike" spc="-1" dirty="0">
              <a:latin typeface="Arial"/>
            </a:endParaRPr>
          </a:p>
        </p:txBody>
      </p:sp>
      <p:sp>
        <p:nvSpPr>
          <p:cNvPr id="14" name="CustomShape 10">
            <a:extLst>
              <a:ext uri="{FF2B5EF4-FFF2-40B4-BE49-F238E27FC236}">
                <a16:creationId xmlns:a16="http://schemas.microsoft.com/office/drawing/2014/main" id="{73BBCEA6-5AAD-4BF4-87DB-7E7D519BC22F}"/>
              </a:ext>
            </a:extLst>
          </p:cNvPr>
          <p:cNvSpPr/>
          <p:nvPr/>
        </p:nvSpPr>
        <p:spPr>
          <a:xfrm>
            <a:off x="5040360" y="3116286"/>
            <a:ext cx="360" cy="1079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type="triangl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5" name="CustomShape 10">
            <a:extLst>
              <a:ext uri="{FF2B5EF4-FFF2-40B4-BE49-F238E27FC236}">
                <a16:creationId xmlns:a16="http://schemas.microsoft.com/office/drawing/2014/main" id="{E05D06B0-437D-46AA-8D44-F150E256FF36}"/>
              </a:ext>
            </a:extLst>
          </p:cNvPr>
          <p:cNvSpPr/>
          <p:nvPr/>
        </p:nvSpPr>
        <p:spPr>
          <a:xfrm rot="10800000">
            <a:off x="4141784" y="3133566"/>
            <a:ext cx="360" cy="1079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type="triangl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3840983439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323640" y="1196640"/>
            <a:ext cx="5688360" cy="48963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514440" indent="-514080" algn="just">
              <a:lnSpc>
                <a:spcPct val="150000"/>
              </a:lnSpc>
              <a:spcBef>
                <a:spcPts val="320"/>
              </a:spcBef>
              <a:buClr>
                <a:srgbClr val="084C8D"/>
              </a:buClr>
              <a:buFont typeface="Wingdings" charset="2"/>
              <a:buChar char=""/>
            </a:pPr>
            <a:r>
              <a:rPr lang="fr-FR" sz="1600" b="0" strike="noStrike" spc="-1">
                <a:solidFill>
                  <a:srgbClr val="000000"/>
                </a:solidFill>
                <a:latin typeface="Calibri"/>
              </a:rPr>
              <a:t>A browser creates a HTTP request message using the URL name and sends it to the appropriate web server</a:t>
            </a:r>
            <a:endParaRPr lang="fr-FR" sz="1600" b="0" strike="noStrike" spc="-1">
              <a:solidFill>
                <a:srgbClr val="000000"/>
              </a:solidFill>
              <a:latin typeface="Gill Sans MT"/>
            </a:endParaRPr>
          </a:p>
          <a:p>
            <a:pPr marL="514440" indent="-514080" algn="just">
              <a:lnSpc>
                <a:spcPct val="150000"/>
              </a:lnSpc>
              <a:spcBef>
                <a:spcPts val="320"/>
              </a:spcBef>
              <a:buClr>
                <a:srgbClr val="084C8D"/>
              </a:buClr>
              <a:buFont typeface="Wingdings" charset="2"/>
              <a:buChar char=""/>
            </a:pPr>
            <a:r>
              <a:rPr lang="fr-FR" sz="1600" b="0" strike="noStrike" spc="-1">
                <a:solidFill>
                  <a:srgbClr val="000000"/>
                </a:solidFill>
                <a:latin typeface="Calibri"/>
              </a:rPr>
              <a:t>Webserver interprets the request message, and returns an appropriate response message</a:t>
            </a:r>
            <a:endParaRPr lang="fr-FR" sz="1600" b="0" strike="noStrike" spc="-1">
              <a:solidFill>
                <a:srgbClr val="000000"/>
              </a:solidFill>
              <a:latin typeface="Gill Sans MT"/>
            </a:endParaRPr>
          </a:p>
          <a:p>
            <a:pPr marL="514440" indent="-514080" algn="just">
              <a:lnSpc>
                <a:spcPct val="150000"/>
              </a:lnSpc>
              <a:spcBef>
                <a:spcPts val="320"/>
              </a:spcBef>
              <a:buClr>
                <a:srgbClr val="084C8D"/>
              </a:buClr>
              <a:buFont typeface="Wingdings" charset="2"/>
              <a:buChar char=""/>
            </a:pPr>
            <a:r>
              <a:rPr lang="fr-FR" sz="1600" b="0" strike="noStrike" spc="-1">
                <a:solidFill>
                  <a:srgbClr val="000000"/>
                </a:solidFill>
                <a:latin typeface="Calibri"/>
              </a:rPr>
              <a:t>The response received contains data that is used to display a website and some header information regarding the data in the website</a:t>
            </a:r>
            <a:endParaRPr lang="fr-FR" sz="1600" b="0" strike="noStrike" spc="-1">
              <a:solidFill>
                <a:srgbClr val="000000"/>
              </a:solidFill>
              <a:latin typeface="Gill Sans MT"/>
            </a:endParaRPr>
          </a:p>
          <a:p>
            <a:pPr marL="514440" indent="-514080">
              <a:lnSpc>
                <a:spcPct val="150000"/>
              </a:lnSpc>
              <a:spcBef>
                <a:spcPts val="320"/>
              </a:spcBef>
              <a:buClr>
                <a:srgbClr val="084C8D"/>
              </a:buClr>
              <a:buFont typeface="Wingdings" charset="2"/>
              <a:buChar char=""/>
            </a:pPr>
            <a:r>
              <a:rPr lang="fr-FR" sz="1600" b="0" strike="noStrike" spc="-1">
                <a:solidFill>
                  <a:srgbClr val="000000"/>
                </a:solidFill>
                <a:latin typeface="Calibri"/>
              </a:rPr>
              <a:t>Standard HTTP response status code </a:t>
            </a:r>
            <a:endParaRPr lang="fr-FR" sz="1600" b="0" strike="noStrike" spc="-1">
              <a:solidFill>
                <a:srgbClr val="000000"/>
              </a:solidFill>
              <a:latin typeface="Gill Sans MT"/>
            </a:endParaRPr>
          </a:p>
          <a:p>
            <a:pPr marL="971640" lvl="1" indent="-514080">
              <a:lnSpc>
                <a:spcPct val="150000"/>
              </a:lnSpc>
              <a:spcBef>
                <a:spcPts val="281"/>
              </a:spcBef>
              <a:buClr>
                <a:srgbClr val="139CF8"/>
              </a:buClr>
              <a:buFont typeface="Wingdings" charset="2"/>
              <a:buChar char=""/>
            </a:pPr>
            <a:r>
              <a:rPr lang="fr-FR" sz="1400" b="0" strike="noStrike" spc="-1">
                <a:solidFill>
                  <a:srgbClr val="000000"/>
                </a:solidFill>
                <a:latin typeface="Calibri"/>
              </a:rPr>
              <a:t>2xx: Everything went well, xx gives some additional details</a:t>
            </a:r>
            <a:endParaRPr lang="fr-FR" sz="1400" b="0" strike="noStrike" spc="-1">
              <a:solidFill>
                <a:srgbClr val="000000"/>
              </a:solidFill>
              <a:latin typeface="Gill Sans MT"/>
            </a:endParaRPr>
          </a:p>
          <a:p>
            <a:pPr marL="971640" lvl="1" indent="-514080">
              <a:lnSpc>
                <a:spcPct val="150000"/>
              </a:lnSpc>
              <a:spcBef>
                <a:spcPts val="281"/>
              </a:spcBef>
              <a:buClr>
                <a:srgbClr val="139CF8"/>
              </a:buClr>
              <a:buFont typeface="Wingdings" charset="2"/>
              <a:buChar char=""/>
            </a:pPr>
            <a:r>
              <a:rPr lang="fr-FR" sz="1400" b="0" strike="noStrike" spc="-1">
                <a:solidFill>
                  <a:srgbClr val="000000"/>
                </a:solidFill>
                <a:latin typeface="Calibri"/>
              </a:rPr>
              <a:t>1xx : additional information, 3xx : redirection, 4xx : client error, 5xx : server error</a:t>
            </a:r>
            <a:endParaRPr lang="fr-FR" sz="1400" b="0" strike="noStrike" spc="-1">
              <a:solidFill>
                <a:srgbClr val="000000"/>
              </a:solidFill>
              <a:latin typeface="Gill Sans MT"/>
            </a:endParaRPr>
          </a:p>
          <a:p>
            <a:pPr algn="just">
              <a:lnSpc>
                <a:spcPct val="150000"/>
              </a:lnSpc>
              <a:spcBef>
                <a:spcPts val="320"/>
              </a:spcBef>
            </a:pPr>
            <a:endParaRPr lang="fr-FR" sz="1400" b="0" strike="noStrike" spc="-1">
              <a:solidFill>
                <a:srgbClr val="000000"/>
              </a:solidFill>
              <a:latin typeface="Gill Sans MT"/>
            </a:endParaRPr>
          </a:p>
          <a:p>
            <a:pPr algn="just">
              <a:lnSpc>
                <a:spcPct val="150000"/>
              </a:lnSpc>
              <a:spcBef>
                <a:spcPts val="360"/>
              </a:spcBef>
            </a:pPr>
            <a:endParaRPr lang="fr-FR" sz="14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40" name="TextShape 2"/>
          <p:cNvSpPr txBox="1"/>
          <p:nvPr/>
        </p:nvSpPr>
        <p:spPr>
          <a:xfrm>
            <a:off x="457200" y="116640"/>
            <a:ext cx="8229240" cy="705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fr-FR" sz="3200" b="1" strike="noStrike" cap="all" spc="-1">
                <a:solidFill>
                  <a:srgbClr val="084C8D"/>
                </a:solidFill>
                <a:latin typeface="Gill Sans"/>
              </a:rPr>
              <a:t>Web browser</a:t>
            </a:r>
            <a:endParaRPr lang="fr-FR" sz="3200" b="0" strike="noStrike" spc="-1">
              <a:solidFill>
                <a:srgbClr val="000000"/>
              </a:solidFill>
              <a:latin typeface="Gill Sans MT"/>
            </a:endParaRPr>
          </a:p>
        </p:txBody>
      </p:sp>
      <p:pic>
        <p:nvPicPr>
          <p:cNvPr id="141" name="Picture 6"/>
          <p:cNvPicPr/>
          <p:nvPr/>
        </p:nvPicPr>
        <p:blipFill>
          <a:blip r:embed="rId3"/>
          <a:stretch/>
        </p:blipFill>
        <p:spPr>
          <a:xfrm>
            <a:off x="6228360" y="1700640"/>
            <a:ext cx="2679480" cy="3187440"/>
          </a:xfrm>
          <a:prstGeom prst="rect">
            <a:avLst/>
          </a:prstGeom>
          <a:ln>
            <a:noFill/>
          </a:ln>
        </p:spPr>
      </p:pic>
      <p:sp>
        <p:nvSpPr>
          <p:cNvPr id="142" name="Line 3"/>
          <p:cNvSpPr/>
          <p:nvPr/>
        </p:nvSpPr>
        <p:spPr>
          <a:xfrm>
            <a:off x="6156000" y="1052640"/>
            <a:ext cx="360" cy="5184360"/>
          </a:xfrm>
          <a:prstGeom prst="line">
            <a:avLst/>
          </a:prstGeom>
          <a:ln w="3240" cap="rnd">
            <a:solidFill>
              <a:schemeClr val="tx2"/>
            </a:solidFill>
            <a:custDash>
              <a:ds d="300000" sp="3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Shape 1"/>
          <p:cNvSpPr txBox="1"/>
          <p:nvPr/>
        </p:nvSpPr>
        <p:spPr>
          <a:xfrm>
            <a:off x="251640" y="1484640"/>
            <a:ext cx="8568720" cy="4392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360000" indent="-359640">
              <a:lnSpc>
                <a:spcPct val="130000"/>
              </a:lnSpc>
              <a:spcBef>
                <a:spcPts val="320"/>
              </a:spcBef>
              <a:buClr>
                <a:srgbClr val="084C8D"/>
              </a:buClr>
              <a:buFont typeface="Wingdings" charset="2"/>
              <a:buChar char=""/>
            </a:pPr>
            <a:r>
              <a:rPr lang="en-GB" sz="1600" b="0" strike="noStrike" spc="-1" dirty="0">
                <a:solidFill>
                  <a:srgbClr val="000000"/>
                </a:solidFill>
                <a:latin typeface="Calibri"/>
              </a:rPr>
              <a:t>While HTML pages are easy for humans it is quite unstructured</a:t>
            </a:r>
            <a:endParaRPr lang="en-GB" sz="1600" b="0" strike="noStrike" spc="-1" dirty="0">
              <a:solidFill>
                <a:srgbClr val="000000"/>
              </a:solidFill>
              <a:latin typeface="Gill Sans MT"/>
            </a:endParaRPr>
          </a:p>
          <a:p>
            <a:pPr marL="817200" lvl="1" indent="-359640">
              <a:lnSpc>
                <a:spcPct val="130000"/>
              </a:lnSpc>
              <a:spcBef>
                <a:spcPts val="281"/>
              </a:spcBef>
              <a:buClr>
                <a:srgbClr val="139CF8"/>
              </a:buClr>
              <a:buFont typeface="Wingdings" charset="2"/>
              <a:buChar char=""/>
            </a:pPr>
            <a:r>
              <a:rPr lang="en-GB" sz="1400" b="0" strike="noStrike" spc="-1" dirty="0">
                <a:solidFill>
                  <a:srgbClr val="000000"/>
                </a:solidFill>
                <a:latin typeface="Calibri"/>
              </a:rPr>
              <a:t>Surrounded by ads and extraneous content it can get a little complicated</a:t>
            </a:r>
            <a:endParaRPr lang="en-GB" sz="1400" b="0" strike="noStrike" spc="-1" dirty="0">
              <a:solidFill>
                <a:srgbClr val="000000"/>
              </a:solidFill>
              <a:latin typeface="Gill Sans MT"/>
            </a:endParaRPr>
          </a:p>
          <a:p>
            <a:pPr marL="817200" lvl="1" indent="-359640">
              <a:lnSpc>
                <a:spcPct val="130000"/>
              </a:lnSpc>
              <a:spcBef>
                <a:spcPts val="281"/>
              </a:spcBef>
              <a:buClr>
                <a:srgbClr val="139CF8"/>
              </a:buClr>
              <a:buFont typeface="Wingdings" charset="2"/>
              <a:buChar char=""/>
            </a:pPr>
            <a:r>
              <a:rPr lang="en-GB" sz="1400" b="0" strike="noStrike" spc="-1" dirty="0">
                <a:solidFill>
                  <a:srgbClr val="000000"/>
                </a:solidFill>
                <a:latin typeface="Calibri"/>
              </a:rPr>
              <a:t>http://www.hec.edu/</a:t>
            </a:r>
            <a:endParaRPr lang="en-GB" sz="1400" b="0" strike="noStrike" spc="-1" dirty="0">
              <a:solidFill>
                <a:srgbClr val="000000"/>
              </a:solidFill>
              <a:latin typeface="Gill Sans MT"/>
            </a:endParaRPr>
          </a:p>
          <a:p>
            <a:pPr marL="360000" indent="-359640">
              <a:lnSpc>
                <a:spcPct val="130000"/>
              </a:lnSpc>
              <a:spcBef>
                <a:spcPts val="320"/>
              </a:spcBef>
              <a:buClr>
                <a:srgbClr val="084C8D"/>
              </a:buClr>
              <a:buFont typeface="Wingdings" charset="2"/>
              <a:buChar char=""/>
            </a:pPr>
            <a:r>
              <a:rPr lang="en-GB" sz="1600" b="0" strike="noStrike" spc="-1" dirty="0">
                <a:solidFill>
                  <a:srgbClr val="000000"/>
                </a:solidFill>
                <a:latin typeface="Calibri"/>
              </a:rPr>
              <a:t>Crawling and scraping</a:t>
            </a:r>
            <a:endParaRPr lang="en-GB" sz="1600" b="0" strike="noStrike" spc="-1" dirty="0">
              <a:solidFill>
                <a:srgbClr val="000000"/>
              </a:solidFill>
              <a:latin typeface="Gill Sans MT"/>
            </a:endParaRPr>
          </a:p>
          <a:p>
            <a:pPr marL="817200" lvl="1" indent="-359640">
              <a:lnSpc>
                <a:spcPct val="130000"/>
              </a:lnSpc>
              <a:spcBef>
                <a:spcPts val="281"/>
              </a:spcBef>
              <a:buClr>
                <a:srgbClr val="139CF8"/>
              </a:buClr>
              <a:buFont typeface="Wingdings" charset="2"/>
              <a:buChar char=""/>
            </a:pPr>
            <a:r>
              <a:rPr lang="en-GB" sz="1400" b="0" strike="noStrike" spc="-1" dirty="0">
                <a:solidFill>
                  <a:srgbClr val="000000"/>
                </a:solidFill>
                <a:latin typeface="Calibri"/>
              </a:rPr>
              <a:t>Web crawler or spider- crawl through the internet using a set of URLs search for new URLs and get data for the purpose of archiving of indexing (</a:t>
            </a:r>
            <a:r>
              <a:rPr lang="en-GB" sz="1400" b="0" strike="noStrike" spc="-1" dirty="0" err="1">
                <a:solidFill>
                  <a:srgbClr val="000000"/>
                </a:solidFill>
                <a:latin typeface="Calibri"/>
              </a:rPr>
              <a:t>eg.</a:t>
            </a:r>
            <a:r>
              <a:rPr lang="en-GB" sz="1400" b="0" strike="noStrike" spc="-1" dirty="0">
                <a:solidFill>
                  <a:srgbClr val="000000"/>
                </a:solidFill>
                <a:latin typeface="Calibri"/>
              </a:rPr>
              <a:t> Search engine bots)</a:t>
            </a:r>
            <a:endParaRPr lang="en-GB" sz="1400" b="0" strike="noStrike" spc="-1" dirty="0">
              <a:solidFill>
                <a:srgbClr val="000000"/>
              </a:solidFill>
              <a:latin typeface="Gill Sans MT"/>
            </a:endParaRPr>
          </a:p>
          <a:p>
            <a:pPr marL="817200" lvl="1" indent="-359640">
              <a:lnSpc>
                <a:spcPct val="130000"/>
              </a:lnSpc>
              <a:spcBef>
                <a:spcPts val="281"/>
              </a:spcBef>
              <a:buClr>
                <a:srgbClr val="139CF8"/>
              </a:buClr>
              <a:buFont typeface="Wingdings" charset="2"/>
              <a:buChar char=""/>
            </a:pPr>
            <a:r>
              <a:rPr lang="en-GB" sz="1400" b="0" strike="noStrike" spc="-1" dirty="0">
                <a:solidFill>
                  <a:srgbClr val="000000"/>
                </a:solidFill>
                <a:latin typeface="Calibri"/>
              </a:rPr>
              <a:t>Scraping – get some specific information from website which may be in HTML/ CSS or some other format</a:t>
            </a:r>
            <a:endParaRPr lang="en-GB" sz="1400" b="0" strike="noStrike" spc="-1" dirty="0">
              <a:solidFill>
                <a:srgbClr val="000000"/>
              </a:solidFill>
              <a:latin typeface="Gill Sans MT"/>
            </a:endParaRPr>
          </a:p>
          <a:p>
            <a:pPr marL="360000" indent="-359640">
              <a:lnSpc>
                <a:spcPct val="130000"/>
              </a:lnSpc>
              <a:spcBef>
                <a:spcPts val="320"/>
              </a:spcBef>
              <a:buClr>
                <a:srgbClr val="084C8D"/>
              </a:buClr>
              <a:buFont typeface="Wingdings" charset="2"/>
              <a:buChar char=""/>
            </a:pPr>
            <a:r>
              <a:rPr lang="en-GB" sz="1600" b="0" strike="noStrike" spc="-1" dirty="0">
                <a:solidFill>
                  <a:srgbClr val="000000"/>
                </a:solidFill>
                <a:latin typeface="Calibri"/>
              </a:rPr>
              <a:t>Web scraper</a:t>
            </a:r>
            <a:endParaRPr lang="en-GB" sz="1600" b="0" strike="noStrike" spc="-1" dirty="0">
              <a:solidFill>
                <a:srgbClr val="000000"/>
              </a:solidFill>
              <a:latin typeface="Gill Sans MT"/>
            </a:endParaRPr>
          </a:p>
          <a:p>
            <a:pPr marL="817200" lvl="1" indent="-359640">
              <a:lnSpc>
                <a:spcPct val="130000"/>
              </a:lnSpc>
              <a:spcBef>
                <a:spcPts val="281"/>
              </a:spcBef>
              <a:buClr>
                <a:srgbClr val="139CF8"/>
              </a:buClr>
              <a:buFont typeface="Wingdings" charset="2"/>
              <a:buChar char=""/>
            </a:pPr>
            <a:r>
              <a:rPr lang="en-GB" sz="1400" b="0" strike="noStrike" spc="-1" dirty="0">
                <a:solidFill>
                  <a:srgbClr val="000000"/>
                </a:solidFill>
                <a:latin typeface="Calibri"/>
              </a:rPr>
              <a:t>Step 1 : Make HTTP request and receive the response (requests module)</a:t>
            </a:r>
            <a:endParaRPr lang="en-GB" sz="1400" b="0" strike="noStrike" spc="-1" dirty="0">
              <a:solidFill>
                <a:srgbClr val="000000"/>
              </a:solidFill>
              <a:latin typeface="Gill Sans MT"/>
            </a:endParaRPr>
          </a:p>
          <a:p>
            <a:pPr marL="817200" lvl="1" indent="-359640">
              <a:lnSpc>
                <a:spcPct val="130000"/>
              </a:lnSpc>
              <a:spcBef>
                <a:spcPts val="281"/>
              </a:spcBef>
              <a:buClr>
                <a:srgbClr val="139CF8"/>
              </a:buClr>
              <a:buFont typeface="Wingdings" charset="2"/>
              <a:buChar char=""/>
            </a:pPr>
            <a:r>
              <a:rPr lang="en-GB" sz="1400" b="0" strike="noStrike" spc="-1" dirty="0">
                <a:solidFill>
                  <a:srgbClr val="000000"/>
                </a:solidFill>
                <a:latin typeface="Calibri"/>
              </a:rPr>
              <a:t>Step 2 : Convert (Parse) the response to create a python data structure </a:t>
            </a:r>
          </a:p>
          <a:p>
            <a:pPr marL="1274400" lvl="2" indent="-359640">
              <a:lnSpc>
                <a:spcPct val="130000"/>
              </a:lnSpc>
              <a:spcBef>
                <a:spcPts val="281"/>
              </a:spcBef>
              <a:buClr>
                <a:srgbClr val="139CF8"/>
              </a:buClr>
              <a:buFont typeface="Wingdings" charset="2"/>
              <a:buChar char=""/>
            </a:pPr>
            <a:r>
              <a:rPr lang="en-GB" sz="1400" spc="-1" dirty="0">
                <a:solidFill>
                  <a:srgbClr val="000000"/>
                </a:solidFill>
                <a:latin typeface="Calibri"/>
              </a:rPr>
              <a:t>Converts HTML content into a data-structure that can be searched</a:t>
            </a:r>
          </a:p>
          <a:p>
            <a:pPr marL="1274400" lvl="2" indent="-359640">
              <a:lnSpc>
                <a:spcPct val="130000"/>
              </a:lnSpc>
              <a:spcBef>
                <a:spcPts val="281"/>
              </a:spcBef>
              <a:buClr>
                <a:srgbClr val="139CF8"/>
              </a:buClr>
              <a:buFont typeface="Wingdings" charset="2"/>
              <a:buChar char=""/>
            </a:pPr>
            <a:r>
              <a:rPr lang="en-GB" sz="1400" spc="-1" dirty="0">
                <a:solidFill>
                  <a:srgbClr val="000000"/>
                </a:solidFill>
                <a:latin typeface="Calibri"/>
              </a:rPr>
              <a:t>Python Modules – </a:t>
            </a:r>
            <a:r>
              <a:rPr lang="en-GB" sz="1400" spc="-1" dirty="0" err="1">
                <a:solidFill>
                  <a:srgbClr val="000000"/>
                </a:solidFill>
                <a:latin typeface="Calibri"/>
              </a:rPr>
              <a:t>beutifulsoup</a:t>
            </a:r>
            <a:endParaRPr lang="en-GB" sz="1400" b="0" strike="noStrike" spc="-1" dirty="0">
              <a:solidFill>
                <a:srgbClr val="000000"/>
              </a:solidFill>
              <a:latin typeface="Gill Sans MT"/>
            </a:endParaRPr>
          </a:p>
          <a:p>
            <a:pPr marL="817200" lvl="1" indent="-359640">
              <a:lnSpc>
                <a:spcPct val="130000"/>
              </a:lnSpc>
              <a:spcBef>
                <a:spcPts val="281"/>
              </a:spcBef>
              <a:buClr>
                <a:srgbClr val="139CF8"/>
              </a:buClr>
              <a:buFont typeface="Wingdings" charset="2"/>
              <a:buChar char=""/>
            </a:pPr>
            <a:r>
              <a:rPr lang="en-GB" sz="1400" b="0" strike="noStrike" spc="-1" dirty="0">
                <a:solidFill>
                  <a:srgbClr val="000000"/>
                </a:solidFill>
                <a:latin typeface="Calibri"/>
              </a:rPr>
              <a:t>Step 3 : Search the content using tags and attributes</a:t>
            </a:r>
            <a:endParaRPr lang="en-GB" sz="1400" b="0" strike="noStrike" spc="-1" dirty="0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44" name="TextShape 2"/>
          <p:cNvSpPr txBox="1"/>
          <p:nvPr/>
        </p:nvSpPr>
        <p:spPr>
          <a:xfrm>
            <a:off x="1115640" y="274680"/>
            <a:ext cx="7570800" cy="705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fr-FR" sz="3200" b="1" strike="noStrike" cap="all" spc="-1">
                <a:solidFill>
                  <a:srgbClr val="084C8D"/>
                </a:solidFill>
                <a:latin typeface="Gill Sans"/>
              </a:rPr>
              <a:t>Web scraping</a:t>
            </a:r>
            <a:br/>
            <a:r>
              <a:rPr lang="fr-FR" sz="3200" b="1" strike="noStrike" cap="all" spc="-1">
                <a:solidFill>
                  <a:srgbClr val="084C8D"/>
                </a:solidFill>
                <a:latin typeface="Gill Sans"/>
              </a:rPr>
              <a:t> UN-Structured data </a:t>
            </a:r>
            <a:endParaRPr lang="fr-FR" sz="32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Shape 1"/>
          <p:cNvSpPr txBox="1"/>
          <p:nvPr/>
        </p:nvSpPr>
        <p:spPr>
          <a:xfrm>
            <a:off x="251640" y="1484640"/>
            <a:ext cx="8424720" cy="4536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360000" indent="-359640">
              <a:lnSpc>
                <a:spcPct val="130000"/>
              </a:lnSpc>
              <a:spcBef>
                <a:spcPts val="320"/>
              </a:spcBef>
              <a:buClr>
                <a:srgbClr val="084C8D"/>
              </a:buClr>
              <a:buFont typeface="Wingdings" charset="2"/>
              <a:buChar char=""/>
            </a:pPr>
            <a:r>
              <a:rPr lang="fr-FR" sz="1600" b="0" strike="noStrike" spc="-1">
                <a:solidFill>
                  <a:srgbClr val="000000"/>
                </a:solidFill>
                <a:latin typeface="Calibri"/>
              </a:rPr>
              <a:t>Read /robots.txt</a:t>
            </a:r>
            <a:endParaRPr lang="fr-FR" sz="1600" b="0" strike="noStrike" spc="-1">
              <a:solidFill>
                <a:srgbClr val="000000"/>
              </a:solidFill>
              <a:latin typeface="Gill Sans MT"/>
            </a:endParaRPr>
          </a:p>
          <a:p>
            <a:pPr marL="817200" lvl="1" indent="-359640">
              <a:lnSpc>
                <a:spcPct val="130000"/>
              </a:lnSpc>
              <a:spcBef>
                <a:spcPts val="281"/>
              </a:spcBef>
              <a:buClr>
                <a:srgbClr val="139CF8"/>
              </a:buClr>
              <a:buFont typeface="Wingdings" charset="2"/>
              <a:buChar char=""/>
            </a:pPr>
            <a:r>
              <a:rPr lang="fr-FR" sz="1400" b="0" strike="noStrike" spc="-1">
                <a:solidFill>
                  <a:srgbClr val="000000"/>
                </a:solidFill>
                <a:latin typeface="Calibri"/>
              </a:rPr>
              <a:t>Robots.txt is a text file that is used to instruct search engine bots on how to crawl and index website pages</a:t>
            </a:r>
            <a:endParaRPr lang="fr-FR" sz="1400" b="0" strike="noStrike" spc="-1">
              <a:solidFill>
                <a:srgbClr val="000000"/>
              </a:solidFill>
              <a:latin typeface="Gill Sans MT"/>
            </a:endParaRPr>
          </a:p>
          <a:p>
            <a:pPr marL="817200" lvl="1" indent="-359640">
              <a:lnSpc>
                <a:spcPct val="130000"/>
              </a:lnSpc>
              <a:spcBef>
                <a:spcPts val="281"/>
              </a:spcBef>
              <a:buClr>
                <a:srgbClr val="139CF8"/>
              </a:buClr>
              <a:buFont typeface="Wingdings" charset="2"/>
              <a:buChar char=""/>
            </a:pPr>
            <a:r>
              <a:rPr lang="fr-FR" sz="1400" b="0" strike="noStrike" spc="-1">
                <a:solidFill>
                  <a:srgbClr val="000000"/>
                </a:solidFill>
                <a:latin typeface="Calibri"/>
              </a:rPr>
              <a:t>Important for search engine optimization (SEO) </a:t>
            </a:r>
            <a:endParaRPr lang="fr-FR" sz="1400" b="0" strike="noStrike" spc="-1">
              <a:solidFill>
                <a:srgbClr val="000000"/>
              </a:solidFill>
              <a:latin typeface="Gill Sans MT"/>
            </a:endParaRPr>
          </a:p>
          <a:p>
            <a:pPr marL="817200" lvl="1" indent="-359640">
              <a:lnSpc>
                <a:spcPct val="130000"/>
              </a:lnSpc>
              <a:spcBef>
                <a:spcPts val="281"/>
              </a:spcBef>
              <a:buClr>
                <a:srgbClr val="139CF8"/>
              </a:buClr>
              <a:buFont typeface="Wingdings" charset="2"/>
              <a:buChar char=""/>
            </a:pPr>
            <a:r>
              <a:rPr lang="fr-FR" sz="1400" b="0" u="sng" strike="noStrike" spc="-1">
                <a:solidFill>
                  <a:srgbClr val="0000FF"/>
                </a:solidFill>
                <a:uFillTx/>
                <a:latin typeface="Calibri"/>
                <a:hlinkClick r:id="rId3"/>
              </a:rPr>
              <a:t>https://hec.edu/robots.txt</a:t>
            </a:r>
            <a:endParaRPr lang="fr-FR" sz="1400" b="0" strike="noStrike" spc="-1">
              <a:solidFill>
                <a:srgbClr val="000000"/>
              </a:solidFill>
              <a:latin typeface="Gill Sans MT"/>
            </a:endParaRPr>
          </a:p>
          <a:p>
            <a:pPr marL="360000" indent="-359640">
              <a:lnSpc>
                <a:spcPct val="130000"/>
              </a:lnSpc>
              <a:spcBef>
                <a:spcPts val="320"/>
              </a:spcBef>
              <a:buClr>
                <a:srgbClr val="084C8D"/>
              </a:buClr>
              <a:buFont typeface="Wingdings" charset="2"/>
              <a:buChar char=""/>
            </a:pPr>
            <a:r>
              <a:rPr lang="fr-FR" sz="1600" b="0" strike="noStrike" spc="-1">
                <a:solidFill>
                  <a:srgbClr val="000000"/>
                </a:solidFill>
                <a:latin typeface="Calibri"/>
              </a:rPr>
              <a:t>Before scraping check if it is allowed in the robots.txt file. Do not abuse or overload web servers</a:t>
            </a:r>
            <a:endParaRPr lang="fr-FR" sz="1600" b="0" strike="noStrike" spc="-1">
              <a:solidFill>
                <a:srgbClr val="000000"/>
              </a:solidFill>
              <a:latin typeface="Gill Sans MT"/>
            </a:endParaRPr>
          </a:p>
          <a:p>
            <a:pPr marL="360000" indent="-359640">
              <a:lnSpc>
                <a:spcPct val="130000"/>
              </a:lnSpc>
              <a:spcBef>
                <a:spcPts val="320"/>
              </a:spcBef>
              <a:buClr>
                <a:srgbClr val="084C8D"/>
              </a:buClr>
              <a:buFont typeface="Wingdings" charset="2"/>
              <a:buChar char=""/>
            </a:pPr>
            <a:r>
              <a:rPr lang="fr-FR" sz="1600" b="0" strike="noStrike" spc="-1">
                <a:solidFill>
                  <a:srgbClr val="000000"/>
                </a:solidFill>
                <a:latin typeface="Calibri"/>
              </a:rPr>
              <a:t>Avoid scraping on shared public IP addresses eg. HEC T-building</a:t>
            </a:r>
            <a:endParaRPr lang="fr-FR" sz="1600" b="0" strike="noStrike" spc="-1">
              <a:solidFill>
                <a:srgbClr val="000000"/>
              </a:solidFill>
              <a:latin typeface="Gill Sans MT"/>
            </a:endParaRPr>
          </a:p>
          <a:p>
            <a:endParaRPr lang="fr-FR" sz="1600" b="0" strike="noStrike" spc="-1">
              <a:solidFill>
                <a:srgbClr val="000000"/>
              </a:solidFill>
              <a:latin typeface="Gill Sans MT"/>
            </a:endParaRPr>
          </a:p>
          <a:p>
            <a:endParaRPr lang="fr-FR" sz="16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46" name="TextShape 2"/>
          <p:cNvSpPr txBox="1"/>
          <p:nvPr/>
        </p:nvSpPr>
        <p:spPr>
          <a:xfrm>
            <a:off x="1115640" y="274680"/>
            <a:ext cx="7570800" cy="705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fr-FR" sz="3200" b="1" strike="noStrike" cap="all" spc="-1" dirty="0">
                <a:solidFill>
                  <a:srgbClr val="084C8D"/>
                </a:solidFill>
                <a:latin typeface="Gill Sans"/>
              </a:rPr>
              <a:t>Web </a:t>
            </a:r>
            <a:r>
              <a:rPr lang="fr-FR" sz="3200" b="1" strike="noStrike" cap="all" spc="-1" dirty="0" err="1">
                <a:solidFill>
                  <a:srgbClr val="084C8D"/>
                </a:solidFill>
                <a:latin typeface="Gill Sans"/>
              </a:rPr>
              <a:t>scraping</a:t>
            </a:r>
            <a:br>
              <a:rPr dirty="0"/>
            </a:br>
            <a:r>
              <a:rPr lang="fr-FR" sz="3200" b="1" strike="noStrike" cap="all" spc="-1" dirty="0">
                <a:solidFill>
                  <a:srgbClr val="084C8D"/>
                </a:solidFill>
                <a:latin typeface="Gill Sans"/>
              </a:rPr>
              <a:t> UN-</a:t>
            </a:r>
            <a:r>
              <a:rPr lang="fr-FR" sz="3200" b="1" strike="noStrike" cap="all" spc="-1" dirty="0" err="1">
                <a:solidFill>
                  <a:srgbClr val="084C8D"/>
                </a:solidFill>
                <a:latin typeface="Gill Sans"/>
              </a:rPr>
              <a:t>Structured</a:t>
            </a:r>
            <a:r>
              <a:rPr lang="fr-FR" sz="3200" b="1" strike="noStrike" cap="all" spc="-1" dirty="0">
                <a:solidFill>
                  <a:srgbClr val="084C8D"/>
                </a:solidFill>
                <a:latin typeface="Gill Sans"/>
              </a:rPr>
              <a:t> data – </a:t>
            </a:r>
            <a:r>
              <a:rPr lang="fr-FR" sz="3200" b="1" strike="noStrike" cap="all" spc="-1" dirty="0" err="1">
                <a:solidFill>
                  <a:srgbClr val="084C8D"/>
                </a:solidFill>
                <a:latin typeface="Gill Sans"/>
              </a:rPr>
              <a:t>Do’s</a:t>
            </a:r>
            <a:r>
              <a:rPr lang="fr-FR" sz="3200" b="1" strike="noStrike" cap="all" spc="-1" dirty="0">
                <a:solidFill>
                  <a:srgbClr val="084C8D"/>
                </a:solidFill>
                <a:latin typeface="Gill Sans"/>
              </a:rPr>
              <a:t> </a:t>
            </a:r>
            <a:endParaRPr lang="fr-FR" sz="3200" b="0" strike="noStrike" spc="-1" dirty="0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extShape 1"/>
          <p:cNvSpPr txBox="1"/>
          <p:nvPr/>
        </p:nvSpPr>
        <p:spPr>
          <a:xfrm>
            <a:off x="251640" y="1484640"/>
            <a:ext cx="8424720" cy="4248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360000" indent="-359640">
              <a:lnSpc>
                <a:spcPct val="130000"/>
              </a:lnSpc>
              <a:spcBef>
                <a:spcPts val="360"/>
              </a:spcBef>
              <a:buClr>
                <a:srgbClr val="084C8D"/>
              </a:buClr>
              <a:buFont typeface="Wingdings" charset="2"/>
              <a:buChar char=""/>
            </a:pPr>
            <a:r>
              <a:rPr lang="fr-FR" sz="1600" b="0" strike="noStrike" spc="-1">
                <a:solidFill>
                  <a:srgbClr val="000000"/>
                </a:solidFill>
                <a:latin typeface="Calibri"/>
              </a:rPr>
              <a:t>Sometimes a webserver may also provide data through a web </a:t>
            </a:r>
            <a:r>
              <a:rPr lang="fr-FR" sz="1600" b="0" i="1" strike="noStrike" spc="-1">
                <a:solidFill>
                  <a:srgbClr val="000000"/>
                </a:solidFill>
                <a:latin typeface="Calibri"/>
              </a:rPr>
              <a:t>application programming interface (API) eg. twitter, yelp, github</a:t>
            </a:r>
            <a:endParaRPr lang="fr-FR" sz="1600" b="0" strike="noStrike" spc="-1">
              <a:solidFill>
                <a:srgbClr val="000000"/>
              </a:solidFill>
              <a:latin typeface="Gill Sans MT"/>
            </a:endParaRPr>
          </a:p>
          <a:p>
            <a:pPr marL="971640" lvl="1" indent="-514080">
              <a:lnSpc>
                <a:spcPct val="130000"/>
              </a:lnSpc>
              <a:spcBef>
                <a:spcPts val="320"/>
              </a:spcBef>
              <a:buClr>
                <a:srgbClr val="139CF8"/>
              </a:buClr>
              <a:buFont typeface="Wingdings" charset="2"/>
              <a:buChar char=""/>
            </a:pPr>
            <a:r>
              <a:rPr lang="fr-FR" sz="1400" b="0" strike="noStrike" spc="-1">
                <a:solidFill>
                  <a:srgbClr val="000000"/>
                </a:solidFill>
                <a:latin typeface="Calibri"/>
              </a:rPr>
              <a:t>API vs. GUI</a:t>
            </a:r>
            <a:endParaRPr lang="fr-FR" sz="1400" b="0" strike="noStrike" spc="-1">
              <a:solidFill>
                <a:srgbClr val="000000"/>
              </a:solidFill>
              <a:latin typeface="Gill Sans MT"/>
            </a:endParaRPr>
          </a:p>
          <a:p>
            <a:pPr marL="360000" indent="-359640">
              <a:lnSpc>
                <a:spcPct val="130000"/>
              </a:lnSpc>
              <a:spcBef>
                <a:spcPts val="360"/>
              </a:spcBef>
              <a:buClr>
                <a:srgbClr val="084C8D"/>
              </a:buClr>
              <a:buFont typeface="Wingdings" charset="2"/>
              <a:buChar char=""/>
            </a:pPr>
            <a:r>
              <a:rPr lang="fr-FR" sz="1600" b="0" strike="noStrike" spc="-1">
                <a:solidFill>
                  <a:srgbClr val="000000"/>
                </a:solidFill>
                <a:latin typeface="Calibri"/>
              </a:rPr>
              <a:t>Access web API service by making HTTP requests to the specific API URLs </a:t>
            </a:r>
            <a:endParaRPr lang="fr-FR" sz="1600" b="0" strike="noStrike" spc="-1">
              <a:solidFill>
                <a:srgbClr val="000000"/>
              </a:solidFill>
              <a:latin typeface="Gill Sans MT"/>
            </a:endParaRPr>
          </a:p>
          <a:p>
            <a:pPr marL="817200" lvl="1" indent="-359640">
              <a:lnSpc>
                <a:spcPct val="130000"/>
              </a:lnSpc>
              <a:spcBef>
                <a:spcPts val="281"/>
              </a:spcBef>
              <a:buClr>
                <a:srgbClr val="139CF8"/>
              </a:buClr>
              <a:buFont typeface="Wingdings" charset="2"/>
              <a:buChar char=""/>
            </a:pPr>
            <a:r>
              <a:rPr lang="fr-FR" sz="1400" b="0" u="sng" strike="noStrike" spc="-1">
                <a:solidFill>
                  <a:srgbClr val="0000FF"/>
                </a:solidFill>
                <a:uFillTx/>
                <a:latin typeface="Calibri"/>
                <a:hlinkClick r:id="rId3"/>
              </a:rPr>
              <a:t>http://github.com/ibm</a:t>
            </a:r>
            <a:endParaRPr lang="fr-FR" sz="1400" b="0" strike="noStrike" spc="-1">
              <a:solidFill>
                <a:srgbClr val="000000"/>
              </a:solidFill>
              <a:latin typeface="Gill Sans MT"/>
            </a:endParaRPr>
          </a:p>
          <a:p>
            <a:pPr marL="817200" lvl="1" indent="-359640">
              <a:lnSpc>
                <a:spcPct val="130000"/>
              </a:lnSpc>
              <a:spcBef>
                <a:spcPts val="281"/>
              </a:spcBef>
              <a:buClr>
                <a:srgbClr val="139CF8"/>
              </a:buClr>
              <a:buFont typeface="Wingdings" charset="2"/>
              <a:buChar char=""/>
            </a:pPr>
            <a:r>
              <a:rPr lang="fr-FR" sz="1400" b="0" u="sng" strike="noStrike" spc="-1">
                <a:solidFill>
                  <a:srgbClr val="0000FF"/>
                </a:solidFill>
                <a:uFillTx/>
                <a:latin typeface="Calibri"/>
                <a:hlinkClick r:id="rId4"/>
              </a:rPr>
              <a:t>http://api.github.com/orgs/ibm</a:t>
            </a:r>
            <a:endParaRPr lang="fr-FR" sz="1400" b="0" strike="noStrike" spc="-1">
              <a:solidFill>
                <a:srgbClr val="000000"/>
              </a:solidFill>
              <a:latin typeface="Gill Sans MT"/>
            </a:endParaRPr>
          </a:p>
          <a:p>
            <a:pPr marL="360000" indent="-359640">
              <a:lnSpc>
                <a:spcPct val="130000"/>
              </a:lnSpc>
              <a:spcBef>
                <a:spcPts val="360"/>
              </a:spcBef>
              <a:buClr>
                <a:srgbClr val="084C8D"/>
              </a:buClr>
              <a:buFont typeface="Wingdings" charset="2"/>
              <a:buChar char=""/>
            </a:pPr>
            <a:r>
              <a:rPr lang="fr-FR" sz="1600" b="0" strike="noStrike" spc="-1">
                <a:solidFill>
                  <a:srgbClr val="000000"/>
                </a:solidFill>
                <a:latin typeface="Calibri"/>
              </a:rPr>
              <a:t>Instead of HTML pages, web API’s provide  data is in a more structured format that are easier for the programs to consume, such as JSON and XML</a:t>
            </a:r>
            <a:endParaRPr lang="fr-FR" sz="1600" b="0" strike="noStrike" spc="-1">
              <a:solidFill>
                <a:srgbClr val="000000"/>
              </a:solidFill>
              <a:latin typeface="Gill Sans MT"/>
            </a:endParaRPr>
          </a:p>
          <a:p>
            <a:pPr marL="360000" indent="-359640">
              <a:lnSpc>
                <a:spcPct val="130000"/>
              </a:lnSpc>
              <a:spcBef>
                <a:spcPts val="360"/>
              </a:spcBef>
              <a:buClr>
                <a:srgbClr val="084C8D"/>
              </a:buClr>
              <a:buFont typeface="Wingdings" charset="2"/>
              <a:buChar char=""/>
            </a:pPr>
            <a:r>
              <a:rPr lang="fr-FR" sz="1600" b="0" strike="noStrike" spc="-1">
                <a:solidFill>
                  <a:srgbClr val="000000"/>
                </a:solidFill>
                <a:latin typeface="Calibri"/>
              </a:rPr>
              <a:t>JSON is especially well suited data exchange and is commonly used in APIs</a:t>
            </a:r>
            <a:endParaRPr lang="fr-FR" sz="1600" b="0" strike="noStrike" spc="-1">
              <a:solidFill>
                <a:srgbClr val="000000"/>
              </a:solidFill>
              <a:latin typeface="Gill Sans MT"/>
            </a:endParaRPr>
          </a:p>
          <a:p>
            <a:pPr marL="971640" lvl="1" indent="-514080">
              <a:lnSpc>
                <a:spcPct val="130000"/>
              </a:lnSpc>
              <a:spcBef>
                <a:spcPts val="320"/>
              </a:spcBef>
              <a:buClr>
                <a:srgbClr val="139CF8"/>
              </a:buClr>
              <a:buFont typeface="Wingdings" charset="2"/>
              <a:buChar char=""/>
            </a:pPr>
            <a:r>
              <a:rPr lang="fr-FR" sz="1400" b="0" strike="noStrike" spc="-1">
                <a:solidFill>
                  <a:srgbClr val="000000"/>
                </a:solidFill>
                <a:latin typeface="Calibri"/>
              </a:rPr>
              <a:t>JSON (JavaScript Object Notation) is a lightweight data-interchange format</a:t>
            </a:r>
            <a:endParaRPr lang="fr-FR" sz="1400" b="0" strike="noStrike" spc="-1">
              <a:solidFill>
                <a:srgbClr val="000000"/>
              </a:solidFill>
              <a:latin typeface="Gill Sans MT"/>
            </a:endParaRPr>
          </a:p>
          <a:p>
            <a:pPr marL="971640" lvl="1" indent="-514080">
              <a:lnSpc>
                <a:spcPct val="130000"/>
              </a:lnSpc>
              <a:spcBef>
                <a:spcPts val="320"/>
              </a:spcBef>
              <a:buClr>
                <a:srgbClr val="139CF8"/>
              </a:buClr>
              <a:buFont typeface="Wingdings" charset="2"/>
              <a:buChar char=""/>
            </a:pPr>
            <a:r>
              <a:rPr lang="fr-FR" sz="1400" b="0" strike="noStrike" spc="-1">
                <a:solidFill>
                  <a:srgbClr val="000000"/>
                </a:solidFill>
                <a:latin typeface="Calibri"/>
              </a:rPr>
              <a:t>It is easy for humans to read and write. It is easy for machines to parse and generate </a:t>
            </a:r>
            <a:endParaRPr lang="fr-FR" sz="14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48" name="TextShape 2"/>
          <p:cNvSpPr txBox="1"/>
          <p:nvPr/>
        </p:nvSpPr>
        <p:spPr>
          <a:xfrm>
            <a:off x="1115640" y="274680"/>
            <a:ext cx="7570800" cy="705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fr-FR" sz="3200" b="1" strike="noStrike" cap="all" spc="-1">
                <a:solidFill>
                  <a:srgbClr val="084C8D"/>
                </a:solidFill>
                <a:latin typeface="Gill Sans"/>
              </a:rPr>
              <a:t>WEB API’s and</a:t>
            </a:r>
            <a:br/>
            <a:r>
              <a:rPr lang="fr-FR" sz="3200" b="1" strike="noStrike" cap="all" spc="-1">
                <a:solidFill>
                  <a:srgbClr val="084C8D"/>
                </a:solidFill>
                <a:latin typeface="Gill Sans"/>
              </a:rPr>
              <a:t> Structured data</a:t>
            </a:r>
            <a:endParaRPr lang="fr-FR" sz="32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51937</TotalTime>
  <Words>811</Words>
  <Application>Microsoft Office PowerPoint</Application>
  <PresentationFormat>On-screen Show (4:3)</PresentationFormat>
  <Paragraphs>122</Paragraphs>
  <Slides>11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11</vt:i4>
      </vt:variant>
    </vt:vector>
  </HeadingPairs>
  <TitlesOfParts>
    <vt:vector size="22" baseType="lpstr">
      <vt:lpstr>Arial</vt:lpstr>
      <vt:lpstr>Calibri</vt:lpstr>
      <vt:lpstr>Gill Sans</vt:lpstr>
      <vt:lpstr>Gill Sans MT</vt:lpstr>
      <vt:lpstr>Symbol</vt:lpstr>
      <vt:lpstr>Times New Roman</vt:lpstr>
      <vt:lpstr>Verdana</vt:lpstr>
      <vt:lpstr>Wingdings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Hec Paris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subject/>
  <dc:creator>Hec Paris</dc:creator>
  <dc:description/>
  <cp:lastModifiedBy> </cp:lastModifiedBy>
  <cp:revision>738</cp:revision>
  <cp:lastPrinted>2016-09-19T09:56:14Z</cp:lastPrinted>
  <dcterms:created xsi:type="dcterms:W3CDTF">2013-07-22T09:49:07Z</dcterms:created>
  <dcterms:modified xsi:type="dcterms:W3CDTF">2019-02-20T11:16:03Z</dcterms:modified>
  <dc:language>en-IN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Company">
    <vt:lpwstr>Hec Paris</vt:lpwstr>
  </property>
  <property fmtid="{D5CDD505-2E9C-101B-9397-08002B2CF9AE}" pid="4" name="ContentTypeId">
    <vt:lpwstr>0x01010071AE958051ADA443A3729C9C436D94D9</vt:lpwstr>
  </property>
  <property fmtid="{D5CDD505-2E9C-101B-9397-08002B2CF9AE}" pid="5" name="HiddenSlides">
    <vt:i4>0</vt:i4>
  </property>
  <property fmtid="{D5CDD505-2E9C-101B-9397-08002B2CF9AE}" pid="6" name="HyperlinksChanged">
    <vt:bool>false</vt:bool>
  </property>
  <property fmtid="{D5CDD505-2E9C-101B-9397-08002B2CF9AE}" pid="7" name="LinksUpToDate">
    <vt:bool>false</vt:bool>
  </property>
  <property fmtid="{D5CDD505-2E9C-101B-9397-08002B2CF9AE}" pid="8" name="MMClips">
    <vt:i4>0</vt:i4>
  </property>
  <property fmtid="{D5CDD505-2E9C-101B-9397-08002B2CF9AE}" pid="9" name="Notes">
    <vt:i4>7</vt:i4>
  </property>
  <property fmtid="{D5CDD505-2E9C-101B-9397-08002B2CF9AE}" pid="10" name="PresentationFormat">
    <vt:lpwstr>On-screen Show (4:3)</vt:lpwstr>
  </property>
  <property fmtid="{D5CDD505-2E9C-101B-9397-08002B2CF9AE}" pid="11" name="ScaleCrop">
    <vt:bool>false</vt:bool>
  </property>
  <property fmtid="{D5CDD505-2E9C-101B-9397-08002B2CF9AE}" pid="12" name="ShareDoc">
    <vt:bool>false</vt:bool>
  </property>
  <property fmtid="{D5CDD505-2E9C-101B-9397-08002B2CF9AE}" pid="13" name="Slides">
    <vt:i4>9</vt:i4>
  </property>
</Properties>
</file>