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notes'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9A327A-5108-415B-9BAA-2209B91958FB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8B6441-1E76-4A1D-ADC3-B777E06FAA3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Results of first essay is close to complete 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094025-AAA6-4436-8070-8AA577A1A1F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Platforms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142054-E94C-4569-8A58-7A2D867774E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rIns="0" tIns="0" bIns="0"/>
          <a:p>
            <a:pPr marL="360000" indent="-358920">
              <a:lnSpc>
                <a:spcPct val="130000"/>
              </a:lnSpc>
            </a:pPr>
            <a:r>
              <a:rPr b="0" lang="en-IN" sz="1600" spc="-1" strike="noStrike">
                <a:latin typeface="+mn-lt"/>
              </a:rPr>
              <a:t>Parsing</a:t>
            </a:r>
            <a:endParaRPr b="0" lang="en-IN" sz="1600" spc="-1" strike="noStrike">
              <a:latin typeface="Arial"/>
            </a:endParaRPr>
          </a:p>
          <a:p>
            <a:pPr marL="817200" indent="-358920">
              <a:lnSpc>
                <a:spcPct val="130000"/>
              </a:lnSpc>
            </a:pPr>
            <a:r>
              <a:rPr b="0" lang="en-IN" sz="1400" spc="-1" strike="noStrike">
                <a:latin typeface="+mn-lt"/>
              </a:rPr>
              <a:t>A parser is a software component that takes input data (frequently text) and builds a data structure</a:t>
            </a:r>
            <a:endParaRPr b="0" lang="en-IN" sz="1400" spc="-1" strike="noStrike">
              <a:latin typeface="Arial"/>
            </a:endParaRPr>
          </a:p>
          <a:p>
            <a:pPr marL="817200" indent="-358920">
              <a:lnSpc>
                <a:spcPct val="130000"/>
              </a:lnSpc>
            </a:pPr>
            <a:r>
              <a:rPr b="0" lang="en-IN" sz="1400" spc="-1" strike="noStrike">
                <a:latin typeface="+mn-lt"/>
              </a:rPr>
              <a:t>HTML parser can read HTML data, identify different elements in the HTML data and creates a tree like data structure  </a:t>
            </a:r>
            <a:endParaRPr b="0" lang="en-IN" sz="1400" spc="-1" strike="noStrike">
              <a:latin typeface="Arial"/>
            </a:endParaRPr>
          </a:p>
          <a:p>
            <a:pPr marL="817200" indent="-358920">
              <a:lnSpc>
                <a:spcPct val="13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1B3CF9-A526-44E3-A964-621AEB36CB5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674CC5C-6D80-48E7-B8FA-53AAD2CD13BF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86CDD8-8D50-4FFA-A9AB-F44FDDE5CC5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5" descr=""/>
          <p:cNvPicPr/>
          <p:nvPr/>
        </p:nvPicPr>
        <p:blipFill>
          <a:blip r:embed="rId2"/>
          <a:stretch/>
        </p:blipFill>
        <p:spPr>
          <a:xfrm>
            <a:off x="2369880" y="476640"/>
            <a:ext cx="4546440" cy="1398960"/>
          </a:xfrm>
          <a:prstGeom prst="rect">
            <a:avLst/>
          </a:prstGeom>
          <a:ln>
            <a:noFill/>
          </a:ln>
        </p:spPr>
      </p:pic>
      <p:pic>
        <p:nvPicPr>
          <p:cNvPr id="1" name="Image 7" descr=""/>
          <p:cNvPicPr/>
          <p:nvPr/>
        </p:nvPicPr>
        <p:blipFill>
          <a:blip r:embed="rId3"/>
          <a:stretch/>
        </p:blipFill>
        <p:spPr>
          <a:xfrm>
            <a:off x="3069360" y="6021360"/>
            <a:ext cx="3147480" cy="673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5" descr=""/>
          <p:cNvPicPr/>
          <p:nvPr/>
        </p:nvPicPr>
        <p:blipFill>
          <a:blip r:embed="rId2"/>
          <a:srcRect l="0" t="0" r="0" b="35071"/>
          <a:stretch/>
        </p:blipFill>
        <p:spPr>
          <a:xfrm>
            <a:off x="465840" y="6348600"/>
            <a:ext cx="655920" cy="2790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 descr=""/>
          <p:cNvPicPr/>
          <p:nvPr/>
        </p:nvPicPr>
        <p:blipFill>
          <a:blip r:embed="rId2"/>
          <a:srcRect l="0" t="22826" r="0" b="0"/>
          <a:stretch/>
        </p:blipFill>
        <p:spPr>
          <a:xfrm>
            <a:off x="0" y="1431000"/>
            <a:ext cx="9142920" cy="5415480"/>
          </a:xfrm>
          <a:prstGeom prst="rect">
            <a:avLst/>
          </a:prstGeom>
          <a:ln>
            <a:noFill/>
          </a:ln>
        </p:spPr>
      </p:pic>
      <p:pic>
        <p:nvPicPr>
          <p:cNvPr id="80" name="Image 7" descr=""/>
          <p:cNvPicPr/>
          <p:nvPr/>
        </p:nvPicPr>
        <p:blipFill>
          <a:blip r:embed="rId3"/>
          <a:stretch/>
        </p:blipFill>
        <p:spPr>
          <a:xfrm>
            <a:off x="2765880" y="207720"/>
            <a:ext cx="3425400" cy="1054080"/>
          </a:xfrm>
          <a:prstGeom prst="rect">
            <a:avLst/>
          </a:prstGeom>
          <a:ln>
            <a:noFill/>
          </a:ln>
        </p:spPr>
      </p:pic>
      <p:pic>
        <p:nvPicPr>
          <p:cNvPr id="81" name="Image 5" descr=""/>
          <p:cNvPicPr/>
          <p:nvPr/>
        </p:nvPicPr>
        <p:blipFill>
          <a:blip r:embed="rId4"/>
          <a:stretch/>
        </p:blipFill>
        <p:spPr>
          <a:xfrm>
            <a:off x="3194280" y="6021360"/>
            <a:ext cx="2754720" cy="5893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hec.fr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3640" y="2637000"/>
            <a:ext cx="76420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br/>
            <a:r>
              <a:rPr b="1" lang="en-IN" sz="2800" spc="-1" strike="noStrike" cap="all">
                <a:solidFill>
                  <a:srgbClr val="073a76"/>
                </a:solidFill>
                <a:latin typeface="Gill Sans"/>
                <a:ea typeface="DejaVu Sans"/>
              </a:rPr>
              <a:t>SESSION – 3</a:t>
            </a:r>
            <a:br/>
            <a:r>
              <a:rPr b="0" lang="en-IN" sz="2800" spc="-1" strike="noStrike">
                <a:solidFill>
                  <a:srgbClr val="073a76"/>
                </a:solidFill>
                <a:latin typeface="Gill Sans"/>
                <a:ea typeface="DejaVu Sans"/>
              </a:rPr>
              <a:t>LEARNING </a:t>
            </a:r>
            <a:endParaRPr b="0" lang="en-IN" sz="2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  <a:ea typeface="DejaVu Sans"/>
              </a:rPr>
              <a:t>Objectives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103040" y="1750680"/>
            <a:ext cx="6564240" cy="45324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rgbClr val="a6a6a6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  <a:ea typeface="DejaVu Sans"/>
              </a:rPr>
              <a:t> 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Traditional vs. Machine Learning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2759040"/>
            <a:ext cx="6576120" cy="45288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rgbClr val="a6a6a6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Supervised Learning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 rot="19974000">
            <a:off x="970920" y="1668240"/>
            <a:ext cx="322920" cy="32292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2"/>
          <a:stretch/>
        </p:blipFill>
        <p:spPr>
          <a:xfrm>
            <a:off x="1004040" y="270684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040" cy="149760"/>
          </a:xfrm>
          <a:custGeom>
            <a:avLst/>
            <a:gdLst/>
            <a:ah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1091160" y="2771280"/>
            <a:ext cx="6576120" cy="452880"/>
          </a:xfrm>
          <a:custGeom>
            <a:avLst/>
            <a:gdLst/>
            <a:ah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rgbClr val="a6a6a6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4440" rIns="64440" tIns="64440" bIns="64440" anchor="ctr"/>
          <a:p>
            <a:pPr>
              <a:lnSpc>
                <a:spcPct val="90000"/>
              </a:lnSpc>
              <a:spcAft>
                <a:spcPts val="561"/>
              </a:spcAft>
            </a:pPr>
            <a:r>
              <a:rPr b="0" lang="en-IN" sz="1200" spc="-1" strike="noStrike">
                <a:solidFill>
                  <a:srgbClr val="55575b"/>
                </a:solidFill>
                <a:latin typeface="Verdana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55575b"/>
                </a:solidFill>
                <a:latin typeface="Calibri"/>
                <a:ea typeface="DejaVu Sans"/>
              </a:rPr>
              <a:t>g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946800" y="26618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37" name="Picture 6" descr=""/>
          <p:cNvPicPr/>
          <p:nvPr/>
        </p:nvPicPr>
        <p:blipFill>
          <a:blip r:embed="rId3"/>
          <a:stretch/>
        </p:blipFill>
        <p:spPr>
          <a:xfrm>
            <a:off x="1004040" y="271908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4068000" y="2433240"/>
            <a:ext cx="167040" cy="149760"/>
          </a:xfrm>
          <a:custGeom>
            <a:avLst/>
            <a:gdLst/>
            <a:ah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5640" y="1016640"/>
            <a:ext cx="8964000" cy="42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514440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Sentiment analysis done so far </a:t>
            </a:r>
            <a:endParaRPr b="0" lang="en-IN" sz="16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Corpus of sentiments found in word_sentiment.csv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Hard-coded algorithm – user coded definition of what a good and a bad sentiment is for all words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Too broad an assumption </a:t>
            </a:r>
            <a:endParaRPr b="0" lang="en-IN" sz="1400" spc="-1" strike="noStrike">
              <a:latin typeface="Arial"/>
            </a:endParaRPr>
          </a:p>
          <a:p>
            <a:pPr lvl="1" marL="514440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What do you do if the word does not exist in your corpus of sentiment ?</a:t>
            </a:r>
            <a:endParaRPr b="0" lang="en-IN" sz="1600" spc="-1" strike="noStrike">
              <a:latin typeface="Arial"/>
            </a:endParaRPr>
          </a:p>
          <a:p>
            <a:pPr lvl="1" marL="514440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ML approach</a:t>
            </a:r>
            <a:endParaRPr b="0" lang="en-IN" sz="16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No hardcoded definition of what a good and bad sentiment is </a:t>
            </a:r>
            <a:endParaRPr b="0" lang="en-IN" sz="14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Data- driven classification - learn from example data</a:t>
            </a:r>
            <a:endParaRPr b="0" lang="en-IN" sz="14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Supervised Learning</a:t>
            </a:r>
            <a:endParaRPr b="0" lang="en-IN" sz="1400" spc="-1" strike="noStrike">
              <a:latin typeface="Arial"/>
            </a:endParaRPr>
          </a:p>
          <a:p>
            <a:pPr lvl="3" marL="864000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  <a:buFont typeface="Wingdings" charset="2"/>
              <a:buChar char="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Given label data -  examples of words with good sentiment and words with bad sentiment</a:t>
            </a:r>
            <a:endParaRPr b="0" lang="en-IN" sz="1400" spc="-1" strike="noStrike">
              <a:latin typeface="Arial"/>
            </a:endParaRPr>
          </a:p>
          <a:p>
            <a:pPr lvl="2" marL="648000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Un-supervised Learning</a:t>
            </a:r>
            <a:endParaRPr b="0" lang="en-IN" sz="1400" spc="-1" strike="noStrike">
              <a:latin typeface="Arial"/>
            </a:endParaRPr>
          </a:p>
          <a:p>
            <a:pPr lvl="3" marL="864000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  <a:buFont typeface="Wingdings" charset="2"/>
              <a:buChar char="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OpenSymbol"/>
              </a:rPr>
              <a:t>No-labeled data available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  <a:ea typeface="DejaVu Sans"/>
              </a:rPr>
              <a:t>TRADITIONAL SENTIMENT ANALYSIS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592000" y="5830200"/>
            <a:ext cx="61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3204000" y="5400000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Traditional Algorithm: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Find the word in the word_sentiment.csv file and get its sentiment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548000" y="5616000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760000" y="5573520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 flipV="1">
            <a:off x="5147640" y="5830200"/>
            <a:ext cx="61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980640"/>
            <a:ext cx="856800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Need for labeled examples</a:t>
            </a:r>
            <a:endParaRPr b="0" lang="en-IN" sz="16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Given a set of words and their corresponding sentiment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Learn from the examples what defines a good and a bad sentiment</a:t>
            </a:r>
            <a:endParaRPr b="0" lang="en-IN" sz="14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 the algorithm</a:t>
            </a:r>
            <a:endParaRPr b="0" lang="en-IN" sz="16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1 – Feature Extraction: extract features of the example words eg. length of word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2 – ML Algorithm to define how the features are related to the labels eg. regression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3 – Classifier model: The established relationship between the example words and its labels is nothing but the classifier model eg. sentiment = .3 * lenght(word)  + c </a:t>
            </a:r>
            <a:endParaRPr b="0" lang="en-IN" sz="14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</a:t>
            </a:r>
            <a:endParaRPr b="0" lang="en-IN" sz="16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1 – Feature extraction of the given word eg. “Good” -  length of the word = 4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 2 – Apply classifier model to predict the label eg. If .3*4 + c &gt; 0.5 it is good sentiment else no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  <a:ea typeface="DejaVu Sans"/>
              </a:rPr>
              <a:t>Supervised LEARNING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728000" y="4536000"/>
            <a:ext cx="5399280" cy="2114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1484640"/>
            <a:ext cx="842400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Selecting the right features and determining how to encode them</a:t>
            </a:r>
            <a:endParaRPr b="0" lang="en-IN" sz="16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Trial and error or theories determine what features to use</a:t>
            </a:r>
            <a:endParaRPr b="0" lang="en-IN" sz="16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Overfitting</a:t>
            </a:r>
            <a:endParaRPr b="0" lang="en-IN" sz="16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Too many features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Model captures idiosyncrasies of the training data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Difficult to generalize</a:t>
            </a:r>
            <a:endParaRPr b="0" lang="en-IN" sz="14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Error analysis : common to divide the labeled example data set into training and testing data sets</a:t>
            </a:r>
            <a:endParaRPr b="0" lang="en-IN" sz="16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Approaching AI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  <a:ea typeface="DejaVu Sans"/>
              </a:rPr>
              <a:t>FEATURE EXTRACTION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160000" y="5040000"/>
            <a:ext cx="3887280" cy="4618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6948000" cy="42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algorithms from regressions, decision-trees, SVM, clustering etc.</a:t>
            </a:r>
            <a:endParaRPr b="0" lang="en-IN" sz="1600" spc="-1" strike="noStrike">
              <a:latin typeface="Arial"/>
            </a:endParaRPr>
          </a:p>
          <a:p>
            <a:pPr lvl="1" marL="971640" indent="-51336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Most modules treat them as black boxes eg. NLTK module</a:t>
            </a:r>
            <a:endParaRPr b="0" lang="en-IN" sz="14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Naive Bayes Method </a:t>
            </a:r>
            <a:endParaRPr b="0" lang="en-IN" sz="16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Naive Bayes assumption – feature independence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Easy to combine the contributions of the features i.e. 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...f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/label)=∏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/label)</a:t>
            </a:r>
            <a:endParaRPr b="0" lang="en-IN" sz="1400" spc="-1" strike="noStrike">
              <a:latin typeface="Arial"/>
            </a:endParaRPr>
          </a:p>
          <a:p>
            <a:pPr lvl="1" marL="817200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Label likelihood, P(l/f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...f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Microsoft YaHei"/>
              </a:rPr>
              <a:t>) = P(l)*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∏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b="0" lang="en-IN" sz="14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/l)</a:t>
            </a:r>
            <a:endParaRPr b="0" lang="en-IN" sz="14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of zero counts</a:t>
            </a:r>
            <a:endParaRPr b="0" lang="en-IN" sz="1600" spc="-1" strike="noStrike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Naive assumption and possibility of double counting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 cap="all">
                <a:solidFill>
                  <a:srgbClr val="084c8d"/>
                </a:solidFill>
                <a:latin typeface="Gill Sans"/>
                <a:ea typeface="DejaVu Sans"/>
              </a:rPr>
              <a:t>ML Algorithm and classifier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416000" y="2232000"/>
            <a:ext cx="1115640" cy="1943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3744000" y="216000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Traditional Algorithm: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Find the word in the word_sentiment.csv file and get its sentiment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915640" y="3321000"/>
            <a:ext cx="1799280" cy="94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HTTP Response </a:t>
            </a: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with </a:t>
            </a:r>
            <a:r>
              <a:rPr b="0" i="1" lang="en-IN" sz="1400" spc="-1" strike="noStrike" u="sng">
                <a:solidFill>
                  <a:srgbClr val="0000ff"/>
                </a:solidFill>
                <a:uFillTx/>
                <a:latin typeface="Gill Sans MT"/>
                <a:ea typeface="DejaVu Sans"/>
                <a:hlinkClick r:id="rId1"/>
              </a:rPr>
              <a:t>http://www.hec.fr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data in  HTML, CSS and JavaScript formats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224000" y="1656000"/>
            <a:ext cx="6983640" cy="1367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Training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088000" y="432000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296000" y="1944000"/>
            <a:ext cx="93564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Identified Label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580000" y="3301200"/>
            <a:ext cx="2159280" cy="302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Content information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6300000" y="389520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 flipV="1">
            <a:off x="5687640" y="646200"/>
            <a:ext cx="61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>
            <a:off x="1224000" y="3132000"/>
            <a:ext cx="6983640" cy="1259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296000" y="2504880"/>
            <a:ext cx="93564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Sample Input Word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 flipV="1">
            <a:off x="2232000" y="2230200"/>
            <a:ext cx="338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7" name="CustomShape 13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4122720" y="2448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 flipV="1">
            <a:off x="3744000" y="2733840"/>
            <a:ext cx="3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CustomShape 16"/>
          <p:cNvSpPr/>
          <p:nvPr/>
        </p:nvSpPr>
        <p:spPr>
          <a:xfrm flipV="1">
            <a:off x="5202360" y="2697840"/>
            <a:ext cx="3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CustomShape 17"/>
          <p:cNvSpPr/>
          <p:nvPr/>
        </p:nvSpPr>
        <p:spPr>
          <a:xfrm>
            <a:off x="5616000" y="2088000"/>
            <a:ext cx="1079640" cy="79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Machine Learning Algorithm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91640" y="2880000"/>
            <a:ext cx="3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" name="CustomShape 19"/>
          <p:cNvSpPr/>
          <p:nvPr/>
        </p:nvSpPr>
        <p:spPr>
          <a:xfrm>
            <a:off x="1368000" y="3600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Given Input Word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4" name="CustomShape 20"/>
          <p:cNvSpPr/>
          <p:nvPr/>
        </p:nvSpPr>
        <p:spPr>
          <a:xfrm flipV="1">
            <a:off x="2338920" y="3757320"/>
            <a:ext cx="32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" name="CustomShape 21"/>
          <p:cNvSpPr/>
          <p:nvPr/>
        </p:nvSpPr>
        <p:spPr>
          <a:xfrm flipV="1">
            <a:off x="3814920" y="3792960"/>
            <a:ext cx="3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" name="CustomShape 22"/>
          <p:cNvSpPr/>
          <p:nvPr/>
        </p:nvSpPr>
        <p:spPr>
          <a:xfrm flipV="1">
            <a:off x="5273280" y="3792960"/>
            <a:ext cx="3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" name="CustomShape 23"/>
          <p:cNvSpPr/>
          <p:nvPr/>
        </p:nvSpPr>
        <p:spPr>
          <a:xfrm>
            <a:off x="2700000" y="3584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4176360" y="3600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5652000" y="3600000"/>
            <a:ext cx="1079640" cy="43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dddddd"/>
                </a:solidFill>
                <a:latin typeface="Calibri"/>
                <a:ea typeface="DejaVu Sans"/>
              </a:rPr>
              <a:t>Classifier Model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1" name="CustomShape 27"/>
          <p:cNvSpPr/>
          <p:nvPr/>
        </p:nvSpPr>
        <p:spPr>
          <a:xfrm>
            <a:off x="7057080" y="3564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Label of Given Word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82" name="CustomShape 28"/>
          <p:cNvSpPr/>
          <p:nvPr/>
        </p:nvSpPr>
        <p:spPr>
          <a:xfrm flipV="1">
            <a:off x="6732000" y="3777840"/>
            <a:ext cx="32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" name="CustomShape 29"/>
          <p:cNvSpPr/>
          <p:nvPr/>
        </p:nvSpPr>
        <p:spPr>
          <a:xfrm flipV="1">
            <a:off x="2267280" y="2722680"/>
            <a:ext cx="37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50997</TotalTime>
  <Application>LibreOffice/6.0.1.1$Windows_X86_64 LibreOffice_project/60bfb1526849283ce2491346ed2aa51c465abfe6</Application>
  <Company>Hec Paris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2013-07-22T09:49:07Z</dcterms:created>
  <dc:creator>Hec Paris</dc:creator>
  <dc:description/>
  <dc:language>en-IN</dc:language>
  <cp:lastModifiedBy/>
  <cp:lastPrinted>2016-09-19T09:56:14Z</cp:lastPrinted>
  <dcterms:modified xsi:type="dcterms:W3CDTF">2018-03-21T12:02:38Z</dcterms:modified>
  <cp:revision>746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9</vt:i4>
  </property>
</Properties>
</file>