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4"/>
  </p:sldMasterIdLst>
  <p:notesMasterIdLst>
    <p:notesMasterId r:id="rId14"/>
  </p:notesMasterIdLst>
  <p:handoutMasterIdLst>
    <p:handoutMasterId r:id="rId15"/>
  </p:handoutMasterIdLst>
  <p:sldIdLst>
    <p:sldId id="256" r:id="rId5"/>
    <p:sldId id="316" r:id="rId6"/>
    <p:sldId id="319" r:id="rId7"/>
    <p:sldId id="312" r:id="rId8"/>
    <p:sldId id="311" r:id="rId9"/>
    <p:sldId id="326" r:id="rId10"/>
    <p:sldId id="313" r:id="rId11"/>
    <p:sldId id="328" r:id="rId12"/>
    <p:sldId id="327" r:id="rId13"/>
  </p:sldIdLst>
  <p:sldSz cx="9144000" cy="6858000" type="screen4x3"/>
  <p:notesSz cx="6794500" cy="9931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3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9CF8"/>
    <a:srgbClr val="25284F"/>
    <a:srgbClr val="073A76"/>
    <a:srgbClr val="FFFFFF"/>
    <a:srgbClr val="000000"/>
    <a:srgbClr val="084C8D"/>
    <a:srgbClr val="063460"/>
    <a:srgbClr val="053460"/>
    <a:srgbClr val="00B0F0"/>
    <a:srgbClr val="15A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18" autoAdjust="0"/>
    <p:restoredTop sz="88821" autoAdjust="0"/>
  </p:normalViewPr>
  <p:slideViewPr>
    <p:cSldViewPr>
      <p:cViewPr>
        <p:scale>
          <a:sx n="100" d="100"/>
          <a:sy n="100" d="100"/>
        </p:scale>
        <p:origin x="-80" y="848"/>
      </p:cViewPr>
      <p:guideLst>
        <p:guide orient="horz" pos="2160"/>
        <p:guide orient="horz" pos="333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1956" y="-78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8647" y="0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3585C-EC88-B242-BB8F-7E22DDD7CF25}" type="datetime1">
              <a:rPr lang="fr-FR" smtClean="0"/>
              <a:t>29/01/17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2" y="9433106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8647" y="9433106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BDBB3-84E7-4629-BDCB-37C499FB0A9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853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7" y="0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174D-880F-6543-B6EE-DC4569276EE6}" type="datetime1">
              <a:rPr lang="fr-FR" smtClean="0"/>
              <a:t>29/01/17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7416"/>
            <a:ext cx="5435600" cy="4469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2" y="9433106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7" y="9433106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F7857-BFAC-45E9-8507-E13B6DBE7F4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91596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F7857-BFAC-45E9-8507-E13B6DBE7F47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9991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Results of first essay is close to complete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F7857-BFAC-45E9-8507-E13B6DBE7F47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8139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Platforms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F7857-BFAC-45E9-8507-E13B6DBE7F47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1963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Platforms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F7857-BFAC-45E9-8507-E13B6DBE7F47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1963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Platforms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F7857-BFAC-45E9-8507-E13B6DBE7F47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1963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</a:pPr>
            <a:r>
              <a:rPr lang="en-US" sz="1400" dirty="0" smtClean="0">
                <a:latin typeface="+mn-lt"/>
                <a:cs typeface="Calibri"/>
              </a:rPr>
              <a:t>Encapsulation ( private fields can be read and written by the methods of the same class)</a:t>
            </a:r>
          </a:p>
          <a:p>
            <a:pPr lvl="1">
              <a:lnSpc>
                <a:spcPct val="110000"/>
              </a:lnSpc>
            </a:pPr>
            <a:r>
              <a:rPr lang="en-US" sz="1400" dirty="0" smtClean="0">
                <a:latin typeface="+mn-lt"/>
                <a:cs typeface="Calibri"/>
              </a:rPr>
              <a:t>Inheritance</a:t>
            </a:r>
            <a:r>
              <a:rPr lang="en-US" sz="1400" baseline="0" dirty="0" smtClean="0">
                <a:latin typeface="+mn-lt"/>
                <a:cs typeface="Calibri"/>
              </a:rPr>
              <a:t> (Inherit the fields and methods of of a class that you inherit) </a:t>
            </a:r>
            <a:r>
              <a:rPr lang="en-US" sz="1400" baseline="0" dirty="0" err="1" smtClean="0">
                <a:latin typeface="+mn-lt"/>
                <a:cs typeface="Calibri"/>
              </a:rPr>
              <a:t>Eg</a:t>
            </a:r>
            <a:r>
              <a:rPr lang="en-US" sz="1400" baseline="0" dirty="0" smtClean="0">
                <a:latin typeface="+mn-lt"/>
                <a:cs typeface="Calibri"/>
              </a:rPr>
              <a:t>. Class Human Beings (Child class) inherits from Class Mammals (Parent class)</a:t>
            </a:r>
          </a:p>
          <a:p>
            <a:pPr lvl="1">
              <a:lnSpc>
                <a:spcPct val="110000"/>
              </a:lnSpc>
            </a:pPr>
            <a:r>
              <a:rPr lang="en-US" sz="1400" baseline="0" dirty="0" smtClean="0">
                <a:latin typeface="+mn-lt"/>
                <a:cs typeface="Calibri"/>
              </a:rPr>
              <a:t>Learn more about OOP - https://</a:t>
            </a:r>
            <a:r>
              <a:rPr lang="en-US" sz="1400" baseline="0" dirty="0" err="1" smtClean="0">
                <a:latin typeface="+mn-lt"/>
                <a:cs typeface="Calibri"/>
              </a:rPr>
              <a:t>www.youtube.com</a:t>
            </a:r>
            <a:r>
              <a:rPr lang="en-US" sz="1400" baseline="0" dirty="0" smtClean="0">
                <a:latin typeface="+mn-lt"/>
                <a:cs typeface="Calibri"/>
              </a:rPr>
              <a:t>/</a:t>
            </a:r>
            <a:r>
              <a:rPr lang="en-US" sz="1400" baseline="0" dirty="0" err="1" smtClean="0">
                <a:latin typeface="+mn-lt"/>
                <a:cs typeface="Calibri"/>
              </a:rPr>
              <a:t>watch?v</a:t>
            </a:r>
            <a:r>
              <a:rPr lang="en-US" sz="1400" baseline="0" dirty="0" smtClean="0">
                <a:latin typeface="+mn-lt"/>
                <a:cs typeface="Calibri"/>
              </a:rPr>
              <a:t>=</a:t>
            </a:r>
            <a:r>
              <a:rPr lang="en-US" sz="1400" baseline="0" dirty="0" err="1" smtClean="0">
                <a:latin typeface="+mn-lt"/>
                <a:cs typeface="Calibri"/>
              </a:rPr>
              <a:t>lbXsrHGhBAU&amp;t</a:t>
            </a:r>
            <a:r>
              <a:rPr lang="en-US" sz="1400" baseline="0" dirty="0" smtClean="0">
                <a:latin typeface="+mn-lt"/>
                <a:cs typeface="Calibri"/>
              </a:rPr>
              <a:t>=1295s</a:t>
            </a:r>
            <a:endParaRPr lang="en-US" sz="1400" dirty="0" smtClean="0">
              <a:latin typeface="+mn-lt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F7857-BFAC-45E9-8507-E13B6DBE7F47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8576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F7857-BFAC-45E9-8507-E13B6DBE7F47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857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996952"/>
            <a:ext cx="8229600" cy="1800200"/>
          </a:xfrm>
          <a:prstGeom prst="rect">
            <a:avLst/>
          </a:prstGeom>
        </p:spPr>
        <p:txBody>
          <a:bodyPr vert="horz"/>
          <a:lstStyle>
            <a:lvl1pPr>
              <a:defRPr sz="4800" b="1" i="0" cap="all" baseline="0">
                <a:solidFill>
                  <a:srgbClr val="073A76"/>
                </a:solidFill>
                <a:latin typeface="Gill Sans"/>
              </a:defRPr>
            </a:lvl1pPr>
          </a:lstStyle>
          <a:p>
            <a:r>
              <a:rPr lang="fr-FR" dirty="0" smtClean="0"/>
              <a:t>ENTER THE TITLE OF YOUR PRESENTATION</a:t>
            </a:r>
            <a:endParaRPr lang="fr-FR" dirty="0"/>
          </a:p>
        </p:txBody>
      </p:sp>
      <p:pic>
        <p:nvPicPr>
          <p:cNvPr id="6" name="Image 5" descr="HEC the mor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37" y="476672"/>
            <a:ext cx="4547401" cy="1400196"/>
          </a:xfrm>
          <a:prstGeom prst="rect">
            <a:avLst/>
          </a:prstGeom>
        </p:spPr>
      </p:pic>
      <p:pic>
        <p:nvPicPr>
          <p:cNvPr id="8" name="Image 7" descr="affiliated to-ss cartouche quadri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89" y="6021288"/>
            <a:ext cx="3148495" cy="67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1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(white) 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HEC Oser_Blanc copie.png"/>
          <p:cNvPicPr>
            <a:picLocks noChangeAspect="1"/>
          </p:cNvPicPr>
          <p:nvPr userDrawn="1"/>
        </p:nvPicPr>
        <p:blipFill rotWithShape="1">
          <a:blip r:embed="rId2" cstate="print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8085"/>
          <a:stretch/>
        </p:blipFill>
        <p:spPr>
          <a:xfrm>
            <a:off x="971600" y="908720"/>
            <a:ext cx="6792150" cy="3063246"/>
          </a:xfrm>
          <a:prstGeom prst="rect">
            <a:avLst/>
          </a:prstGeom>
          <a:effectLst/>
        </p:spPr>
      </p:pic>
      <p:sp>
        <p:nvSpPr>
          <p:cNvPr id="4" name="Titre 1"/>
          <p:cNvSpPr>
            <a:spLocks noGrp="1"/>
          </p:cNvSpPr>
          <p:nvPr>
            <p:ph type="title" hasCustomPrompt="1"/>
          </p:nvPr>
        </p:nvSpPr>
        <p:spPr>
          <a:xfrm>
            <a:off x="528638" y="4221088"/>
            <a:ext cx="8229600" cy="1800200"/>
          </a:xfrm>
          <a:prstGeom prst="rect">
            <a:avLst/>
          </a:prstGeom>
        </p:spPr>
        <p:txBody>
          <a:bodyPr vert="horz"/>
          <a:lstStyle>
            <a:lvl1pPr>
              <a:defRPr sz="4800" b="1" i="0" cap="all" baseline="0">
                <a:solidFill>
                  <a:srgbClr val="073A76"/>
                </a:solidFill>
              </a:defRPr>
            </a:lvl1pPr>
          </a:lstStyle>
          <a:p>
            <a:r>
              <a:rPr lang="fr-FR" dirty="0" smtClean="0"/>
              <a:t>ENTER THE TITLE </a:t>
            </a:r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SECTION (DIVIDER)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91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084C8D"/>
              </a:buClr>
              <a:buFont typeface="Wingdings" charset="2"/>
              <a:buChar char="§"/>
              <a:defRPr>
                <a:latin typeface="Gill Sans"/>
                <a:cs typeface="Gill Sans"/>
              </a:defRPr>
            </a:lvl1pPr>
            <a:lvl2pPr marL="971550" indent="-514350">
              <a:buClr>
                <a:srgbClr val="139CF8"/>
              </a:buClr>
              <a:buFont typeface="Wingdings" charset="2"/>
              <a:buChar char="§"/>
              <a:defRPr>
                <a:latin typeface="Gill Sans"/>
                <a:cs typeface="Gill Sans"/>
              </a:defRPr>
            </a:lvl2pPr>
            <a:lvl3pPr marL="1371600" indent="-457200">
              <a:buClr>
                <a:srgbClr val="139CF8"/>
              </a:buClr>
              <a:buFont typeface="Wingdings" charset="2"/>
              <a:buChar char="§"/>
              <a:defRPr>
                <a:latin typeface="Gill Sans"/>
                <a:cs typeface="Gill Sans"/>
              </a:defRPr>
            </a:lvl3pPr>
            <a:lvl4pPr marL="1828800" indent="-457200">
              <a:buClr>
                <a:srgbClr val="139CF8"/>
              </a:buClr>
              <a:buFont typeface="Wingdings" charset="2"/>
              <a:buChar char="§"/>
              <a:defRPr>
                <a:latin typeface="Gill Sans"/>
                <a:cs typeface="Gill Sans"/>
              </a:defRPr>
            </a:lvl4pPr>
            <a:lvl5pPr marL="2286000" indent="-457200">
              <a:buClr>
                <a:srgbClr val="139CF8"/>
              </a:buClr>
              <a:buFont typeface="Wingdings" charset="2"/>
              <a:buChar char="§"/>
              <a:defRPr>
                <a:latin typeface="Gill Sans"/>
                <a:cs typeface="Gill Sans"/>
              </a:defRPr>
            </a:lvl5pPr>
          </a:lstStyle>
          <a:p>
            <a:pPr lvl="0"/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enter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 i="0" cap="all" baseline="0">
                <a:solidFill>
                  <a:srgbClr val="084C8D"/>
                </a:solidFill>
                <a:latin typeface="Gill Sans"/>
                <a:cs typeface="Gill Sans"/>
              </a:defRPr>
            </a:lvl1pPr>
          </a:lstStyle>
          <a:p>
            <a:r>
              <a:rPr lang="fr-FR" dirty="0" smtClean="0"/>
              <a:t>TITLE OF TEXT SLIDE</a:t>
            </a:r>
            <a:endParaRPr lang="fr-FR" dirty="0"/>
          </a:p>
        </p:txBody>
      </p:sp>
      <p:pic>
        <p:nvPicPr>
          <p:cNvPr id="6" name="Image 5" descr="HEC Oser_quadri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69"/>
          <a:stretch/>
        </p:blipFill>
        <p:spPr>
          <a:xfrm>
            <a:off x="465924" y="6348719"/>
            <a:ext cx="657119" cy="2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4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Figures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 cap="all" baseline="0">
                <a:solidFill>
                  <a:srgbClr val="084C8D"/>
                </a:solidFill>
                <a:latin typeface="Gill Sans"/>
                <a:cs typeface="Gill Sans"/>
              </a:defRPr>
            </a:lvl1pPr>
          </a:lstStyle>
          <a:p>
            <a:r>
              <a:rPr lang="fr-FR" dirty="0" smtClean="0"/>
              <a:t>TITLE OF KEY FIGURES</a:t>
            </a:r>
            <a:endParaRPr lang="fr-FR" dirty="0"/>
          </a:p>
        </p:txBody>
      </p:sp>
      <p:sp>
        <p:nvSpPr>
          <p:cNvPr id="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491880" y="3933056"/>
            <a:ext cx="2304256" cy="1752600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rgbClr val="084C8D"/>
                </a:solidFill>
                <a:latin typeface="Gill Sans"/>
                <a:cs typeface="Gill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enter a description</a:t>
            </a:r>
          </a:p>
          <a:p>
            <a:endParaRPr lang="fr-FR" dirty="0"/>
          </a:p>
        </p:txBody>
      </p:sp>
      <p:sp>
        <p:nvSpPr>
          <p:cNvPr id="6" name="Espace réservé du texte 33"/>
          <p:cNvSpPr>
            <a:spLocks noGrp="1"/>
          </p:cNvSpPr>
          <p:nvPr>
            <p:ph type="body" sz="quarter" idx="13" hasCustomPrompt="1"/>
          </p:nvPr>
        </p:nvSpPr>
        <p:spPr>
          <a:xfrm>
            <a:off x="6156176" y="3933056"/>
            <a:ext cx="2303463" cy="1800225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rgbClr val="084C8D"/>
                </a:solidFill>
                <a:latin typeface="Gill Sans"/>
                <a:cs typeface="Gill Sans"/>
              </a:defRPr>
            </a:lvl1pPr>
            <a:lvl2pPr marL="457200" indent="0">
              <a:buNone/>
              <a:defRPr sz="1600">
                <a:latin typeface="Gill Sans"/>
                <a:cs typeface="Gill Sans"/>
              </a:defRPr>
            </a:lvl2pPr>
            <a:lvl3pPr marL="914400" indent="0">
              <a:buNone/>
              <a:defRPr sz="1600">
                <a:latin typeface="Gill Sans"/>
                <a:cs typeface="Gill Sans"/>
              </a:defRPr>
            </a:lvl3pPr>
            <a:lvl4pPr marL="1371600" indent="0">
              <a:buNone/>
              <a:defRPr sz="1600">
                <a:latin typeface="Gill Sans"/>
                <a:cs typeface="Gill Sans"/>
              </a:defRPr>
            </a:lvl4pPr>
            <a:lvl5pPr marL="1828800" indent="0">
              <a:buNone/>
              <a:defRPr sz="1600">
                <a:latin typeface="Gill Sans"/>
                <a:cs typeface="Gill Sans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enter a description</a:t>
            </a:r>
          </a:p>
          <a:p>
            <a:pPr lvl="0"/>
            <a:endParaRPr lang="fr-FR" dirty="0" smtClean="0"/>
          </a:p>
        </p:txBody>
      </p:sp>
      <p:sp>
        <p:nvSpPr>
          <p:cNvPr id="7" name="Espace réservé du texte 33"/>
          <p:cNvSpPr>
            <a:spLocks noGrp="1"/>
          </p:cNvSpPr>
          <p:nvPr>
            <p:ph type="body" sz="quarter" idx="14" hasCustomPrompt="1"/>
          </p:nvPr>
        </p:nvSpPr>
        <p:spPr>
          <a:xfrm>
            <a:off x="899592" y="3933056"/>
            <a:ext cx="2303463" cy="18002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rgbClr val="084C8D"/>
                </a:solidFill>
                <a:latin typeface="Gill Sans"/>
                <a:cs typeface="Gill Sans"/>
              </a:defRPr>
            </a:lvl1pPr>
            <a:lvl2pPr marL="457200" indent="0">
              <a:buNone/>
              <a:defRPr sz="1600">
                <a:latin typeface="Gill Sans"/>
                <a:cs typeface="Gill Sans"/>
              </a:defRPr>
            </a:lvl2pPr>
            <a:lvl3pPr marL="914400" indent="0">
              <a:buNone/>
              <a:defRPr sz="1600">
                <a:latin typeface="Gill Sans"/>
                <a:cs typeface="Gill Sans"/>
              </a:defRPr>
            </a:lvl3pPr>
            <a:lvl4pPr marL="1371600" indent="0">
              <a:buNone/>
              <a:defRPr sz="1600">
                <a:latin typeface="Gill Sans"/>
                <a:cs typeface="Gill Sans"/>
              </a:defRPr>
            </a:lvl4pPr>
            <a:lvl5pPr marL="1828800" indent="0">
              <a:buNone/>
              <a:defRPr sz="1600">
                <a:latin typeface="Gill Sans"/>
                <a:cs typeface="Gill Sans"/>
              </a:defRPr>
            </a:lvl5pPr>
          </a:lstStyle>
          <a:p>
            <a:pPr lvl="0"/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enter a description</a:t>
            </a:r>
          </a:p>
        </p:txBody>
      </p:sp>
      <p:sp>
        <p:nvSpPr>
          <p:cNvPr id="8" name="Espace réservé du texte 37"/>
          <p:cNvSpPr>
            <a:spLocks noGrp="1"/>
          </p:cNvSpPr>
          <p:nvPr>
            <p:ph type="body" sz="quarter" idx="15" hasCustomPrompt="1"/>
          </p:nvPr>
        </p:nvSpPr>
        <p:spPr>
          <a:xfrm>
            <a:off x="899592" y="2924944"/>
            <a:ext cx="2304256" cy="9361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800" b="1">
                <a:solidFill>
                  <a:srgbClr val="139CF8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fr-FR" b="1" dirty="0" smtClean="0">
                <a:latin typeface="Gill Sans"/>
                <a:cs typeface="Gill Sans"/>
              </a:rPr>
              <a:t>XX</a:t>
            </a:r>
            <a:endParaRPr lang="fr-FR" dirty="0"/>
          </a:p>
        </p:txBody>
      </p:sp>
      <p:sp>
        <p:nvSpPr>
          <p:cNvPr id="9" name="Espace réservé du texte 37"/>
          <p:cNvSpPr>
            <a:spLocks noGrp="1"/>
          </p:cNvSpPr>
          <p:nvPr>
            <p:ph type="body" sz="quarter" idx="16" hasCustomPrompt="1"/>
          </p:nvPr>
        </p:nvSpPr>
        <p:spPr>
          <a:xfrm>
            <a:off x="3491880" y="2924944"/>
            <a:ext cx="2304256" cy="9361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800" b="1">
                <a:solidFill>
                  <a:srgbClr val="139CF8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fr-FR" b="1" dirty="0" smtClean="0">
                <a:latin typeface="Gill Sans"/>
                <a:cs typeface="Gill Sans"/>
              </a:rPr>
              <a:t>XX</a:t>
            </a:r>
            <a:endParaRPr lang="fr-FR" dirty="0"/>
          </a:p>
        </p:txBody>
      </p:sp>
      <p:sp>
        <p:nvSpPr>
          <p:cNvPr id="10" name="Espace réservé du texte 37"/>
          <p:cNvSpPr>
            <a:spLocks noGrp="1"/>
          </p:cNvSpPr>
          <p:nvPr>
            <p:ph type="body" sz="quarter" idx="17" hasCustomPrompt="1"/>
          </p:nvPr>
        </p:nvSpPr>
        <p:spPr>
          <a:xfrm>
            <a:off x="6156176" y="2924944"/>
            <a:ext cx="2304256" cy="9361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800" b="1">
                <a:solidFill>
                  <a:srgbClr val="139CF8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fr-FR" b="1" dirty="0" smtClean="0">
                <a:latin typeface="Gill Sans"/>
                <a:cs typeface="Gill Sans"/>
              </a:rPr>
              <a:t>XX</a:t>
            </a:r>
            <a:endParaRPr lang="fr-FR" dirty="0"/>
          </a:p>
        </p:txBody>
      </p:sp>
      <p:pic>
        <p:nvPicPr>
          <p:cNvPr id="11" name="Image 10" descr="HEC Oser_quadri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69"/>
          <a:stretch/>
        </p:blipFill>
        <p:spPr>
          <a:xfrm>
            <a:off x="465924" y="6348719"/>
            <a:ext cx="657119" cy="2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0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18"/>
          <p:cNvSpPr>
            <a:spLocks noGrp="1"/>
          </p:cNvSpPr>
          <p:nvPr>
            <p:ph type="body" sz="quarter" idx="13" hasCustomPrompt="1"/>
          </p:nvPr>
        </p:nvSpPr>
        <p:spPr>
          <a:xfrm>
            <a:off x="732120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 typeface="Wingdings" charset="2"/>
              <a:buChar char="§"/>
              <a:defRPr sz="1600" baseline="0">
                <a:solidFill>
                  <a:schemeClr val="tx1"/>
                </a:solidFill>
                <a:latin typeface="+mj-lt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enter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 smtClean="0"/>
          </a:p>
        </p:txBody>
      </p:sp>
      <p:sp>
        <p:nvSpPr>
          <p:cNvPr id="11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8" y="1570038"/>
            <a:ext cx="2340000" cy="1617662"/>
          </a:xfrm>
          <a:prstGeom prst="rect">
            <a:avLst/>
          </a:prstGeom>
          <a:ln w="12700">
            <a:solidFill>
              <a:srgbClr val="073A76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ln>
                  <a:noFill/>
                </a:ln>
                <a:solidFill>
                  <a:srgbClr val="073A76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fr-FR" dirty="0" smtClean="0"/>
              <a:t>CLICK HERE TO ENTER YOUR CONCEPT</a:t>
            </a:r>
          </a:p>
        </p:txBody>
      </p:sp>
      <p:sp>
        <p:nvSpPr>
          <p:cNvPr id="12" name="Espace réservé du texte 12"/>
          <p:cNvSpPr>
            <a:spLocks noGrp="1"/>
          </p:cNvSpPr>
          <p:nvPr>
            <p:ph type="body" sz="quarter" idx="16" hasCustomPrompt="1"/>
          </p:nvPr>
        </p:nvSpPr>
        <p:spPr>
          <a:xfrm>
            <a:off x="3384128" y="1556792"/>
            <a:ext cx="2340000" cy="1617662"/>
          </a:xfrm>
          <a:prstGeom prst="rect">
            <a:avLst/>
          </a:prstGeom>
          <a:ln w="12700">
            <a:solidFill>
              <a:srgbClr val="073A76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ln>
                  <a:noFill/>
                </a:ln>
                <a:solidFill>
                  <a:srgbClr val="073A76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fr-FR" dirty="0" smtClean="0"/>
              <a:t>CLICK HERE TO ENTER YOUR CONCEPT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84168" y="1556792"/>
            <a:ext cx="2340000" cy="1617662"/>
          </a:xfrm>
          <a:prstGeom prst="rect">
            <a:avLst/>
          </a:prstGeom>
          <a:ln w="12700">
            <a:solidFill>
              <a:srgbClr val="073A76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ln>
                  <a:noFill/>
                </a:ln>
                <a:solidFill>
                  <a:srgbClr val="073A76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fr-FR" dirty="0" smtClean="0"/>
              <a:t>CLICK HERE TO ENTER YOUR CONCEPT</a:t>
            </a: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 cap="all" baseline="0">
                <a:solidFill>
                  <a:srgbClr val="084C8D"/>
                </a:solidFill>
                <a:latin typeface="Gill Sans"/>
                <a:cs typeface="Gill Sans"/>
              </a:defRPr>
            </a:lvl1pPr>
          </a:lstStyle>
          <a:p>
            <a:r>
              <a:rPr lang="fr-FR" dirty="0" smtClean="0"/>
              <a:t>TITLE OF CONCEPT SLIDE</a:t>
            </a:r>
            <a:endParaRPr lang="fr-FR" dirty="0"/>
          </a:p>
        </p:txBody>
      </p:sp>
      <p:pic>
        <p:nvPicPr>
          <p:cNvPr id="9" name="Image 8" descr="HEC Oser_quadri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69"/>
          <a:stretch/>
        </p:blipFill>
        <p:spPr>
          <a:xfrm>
            <a:off x="465924" y="6348719"/>
            <a:ext cx="657119" cy="279970"/>
          </a:xfrm>
          <a:prstGeom prst="rect">
            <a:avLst/>
          </a:prstGeom>
        </p:spPr>
      </p:pic>
      <p:sp>
        <p:nvSpPr>
          <p:cNvPr id="15" name="Espace réservé du texte 18"/>
          <p:cNvSpPr>
            <a:spLocks noGrp="1"/>
          </p:cNvSpPr>
          <p:nvPr>
            <p:ph type="body" sz="quarter" idx="18" hasCustomPrompt="1"/>
          </p:nvPr>
        </p:nvSpPr>
        <p:spPr>
          <a:xfrm>
            <a:off x="3389363" y="3498830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 typeface="Wingdings" charset="2"/>
              <a:buChar char="§"/>
              <a:defRPr sz="1600" baseline="0">
                <a:solidFill>
                  <a:schemeClr val="tx1"/>
                </a:solidFill>
                <a:latin typeface="+mj-lt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enter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 smtClean="0"/>
          </a:p>
        </p:txBody>
      </p:sp>
      <p:sp>
        <p:nvSpPr>
          <p:cNvPr id="17" name="Espace réservé du texte 18"/>
          <p:cNvSpPr>
            <a:spLocks noGrp="1"/>
          </p:cNvSpPr>
          <p:nvPr>
            <p:ph type="body" sz="quarter" idx="19" hasCustomPrompt="1"/>
          </p:nvPr>
        </p:nvSpPr>
        <p:spPr>
          <a:xfrm>
            <a:off x="6084168" y="3501008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 typeface="Wingdings" charset="2"/>
              <a:buChar char="§"/>
              <a:defRPr sz="1600" baseline="0">
                <a:solidFill>
                  <a:schemeClr val="tx1"/>
                </a:solidFill>
                <a:latin typeface="+mj-lt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enter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1531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graphique 8"/>
          <p:cNvSpPr>
            <a:spLocks noGrp="1"/>
          </p:cNvSpPr>
          <p:nvPr>
            <p:ph type="chart" sz="quarter" idx="14" hasCustomPrompt="1"/>
          </p:nvPr>
        </p:nvSpPr>
        <p:spPr>
          <a:xfrm>
            <a:off x="600074" y="2407437"/>
            <a:ext cx="3757613" cy="14400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dirty="0" smtClean="0"/>
              <a:t>Graph</a:t>
            </a:r>
            <a:endParaRPr lang="fr-FR" dirty="0"/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729562" y="1700808"/>
            <a:ext cx="3628126" cy="5937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800" b="1" baseline="0">
                <a:ln>
                  <a:noFill/>
                </a:ln>
                <a:solidFill>
                  <a:srgbClr val="073A76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1400" b="0">
                <a:latin typeface="+mn-lt"/>
              </a:defRPr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enter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11" name="Espace réservé du graphique 8"/>
          <p:cNvSpPr>
            <a:spLocks noGrp="1"/>
          </p:cNvSpPr>
          <p:nvPr>
            <p:ph type="chart" sz="quarter" idx="15" hasCustomPrompt="1"/>
          </p:nvPr>
        </p:nvSpPr>
        <p:spPr>
          <a:xfrm>
            <a:off x="626088" y="4941328"/>
            <a:ext cx="3757613" cy="14400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dirty="0" smtClean="0"/>
              <a:t>Graph</a:t>
            </a:r>
            <a:endParaRPr lang="fr-FR" dirty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4234699"/>
            <a:ext cx="3628126" cy="5937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800" b="1">
                <a:ln>
                  <a:noFill/>
                </a:ln>
                <a:solidFill>
                  <a:srgbClr val="073A76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1400" b="0">
                <a:latin typeface="+mn-lt"/>
              </a:defRPr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enter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13" name="Espace réservé du graphique 8"/>
          <p:cNvSpPr>
            <a:spLocks noGrp="1"/>
          </p:cNvSpPr>
          <p:nvPr>
            <p:ph type="chart" sz="quarter" idx="17" hasCustomPrompt="1"/>
          </p:nvPr>
        </p:nvSpPr>
        <p:spPr>
          <a:xfrm>
            <a:off x="4788024" y="2420888"/>
            <a:ext cx="3757613" cy="14400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dirty="0" smtClean="0"/>
              <a:t>Graph</a:t>
            </a:r>
            <a:endParaRPr lang="fr-FR" dirty="0"/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4917512" y="1714259"/>
            <a:ext cx="3628126" cy="5937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800" b="1">
                <a:ln>
                  <a:noFill/>
                </a:ln>
                <a:solidFill>
                  <a:srgbClr val="073A76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1400" b="0">
                <a:latin typeface="+mn-lt"/>
              </a:defRPr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enter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9" hasCustomPrompt="1"/>
          </p:nvPr>
        </p:nvSpPr>
        <p:spPr>
          <a:xfrm>
            <a:off x="4814038" y="4954779"/>
            <a:ext cx="3757613" cy="14400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dirty="0" smtClean="0"/>
              <a:t>Graph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4943526" y="4248150"/>
            <a:ext cx="3628126" cy="5937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800" b="1">
                <a:ln>
                  <a:noFill/>
                </a:ln>
                <a:solidFill>
                  <a:srgbClr val="073A76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1400" b="0">
                <a:latin typeface="+mn-lt"/>
              </a:defRPr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enter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 cap="all" baseline="0">
                <a:solidFill>
                  <a:srgbClr val="084C8D"/>
                </a:solidFill>
                <a:latin typeface="Gill Sans"/>
                <a:cs typeface="Gill Sans"/>
              </a:defRPr>
            </a:lvl1pPr>
          </a:lstStyle>
          <a:p>
            <a:r>
              <a:rPr lang="fr-FR" dirty="0" smtClean="0"/>
              <a:t>TITLE OF GRAPH SLIDE</a:t>
            </a:r>
            <a:endParaRPr lang="fr-FR" dirty="0"/>
          </a:p>
        </p:txBody>
      </p:sp>
      <p:pic>
        <p:nvPicPr>
          <p:cNvPr id="18" name="Image 17" descr="HEC Oser_quadri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69"/>
          <a:stretch/>
        </p:blipFill>
        <p:spPr>
          <a:xfrm>
            <a:off x="465924" y="6348719"/>
            <a:ext cx="657119" cy="2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6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 cap="all">
                <a:solidFill>
                  <a:srgbClr val="084C8D"/>
                </a:solidFill>
                <a:latin typeface="Gill Sans"/>
                <a:cs typeface="Gill Sans"/>
              </a:defRPr>
            </a:lvl1pPr>
          </a:lstStyle>
          <a:p>
            <a:r>
              <a:rPr lang="fr-FR" dirty="0" smtClean="0"/>
              <a:t>TITLE OF IMAGE SLIDE</a:t>
            </a:r>
            <a:endParaRPr lang="fr-FR" dirty="0"/>
          </a:p>
        </p:txBody>
      </p:sp>
      <p:sp>
        <p:nvSpPr>
          <p:cNvPr id="4" name="Espace réservé pour une image  2"/>
          <p:cNvSpPr>
            <a:spLocks noGrp="1"/>
          </p:cNvSpPr>
          <p:nvPr>
            <p:ph type="pic" idx="1" hasCustomPrompt="1"/>
          </p:nvPr>
        </p:nvSpPr>
        <p:spPr>
          <a:xfrm>
            <a:off x="477888" y="1542802"/>
            <a:ext cx="8208912" cy="4248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Image</a:t>
            </a:r>
          </a:p>
          <a:p>
            <a:endParaRPr lang="fr-FR" dirty="0"/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77888" y="6297365"/>
            <a:ext cx="8208912" cy="35800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 b="0" i="0" baseline="0">
                <a:latin typeface="Gill Sans Light"/>
                <a:cs typeface="Gill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enter a description</a:t>
            </a:r>
          </a:p>
        </p:txBody>
      </p:sp>
      <p:pic>
        <p:nvPicPr>
          <p:cNvPr id="6" name="Image 5" descr="HEC Oser_quadri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69"/>
          <a:stretch/>
        </p:blipFill>
        <p:spPr>
          <a:xfrm>
            <a:off x="465924" y="6348719"/>
            <a:ext cx="657119" cy="279970"/>
          </a:xfrm>
          <a:prstGeom prst="rect">
            <a:avLst/>
          </a:prstGeom>
        </p:spPr>
      </p:pic>
      <p:sp>
        <p:nvSpPr>
          <p:cNvPr id="7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453890" y="5885248"/>
            <a:ext cx="8208912" cy="35800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 i="0">
                <a:solidFill>
                  <a:srgbClr val="139CF8"/>
                </a:solidFill>
                <a:latin typeface="+mn-lt"/>
                <a:cs typeface="Gill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enter a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669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581525"/>
            <a:ext cx="614674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rgbClr val="139CF8"/>
                </a:solidFill>
                <a:latin typeface="+mn-lt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enter the </a:t>
            </a:r>
            <a:r>
              <a:rPr lang="fr-FR" dirty="0" err="1" smtClean="0"/>
              <a:t>author</a:t>
            </a:r>
            <a:endParaRPr lang="fr-FR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11" hasCustomPrompt="1"/>
          </p:nvPr>
        </p:nvSpPr>
        <p:spPr>
          <a:xfrm>
            <a:off x="1475656" y="2492896"/>
            <a:ext cx="6552728" cy="144016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 b="0" i="0">
                <a:solidFill>
                  <a:srgbClr val="073A76"/>
                </a:solidFill>
                <a:latin typeface="+mn-lt"/>
                <a:cs typeface="Gill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enter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quote</a:t>
            </a:r>
            <a:endParaRPr lang="fr-FR" dirty="0" smtClean="0"/>
          </a:p>
        </p:txBody>
      </p:sp>
      <p:grpSp>
        <p:nvGrpSpPr>
          <p:cNvPr id="10" name="Groupe 13"/>
          <p:cNvGrpSpPr>
            <a:grpSpLocks noChangeAspect="1"/>
          </p:cNvGrpSpPr>
          <p:nvPr userDrawn="1"/>
        </p:nvGrpSpPr>
        <p:grpSpPr>
          <a:xfrm>
            <a:off x="7812360" y="3501008"/>
            <a:ext cx="704682" cy="499790"/>
            <a:chOff x="341313" y="290513"/>
            <a:chExt cx="8675688" cy="6153150"/>
          </a:xfrm>
          <a:solidFill>
            <a:srgbClr val="E6002D"/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341313" y="290513"/>
              <a:ext cx="4484688" cy="6153150"/>
            </a:xfrm>
            <a:custGeom>
              <a:avLst/>
              <a:gdLst/>
              <a:ahLst/>
              <a:cxnLst>
                <a:cxn ang="0">
                  <a:pos x="327" y="28"/>
                </a:cxn>
                <a:cxn ang="0">
                  <a:pos x="366" y="173"/>
                </a:cxn>
                <a:cxn ang="0">
                  <a:pos x="55" y="546"/>
                </a:cxn>
                <a:cxn ang="0">
                  <a:pos x="0" y="513"/>
                </a:cxn>
                <a:cxn ang="0">
                  <a:pos x="180" y="62"/>
                </a:cxn>
                <a:cxn ang="0">
                  <a:pos x="327" y="28"/>
                </a:cxn>
              </a:cxnLst>
              <a:rect l="0" t="0" r="r" b="b"/>
              <a:pathLst>
                <a:path w="398" h="546">
                  <a:moveTo>
                    <a:pt x="327" y="28"/>
                  </a:moveTo>
                  <a:cubicBezTo>
                    <a:pt x="366" y="53"/>
                    <a:pt x="398" y="100"/>
                    <a:pt x="366" y="173"/>
                  </a:cubicBezTo>
                  <a:cubicBezTo>
                    <a:pt x="331" y="253"/>
                    <a:pt x="224" y="364"/>
                    <a:pt x="55" y="546"/>
                  </a:cubicBezTo>
                  <a:cubicBezTo>
                    <a:pt x="0" y="513"/>
                    <a:pt x="0" y="513"/>
                    <a:pt x="0" y="513"/>
                  </a:cubicBezTo>
                  <a:cubicBezTo>
                    <a:pt x="79" y="278"/>
                    <a:pt x="126" y="131"/>
                    <a:pt x="180" y="62"/>
                  </a:cubicBezTo>
                  <a:cubicBezTo>
                    <a:pt x="229" y="0"/>
                    <a:pt x="287" y="3"/>
                    <a:pt x="327" y="28"/>
                  </a:cubicBezTo>
                  <a:close/>
                </a:path>
              </a:pathLst>
            </a:custGeom>
            <a:solidFill>
              <a:srgbClr val="139C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4532313" y="290513"/>
              <a:ext cx="4484688" cy="6153150"/>
            </a:xfrm>
            <a:custGeom>
              <a:avLst/>
              <a:gdLst/>
              <a:ahLst/>
              <a:cxnLst>
                <a:cxn ang="0">
                  <a:pos x="327" y="28"/>
                </a:cxn>
                <a:cxn ang="0">
                  <a:pos x="366" y="173"/>
                </a:cxn>
                <a:cxn ang="0">
                  <a:pos x="56" y="546"/>
                </a:cxn>
                <a:cxn ang="0">
                  <a:pos x="0" y="513"/>
                </a:cxn>
                <a:cxn ang="0">
                  <a:pos x="181" y="62"/>
                </a:cxn>
                <a:cxn ang="0">
                  <a:pos x="327" y="28"/>
                </a:cxn>
              </a:cxnLst>
              <a:rect l="0" t="0" r="r" b="b"/>
              <a:pathLst>
                <a:path w="398" h="546">
                  <a:moveTo>
                    <a:pt x="327" y="28"/>
                  </a:moveTo>
                  <a:cubicBezTo>
                    <a:pt x="367" y="53"/>
                    <a:pt x="398" y="100"/>
                    <a:pt x="366" y="173"/>
                  </a:cubicBezTo>
                  <a:cubicBezTo>
                    <a:pt x="331" y="253"/>
                    <a:pt x="225" y="365"/>
                    <a:pt x="56" y="546"/>
                  </a:cubicBezTo>
                  <a:cubicBezTo>
                    <a:pt x="0" y="513"/>
                    <a:pt x="0" y="513"/>
                    <a:pt x="0" y="513"/>
                  </a:cubicBezTo>
                  <a:cubicBezTo>
                    <a:pt x="80" y="278"/>
                    <a:pt x="127" y="131"/>
                    <a:pt x="181" y="62"/>
                  </a:cubicBezTo>
                  <a:cubicBezTo>
                    <a:pt x="230" y="0"/>
                    <a:pt x="287" y="3"/>
                    <a:pt x="327" y="28"/>
                  </a:cubicBezTo>
                  <a:close/>
                </a:path>
              </a:pathLst>
            </a:custGeom>
            <a:solidFill>
              <a:srgbClr val="139C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grpSp>
        <p:nvGrpSpPr>
          <p:cNvPr id="13" name="Groupe 19"/>
          <p:cNvGrpSpPr>
            <a:grpSpLocks noChangeAspect="1"/>
          </p:cNvGrpSpPr>
          <p:nvPr userDrawn="1"/>
        </p:nvGrpSpPr>
        <p:grpSpPr>
          <a:xfrm>
            <a:off x="1043608" y="1844824"/>
            <a:ext cx="704682" cy="499790"/>
            <a:chOff x="341313" y="290513"/>
            <a:chExt cx="8675688" cy="6153150"/>
          </a:xfrm>
          <a:solidFill>
            <a:srgbClr val="E6002D"/>
          </a:solidFill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341313" y="290513"/>
              <a:ext cx="4484688" cy="6153150"/>
            </a:xfrm>
            <a:custGeom>
              <a:avLst/>
              <a:gdLst/>
              <a:ahLst/>
              <a:cxnLst>
                <a:cxn ang="0">
                  <a:pos x="327" y="28"/>
                </a:cxn>
                <a:cxn ang="0">
                  <a:pos x="366" y="173"/>
                </a:cxn>
                <a:cxn ang="0">
                  <a:pos x="55" y="546"/>
                </a:cxn>
                <a:cxn ang="0">
                  <a:pos x="0" y="513"/>
                </a:cxn>
                <a:cxn ang="0">
                  <a:pos x="180" y="62"/>
                </a:cxn>
                <a:cxn ang="0">
                  <a:pos x="327" y="28"/>
                </a:cxn>
              </a:cxnLst>
              <a:rect l="0" t="0" r="r" b="b"/>
              <a:pathLst>
                <a:path w="398" h="546">
                  <a:moveTo>
                    <a:pt x="327" y="28"/>
                  </a:moveTo>
                  <a:cubicBezTo>
                    <a:pt x="366" y="53"/>
                    <a:pt x="398" y="100"/>
                    <a:pt x="366" y="173"/>
                  </a:cubicBezTo>
                  <a:cubicBezTo>
                    <a:pt x="331" y="253"/>
                    <a:pt x="224" y="364"/>
                    <a:pt x="55" y="546"/>
                  </a:cubicBezTo>
                  <a:cubicBezTo>
                    <a:pt x="0" y="513"/>
                    <a:pt x="0" y="513"/>
                    <a:pt x="0" y="513"/>
                  </a:cubicBezTo>
                  <a:cubicBezTo>
                    <a:pt x="79" y="278"/>
                    <a:pt x="126" y="131"/>
                    <a:pt x="180" y="62"/>
                  </a:cubicBezTo>
                  <a:cubicBezTo>
                    <a:pt x="229" y="0"/>
                    <a:pt x="287" y="3"/>
                    <a:pt x="327" y="28"/>
                  </a:cubicBezTo>
                  <a:close/>
                </a:path>
              </a:pathLst>
            </a:custGeom>
            <a:solidFill>
              <a:srgbClr val="139C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4532313" y="290513"/>
              <a:ext cx="4484688" cy="6153150"/>
            </a:xfrm>
            <a:custGeom>
              <a:avLst/>
              <a:gdLst/>
              <a:ahLst/>
              <a:cxnLst>
                <a:cxn ang="0">
                  <a:pos x="327" y="28"/>
                </a:cxn>
                <a:cxn ang="0">
                  <a:pos x="366" y="173"/>
                </a:cxn>
                <a:cxn ang="0">
                  <a:pos x="56" y="546"/>
                </a:cxn>
                <a:cxn ang="0">
                  <a:pos x="0" y="513"/>
                </a:cxn>
                <a:cxn ang="0">
                  <a:pos x="181" y="62"/>
                </a:cxn>
                <a:cxn ang="0">
                  <a:pos x="327" y="28"/>
                </a:cxn>
              </a:cxnLst>
              <a:rect l="0" t="0" r="r" b="b"/>
              <a:pathLst>
                <a:path w="398" h="546">
                  <a:moveTo>
                    <a:pt x="327" y="28"/>
                  </a:moveTo>
                  <a:cubicBezTo>
                    <a:pt x="367" y="53"/>
                    <a:pt x="398" y="100"/>
                    <a:pt x="366" y="173"/>
                  </a:cubicBezTo>
                  <a:cubicBezTo>
                    <a:pt x="331" y="253"/>
                    <a:pt x="225" y="365"/>
                    <a:pt x="56" y="546"/>
                  </a:cubicBezTo>
                  <a:cubicBezTo>
                    <a:pt x="0" y="513"/>
                    <a:pt x="0" y="513"/>
                    <a:pt x="0" y="513"/>
                  </a:cubicBezTo>
                  <a:cubicBezTo>
                    <a:pt x="80" y="278"/>
                    <a:pt x="127" y="131"/>
                    <a:pt x="181" y="62"/>
                  </a:cubicBezTo>
                  <a:cubicBezTo>
                    <a:pt x="230" y="0"/>
                    <a:pt x="287" y="3"/>
                    <a:pt x="327" y="28"/>
                  </a:cubicBezTo>
                  <a:close/>
                </a:path>
              </a:pathLst>
            </a:custGeom>
            <a:solidFill>
              <a:srgbClr val="139C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pic>
        <p:nvPicPr>
          <p:cNvPr id="16" name="Image 15" descr="HEC Oser_quadri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69"/>
          <a:stretch/>
        </p:blipFill>
        <p:spPr>
          <a:xfrm>
            <a:off x="465924" y="6348719"/>
            <a:ext cx="657119" cy="2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5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_MG_0399a_SANS FOND_NOIR - copie.png"/>
          <p:cNvPicPr>
            <a:picLocks noChangeAspect="1"/>
          </p:cNvPicPr>
          <p:nvPr userDrawn="1"/>
        </p:nvPicPr>
        <p:blipFill rotWithShape="1"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3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830"/>
          <a:stretch/>
        </p:blipFill>
        <p:spPr>
          <a:xfrm>
            <a:off x="0" y="1431060"/>
            <a:ext cx="9144000" cy="541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HEC the mor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10" y="207725"/>
            <a:ext cx="3426399" cy="105502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112" y="6021288"/>
            <a:ext cx="2755775" cy="5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5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46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4" r:id="rId2"/>
    <p:sldLayoutId id="2147483665" r:id="rId3"/>
    <p:sldLayoutId id="2147483666" r:id="rId4"/>
    <p:sldLayoutId id="2147483685" r:id="rId5"/>
    <p:sldLayoutId id="2147483686" r:id="rId6"/>
    <p:sldLayoutId id="2147483667" r:id="rId7"/>
    <p:sldLayoutId id="2147483687" r:id="rId8"/>
    <p:sldLayoutId id="2147483668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643192" cy="792088"/>
          </a:xfrm>
        </p:spPr>
        <p:txBody>
          <a:bodyPr/>
          <a:lstStyle/>
          <a:p>
            <a:r>
              <a:rPr lang="en-GB" sz="2800" dirty="0" smtClean="0"/>
              <a:t>Introduction to Python </a:t>
            </a:r>
            <a:br>
              <a:rPr lang="en-GB" sz="2800" dirty="0" smtClean="0"/>
            </a:br>
            <a:endParaRPr lang="en-GB" sz="11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829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Objectives</a:t>
            </a:r>
            <a:endParaRPr lang="en-GB" sz="3200" dirty="0"/>
          </a:p>
        </p:txBody>
      </p:sp>
      <p:sp>
        <p:nvSpPr>
          <p:cNvPr id="6" name="Freeform 5"/>
          <p:cNvSpPr/>
          <p:nvPr/>
        </p:nvSpPr>
        <p:spPr>
          <a:xfrm>
            <a:off x="1103097" y="1750624"/>
            <a:ext cx="6565248" cy="454239"/>
          </a:xfrm>
          <a:custGeom>
            <a:avLst/>
            <a:gdLst>
              <a:gd name="connsiteX0" fmla="*/ 0 w 5663946"/>
              <a:gd name="connsiteY0" fmla="*/ 37585 h 375851"/>
              <a:gd name="connsiteX1" fmla="*/ 11008 w 5663946"/>
              <a:gd name="connsiteY1" fmla="*/ 11008 h 375851"/>
              <a:gd name="connsiteX2" fmla="*/ 37585 w 5663946"/>
              <a:gd name="connsiteY2" fmla="*/ 0 h 375851"/>
              <a:gd name="connsiteX3" fmla="*/ 5626361 w 5663946"/>
              <a:gd name="connsiteY3" fmla="*/ 0 h 375851"/>
              <a:gd name="connsiteX4" fmla="*/ 5652938 w 5663946"/>
              <a:gd name="connsiteY4" fmla="*/ 11008 h 375851"/>
              <a:gd name="connsiteX5" fmla="*/ 5663946 w 5663946"/>
              <a:gd name="connsiteY5" fmla="*/ 37585 h 375851"/>
              <a:gd name="connsiteX6" fmla="*/ 5663946 w 5663946"/>
              <a:gd name="connsiteY6" fmla="*/ 338266 h 375851"/>
              <a:gd name="connsiteX7" fmla="*/ 5652938 w 5663946"/>
              <a:gd name="connsiteY7" fmla="*/ 364843 h 375851"/>
              <a:gd name="connsiteX8" fmla="*/ 5626361 w 5663946"/>
              <a:gd name="connsiteY8" fmla="*/ 375851 h 375851"/>
              <a:gd name="connsiteX9" fmla="*/ 37585 w 5663946"/>
              <a:gd name="connsiteY9" fmla="*/ 375851 h 375851"/>
              <a:gd name="connsiteX10" fmla="*/ 11008 w 5663946"/>
              <a:gd name="connsiteY10" fmla="*/ 364843 h 375851"/>
              <a:gd name="connsiteX11" fmla="*/ 0 w 5663946"/>
              <a:gd name="connsiteY11" fmla="*/ 338266 h 375851"/>
              <a:gd name="connsiteX12" fmla="*/ 0 w 5663946"/>
              <a:gd name="connsiteY12" fmla="*/ 37585 h 37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64348" tIns="64348" rIns="64348" bIns="64348" spcCol="1270" anchor="ctr"/>
          <a:lstStyle/>
          <a:p>
            <a:pPr defTabSz="6223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200" dirty="0" smtClean="0">
                <a:solidFill>
                  <a:srgbClr val="ADAFB2">
                    <a:lumMod val="50000"/>
                  </a:srgbClr>
                </a:solidFill>
                <a:latin typeface="Verdana"/>
              </a:rPr>
              <a:t>          </a:t>
            </a:r>
            <a:r>
              <a:rPr lang="en-US" sz="1600" dirty="0" smtClean="0">
                <a:solidFill>
                  <a:srgbClr val="ADAFB2">
                    <a:lumMod val="50000"/>
                  </a:srgbClr>
                </a:solidFill>
                <a:latin typeface="Calibri"/>
                <a:cs typeface="Calibri"/>
              </a:rPr>
              <a:t>Appreciate  the larger phenomenon of Open Source Software (OSS) </a:t>
            </a:r>
            <a:endParaRPr lang="en-US" sz="1600" dirty="0">
              <a:solidFill>
                <a:srgbClr val="ADAFB2">
                  <a:lumMod val="50000"/>
                </a:srgbClr>
              </a:solidFill>
              <a:latin typeface="Calibri"/>
              <a:cs typeface="Calibri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091220" y="2759176"/>
            <a:ext cx="6577124" cy="453800"/>
          </a:xfrm>
          <a:custGeom>
            <a:avLst/>
            <a:gdLst>
              <a:gd name="connsiteX0" fmla="*/ 0 w 5663946"/>
              <a:gd name="connsiteY0" fmla="*/ 37585 h 375851"/>
              <a:gd name="connsiteX1" fmla="*/ 11008 w 5663946"/>
              <a:gd name="connsiteY1" fmla="*/ 11008 h 375851"/>
              <a:gd name="connsiteX2" fmla="*/ 37585 w 5663946"/>
              <a:gd name="connsiteY2" fmla="*/ 0 h 375851"/>
              <a:gd name="connsiteX3" fmla="*/ 5626361 w 5663946"/>
              <a:gd name="connsiteY3" fmla="*/ 0 h 375851"/>
              <a:gd name="connsiteX4" fmla="*/ 5652938 w 5663946"/>
              <a:gd name="connsiteY4" fmla="*/ 11008 h 375851"/>
              <a:gd name="connsiteX5" fmla="*/ 5663946 w 5663946"/>
              <a:gd name="connsiteY5" fmla="*/ 37585 h 375851"/>
              <a:gd name="connsiteX6" fmla="*/ 5663946 w 5663946"/>
              <a:gd name="connsiteY6" fmla="*/ 338266 h 375851"/>
              <a:gd name="connsiteX7" fmla="*/ 5652938 w 5663946"/>
              <a:gd name="connsiteY7" fmla="*/ 364843 h 375851"/>
              <a:gd name="connsiteX8" fmla="*/ 5626361 w 5663946"/>
              <a:gd name="connsiteY8" fmla="*/ 375851 h 375851"/>
              <a:gd name="connsiteX9" fmla="*/ 37585 w 5663946"/>
              <a:gd name="connsiteY9" fmla="*/ 375851 h 375851"/>
              <a:gd name="connsiteX10" fmla="*/ 11008 w 5663946"/>
              <a:gd name="connsiteY10" fmla="*/ 364843 h 375851"/>
              <a:gd name="connsiteX11" fmla="*/ 0 w 5663946"/>
              <a:gd name="connsiteY11" fmla="*/ 338266 h 375851"/>
              <a:gd name="connsiteX12" fmla="*/ 0 w 5663946"/>
              <a:gd name="connsiteY12" fmla="*/ 37585 h 37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64348" tIns="64348" rIns="64348" bIns="64348" spcCol="1270" anchor="ctr"/>
          <a:lstStyle/>
          <a:p>
            <a:pPr defTabSz="6223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200" dirty="0">
                <a:solidFill>
                  <a:srgbClr val="ADAFB2">
                    <a:lumMod val="50000"/>
                  </a:srgbClr>
                </a:solidFill>
                <a:latin typeface="Verdana"/>
              </a:rPr>
              <a:t>        </a:t>
            </a:r>
            <a:r>
              <a:rPr lang="en-US" sz="1200" dirty="0" smtClean="0">
                <a:solidFill>
                  <a:srgbClr val="ADAFB2">
                    <a:lumMod val="50000"/>
                  </a:srgbClr>
                </a:solidFill>
                <a:latin typeface="Verdana"/>
              </a:rPr>
              <a:t> </a:t>
            </a:r>
            <a:r>
              <a:rPr lang="en-US" sz="1200" dirty="0" smtClean="0">
                <a:solidFill>
                  <a:srgbClr val="ADAFB2">
                    <a:lumMod val="50000"/>
                  </a:srgbClr>
                </a:solidFill>
                <a:latin typeface="Verdana"/>
              </a:rPr>
              <a:t>Understand the </a:t>
            </a:r>
            <a:r>
              <a:rPr lang="en-US" sz="1600" dirty="0">
                <a:solidFill>
                  <a:srgbClr val="ADAFB2">
                    <a:lumMod val="50000"/>
                  </a:srgbClr>
                </a:solidFill>
                <a:latin typeface="Calibri"/>
                <a:cs typeface="Calibri"/>
              </a:rPr>
              <a:t>b</a:t>
            </a:r>
            <a:r>
              <a:rPr lang="en-US" sz="1600" dirty="0" smtClean="0">
                <a:solidFill>
                  <a:srgbClr val="ADAFB2">
                    <a:lumMod val="50000"/>
                  </a:srgbClr>
                </a:solidFill>
                <a:latin typeface="Calibri"/>
                <a:cs typeface="Calibri"/>
              </a:rPr>
              <a:t>asics of  </a:t>
            </a:r>
            <a:r>
              <a:rPr lang="en-US" sz="1600" dirty="0" smtClean="0">
                <a:solidFill>
                  <a:srgbClr val="ADAFB2">
                    <a:lumMod val="50000"/>
                  </a:srgbClr>
                </a:solidFill>
                <a:latin typeface="Calibri"/>
                <a:cs typeface="Calibri"/>
              </a:rPr>
              <a:t>programing </a:t>
            </a:r>
            <a:r>
              <a:rPr lang="en-US" sz="1600" dirty="0" smtClean="0">
                <a:solidFill>
                  <a:srgbClr val="ADAFB2">
                    <a:lumMod val="50000"/>
                  </a:srgbClr>
                </a:solidFill>
                <a:latin typeface="Calibri"/>
                <a:cs typeface="Calibri"/>
              </a:rPr>
              <a:t>languages</a:t>
            </a:r>
            <a:endParaRPr lang="en-US" sz="1600" dirty="0">
              <a:solidFill>
                <a:srgbClr val="ADAFB2">
                  <a:lumMod val="50000"/>
                </a:srgbClr>
              </a:solidFill>
              <a:latin typeface="Calibri"/>
              <a:cs typeface="Calibri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46758" y="2649639"/>
            <a:ext cx="431800" cy="431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ADAFB2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 sz="2400" b="1" kern="0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924904" y="1616207"/>
            <a:ext cx="431800" cy="431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ADAFB2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 sz="2400" b="1" kern="0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10" name="Picture 3" descr="C:\Documents and Settings\190132\Desktop\attach_docum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973730">
            <a:off x="970941" y="1668595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C:\Documents and Settings\190132\Desktop\networ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3908" y="2706789"/>
            <a:ext cx="319087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reeform 11"/>
          <p:cNvSpPr/>
          <p:nvPr/>
        </p:nvSpPr>
        <p:spPr>
          <a:xfrm>
            <a:off x="4067944" y="2420888"/>
            <a:ext cx="168275" cy="150813"/>
          </a:xfrm>
          <a:custGeom>
            <a:avLst/>
            <a:gdLst>
              <a:gd name="connsiteX0" fmla="*/ 0 w 150159"/>
              <a:gd name="connsiteY0" fmla="*/ 33827 h 169133"/>
              <a:gd name="connsiteX1" fmla="*/ 75080 w 150159"/>
              <a:gd name="connsiteY1" fmla="*/ 33827 h 169133"/>
              <a:gd name="connsiteX2" fmla="*/ 75080 w 150159"/>
              <a:gd name="connsiteY2" fmla="*/ 0 h 169133"/>
              <a:gd name="connsiteX3" fmla="*/ 150159 w 150159"/>
              <a:gd name="connsiteY3" fmla="*/ 84567 h 169133"/>
              <a:gd name="connsiteX4" fmla="*/ 75080 w 150159"/>
              <a:gd name="connsiteY4" fmla="*/ 169133 h 169133"/>
              <a:gd name="connsiteX5" fmla="*/ 75080 w 150159"/>
              <a:gd name="connsiteY5" fmla="*/ 135306 h 169133"/>
              <a:gd name="connsiteX6" fmla="*/ 0 w 150159"/>
              <a:gd name="connsiteY6" fmla="*/ 135306 h 169133"/>
              <a:gd name="connsiteX7" fmla="*/ 0 w 150159"/>
              <a:gd name="connsiteY7" fmla="*/ 33827 h 16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159" h="169133">
                <a:moveTo>
                  <a:pt x="120127" y="0"/>
                </a:moveTo>
                <a:lnTo>
                  <a:pt x="120127" y="84567"/>
                </a:lnTo>
                <a:lnTo>
                  <a:pt x="150159" y="84567"/>
                </a:lnTo>
                <a:lnTo>
                  <a:pt x="75079" y="169133"/>
                </a:lnTo>
                <a:lnTo>
                  <a:pt x="0" y="84567"/>
                </a:lnTo>
                <a:lnTo>
                  <a:pt x="30032" y="84567"/>
                </a:lnTo>
                <a:lnTo>
                  <a:pt x="30032" y="0"/>
                </a:lnTo>
                <a:lnTo>
                  <a:pt x="120127" y="0"/>
                </a:lnTo>
                <a:close/>
              </a:path>
            </a:pathLst>
          </a:custGeom>
          <a:solidFill>
            <a:srgbClr val="ADAFB2">
              <a:lumMod val="20000"/>
              <a:lumOff val="80000"/>
            </a:srgb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33827" tIns="0" rIns="33827" bIns="45048" spcCol="1270" anchor="ctr"/>
          <a:lstStyle/>
          <a:p>
            <a:pPr algn="ctr" defTabSz="31115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70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115616" y="3774430"/>
            <a:ext cx="6552728" cy="374650"/>
          </a:xfrm>
          <a:custGeom>
            <a:avLst/>
            <a:gdLst>
              <a:gd name="connsiteX0" fmla="*/ 0 w 5663946"/>
              <a:gd name="connsiteY0" fmla="*/ 37585 h 375851"/>
              <a:gd name="connsiteX1" fmla="*/ 11008 w 5663946"/>
              <a:gd name="connsiteY1" fmla="*/ 11008 h 375851"/>
              <a:gd name="connsiteX2" fmla="*/ 37585 w 5663946"/>
              <a:gd name="connsiteY2" fmla="*/ 0 h 375851"/>
              <a:gd name="connsiteX3" fmla="*/ 5626361 w 5663946"/>
              <a:gd name="connsiteY3" fmla="*/ 0 h 375851"/>
              <a:gd name="connsiteX4" fmla="*/ 5652938 w 5663946"/>
              <a:gd name="connsiteY4" fmla="*/ 11008 h 375851"/>
              <a:gd name="connsiteX5" fmla="*/ 5663946 w 5663946"/>
              <a:gd name="connsiteY5" fmla="*/ 37585 h 375851"/>
              <a:gd name="connsiteX6" fmla="*/ 5663946 w 5663946"/>
              <a:gd name="connsiteY6" fmla="*/ 338266 h 375851"/>
              <a:gd name="connsiteX7" fmla="*/ 5652938 w 5663946"/>
              <a:gd name="connsiteY7" fmla="*/ 364843 h 375851"/>
              <a:gd name="connsiteX8" fmla="*/ 5626361 w 5663946"/>
              <a:gd name="connsiteY8" fmla="*/ 375851 h 375851"/>
              <a:gd name="connsiteX9" fmla="*/ 37585 w 5663946"/>
              <a:gd name="connsiteY9" fmla="*/ 375851 h 375851"/>
              <a:gd name="connsiteX10" fmla="*/ 11008 w 5663946"/>
              <a:gd name="connsiteY10" fmla="*/ 364843 h 375851"/>
              <a:gd name="connsiteX11" fmla="*/ 0 w 5663946"/>
              <a:gd name="connsiteY11" fmla="*/ 338266 h 375851"/>
              <a:gd name="connsiteX12" fmla="*/ 0 w 5663946"/>
              <a:gd name="connsiteY12" fmla="*/ 37585 h 37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64348" tIns="64348" rIns="64348" bIns="64348" spcCol="1270" anchor="ctr"/>
          <a:lstStyle/>
          <a:p>
            <a:pPr defTabSz="6223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dirty="0" smtClean="0">
                <a:solidFill>
                  <a:srgbClr val="ADAFB2">
                    <a:lumMod val="50000"/>
                  </a:srgbClr>
                </a:solidFill>
                <a:latin typeface="Calibri"/>
                <a:cs typeface="Calibri"/>
              </a:rPr>
              <a:t>        </a:t>
            </a:r>
            <a:r>
              <a:rPr lang="en-US" sz="1600" dirty="0">
                <a:solidFill>
                  <a:srgbClr val="ADAFB2">
                    <a:lumMod val="50000"/>
                  </a:srgbClr>
                </a:solidFill>
                <a:latin typeface="Calibri"/>
                <a:cs typeface="Calibri"/>
              </a:rPr>
              <a:t> P</a:t>
            </a:r>
            <a:r>
              <a:rPr lang="en-US" sz="1600" dirty="0" smtClean="0">
                <a:solidFill>
                  <a:srgbClr val="ADAFB2">
                    <a:lumMod val="50000"/>
                  </a:srgbClr>
                </a:solidFill>
                <a:latin typeface="Calibri"/>
                <a:cs typeface="Calibri"/>
              </a:rPr>
              <a:t>rograming concepts : In three lessons</a:t>
            </a:r>
            <a:endParaRPr lang="en-US" sz="1600" dirty="0">
              <a:solidFill>
                <a:srgbClr val="ADAFB2">
                  <a:lumMod val="50000"/>
                </a:srgbClr>
              </a:solidFill>
              <a:latin typeface="Calibri"/>
              <a:cs typeface="Calibri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971154" y="3610612"/>
            <a:ext cx="431800" cy="431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ADAFB2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 sz="2400" b="1" kern="0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4043685" y="3429000"/>
            <a:ext cx="168275" cy="150813"/>
          </a:xfrm>
          <a:custGeom>
            <a:avLst/>
            <a:gdLst>
              <a:gd name="connsiteX0" fmla="*/ 0 w 150159"/>
              <a:gd name="connsiteY0" fmla="*/ 33827 h 169133"/>
              <a:gd name="connsiteX1" fmla="*/ 75080 w 150159"/>
              <a:gd name="connsiteY1" fmla="*/ 33827 h 169133"/>
              <a:gd name="connsiteX2" fmla="*/ 75080 w 150159"/>
              <a:gd name="connsiteY2" fmla="*/ 0 h 169133"/>
              <a:gd name="connsiteX3" fmla="*/ 150159 w 150159"/>
              <a:gd name="connsiteY3" fmla="*/ 84567 h 169133"/>
              <a:gd name="connsiteX4" fmla="*/ 75080 w 150159"/>
              <a:gd name="connsiteY4" fmla="*/ 169133 h 169133"/>
              <a:gd name="connsiteX5" fmla="*/ 75080 w 150159"/>
              <a:gd name="connsiteY5" fmla="*/ 135306 h 169133"/>
              <a:gd name="connsiteX6" fmla="*/ 0 w 150159"/>
              <a:gd name="connsiteY6" fmla="*/ 135306 h 169133"/>
              <a:gd name="connsiteX7" fmla="*/ 0 w 150159"/>
              <a:gd name="connsiteY7" fmla="*/ 33827 h 16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159" h="169133">
                <a:moveTo>
                  <a:pt x="120127" y="0"/>
                </a:moveTo>
                <a:lnTo>
                  <a:pt x="120127" y="84567"/>
                </a:lnTo>
                <a:lnTo>
                  <a:pt x="150159" y="84567"/>
                </a:lnTo>
                <a:lnTo>
                  <a:pt x="75079" y="169133"/>
                </a:lnTo>
                <a:lnTo>
                  <a:pt x="0" y="84567"/>
                </a:lnTo>
                <a:lnTo>
                  <a:pt x="30032" y="84567"/>
                </a:lnTo>
                <a:lnTo>
                  <a:pt x="30032" y="0"/>
                </a:lnTo>
                <a:lnTo>
                  <a:pt x="120127" y="0"/>
                </a:lnTo>
                <a:close/>
              </a:path>
            </a:pathLst>
          </a:custGeom>
          <a:solidFill>
            <a:srgbClr val="ADAFB2">
              <a:lumMod val="20000"/>
              <a:lumOff val="80000"/>
            </a:srgb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33827" tIns="0" rIns="33827" bIns="45048" spcCol="1270" anchor="ctr"/>
          <a:lstStyle/>
          <a:p>
            <a:pPr algn="ctr" defTabSz="31115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700" dirty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30" name="Picture 7" descr="C:\Documents and Settings\190132\Desktop\page_fu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3683022"/>
            <a:ext cx="263525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782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8" y="1052736"/>
            <a:ext cx="5472608" cy="532859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GB" sz="1800" dirty="0" smtClean="0">
                <a:latin typeface="Calibri"/>
                <a:cs typeface="Calibri"/>
              </a:rPr>
              <a:t>Free and open source software</a:t>
            </a:r>
          </a:p>
          <a:p>
            <a:pPr lvl="1">
              <a:lnSpc>
                <a:spcPct val="130000"/>
              </a:lnSpc>
            </a:pPr>
            <a:r>
              <a:rPr lang="en-GB" sz="1600" dirty="0">
                <a:latin typeface="Calibri"/>
                <a:cs typeface="Calibri"/>
              </a:rPr>
              <a:t>Source code is made available </a:t>
            </a:r>
            <a:r>
              <a:rPr lang="en-GB" sz="1600" dirty="0" smtClean="0">
                <a:latin typeface="Calibri"/>
                <a:cs typeface="Calibri"/>
              </a:rPr>
              <a:t>to everyone</a:t>
            </a:r>
          </a:p>
          <a:p>
            <a:pPr lvl="1">
              <a:lnSpc>
                <a:spcPct val="130000"/>
              </a:lnSpc>
            </a:pPr>
            <a:r>
              <a:rPr lang="en-GB" sz="1600" dirty="0" smtClean="0">
                <a:latin typeface="Calibri"/>
                <a:cs typeface="Calibri"/>
              </a:rPr>
              <a:t>Free as in freedom</a:t>
            </a:r>
          </a:p>
          <a:p>
            <a:pPr>
              <a:lnSpc>
                <a:spcPct val="130000"/>
              </a:lnSpc>
            </a:pPr>
            <a:r>
              <a:rPr lang="en-GB" sz="1800" dirty="0" smtClean="0">
                <a:latin typeface="Calibri"/>
                <a:cs typeface="Calibri"/>
              </a:rPr>
              <a:t>A brief history</a:t>
            </a:r>
          </a:p>
          <a:p>
            <a:pPr lvl="1">
              <a:lnSpc>
                <a:spcPct val="120000"/>
              </a:lnSpc>
            </a:pPr>
            <a:r>
              <a:rPr lang="en-GB" sz="1600" dirty="0">
                <a:latin typeface="Calibri"/>
                <a:cs typeface="Calibri"/>
              </a:rPr>
              <a:t>1960 to 1980: Academic setting with high autonomy </a:t>
            </a:r>
            <a:endParaRPr lang="en-GB" sz="1600" dirty="0" smtClean="0">
              <a:latin typeface="Calibri"/>
              <a:cs typeface="Calibri"/>
            </a:endParaRPr>
          </a:p>
          <a:p>
            <a:pPr lvl="2">
              <a:lnSpc>
                <a:spcPct val="120000"/>
              </a:lnSpc>
            </a:pPr>
            <a:r>
              <a:rPr lang="en-GB" sz="1400" dirty="0" smtClean="0">
                <a:latin typeface="Calibri"/>
                <a:cs typeface="Calibri"/>
              </a:rPr>
              <a:t>UNIX </a:t>
            </a:r>
            <a:r>
              <a:rPr lang="en-GB" sz="1400" dirty="0">
                <a:latin typeface="Calibri"/>
                <a:cs typeface="Calibri"/>
              </a:rPr>
              <a:t>at Bell Labs</a:t>
            </a:r>
          </a:p>
          <a:p>
            <a:pPr lvl="1">
              <a:lnSpc>
                <a:spcPct val="120000"/>
              </a:lnSpc>
            </a:pPr>
            <a:r>
              <a:rPr lang="en-GB" sz="1600" dirty="0">
                <a:latin typeface="Calibri"/>
                <a:cs typeface="Calibri"/>
              </a:rPr>
              <a:t>1980 to 1990s:Formalization </a:t>
            </a:r>
            <a:r>
              <a:rPr lang="en-GB" sz="1600" dirty="0" smtClean="0">
                <a:latin typeface="Calibri"/>
                <a:cs typeface="Calibri"/>
              </a:rPr>
              <a:t>of OSS</a:t>
            </a:r>
          </a:p>
          <a:p>
            <a:pPr lvl="2">
              <a:lnSpc>
                <a:spcPct val="120000"/>
              </a:lnSpc>
            </a:pPr>
            <a:r>
              <a:rPr lang="en-GB" sz="1400" dirty="0" smtClean="0">
                <a:latin typeface="Calibri"/>
                <a:cs typeface="Calibri"/>
              </a:rPr>
              <a:t>UNIX commercialised by AT&amp;T </a:t>
            </a:r>
          </a:p>
          <a:p>
            <a:pPr lvl="2">
              <a:lnSpc>
                <a:spcPct val="120000"/>
              </a:lnSpc>
            </a:pPr>
            <a:r>
              <a:rPr lang="en-GB" sz="1400" dirty="0" smtClean="0">
                <a:latin typeface="Calibri"/>
                <a:cs typeface="Calibri"/>
              </a:rPr>
              <a:t>Richard Stallman creates FSF and GNU licence</a:t>
            </a:r>
          </a:p>
          <a:p>
            <a:pPr lvl="2">
              <a:lnSpc>
                <a:spcPct val="120000"/>
              </a:lnSpc>
            </a:pPr>
            <a:r>
              <a:rPr lang="en-GB" sz="1400" dirty="0" smtClean="0">
                <a:latin typeface="Calibri"/>
                <a:cs typeface="Calibri"/>
              </a:rPr>
              <a:t>Eric Raymond creates OSI </a:t>
            </a:r>
            <a:endParaRPr lang="en-GB" sz="1400" dirty="0">
              <a:latin typeface="Calibri"/>
              <a:cs typeface="Calibri"/>
            </a:endParaRPr>
          </a:p>
          <a:p>
            <a:pPr lvl="1">
              <a:lnSpc>
                <a:spcPct val="120000"/>
              </a:lnSpc>
            </a:pPr>
            <a:r>
              <a:rPr lang="en-GB" sz="1600" dirty="0">
                <a:latin typeface="Calibri"/>
                <a:cs typeface="Calibri"/>
              </a:rPr>
              <a:t>Post 1990: Organizations embrace </a:t>
            </a:r>
            <a:r>
              <a:rPr lang="en-GB" sz="1600" dirty="0" smtClean="0">
                <a:latin typeface="Calibri"/>
                <a:cs typeface="Calibri"/>
              </a:rPr>
              <a:t>OSS</a:t>
            </a:r>
            <a:endParaRPr lang="en-GB" sz="1600" dirty="0">
              <a:latin typeface="Calibri"/>
              <a:cs typeface="Calibri"/>
            </a:endParaRPr>
          </a:p>
          <a:p>
            <a:pPr lvl="2">
              <a:lnSpc>
                <a:spcPct val="120000"/>
              </a:lnSpc>
            </a:pPr>
            <a:r>
              <a:rPr lang="en-GB" sz="1400" dirty="0">
                <a:latin typeface="Calibri"/>
                <a:cs typeface="Calibri"/>
              </a:rPr>
              <a:t>2001 IBM opens its 40$mn </a:t>
            </a:r>
            <a:r>
              <a:rPr lang="en-GB" sz="1400" dirty="0" smtClean="0">
                <a:latin typeface="Calibri"/>
                <a:cs typeface="Calibri"/>
              </a:rPr>
              <a:t>software </a:t>
            </a:r>
            <a:r>
              <a:rPr lang="en-GB" sz="1400" dirty="0">
                <a:latin typeface="Calibri"/>
                <a:cs typeface="Calibri"/>
              </a:rPr>
              <a:t>– eclipse software foundation</a:t>
            </a:r>
          </a:p>
          <a:p>
            <a:pPr lvl="2">
              <a:lnSpc>
                <a:spcPct val="120000"/>
              </a:lnSpc>
            </a:pPr>
            <a:r>
              <a:rPr lang="en-GB" sz="1400" dirty="0">
                <a:latin typeface="Calibri"/>
                <a:cs typeface="Calibri"/>
              </a:rPr>
              <a:t>2016 Google has started over 900 </a:t>
            </a:r>
            <a:r>
              <a:rPr lang="en-GB" sz="1400" dirty="0" smtClean="0">
                <a:latin typeface="Calibri"/>
                <a:cs typeface="Calibri"/>
              </a:rPr>
              <a:t>OSS projects</a:t>
            </a:r>
          </a:p>
          <a:p>
            <a:pPr>
              <a:lnSpc>
                <a:spcPct val="120000"/>
              </a:lnSpc>
            </a:pPr>
            <a:r>
              <a:rPr lang="en-GB" sz="1600" dirty="0" smtClean="0">
                <a:latin typeface="Calibri"/>
                <a:cs typeface="Calibri"/>
              </a:rPr>
              <a:t>Best Examples – Linux, Apache, Python</a:t>
            </a:r>
            <a:endParaRPr lang="en-GB" sz="1600" dirty="0">
              <a:latin typeface="Calibri"/>
              <a:cs typeface="Calibri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GB" sz="3200" dirty="0" smtClean="0"/>
              <a:t>Open Source Software</a:t>
            </a:r>
            <a:endParaRPr lang="en-GB" sz="3200" dirty="0"/>
          </a:p>
        </p:txBody>
      </p:sp>
      <p:pic>
        <p:nvPicPr>
          <p:cNvPr id="6" name="Picture 5" descr="Screen Shot 2016-05-16 at 8.22.4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412776"/>
            <a:ext cx="3131840" cy="648072"/>
          </a:xfrm>
          <a:prstGeom prst="rect">
            <a:avLst/>
          </a:prstGeom>
        </p:spPr>
      </p:pic>
      <p:cxnSp>
        <p:nvCxnSpPr>
          <p:cNvPr id="7" name="Connecteur droit 11"/>
          <p:cNvCxnSpPr/>
          <p:nvPr/>
        </p:nvCxnSpPr>
        <p:spPr>
          <a:xfrm>
            <a:off x="5868144" y="1052736"/>
            <a:ext cx="72008" cy="5184576"/>
          </a:xfrm>
          <a:prstGeom prst="line">
            <a:avLst/>
          </a:prstGeom>
          <a:ln w="317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Screen Shot 2016-05-16 at 8.36.3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869160"/>
            <a:ext cx="2453052" cy="1579233"/>
          </a:xfrm>
          <a:prstGeom prst="rect">
            <a:avLst/>
          </a:prstGeom>
        </p:spPr>
      </p:pic>
      <p:pic>
        <p:nvPicPr>
          <p:cNvPr id="15" name="Picture 14" descr="Screen Shot 2016-05-16 at 8.39.20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708920"/>
            <a:ext cx="2912840" cy="158417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156176" y="5661248"/>
            <a:ext cx="43204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PHP 38%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88424" y="5949280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JAVA 57%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04248" y="5085184"/>
            <a:ext cx="43204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RUBY 2%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36296" y="5085184"/>
            <a:ext cx="64807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PYTHON 2%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88424" y="3861048"/>
            <a:ext cx="57606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MySQL 61%%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12160" y="3933056"/>
            <a:ext cx="576064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Maria DB 16%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16216" y="2996952"/>
            <a:ext cx="64807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MongoDB 10%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12160" y="3284984"/>
            <a:ext cx="64807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SQL 12%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64288" y="2996952"/>
            <a:ext cx="64807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CouchDB1%</a:t>
            </a: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23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1196752"/>
            <a:ext cx="4320480" cy="4536504"/>
          </a:xfrm>
        </p:spPr>
        <p:txBody>
          <a:bodyPr/>
          <a:lstStyle/>
          <a:p>
            <a:pPr marL="360000" indent="-360000">
              <a:lnSpc>
                <a:spcPct val="130000"/>
              </a:lnSpc>
            </a:pPr>
            <a:r>
              <a:rPr lang="en-GB" sz="1800" dirty="0" smtClean="0">
                <a:latin typeface="Calibri"/>
                <a:cs typeface="Calibri"/>
              </a:rPr>
              <a:t>Alan Turing and computing </a:t>
            </a:r>
          </a:p>
          <a:p>
            <a:pPr marL="817200" lvl="1" indent="-360000">
              <a:lnSpc>
                <a:spcPct val="130000"/>
              </a:lnSpc>
            </a:pPr>
            <a:r>
              <a:rPr lang="en-GB" sz="1600" dirty="0" smtClean="0">
                <a:latin typeface="Calibri"/>
                <a:cs typeface="Calibri"/>
              </a:rPr>
              <a:t>Formalizing the concept of  algorithm and computation with the Turing Machine </a:t>
            </a:r>
          </a:p>
          <a:p>
            <a:pPr marL="817200" lvl="1" indent="-360000">
              <a:lnSpc>
                <a:spcPct val="130000"/>
              </a:lnSpc>
            </a:pPr>
            <a:r>
              <a:rPr lang="en-GB" sz="1600" dirty="0" smtClean="0">
                <a:latin typeface="Calibri"/>
                <a:cs typeface="Calibri"/>
              </a:rPr>
              <a:t>Stored program computer – treat algorithms as data</a:t>
            </a:r>
          </a:p>
          <a:p>
            <a:pPr marL="360000" indent="-360000">
              <a:lnSpc>
                <a:spcPct val="130000"/>
              </a:lnSpc>
            </a:pPr>
            <a:r>
              <a:rPr lang="en-GB" sz="1800" dirty="0" smtClean="0">
                <a:latin typeface="Calibri"/>
                <a:cs typeface="Calibri"/>
              </a:rPr>
              <a:t>Programming language</a:t>
            </a:r>
          </a:p>
          <a:p>
            <a:pPr marL="760050" lvl="2" indent="-360000">
              <a:lnSpc>
                <a:spcPct val="130000"/>
              </a:lnSpc>
            </a:pPr>
            <a:r>
              <a:rPr lang="en-GB" sz="1600" dirty="0" smtClean="0">
                <a:latin typeface="Calibri"/>
                <a:cs typeface="Calibri"/>
              </a:rPr>
              <a:t>Is how we communicate with machines </a:t>
            </a:r>
          </a:p>
          <a:p>
            <a:pPr marL="760050" lvl="2" indent="-360000">
              <a:lnSpc>
                <a:spcPct val="130000"/>
              </a:lnSpc>
            </a:pPr>
            <a:r>
              <a:rPr lang="en-GB" sz="1600" dirty="0" smtClean="0">
                <a:latin typeface="Calibri"/>
                <a:cs typeface="Calibri"/>
              </a:rPr>
              <a:t>From GUI to Machine level language</a:t>
            </a:r>
          </a:p>
          <a:p>
            <a:pPr marL="360000" indent="-360000">
              <a:lnSpc>
                <a:spcPct val="130000"/>
              </a:lnSpc>
            </a:pPr>
            <a:r>
              <a:rPr lang="en-GB" sz="1800" dirty="0" smtClean="0">
                <a:latin typeface="Calibri"/>
                <a:cs typeface="Calibri"/>
              </a:rPr>
              <a:t>Syntax</a:t>
            </a:r>
          </a:p>
          <a:p>
            <a:pPr marL="760050" lvl="2" indent="-360000">
              <a:lnSpc>
                <a:spcPct val="130000"/>
              </a:lnSpc>
            </a:pPr>
            <a:r>
              <a:rPr lang="en-GB" sz="1600" dirty="0" smtClean="0">
                <a:latin typeface="Calibri"/>
                <a:cs typeface="Calibri"/>
              </a:rPr>
              <a:t>A set of rules that define how the programming language is written </a:t>
            </a:r>
          </a:p>
          <a:p>
            <a:pPr marL="760050" lvl="2" indent="-360000">
              <a:lnSpc>
                <a:spcPct val="130000"/>
              </a:lnSpc>
            </a:pPr>
            <a:r>
              <a:rPr lang="en-GB" sz="1600" dirty="0" smtClean="0">
                <a:latin typeface="Calibri"/>
                <a:cs typeface="Calibri"/>
              </a:rPr>
              <a:t>Grammar of programming language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706090"/>
          </a:xfrm>
        </p:spPr>
        <p:txBody>
          <a:bodyPr/>
          <a:lstStyle/>
          <a:p>
            <a:r>
              <a:rPr lang="en-GB" sz="3200" dirty="0" smtClean="0"/>
              <a:t>Programming Language</a:t>
            </a:r>
            <a:endParaRPr lang="en-GB" sz="3200" dirty="0"/>
          </a:p>
        </p:txBody>
      </p:sp>
      <p:pic>
        <p:nvPicPr>
          <p:cNvPr id="5" name="Picture 4" descr="Lang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72816"/>
            <a:ext cx="439248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7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GB" sz="3200" dirty="0" smtClean="0"/>
              <a:t>Python</a:t>
            </a:r>
            <a:endParaRPr lang="en-GB" sz="3200" dirty="0"/>
          </a:p>
        </p:txBody>
      </p:sp>
      <p:sp>
        <p:nvSpPr>
          <p:cNvPr id="14" name="Espace réservé du contenu 1"/>
          <p:cNvSpPr>
            <a:spLocks noGrp="1"/>
          </p:cNvSpPr>
          <p:nvPr>
            <p:ph idx="1"/>
          </p:nvPr>
        </p:nvSpPr>
        <p:spPr>
          <a:xfrm>
            <a:off x="395536" y="1340768"/>
            <a:ext cx="4536504" cy="3816424"/>
          </a:xfrm>
        </p:spPr>
        <p:txBody>
          <a:bodyPr/>
          <a:lstStyle/>
          <a:p>
            <a:pPr marL="360000" indent="-360000">
              <a:lnSpc>
                <a:spcPct val="130000"/>
              </a:lnSpc>
            </a:pPr>
            <a:r>
              <a:rPr lang="en-GB" sz="1800" dirty="0" smtClean="0">
                <a:latin typeface="Calibri"/>
                <a:cs typeface="Calibri"/>
              </a:rPr>
              <a:t>Simplicity</a:t>
            </a:r>
          </a:p>
          <a:p>
            <a:pPr marL="760050" lvl="2" indent="-360000">
              <a:lnSpc>
                <a:spcPct val="130000"/>
              </a:lnSpc>
            </a:pPr>
            <a:r>
              <a:rPr lang="en-GB" sz="1600" dirty="0">
                <a:latin typeface="Calibri"/>
                <a:cs typeface="Calibri"/>
              </a:rPr>
              <a:t>H</a:t>
            </a:r>
            <a:r>
              <a:rPr lang="en-GB" sz="1600" dirty="0" smtClean="0">
                <a:latin typeface="Calibri"/>
                <a:cs typeface="Calibri"/>
              </a:rPr>
              <a:t>igh level language built on C</a:t>
            </a:r>
          </a:p>
          <a:p>
            <a:pPr marL="760050" lvl="2" indent="-360000">
              <a:lnSpc>
                <a:spcPct val="130000"/>
              </a:lnSpc>
            </a:pPr>
            <a:r>
              <a:rPr lang="en-GB" sz="1600" dirty="0" smtClean="0">
                <a:latin typeface="Calibri"/>
                <a:cs typeface="Calibri"/>
              </a:rPr>
              <a:t>Benefits of being high level and at the same time provides for </a:t>
            </a:r>
            <a:r>
              <a:rPr lang="en-US" sz="1600" dirty="0" smtClean="0">
                <a:latin typeface="Calibri"/>
                <a:cs typeface="Calibri"/>
              </a:rPr>
              <a:t>CPU-efficient code</a:t>
            </a:r>
          </a:p>
          <a:p>
            <a:pPr marL="360000" indent="-360000">
              <a:lnSpc>
                <a:spcPct val="130000"/>
              </a:lnSpc>
            </a:pPr>
            <a:r>
              <a:rPr lang="en-GB" sz="1800" dirty="0" smtClean="0">
                <a:latin typeface="Calibri"/>
                <a:cs typeface="Calibri"/>
              </a:rPr>
              <a:t>Usability</a:t>
            </a:r>
          </a:p>
          <a:p>
            <a:pPr marL="760050" lvl="2" indent="-360000">
              <a:lnSpc>
                <a:spcPct val="130000"/>
              </a:lnSpc>
            </a:pPr>
            <a:r>
              <a:rPr lang="en-GB" sz="1600" dirty="0">
                <a:latin typeface="Calibri"/>
                <a:cs typeface="Calibri"/>
              </a:rPr>
              <a:t>L</a:t>
            </a:r>
            <a:r>
              <a:rPr lang="en-GB" sz="1600" dirty="0" smtClean="0">
                <a:latin typeface="Calibri"/>
                <a:cs typeface="Calibri"/>
              </a:rPr>
              <a:t>ots </a:t>
            </a:r>
            <a:r>
              <a:rPr lang="en-GB" sz="1600" dirty="0">
                <a:latin typeface="Calibri"/>
                <a:cs typeface="Calibri"/>
              </a:rPr>
              <a:t>of </a:t>
            </a:r>
            <a:r>
              <a:rPr lang="en-GB" sz="1600" dirty="0" smtClean="0">
                <a:latin typeface="Calibri"/>
                <a:cs typeface="Calibri"/>
              </a:rPr>
              <a:t>documentation</a:t>
            </a:r>
          </a:p>
          <a:p>
            <a:pPr marL="760050" lvl="2" indent="-360000">
              <a:lnSpc>
                <a:spcPct val="130000"/>
              </a:lnSpc>
            </a:pPr>
            <a:r>
              <a:rPr lang="en-GB" sz="1600" dirty="0" smtClean="0">
                <a:latin typeface="Calibri"/>
                <a:cs typeface="Calibri"/>
              </a:rPr>
              <a:t>Active </a:t>
            </a:r>
            <a:r>
              <a:rPr lang="en-GB" sz="1600" dirty="0">
                <a:latin typeface="Calibri"/>
                <a:cs typeface="Calibri"/>
              </a:rPr>
              <a:t>development community </a:t>
            </a:r>
            <a:r>
              <a:rPr lang="en-GB" sz="1600" dirty="0" smtClean="0">
                <a:latin typeface="Calibri"/>
                <a:cs typeface="Calibri"/>
              </a:rPr>
              <a:t>to answer questions - stackexchange</a:t>
            </a:r>
            <a:endParaRPr lang="en-GB" sz="1600" dirty="0">
              <a:latin typeface="Calibri"/>
              <a:cs typeface="Calibri"/>
            </a:endParaRPr>
          </a:p>
          <a:p>
            <a:pPr marL="360000" indent="-360000">
              <a:lnSpc>
                <a:spcPct val="130000"/>
              </a:lnSpc>
            </a:pPr>
            <a:r>
              <a:rPr lang="en-GB" sz="1800" dirty="0" smtClean="0">
                <a:latin typeface="Calibri"/>
                <a:cs typeface="Calibri"/>
              </a:rPr>
              <a:t>Extensibility</a:t>
            </a:r>
          </a:p>
          <a:p>
            <a:pPr marL="760050" lvl="2" indent="-360000">
              <a:lnSpc>
                <a:spcPct val="130000"/>
              </a:lnSpc>
            </a:pPr>
            <a:r>
              <a:rPr lang="en-GB" sz="1600" dirty="0" smtClean="0">
                <a:latin typeface="Calibri"/>
                <a:cs typeface="Calibri"/>
              </a:rPr>
              <a:t>Small </a:t>
            </a:r>
            <a:r>
              <a:rPr lang="en-GB" sz="1600" dirty="0">
                <a:latin typeface="Calibri"/>
                <a:cs typeface="Calibri"/>
              </a:rPr>
              <a:t>core language with a large standard library and an easily extensible interpreter</a:t>
            </a:r>
            <a:endParaRPr lang="en-GB" sz="1600" dirty="0" smtClean="0">
              <a:latin typeface="Calibri"/>
              <a:cs typeface="Calibri"/>
            </a:endParaRPr>
          </a:p>
          <a:p>
            <a:pPr marL="760050" lvl="2" indent="-360000">
              <a:lnSpc>
                <a:spcPct val="130000"/>
              </a:lnSpc>
            </a:pPr>
            <a:r>
              <a:rPr lang="en-GB" sz="1600" dirty="0" smtClean="0">
                <a:latin typeface="Calibri"/>
                <a:cs typeface="Calibri"/>
              </a:rPr>
              <a:t>Leverage </a:t>
            </a:r>
            <a:r>
              <a:rPr lang="en-GB" sz="1600" dirty="0">
                <a:latin typeface="Calibri"/>
                <a:cs typeface="Calibri"/>
              </a:rPr>
              <a:t>OSS community by allowing for extensibility </a:t>
            </a:r>
            <a:endParaRPr lang="en-GB" sz="1600" dirty="0" smtClean="0">
              <a:latin typeface="Calibri"/>
              <a:cs typeface="Calibri"/>
            </a:endParaRPr>
          </a:p>
        </p:txBody>
      </p:sp>
      <p:pic>
        <p:nvPicPr>
          <p:cNvPr id="15" name="Picture 14" descr="005-monty-python-flying-circus-theredlist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0"/>
            <a:ext cx="1115616" cy="1354358"/>
          </a:xfrm>
          <a:prstGeom prst="rect">
            <a:avLst/>
          </a:prstGeom>
        </p:spPr>
      </p:pic>
      <p:cxnSp>
        <p:nvCxnSpPr>
          <p:cNvPr id="5" name="Connecteur droit 11"/>
          <p:cNvCxnSpPr/>
          <p:nvPr/>
        </p:nvCxnSpPr>
        <p:spPr>
          <a:xfrm>
            <a:off x="4932040" y="1124744"/>
            <a:ext cx="72008" cy="5184576"/>
          </a:xfrm>
          <a:prstGeom prst="line">
            <a:avLst/>
          </a:prstGeom>
          <a:ln w="317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contenu 1"/>
          <p:cNvSpPr txBox="1">
            <a:spLocks/>
          </p:cNvSpPr>
          <p:nvPr/>
        </p:nvSpPr>
        <p:spPr>
          <a:xfrm>
            <a:off x="4932040" y="1484784"/>
            <a:ext cx="4211960" cy="3816424"/>
          </a:xfrm>
          <a:prstGeom prst="rect">
            <a:avLst/>
          </a:prstGeom>
        </p:spPr>
        <p:txBody>
          <a:bodyPr/>
          <a:lstStyle>
            <a:lvl1pPr marL="514350" indent="-514350" algn="l" defTabSz="457200" rtl="0" eaLnBrk="1" latinLnBrk="0" hangingPunct="1">
              <a:spcBef>
                <a:spcPct val="20000"/>
              </a:spcBef>
              <a:buClr>
                <a:srgbClr val="084C8D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1pPr>
            <a:lvl2pPr marL="971550" indent="-514350" algn="l" defTabSz="457200" rtl="0" eaLnBrk="1" latinLnBrk="0" hangingPunct="1">
              <a:spcBef>
                <a:spcPct val="20000"/>
              </a:spcBef>
              <a:buClr>
                <a:srgbClr val="139CF8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2pPr>
            <a:lvl3pPr marL="1371600" indent="-457200" algn="l" defTabSz="457200" rtl="0" eaLnBrk="1" latinLnBrk="0" hangingPunct="1">
              <a:spcBef>
                <a:spcPct val="20000"/>
              </a:spcBef>
              <a:buClr>
                <a:srgbClr val="139CF8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3pPr>
            <a:lvl4pPr marL="1828800" indent="-457200" algn="l" defTabSz="457200" rtl="0" eaLnBrk="1" latinLnBrk="0" hangingPunct="1">
              <a:spcBef>
                <a:spcPct val="20000"/>
              </a:spcBef>
              <a:buClr>
                <a:srgbClr val="139CF8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4pPr>
            <a:lvl5pPr marL="2286000" indent="-457200" algn="l" defTabSz="457200" rtl="0" eaLnBrk="1" latinLnBrk="0" hangingPunct="1">
              <a:spcBef>
                <a:spcPct val="20000"/>
              </a:spcBef>
              <a:buClr>
                <a:srgbClr val="139CF8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360000">
              <a:lnSpc>
                <a:spcPct val="140000"/>
              </a:lnSpc>
            </a:pPr>
            <a:r>
              <a:rPr lang="en-GB" sz="1800" dirty="0" smtClean="0">
                <a:latin typeface="Calibri"/>
                <a:cs typeface="Calibri"/>
              </a:rPr>
              <a:t>Big data management using Python</a:t>
            </a:r>
          </a:p>
          <a:p>
            <a:pPr marL="760050" lvl="2" indent="-360000">
              <a:lnSpc>
                <a:spcPct val="140000"/>
              </a:lnSpc>
            </a:pPr>
            <a:r>
              <a:rPr lang="en-GB" sz="1600" dirty="0" smtClean="0">
                <a:latin typeface="Calibri"/>
                <a:cs typeface="Calibri"/>
              </a:rPr>
              <a:t>CERN and Large Hadron Collider </a:t>
            </a:r>
          </a:p>
          <a:p>
            <a:pPr marL="760050" lvl="2" indent="-360000">
              <a:lnSpc>
                <a:spcPct val="140000"/>
              </a:lnSpc>
            </a:pPr>
            <a:r>
              <a:rPr lang="en-GB" sz="1600" dirty="0" smtClean="0">
                <a:latin typeface="Calibri"/>
                <a:cs typeface="Calibri"/>
              </a:rPr>
              <a:t>Particle detector (Atlas)</a:t>
            </a:r>
          </a:p>
          <a:p>
            <a:pPr marL="760050" lvl="2" indent="-360000">
              <a:lnSpc>
                <a:spcPct val="140000"/>
              </a:lnSpc>
            </a:pPr>
            <a:r>
              <a:rPr lang="en-GB" sz="1600" dirty="0" smtClean="0">
                <a:latin typeface="Calibri"/>
                <a:cs typeface="Calibri"/>
              </a:rPr>
              <a:t>Data equivalent to 100 Megapixel camera taking  40 million pictures a second</a:t>
            </a:r>
          </a:p>
          <a:p>
            <a:pPr marL="760050" lvl="2" indent="-360000">
              <a:lnSpc>
                <a:spcPct val="140000"/>
              </a:lnSpc>
            </a:pPr>
            <a:r>
              <a:rPr lang="en-GB" sz="1600" dirty="0" smtClean="0">
                <a:latin typeface="Calibri"/>
                <a:cs typeface="Calibri"/>
              </a:rPr>
              <a:t>Needle in a haystack – couple quadrillion collisions to find 1000 collisions that results in Higgs Boson</a:t>
            </a:r>
          </a:p>
          <a:p>
            <a:pPr marL="760050" lvl="2" indent="-360000">
              <a:lnSpc>
                <a:spcPct val="140000"/>
              </a:lnSpc>
            </a:pPr>
            <a:r>
              <a:rPr lang="en-GB" sz="1600" dirty="0" smtClean="0">
                <a:latin typeface="Calibri"/>
                <a:cs typeface="Calibri"/>
              </a:rPr>
              <a:t>Pre-process this stunning amount of data in real time and store only the relevant for 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217117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GB" sz="3200" dirty="0" smtClean="0"/>
              <a:t>Object oriented programming</a:t>
            </a:r>
            <a:endParaRPr lang="en-GB" sz="3200" dirty="0"/>
          </a:p>
        </p:txBody>
      </p:sp>
      <p:sp>
        <p:nvSpPr>
          <p:cNvPr id="14" name="Espace réservé du contenu 1"/>
          <p:cNvSpPr txBox="1">
            <a:spLocks/>
          </p:cNvSpPr>
          <p:nvPr/>
        </p:nvSpPr>
        <p:spPr>
          <a:xfrm>
            <a:off x="251520" y="1556792"/>
            <a:ext cx="5688632" cy="4824536"/>
          </a:xfrm>
          <a:prstGeom prst="rect">
            <a:avLst/>
          </a:prstGeom>
        </p:spPr>
        <p:txBody>
          <a:bodyPr/>
          <a:lstStyle>
            <a:lvl1pPr marL="514350" indent="-514350" algn="l" defTabSz="457200" rtl="0" eaLnBrk="1" latinLnBrk="0" hangingPunct="1">
              <a:spcBef>
                <a:spcPct val="20000"/>
              </a:spcBef>
              <a:buClr>
                <a:srgbClr val="084C8D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1pPr>
            <a:lvl2pPr marL="971550" indent="-514350" algn="l" defTabSz="457200" rtl="0" eaLnBrk="1" latinLnBrk="0" hangingPunct="1">
              <a:spcBef>
                <a:spcPct val="20000"/>
              </a:spcBef>
              <a:buClr>
                <a:srgbClr val="139CF8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2pPr>
            <a:lvl3pPr marL="1371600" indent="-457200" algn="l" defTabSz="457200" rtl="0" eaLnBrk="1" latinLnBrk="0" hangingPunct="1">
              <a:spcBef>
                <a:spcPct val="20000"/>
              </a:spcBef>
              <a:buClr>
                <a:srgbClr val="139CF8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3pPr>
            <a:lvl4pPr marL="1828800" indent="-457200" algn="l" defTabSz="457200" rtl="0" eaLnBrk="1" latinLnBrk="0" hangingPunct="1">
              <a:spcBef>
                <a:spcPct val="20000"/>
              </a:spcBef>
              <a:buClr>
                <a:srgbClr val="139CF8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4pPr>
            <a:lvl5pPr marL="2286000" indent="-457200" algn="l" defTabSz="457200" rtl="0" eaLnBrk="1" latinLnBrk="0" hangingPunct="1">
              <a:spcBef>
                <a:spcPct val="20000"/>
              </a:spcBef>
              <a:buClr>
                <a:srgbClr val="139CF8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800" dirty="0" smtClean="0">
                <a:latin typeface="Calibri"/>
                <a:cs typeface="Calibri"/>
              </a:rPr>
              <a:t>Object Oriented Programing language</a:t>
            </a:r>
          </a:p>
          <a:p>
            <a:pPr lvl="1">
              <a:lnSpc>
                <a:spcPct val="150000"/>
              </a:lnSpc>
            </a:pPr>
            <a:r>
              <a:rPr lang="en-GB" sz="1400" dirty="0" smtClean="0">
                <a:latin typeface="Calibri"/>
                <a:cs typeface="Calibri"/>
              </a:rPr>
              <a:t>Objects rather than actions and data rather than logic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latin typeface="Calibri"/>
                <a:cs typeface="Calibri"/>
              </a:rPr>
              <a:t>What </a:t>
            </a:r>
            <a:r>
              <a:rPr lang="en-US" sz="1400" dirty="0">
                <a:latin typeface="Calibri"/>
                <a:cs typeface="Calibri"/>
              </a:rPr>
              <a:t>we really care about are the objects we want to manipulate rather than the logic required to manipulate </a:t>
            </a:r>
            <a:r>
              <a:rPr lang="en-US" sz="1400" dirty="0" smtClean="0">
                <a:latin typeface="Calibri"/>
                <a:cs typeface="Calibri"/>
              </a:rPr>
              <a:t>them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latin typeface="Calibri"/>
                <a:cs typeface="Calibri"/>
              </a:rPr>
              <a:t>Step 1: Identify all the objects that the programmer wants to modify (data modeling)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latin typeface="Calibri"/>
                <a:cs typeface="Calibri"/>
              </a:rPr>
              <a:t>Step 2: Generalize groups of similar objects as classes (class is blueprint for an object)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latin typeface="Calibri"/>
                <a:cs typeface="Calibri"/>
              </a:rPr>
              <a:t>Step 3: Define the logic (methods) that works within the classes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latin typeface="Calibri"/>
                <a:cs typeface="Calibri"/>
              </a:rPr>
              <a:t>When you code do you think of the function or the data structures first ? OOP vs. procedural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latin typeface="Calibri"/>
                <a:cs typeface="Calibri"/>
              </a:rPr>
              <a:t>Encapsulation, Inheritance  </a:t>
            </a:r>
          </a:p>
        </p:txBody>
      </p:sp>
      <p:sp>
        <p:nvSpPr>
          <p:cNvPr id="2" name="Rectangle 1"/>
          <p:cNvSpPr/>
          <p:nvPr/>
        </p:nvSpPr>
        <p:spPr>
          <a:xfrm>
            <a:off x="6012160" y="2564904"/>
            <a:ext cx="3240360" cy="1511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10000"/>
              </a:lnSpc>
              <a:buFont typeface="Wingdings" charset="2"/>
              <a:buChar char="§"/>
            </a:pPr>
            <a:r>
              <a:rPr lang="en-US" sz="1400" dirty="0" smtClean="0">
                <a:latin typeface="Calibri"/>
                <a:cs typeface="Calibri"/>
              </a:rPr>
              <a:t>Child Class </a:t>
            </a:r>
            <a:r>
              <a:rPr lang="en-US" sz="1400" dirty="0">
                <a:latin typeface="Calibri"/>
                <a:cs typeface="Calibri"/>
              </a:rPr>
              <a:t>-&gt; Human </a:t>
            </a:r>
            <a:r>
              <a:rPr lang="en-US" sz="1400" dirty="0" smtClean="0">
                <a:latin typeface="Calibri"/>
                <a:cs typeface="Calibri"/>
              </a:rPr>
              <a:t>being </a:t>
            </a:r>
            <a:endParaRPr lang="en-US" sz="1400" dirty="0">
              <a:latin typeface="Calibri"/>
              <a:cs typeface="Calibri"/>
            </a:endParaRPr>
          </a:p>
          <a:p>
            <a:pPr marL="628650" lvl="1" indent="-171450">
              <a:lnSpc>
                <a:spcPct val="110000"/>
              </a:lnSpc>
              <a:buFont typeface="Wingdings" charset="2"/>
              <a:buChar char="§"/>
            </a:pPr>
            <a:r>
              <a:rPr lang="en-US" sz="1000" dirty="0">
                <a:latin typeface="Calibri"/>
                <a:cs typeface="Calibri"/>
              </a:rPr>
              <a:t>Field-&gt; </a:t>
            </a:r>
            <a:r>
              <a:rPr lang="en-US" sz="1000" dirty="0" smtClean="0">
                <a:latin typeface="Calibri"/>
                <a:cs typeface="Calibri"/>
              </a:rPr>
              <a:t>Name</a:t>
            </a:r>
          </a:p>
          <a:p>
            <a:pPr marL="628650" lvl="1" indent="-171450">
              <a:lnSpc>
                <a:spcPct val="110000"/>
              </a:lnSpc>
              <a:buFont typeface="Wingdings" charset="2"/>
              <a:buChar char="§"/>
            </a:pPr>
            <a:r>
              <a:rPr lang="en-US" sz="1000" dirty="0" smtClean="0">
                <a:latin typeface="Calibri"/>
                <a:cs typeface="Calibri"/>
              </a:rPr>
              <a:t>Inherited field -&gt; Sex</a:t>
            </a:r>
          </a:p>
          <a:p>
            <a:pPr marL="628650" lvl="1" indent="-171450">
              <a:lnSpc>
                <a:spcPct val="110000"/>
              </a:lnSpc>
              <a:buFont typeface="Wingdings" charset="2"/>
              <a:buChar char="§"/>
            </a:pPr>
            <a:r>
              <a:rPr lang="en-US" sz="1000" dirty="0" smtClean="0">
                <a:latin typeface="Calibri"/>
                <a:cs typeface="Calibri"/>
              </a:rPr>
              <a:t>Inherited field -&gt; Age</a:t>
            </a:r>
            <a:endParaRPr lang="en-US" sz="1000" dirty="0">
              <a:latin typeface="Calibri"/>
              <a:cs typeface="Calibri"/>
            </a:endParaRPr>
          </a:p>
          <a:p>
            <a:pPr marL="628650" lvl="1" indent="-171450">
              <a:lnSpc>
                <a:spcPct val="110000"/>
              </a:lnSpc>
              <a:buFont typeface="Wingdings" charset="2"/>
              <a:buChar char="§"/>
            </a:pPr>
            <a:r>
              <a:rPr lang="en-US" sz="1000" dirty="0" smtClean="0">
                <a:latin typeface="Calibri"/>
                <a:cs typeface="Calibri"/>
              </a:rPr>
              <a:t>Method </a:t>
            </a:r>
            <a:r>
              <a:rPr lang="en-US" sz="1000" dirty="0" smtClean="0">
                <a:latin typeface="Calibri"/>
                <a:cs typeface="Calibri"/>
              </a:rPr>
              <a:t>-&gt; Update age, if age = 100, stop</a:t>
            </a:r>
          </a:p>
          <a:p>
            <a:pPr marL="628650" lvl="1" indent="-171450">
              <a:lnSpc>
                <a:spcPct val="110000"/>
              </a:lnSpc>
              <a:buFont typeface="Wingdings" charset="2"/>
              <a:buChar char="§"/>
            </a:pPr>
            <a:r>
              <a:rPr lang="en-US" sz="1000" dirty="0" smtClean="0">
                <a:latin typeface="Calibri"/>
                <a:cs typeface="Calibri"/>
              </a:rPr>
              <a:t>Method -&gt; </a:t>
            </a:r>
            <a:r>
              <a:rPr lang="en-US" sz="1000" dirty="0" smtClean="0">
                <a:latin typeface="Calibri"/>
                <a:cs typeface="Calibri"/>
              </a:rPr>
              <a:t>Write code</a:t>
            </a:r>
          </a:p>
          <a:p>
            <a:pPr marL="628650" lvl="1" indent="-171450">
              <a:lnSpc>
                <a:spcPct val="110000"/>
              </a:lnSpc>
              <a:buFont typeface="Wingdings" charset="2"/>
              <a:buChar char="§"/>
            </a:pPr>
            <a:r>
              <a:rPr lang="en-US" sz="1000" dirty="0" smtClean="0">
                <a:latin typeface="Calibri"/>
                <a:cs typeface="Calibri"/>
              </a:rPr>
              <a:t>Inherited method -&gt; Eat</a:t>
            </a:r>
          </a:p>
          <a:p>
            <a:pPr marL="628650" lvl="1" indent="-171450">
              <a:lnSpc>
                <a:spcPct val="110000"/>
              </a:lnSpc>
              <a:buFont typeface="Wingdings" charset="2"/>
              <a:buChar char="§"/>
            </a:pPr>
            <a:r>
              <a:rPr lang="en-US" sz="1000" dirty="0" smtClean="0">
                <a:latin typeface="Calibri"/>
                <a:cs typeface="Calibri"/>
              </a:rPr>
              <a:t>Inherited method -&gt; Sleep</a:t>
            </a:r>
            <a:endParaRPr lang="en-US" sz="1000" dirty="0" smtClean="0">
              <a:latin typeface="Calibri"/>
              <a:cs typeface="Calibri"/>
            </a:endParaRPr>
          </a:p>
        </p:txBody>
      </p:sp>
      <p:cxnSp>
        <p:nvCxnSpPr>
          <p:cNvPr id="5" name="Connecteur droit 12"/>
          <p:cNvCxnSpPr/>
          <p:nvPr/>
        </p:nvCxnSpPr>
        <p:spPr>
          <a:xfrm flipV="1">
            <a:off x="5940152" y="1700808"/>
            <a:ext cx="0" cy="4464496"/>
          </a:xfrm>
          <a:prstGeom prst="line">
            <a:avLst/>
          </a:prstGeom>
          <a:ln w="317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940152" y="4074795"/>
            <a:ext cx="3024336" cy="2018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10000"/>
              </a:lnSpc>
              <a:buFont typeface="Wingdings" charset="2"/>
              <a:buChar char="§"/>
            </a:pPr>
            <a:r>
              <a:rPr lang="en-US" sz="1400" dirty="0" smtClean="0">
                <a:latin typeface="Calibri"/>
                <a:cs typeface="Calibri"/>
              </a:rPr>
              <a:t>Object/Instance of class human being -</a:t>
            </a:r>
            <a:r>
              <a:rPr lang="en-US" sz="1400" dirty="0">
                <a:latin typeface="Calibri"/>
                <a:cs typeface="Calibri"/>
              </a:rPr>
              <a:t>&gt; </a:t>
            </a:r>
            <a:r>
              <a:rPr lang="en-US" sz="1400" dirty="0" smtClean="0">
                <a:latin typeface="Calibri"/>
                <a:cs typeface="Calibri"/>
              </a:rPr>
              <a:t>Poonacha</a:t>
            </a:r>
            <a:endParaRPr lang="en-US" sz="1400" dirty="0">
              <a:latin typeface="Calibri"/>
              <a:cs typeface="Calibri"/>
            </a:endParaRPr>
          </a:p>
          <a:p>
            <a:pPr marL="628650" lvl="1" indent="-171450">
              <a:lnSpc>
                <a:spcPct val="110000"/>
              </a:lnSpc>
              <a:buFont typeface="Wingdings" charset="2"/>
              <a:buChar char="§"/>
            </a:pPr>
            <a:r>
              <a:rPr lang="en-US" sz="1000" dirty="0" smtClean="0">
                <a:latin typeface="Calibri"/>
                <a:cs typeface="Calibri"/>
              </a:rPr>
              <a:t>Name -</a:t>
            </a:r>
            <a:r>
              <a:rPr lang="en-US" sz="1000" dirty="0">
                <a:latin typeface="Calibri"/>
                <a:cs typeface="Calibri"/>
              </a:rPr>
              <a:t>&gt; </a:t>
            </a:r>
            <a:r>
              <a:rPr lang="en-US" sz="1000" dirty="0" smtClean="0">
                <a:latin typeface="Calibri"/>
                <a:cs typeface="Calibri"/>
              </a:rPr>
              <a:t>Poonacha</a:t>
            </a:r>
            <a:endParaRPr lang="en-US" sz="1000" dirty="0">
              <a:latin typeface="Calibri"/>
              <a:cs typeface="Calibri"/>
            </a:endParaRPr>
          </a:p>
          <a:p>
            <a:pPr marL="628650" lvl="1" indent="-171450">
              <a:lnSpc>
                <a:spcPct val="110000"/>
              </a:lnSpc>
              <a:buFont typeface="Wingdings" charset="2"/>
              <a:buChar char="§"/>
            </a:pPr>
            <a:r>
              <a:rPr lang="en-US" sz="1000" dirty="0" smtClean="0">
                <a:latin typeface="Calibri"/>
                <a:cs typeface="Calibri"/>
              </a:rPr>
              <a:t>Sex -&gt; M</a:t>
            </a:r>
            <a:endParaRPr lang="en-US" sz="1000" dirty="0">
              <a:latin typeface="Calibri"/>
              <a:cs typeface="Calibri"/>
            </a:endParaRPr>
          </a:p>
          <a:p>
            <a:pPr marL="628650" lvl="1" indent="-171450">
              <a:lnSpc>
                <a:spcPct val="110000"/>
              </a:lnSpc>
              <a:buFont typeface="Wingdings" charset="2"/>
              <a:buChar char="§"/>
            </a:pPr>
            <a:r>
              <a:rPr lang="en-US" sz="1000" dirty="0" smtClean="0">
                <a:latin typeface="Calibri"/>
                <a:cs typeface="Calibri"/>
              </a:rPr>
              <a:t>Age </a:t>
            </a:r>
            <a:r>
              <a:rPr lang="en-US" sz="1000" dirty="0">
                <a:latin typeface="Calibri"/>
                <a:cs typeface="Calibri"/>
              </a:rPr>
              <a:t>-&gt; </a:t>
            </a:r>
            <a:r>
              <a:rPr lang="en-US" sz="1000" dirty="0" smtClean="0">
                <a:latin typeface="Calibri"/>
                <a:cs typeface="Calibri"/>
              </a:rPr>
              <a:t>32</a:t>
            </a:r>
          </a:p>
          <a:p>
            <a:pPr marL="171450" indent="-171450">
              <a:lnSpc>
                <a:spcPct val="110000"/>
              </a:lnSpc>
              <a:buFont typeface="Wingdings" charset="2"/>
              <a:buChar char="§"/>
            </a:pPr>
            <a:endParaRPr lang="en-US" sz="1400" dirty="0" smtClean="0">
              <a:latin typeface="Calibri"/>
              <a:cs typeface="Calibri"/>
            </a:endParaRPr>
          </a:p>
          <a:p>
            <a:pPr marL="171450" indent="-171450">
              <a:lnSpc>
                <a:spcPct val="110000"/>
              </a:lnSpc>
              <a:buFont typeface="Wingdings" charset="2"/>
              <a:buChar char="§"/>
            </a:pPr>
            <a:r>
              <a:rPr lang="en-US" sz="1400" dirty="0" smtClean="0">
                <a:latin typeface="Calibri"/>
                <a:cs typeface="Calibri"/>
              </a:rPr>
              <a:t>If </a:t>
            </a:r>
            <a:r>
              <a:rPr lang="en-US" sz="1400" dirty="0" smtClean="0">
                <a:latin typeface="Calibri"/>
                <a:cs typeface="Calibri"/>
              </a:rPr>
              <a:t>you want me to eat a chocolate,  you provide the following command: </a:t>
            </a:r>
            <a:r>
              <a:rPr lang="en-US" sz="1400" dirty="0" err="1" smtClean="0">
                <a:latin typeface="Calibri"/>
                <a:cs typeface="Calibri"/>
              </a:rPr>
              <a:t>poonacha.eat</a:t>
            </a:r>
            <a:r>
              <a:rPr lang="en-US" sz="1400" dirty="0" smtClean="0">
                <a:latin typeface="Calibri"/>
                <a:cs typeface="Calibri"/>
              </a:rPr>
              <a:t>(chocolate)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2160" y="1556792"/>
            <a:ext cx="3240360" cy="1003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10000"/>
              </a:lnSpc>
              <a:buFont typeface="Wingdings" charset="2"/>
              <a:buChar char="§"/>
            </a:pPr>
            <a:r>
              <a:rPr lang="en-US" sz="1400" dirty="0" smtClean="0">
                <a:latin typeface="Calibri"/>
                <a:cs typeface="Calibri"/>
              </a:rPr>
              <a:t>Parent Class </a:t>
            </a:r>
            <a:r>
              <a:rPr lang="en-US" sz="1400" dirty="0">
                <a:latin typeface="Calibri"/>
                <a:cs typeface="Calibri"/>
              </a:rPr>
              <a:t>-&gt; </a:t>
            </a:r>
            <a:r>
              <a:rPr lang="en-US" sz="1400" dirty="0" smtClean="0">
                <a:latin typeface="Calibri"/>
                <a:cs typeface="Calibri"/>
              </a:rPr>
              <a:t>Mammal</a:t>
            </a:r>
            <a:endParaRPr lang="en-US" sz="1400" dirty="0">
              <a:latin typeface="Calibri"/>
              <a:cs typeface="Calibri"/>
            </a:endParaRPr>
          </a:p>
          <a:p>
            <a:pPr marL="628650" lvl="1" indent="-171450">
              <a:lnSpc>
                <a:spcPct val="110000"/>
              </a:lnSpc>
              <a:buFont typeface="Wingdings" charset="2"/>
              <a:buChar char="§"/>
            </a:pPr>
            <a:r>
              <a:rPr lang="en-US" sz="1000" dirty="0" smtClean="0">
                <a:latin typeface="Calibri"/>
                <a:cs typeface="Calibri"/>
              </a:rPr>
              <a:t>Field </a:t>
            </a:r>
            <a:r>
              <a:rPr lang="en-US" sz="1000" dirty="0">
                <a:latin typeface="Calibri"/>
                <a:cs typeface="Calibri"/>
              </a:rPr>
              <a:t>-&gt; Sex</a:t>
            </a:r>
          </a:p>
          <a:p>
            <a:pPr marL="628650" lvl="1" indent="-171450">
              <a:lnSpc>
                <a:spcPct val="110000"/>
              </a:lnSpc>
              <a:buFont typeface="Wingdings" charset="2"/>
              <a:buChar char="§"/>
            </a:pPr>
            <a:r>
              <a:rPr lang="en-US" sz="1000" dirty="0">
                <a:latin typeface="Calibri"/>
                <a:cs typeface="Calibri"/>
              </a:rPr>
              <a:t>Field -&gt; Age</a:t>
            </a:r>
          </a:p>
          <a:p>
            <a:pPr marL="628650" lvl="1" indent="-171450">
              <a:lnSpc>
                <a:spcPct val="110000"/>
              </a:lnSpc>
              <a:buFont typeface="Wingdings" charset="2"/>
              <a:buChar char="§"/>
            </a:pPr>
            <a:r>
              <a:rPr lang="en-US" sz="1000" dirty="0" smtClean="0">
                <a:latin typeface="Calibri"/>
                <a:cs typeface="Calibri"/>
              </a:rPr>
              <a:t>Method </a:t>
            </a:r>
            <a:r>
              <a:rPr lang="en-US" sz="1000" dirty="0" smtClean="0">
                <a:latin typeface="Calibri"/>
                <a:cs typeface="Calibri"/>
              </a:rPr>
              <a:t>-&gt; Eat</a:t>
            </a:r>
          </a:p>
          <a:p>
            <a:pPr marL="628650" lvl="1" indent="-171450">
              <a:lnSpc>
                <a:spcPct val="110000"/>
              </a:lnSpc>
              <a:buFont typeface="Wingdings" charset="2"/>
              <a:buChar char="§"/>
            </a:pPr>
            <a:r>
              <a:rPr lang="en-US" sz="1000" dirty="0" smtClean="0">
                <a:latin typeface="Calibri"/>
                <a:cs typeface="Calibri"/>
              </a:rPr>
              <a:t>Method </a:t>
            </a:r>
            <a:r>
              <a:rPr lang="en-US" sz="1000" dirty="0">
                <a:latin typeface="Calibri"/>
                <a:cs typeface="Calibri"/>
              </a:rPr>
              <a:t>-&gt; Sleep</a:t>
            </a:r>
          </a:p>
        </p:txBody>
      </p:sp>
    </p:spTree>
    <p:extLst>
      <p:ext uri="{BB962C8B-B14F-4D97-AF65-F5344CB8AC3E}">
        <p14:creationId xmlns:p14="http://schemas.microsoft.com/office/powerpoint/2010/main" val="38675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GB" sz="3200" dirty="0" smtClean="0"/>
              <a:t>Integrated Development environment</a:t>
            </a:r>
            <a:endParaRPr lang="en-GB" sz="3200" dirty="0"/>
          </a:p>
        </p:txBody>
      </p:sp>
      <p:sp>
        <p:nvSpPr>
          <p:cNvPr id="14" name="Espace réservé du contenu 1"/>
          <p:cNvSpPr txBox="1">
            <a:spLocks/>
          </p:cNvSpPr>
          <p:nvPr/>
        </p:nvSpPr>
        <p:spPr>
          <a:xfrm>
            <a:off x="251520" y="1844824"/>
            <a:ext cx="8640960" cy="3672408"/>
          </a:xfrm>
          <a:prstGeom prst="rect">
            <a:avLst/>
          </a:prstGeom>
        </p:spPr>
        <p:txBody>
          <a:bodyPr/>
          <a:lstStyle>
            <a:lvl1pPr marL="514350" indent="-514350" algn="l" defTabSz="457200" rtl="0" eaLnBrk="1" latinLnBrk="0" hangingPunct="1">
              <a:spcBef>
                <a:spcPct val="20000"/>
              </a:spcBef>
              <a:buClr>
                <a:srgbClr val="084C8D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1pPr>
            <a:lvl2pPr marL="971550" indent="-514350" algn="l" defTabSz="457200" rtl="0" eaLnBrk="1" latinLnBrk="0" hangingPunct="1">
              <a:spcBef>
                <a:spcPct val="20000"/>
              </a:spcBef>
              <a:buClr>
                <a:srgbClr val="139CF8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2pPr>
            <a:lvl3pPr marL="1371600" indent="-457200" algn="l" defTabSz="457200" rtl="0" eaLnBrk="1" latinLnBrk="0" hangingPunct="1">
              <a:spcBef>
                <a:spcPct val="20000"/>
              </a:spcBef>
              <a:buClr>
                <a:srgbClr val="139CF8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3pPr>
            <a:lvl4pPr marL="1828800" indent="-457200" algn="l" defTabSz="457200" rtl="0" eaLnBrk="1" latinLnBrk="0" hangingPunct="1">
              <a:spcBef>
                <a:spcPct val="20000"/>
              </a:spcBef>
              <a:buClr>
                <a:srgbClr val="139CF8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4pPr>
            <a:lvl5pPr marL="2286000" indent="-457200" algn="l" defTabSz="457200" rtl="0" eaLnBrk="1" latinLnBrk="0" hangingPunct="1">
              <a:spcBef>
                <a:spcPct val="20000"/>
              </a:spcBef>
              <a:buClr>
                <a:srgbClr val="139CF8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800" dirty="0" smtClean="0">
                <a:latin typeface="Calibri"/>
                <a:cs typeface="Calibri"/>
              </a:rPr>
              <a:t>Anaconda with </a:t>
            </a:r>
            <a:r>
              <a:rPr lang="en-GB" sz="1800" dirty="0" err="1" smtClean="0">
                <a:latin typeface="Calibri"/>
                <a:cs typeface="Calibri"/>
              </a:rPr>
              <a:t>Spyder</a:t>
            </a:r>
            <a:r>
              <a:rPr lang="en-GB" sz="1800" dirty="0" smtClean="0">
                <a:latin typeface="Calibri"/>
                <a:cs typeface="Calibri"/>
              </a:rPr>
              <a:t> and </a:t>
            </a:r>
            <a:r>
              <a:rPr lang="en-GB" sz="1800" dirty="0" err="1" smtClean="0">
                <a:latin typeface="Calibri"/>
                <a:cs typeface="Calibri"/>
              </a:rPr>
              <a:t>Ipython</a:t>
            </a:r>
            <a:endParaRPr lang="en-GB" sz="1800" dirty="0" smtClean="0">
              <a:latin typeface="Calibri"/>
              <a:cs typeface="Calibri"/>
            </a:endParaRPr>
          </a:p>
          <a:p>
            <a:pPr lvl="1">
              <a:lnSpc>
                <a:spcPct val="150000"/>
              </a:lnSpc>
              <a:spcBef>
                <a:spcPts val="100"/>
              </a:spcBef>
            </a:pPr>
            <a:r>
              <a:rPr lang="en-US" sz="1600" dirty="0" smtClean="0">
                <a:latin typeface="Calibri"/>
                <a:cs typeface="Calibri"/>
              </a:rPr>
              <a:t>Anaconda is a distribution of python using a permissive license – BSD</a:t>
            </a:r>
          </a:p>
          <a:p>
            <a:pPr lvl="1">
              <a:lnSpc>
                <a:spcPct val="150000"/>
              </a:lnSpc>
              <a:spcBef>
                <a:spcPts val="100"/>
              </a:spcBef>
            </a:pPr>
            <a:r>
              <a:rPr lang="en-US" sz="1600" dirty="0" err="1" smtClean="0">
                <a:latin typeface="Calibri"/>
                <a:cs typeface="Calibri"/>
              </a:rPr>
              <a:t>Spyder</a:t>
            </a:r>
            <a:r>
              <a:rPr lang="en-US" sz="1600" dirty="0" smtClean="0">
                <a:latin typeface="Calibri"/>
                <a:cs typeface="Calibri"/>
              </a:rPr>
              <a:t> is an open source, integrated development environment (IDE)</a:t>
            </a:r>
          </a:p>
          <a:p>
            <a:pPr lvl="1">
              <a:lnSpc>
                <a:spcPct val="150000"/>
              </a:lnSpc>
              <a:spcBef>
                <a:spcPts val="100"/>
              </a:spcBef>
            </a:pPr>
            <a:r>
              <a:rPr lang="en-US" sz="1600" dirty="0" err="1" smtClean="0">
                <a:latin typeface="Calibri"/>
                <a:cs typeface="Calibri"/>
              </a:rPr>
              <a:t>Ipython</a:t>
            </a:r>
            <a:r>
              <a:rPr lang="en-US" sz="1600" dirty="0" smtClean="0">
                <a:latin typeface="Calibri"/>
                <a:cs typeface="Calibri"/>
              </a:rPr>
              <a:t> is an output consol </a:t>
            </a:r>
          </a:p>
          <a:p>
            <a:pPr lvl="2">
              <a:lnSpc>
                <a:spcPct val="150000"/>
              </a:lnSpc>
              <a:spcBef>
                <a:spcPts val="100"/>
              </a:spcBef>
              <a:buFont typeface="Courier New"/>
              <a:buChar char="o"/>
            </a:pPr>
            <a:r>
              <a:rPr lang="en-US" sz="1400" dirty="0" smtClean="0">
                <a:latin typeface="Calibri"/>
                <a:cs typeface="Calibri"/>
              </a:rPr>
              <a:t>I[python notebook (</a:t>
            </a:r>
            <a:r>
              <a:rPr lang="en-US" sz="1400" dirty="0" err="1" smtClean="0">
                <a:latin typeface="Calibri"/>
                <a:cs typeface="Calibri"/>
              </a:rPr>
              <a:t>Jupyter</a:t>
            </a:r>
            <a:r>
              <a:rPr lang="en-US" sz="1400" dirty="0" smtClean="0">
                <a:latin typeface="Calibri"/>
                <a:cs typeface="Calibri"/>
              </a:rPr>
              <a:t>): Tool to create documents with code, text and charts</a:t>
            </a:r>
          </a:p>
          <a:p>
            <a:pPr lvl="2">
              <a:lnSpc>
                <a:spcPct val="150000"/>
              </a:lnSpc>
              <a:spcBef>
                <a:spcPts val="100"/>
              </a:spcBef>
              <a:buFont typeface="Courier New"/>
              <a:buChar char="o"/>
            </a:pPr>
            <a:r>
              <a:rPr lang="en-US" sz="1400" dirty="0" smtClean="0">
                <a:latin typeface="Calibri"/>
                <a:cs typeface="Calibri"/>
              </a:rPr>
              <a:t>Inline </a:t>
            </a:r>
            <a:r>
              <a:rPr lang="en-US" sz="1400" dirty="0">
                <a:latin typeface="Calibri"/>
                <a:cs typeface="Calibri"/>
              </a:rPr>
              <a:t>mode helps you display plots and </a:t>
            </a:r>
            <a:r>
              <a:rPr lang="en-US" sz="1400" dirty="0" smtClean="0">
                <a:latin typeface="Calibri"/>
                <a:cs typeface="Calibri"/>
              </a:rPr>
              <a:t>graphics</a:t>
            </a:r>
          </a:p>
          <a:p>
            <a:pPr lvl="2">
              <a:lnSpc>
                <a:spcPct val="150000"/>
              </a:lnSpc>
              <a:spcBef>
                <a:spcPts val="100"/>
              </a:spcBef>
              <a:buFont typeface="Courier New"/>
              <a:buChar char="o"/>
            </a:pPr>
            <a:r>
              <a:rPr lang="en-US" sz="1400" dirty="0" err="1" smtClean="0">
                <a:latin typeface="Calibri"/>
                <a:cs typeface="Calibri"/>
              </a:rPr>
              <a:t>Ipython</a:t>
            </a:r>
            <a:r>
              <a:rPr lang="en-US" sz="1400" dirty="0" smtClean="0">
                <a:latin typeface="Calibri"/>
                <a:cs typeface="Calibri"/>
              </a:rPr>
              <a:t> notebook is a great way to store chunks of code along with comments and results</a:t>
            </a:r>
            <a:endParaRPr lang="en-US" sz="14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sz="1800" dirty="0" smtClean="0">
                <a:latin typeface="Calibri"/>
                <a:cs typeface="Calibri"/>
              </a:rPr>
              <a:t>Python 2 vs. 3</a:t>
            </a:r>
          </a:p>
          <a:p>
            <a:pPr lvl="1">
              <a:lnSpc>
                <a:spcPct val="150000"/>
              </a:lnSpc>
              <a:spcBef>
                <a:spcPts val="100"/>
              </a:spcBef>
            </a:pPr>
            <a:r>
              <a:rPr lang="en-US" sz="1600" dirty="0">
                <a:latin typeface="Calibri"/>
                <a:cs typeface="Calibri"/>
              </a:rPr>
              <a:t>Incompatible </a:t>
            </a:r>
            <a:r>
              <a:rPr lang="en-US" sz="1600" dirty="0" err="1" smtClean="0">
                <a:latin typeface="Calibri"/>
                <a:cs typeface="Calibri"/>
              </a:rPr>
              <a:t>hardfixes</a:t>
            </a:r>
            <a:endParaRPr lang="en-US" sz="1600" dirty="0">
              <a:latin typeface="Calibri"/>
              <a:cs typeface="Calibri"/>
            </a:endParaRPr>
          </a:p>
          <a:p>
            <a:pPr lvl="1">
              <a:lnSpc>
                <a:spcPct val="150000"/>
              </a:lnSpc>
              <a:spcBef>
                <a:spcPts val="100"/>
              </a:spcBef>
            </a:pPr>
            <a:r>
              <a:rPr lang="en-US" sz="1600" dirty="0">
                <a:latin typeface="Calibri"/>
                <a:cs typeface="Calibri"/>
              </a:rPr>
              <a:t>Support for </a:t>
            </a:r>
            <a:r>
              <a:rPr lang="en-US" sz="1600" dirty="0" err="1">
                <a:latin typeface="Calibri"/>
                <a:cs typeface="Calibri"/>
              </a:rPr>
              <a:t>unicode</a:t>
            </a:r>
            <a:r>
              <a:rPr lang="en-US" sz="1600" dirty="0">
                <a:latin typeface="Calibri"/>
                <a:cs typeface="Calibri"/>
              </a:rPr>
              <a:t> characters – very helpful when dealing with twitter data !</a:t>
            </a:r>
          </a:p>
          <a:p>
            <a:pPr lvl="1">
              <a:lnSpc>
                <a:spcPct val="150000"/>
              </a:lnSpc>
              <a:spcBef>
                <a:spcPts val="100"/>
              </a:spcBef>
            </a:pPr>
            <a:endParaRPr lang="en-GB" sz="1400" dirty="0" smtClean="0">
              <a:latin typeface="Calibri"/>
              <a:cs typeface="Calibri"/>
            </a:endParaRPr>
          </a:p>
          <a:p>
            <a:pPr lvl="1">
              <a:lnSpc>
                <a:spcPct val="150000"/>
              </a:lnSpc>
            </a:pPr>
            <a:endParaRPr lang="en-GB" sz="14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82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78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1115616" y="1556792"/>
            <a:ext cx="8280920" cy="3531006"/>
            <a:chOff x="1115616" y="1556792"/>
            <a:chExt cx="8280920" cy="3531006"/>
          </a:xfrm>
        </p:grpSpPr>
        <p:pic>
          <p:nvPicPr>
            <p:cNvPr id="32" name="Picture 31" descr="Screen Shot 2017-01-29 at 11.08.33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1840" y="2420888"/>
              <a:ext cx="3960440" cy="2666910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>
              <a:stCxn id="6" idx="1"/>
            </p:cNvCxnSpPr>
            <p:nvPr/>
          </p:nvCxnSpPr>
          <p:spPr>
            <a:xfrm flipH="1">
              <a:off x="2627784" y="2888940"/>
              <a:ext cx="504056" cy="360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15616" y="2780928"/>
              <a:ext cx="1512168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Define Keyword</a:t>
              </a:r>
              <a:endParaRPr lang="en-US" sz="1400" i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91880" y="1844824"/>
              <a:ext cx="1296144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en-US" sz="1400" b="0" i="1" dirty="0">
                  <a:solidFill>
                    <a:schemeClr val="tx1"/>
                  </a:solidFill>
                </a:rPr>
                <a:t>User defined function name</a:t>
              </a:r>
              <a:endParaRPr lang="en-US" sz="1400" b="0" i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endCxn id="13" idx="2"/>
            </p:cNvCxnSpPr>
            <p:nvPr/>
          </p:nvCxnSpPr>
          <p:spPr>
            <a:xfrm flipV="1">
              <a:off x="4139952" y="2368044"/>
              <a:ext cx="0" cy="3408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220072" y="1556792"/>
              <a:ext cx="1800200" cy="7386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en-US" sz="1400" b="0" i="1" dirty="0" smtClean="0">
                  <a:solidFill>
                    <a:schemeClr val="tx1"/>
                  </a:solidFill>
                </a:rPr>
                <a:t>Parameters passed into the function by the function call</a:t>
              </a:r>
              <a:endParaRPr lang="en-US" sz="1400" b="0" i="1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6156176" y="2276872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131840" y="2708920"/>
              <a:ext cx="504056" cy="36004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35896" y="2708920"/>
              <a:ext cx="1440160" cy="36004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48064" y="2708920"/>
              <a:ext cx="1512168" cy="36004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660232" y="2708920"/>
              <a:ext cx="288032" cy="36004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6948264" y="2924944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24328" y="2636912"/>
              <a:ext cx="1872208" cy="7386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Parentheses and colon part of the syntax</a:t>
              </a:r>
            </a:p>
            <a:p>
              <a:endParaRPr lang="en-US" sz="1400" i="1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2627784" y="3701934"/>
              <a:ext cx="504056" cy="150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131840" y="3140968"/>
              <a:ext cx="504056" cy="108012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15616" y="3369187"/>
              <a:ext cx="1512168" cy="954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Indention to identify what belongs within the function</a:t>
              </a:r>
            </a:p>
            <a:p>
              <a:endParaRPr lang="en-US" sz="1400" i="1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6444208" y="2924944"/>
              <a:ext cx="0" cy="176013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211960" y="3501008"/>
              <a:ext cx="936104" cy="122413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4211960" y="4005064"/>
              <a:ext cx="1008112" cy="72008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10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HEC White 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AE958051ADA443A3729C9C436D94D9" ma:contentTypeVersion="0" ma:contentTypeDescription="Create a new document." ma:contentTypeScope="" ma:versionID="983c5591148ee1915dc39c6818f945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EE2F1A-01D3-489D-AEF6-F5D0377BFC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B75D7D2-4BCA-4C57-B8BB-5EB31A0FBF2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0B38389-3CFF-4B33-8C47-328092E754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48742</TotalTime>
  <Words>757</Words>
  <Application>Microsoft Macintosh PowerPoint</Application>
  <PresentationFormat>On-screen Show (4:3)</PresentationFormat>
  <Paragraphs>113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HEC White Theme</vt:lpstr>
      <vt:lpstr>Introduction to Python  </vt:lpstr>
      <vt:lpstr>Objectives</vt:lpstr>
      <vt:lpstr>Open Source Software</vt:lpstr>
      <vt:lpstr>Programming Language</vt:lpstr>
      <vt:lpstr>Python</vt:lpstr>
      <vt:lpstr>Object oriented programming</vt:lpstr>
      <vt:lpstr>Integrated Development environment</vt:lpstr>
      <vt:lpstr>PowerPoint Presentation</vt:lpstr>
      <vt:lpstr>PowerPoint Presentation</vt:lpstr>
    </vt:vector>
  </TitlesOfParts>
  <Company>Hec Paris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Hec Paris</dc:creator>
  <cp:lastModifiedBy>Poonacha</cp:lastModifiedBy>
  <cp:revision>658</cp:revision>
  <cp:lastPrinted>2016-09-19T09:56:14Z</cp:lastPrinted>
  <dcterms:created xsi:type="dcterms:W3CDTF">2013-07-22T09:49:07Z</dcterms:created>
  <dcterms:modified xsi:type="dcterms:W3CDTF">2017-01-30T09:49:21Z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0x01010071AE958051ADA443A3729C9C436D94D9</vt:lpwstr>
  </property>
</Properties>
</file>