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notes'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960EB5-FB9C-4B08-9B53-F8899EF11B63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A8792E-57DF-4C2B-AA0D-68E9AFEF3F1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Results of first essay is close to complete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B8A12E-39D0-450E-85ED-13B5DDEEC9E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94E034-7D6C-486A-B554-2D4E11593E9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pPr marL="360000" indent="-359280">
              <a:lnSpc>
                <a:spcPct val="130000"/>
              </a:lnSpc>
            </a:pPr>
            <a:r>
              <a:rPr b="0" lang="en-IN" sz="1600" spc="-1" strike="noStrike">
                <a:latin typeface="+mn-lt"/>
              </a:rPr>
              <a:t>Parsing</a:t>
            </a:r>
            <a:endParaRPr b="0" lang="en-IN" sz="1600" spc="-1" strike="noStrike">
              <a:latin typeface="Arial"/>
            </a:endParaRPr>
          </a:p>
          <a:p>
            <a:pPr marL="817200" indent="-35928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A parser is a software component that takes input data (frequently text) and builds a data structure</a:t>
            </a:r>
            <a:endParaRPr b="0" lang="en-IN" sz="1400" spc="-1" strike="noStrike">
              <a:latin typeface="Arial"/>
            </a:endParaRPr>
          </a:p>
          <a:p>
            <a:pPr marL="817200" indent="-35928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HTML parser can read HTML data, identify different elements in the HTML data and creates a tree like data structure  </a:t>
            </a:r>
            <a:endParaRPr b="0" lang="en-IN" sz="1400" spc="-1" strike="noStrike">
              <a:latin typeface="Arial"/>
            </a:endParaRPr>
          </a:p>
          <a:p>
            <a:pPr marL="817200" indent="-359280">
              <a:lnSpc>
                <a:spcPct val="13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6CF780-57BF-4D70-AD23-0A7DD1B1662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80BE2C-DE00-42D7-8E04-B32D9E10BE5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120" cy="372348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920" cy="44683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7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93512F-0DC4-4CF4-BA34-C3C0D06CF62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5" descr=""/>
          <p:cNvPicPr/>
          <p:nvPr/>
        </p:nvPicPr>
        <p:blipFill>
          <a:blip r:embed="rId2"/>
          <a:stretch/>
        </p:blipFill>
        <p:spPr>
          <a:xfrm>
            <a:off x="2369880" y="476640"/>
            <a:ext cx="4546800" cy="1399320"/>
          </a:xfrm>
          <a:prstGeom prst="rect">
            <a:avLst/>
          </a:prstGeom>
          <a:ln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3069360" y="6021360"/>
            <a:ext cx="3147840" cy="674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 descr=""/>
          <p:cNvPicPr/>
          <p:nvPr/>
        </p:nvPicPr>
        <p:blipFill>
          <a:blip r:embed="rId2"/>
          <a:srcRect l="0" t="0" r="0" b="35071"/>
          <a:stretch/>
        </p:blipFill>
        <p:spPr>
          <a:xfrm>
            <a:off x="465840" y="6348600"/>
            <a:ext cx="656280" cy="279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 descr=""/>
          <p:cNvPicPr/>
          <p:nvPr/>
        </p:nvPicPr>
        <p:blipFill>
          <a:blip r:embed="rId2"/>
          <a:srcRect l="0" t="22826" r="0" b="0"/>
          <a:stretch/>
        </p:blipFill>
        <p:spPr>
          <a:xfrm>
            <a:off x="0" y="1431000"/>
            <a:ext cx="9143280" cy="5415840"/>
          </a:xfrm>
          <a:prstGeom prst="rect">
            <a:avLst/>
          </a:prstGeom>
          <a:ln>
            <a:noFill/>
          </a:ln>
        </p:spPr>
      </p:pic>
      <p:pic>
        <p:nvPicPr>
          <p:cNvPr id="80" name="Image 7" descr=""/>
          <p:cNvPicPr/>
          <p:nvPr/>
        </p:nvPicPr>
        <p:blipFill>
          <a:blip r:embed="rId3"/>
          <a:stretch/>
        </p:blipFill>
        <p:spPr>
          <a:xfrm>
            <a:off x="2765880" y="207720"/>
            <a:ext cx="3425760" cy="1054440"/>
          </a:xfrm>
          <a:prstGeom prst="rect">
            <a:avLst/>
          </a:prstGeom>
          <a:ln>
            <a:noFill/>
          </a:ln>
        </p:spPr>
      </p:pic>
      <p:pic>
        <p:nvPicPr>
          <p:cNvPr id="81" name="Image 5" descr=""/>
          <p:cNvPicPr/>
          <p:nvPr/>
        </p:nvPicPr>
        <p:blipFill>
          <a:blip r:embed="rId4"/>
          <a:stretch/>
        </p:blipFill>
        <p:spPr>
          <a:xfrm>
            <a:off x="3194280" y="6021360"/>
            <a:ext cx="2755080" cy="5896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hec.fr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4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en-IN" sz="2800" spc="-1" strike="noStrike" cap="all">
                <a:solidFill>
                  <a:srgbClr val="073a76"/>
                </a:solidFill>
                <a:latin typeface="Gill Sans"/>
              </a:rPr>
              <a:t>SESSION – 3</a:t>
            </a:r>
            <a:br/>
            <a:r>
              <a:rPr b="0" lang="en-IN" sz="2800" spc="-1" strike="noStrike">
                <a:solidFill>
                  <a:srgbClr val="073a76"/>
                </a:solidFill>
                <a:latin typeface="Gill Sans"/>
              </a:rPr>
              <a:t>LEARNING </a:t>
            </a:r>
            <a:endParaRPr b="0" lang="en-IN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</a:rPr>
              <a:t>Objectives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600" cy="45360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Traditional vs. Machine Learning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480" cy="45324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Back to scraping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920" cy="430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920" cy="430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 rot="19974000">
            <a:off x="970920" y="1668240"/>
            <a:ext cx="323280" cy="32328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1004040" y="2706840"/>
            <a:ext cx="318240" cy="31680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400" cy="15012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1091160" y="2771280"/>
            <a:ext cx="6576480" cy="45324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Back to Scraping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46800" y="2661840"/>
            <a:ext cx="430920" cy="430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7" name="Picture 6" descr=""/>
          <p:cNvPicPr/>
          <p:nvPr/>
        </p:nvPicPr>
        <p:blipFill>
          <a:blip r:embed="rId3"/>
          <a:stretch/>
        </p:blipFill>
        <p:spPr>
          <a:xfrm>
            <a:off x="1004040" y="2719080"/>
            <a:ext cx="318240" cy="31680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400" cy="15012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016640"/>
            <a:ext cx="896436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514440" indent="-51372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Sentiment analysis done so far 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Corpus of sentiments found in word_sentiment.csv</a:t>
            </a:r>
            <a:endParaRPr b="0" lang="en-IN" sz="1400" spc="-1" strike="noStrike">
              <a:latin typeface="Arial"/>
              <a:ea typeface="Microsoft YaHei"/>
            </a:endParaRPr>
          </a:p>
          <a:p>
            <a:pPr lvl="1" marL="817200" indent="-35928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Hard-coded algorithm – user coded definition of what a good and a bad sentiment is for all words</a:t>
            </a:r>
            <a:endParaRPr b="0" lang="en-IN" sz="1400" spc="-1" strike="noStrike">
              <a:latin typeface="Arial"/>
              <a:ea typeface="Microsoft YaHei"/>
            </a:endParaRPr>
          </a:p>
          <a:p>
            <a:pPr lvl="1" marL="817200" indent="-35928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Too broad an assumption </a:t>
            </a:r>
            <a:endParaRPr b="0" lang="en-IN" sz="1400" spc="-1" strike="noStrike">
              <a:latin typeface="Arial"/>
              <a:ea typeface="Microsoft YaHei"/>
            </a:endParaRPr>
          </a:p>
          <a:p>
            <a:pPr lvl="1" marL="514440" indent="-51372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What do you do if the word does not exist in your corpus of sentiment ?</a:t>
            </a:r>
            <a:endParaRPr b="0" lang="en-IN" sz="1600" spc="-1" strike="noStrike">
              <a:latin typeface="Arial"/>
            </a:endParaRPr>
          </a:p>
          <a:p>
            <a:pPr lvl="1" marL="514440" indent="-51372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ML approach</a:t>
            </a:r>
            <a:endParaRPr b="0" lang="en-IN" sz="16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No hardcoded definition of what a good and bad sentiment is </a:t>
            </a:r>
            <a:endParaRPr b="0" lang="en-IN" sz="14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Data- driven classification - learn from example data</a:t>
            </a:r>
            <a:endParaRPr b="0" lang="en-IN" sz="14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Supervised Learning</a:t>
            </a:r>
            <a:endParaRPr b="0" lang="en-IN" sz="1400" spc="-1" strike="noStrike">
              <a:latin typeface="Arial"/>
            </a:endParaRPr>
          </a:p>
          <a:p>
            <a:pPr lvl="3" marL="864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  <a:buFont typeface="Wingdings" charset="2"/>
              <a:buChar char="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Given label data -  examples of words with good sentiment and words with bad sentiment</a:t>
            </a:r>
            <a:endParaRPr b="0" lang="en-IN" sz="14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Un-supervised Learning</a:t>
            </a:r>
            <a:endParaRPr b="0" lang="en-IN" sz="1400" spc="-1" strike="noStrike">
              <a:latin typeface="Arial"/>
            </a:endParaRPr>
          </a:p>
          <a:p>
            <a:pPr lvl="3" marL="864000" indent="-21600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  <a:buFont typeface="Wingdings" charset="2"/>
              <a:buChar char="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No-labeled data available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endParaRPr b="0" lang="en-IN" sz="1600" spc="-1" strike="noStrike">
              <a:latin typeface="Arial"/>
            </a:endParaRPr>
          </a:p>
          <a:p>
            <a:pPr lvl="1" marL="514440" indent="-51372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88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</a:rPr>
              <a:t>TRADITIONAL SENTIMENT ANALYSIS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592000" y="5831280"/>
            <a:ext cx="6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3204000" y="5400000"/>
            <a:ext cx="1943640" cy="9360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b="0" lang="en-IN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b="0" lang="en-IN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Calibri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548000" y="5616000"/>
            <a:ext cx="1080000" cy="50400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b="0" i="1" lang="en-IN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760000" y="5573520"/>
            <a:ext cx="1152000" cy="51048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b="0" i="1" lang="en-IN" sz="14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147640" y="5831280"/>
            <a:ext cx="6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36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Need for labeled examples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Given a set of words and their corresponding sentiment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Learn from the examples what defines a good and a bad sentiment</a:t>
            </a:r>
            <a:endParaRPr b="0" lang="en-IN" sz="14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Training the algorithm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Step 1 – Feature Extraction: extract features of the example words eg. length of word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Step 2 – ML Algorithm to define how the features are related to the labels eg. regression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Step 3 – Classifier model: The established relationship between the example words and its labels is nothing but the classifier model eg. sentiment = .3 * lenght(word)  + c </a:t>
            </a:r>
            <a:endParaRPr b="0" lang="en-IN" sz="14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Prediction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Step 1 – Feature extraction of the given word eg. “Good” -  length of the word = 4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Step 2 – Apply classifier model to predict the label eg. If .3*4 + c &gt; 0.5 it is good sentiment else no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</a:rPr>
              <a:t>Supervised LEARNING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728000" y="4536000"/>
            <a:ext cx="5399640" cy="2115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36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Selecting the right features and determining how to encode them</a:t>
            </a:r>
            <a:endParaRPr b="0" lang="en-IN" sz="16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Trial and error or theories determine what features to use</a:t>
            </a:r>
            <a:endParaRPr b="0" lang="en-IN" sz="16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Overfitting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Too many features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Model captures idiosyncrasies of the training data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Difficult to generalize</a:t>
            </a:r>
            <a:endParaRPr b="0" lang="en-IN" sz="14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Error analysis : common to divide the labeled example data set into training and testing data sets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</a:rPr>
              <a:t>FEATURE EXTRACTION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160000" y="5040000"/>
            <a:ext cx="3887640" cy="462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36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92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Several algorithms from regressions, decision-trees, SVM, clustering etc.</a:t>
            </a:r>
            <a:endParaRPr b="0" lang="en-IN" sz="1600" spc="-1" strike="noStrike">
              <a:latin typeface="Arial"/>
            </a:endParaRPr>
          </a:p>
          <a:p>
            <a:pPr lvl="1" marL="971640" indent="-51372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Most modules treat them as black boxes eg. NLTK module</a:t>
            </a:r>
            <a:endParaRPr b="0" lang="en-IN" sz="14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Naive Bayes Method </a:t>
            </a:r>
            <a:endParaRPr b="0" lang="en-IN" sz="16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Naive Bayes assumption – feature independence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...f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/label)=∏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/label)</a:t>
            </a:r>
            <a:endParaRPr b="0" lang="en-IN" sz="1400" spc="-1" strike="noStrike">
              <a:latin typeface="Arial"/>
            </a:endParaRPr>
          </a:p>
          <a:p>
            <a:pPr lvl="1" marL="817200" indent="-35928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∏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/label)</a:t>
            </a:r>
            <a:endParaRPr b="0" lang="en-IN" sz="14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Problem of zero counts</a:t>
            </a:r>
            <a:endParaRPr b="0" lang="en-IN" sz="16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Naive assumption and possibility of double counting </a:t>
            </a:r>
            <a:endParaRPr b="0" lang="en-IN" sz="1600" spc="-1" strike="noStrike">
              <a:latin typeface="Arial"/>
            </a:endParaRPr>
          </a:p>
          <a:p>
            <a:pPr marL="360000" indent="-3592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</a:rPr>
              <a:t>ML Algorithm and classifier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416000" y="2232000"/>
            <a:ext cx="1116000" cy="1944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640" cy="9360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640" cy="942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b="0" i="1" lang="en-IN" sz="1400" spc="-1" strike="noStrike" u="sng">
                <a:solidFill>
                  <a:srgbClr val="0000ff"/>
                </a:solidFill>
                <a:uFillTx/>
                <a:latin typeface="Gill Sans MT"/>
                <a:ea typeface="DejaVu Sans"/>
                <a:hlinkClick r:id="rId1"/>
              </a:rPr>
              <a:t>http://www.hec.fr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in  HTML, CSS and JavaScript formats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4000" cy="13680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80000" cy="50400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b="0" i="1" lang="en-IN" sz="1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6000" cy="43200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Identified Label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640" cy="303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2000" cy="51048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b="0" i="1" lang="en-IN" sz="14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7280"/>
            <a:ext cx="6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4000" cy="12600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6000" cy="447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1280"/>
            <a:ext cx="338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80000" cy="44712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solidFill>
                <a:srgbClr val="dddddd"/>
              </a:solidFill>
              <a:latin typeface="Calibri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640" cy="43200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4920"/>
            <a:ext cx="37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8920"/>
            <a:ext cx="37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80000" cy="79200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b="0" lang="en-IN" sz="1200" spc="-1" strike="noStrike">
              <a:solidFill>
                <a:srgbClr val="dddddd"/>
              </a:solidFill>
              <a:latin typeface="Calibri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920" cy="447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8400"/>
            <a:ext cx="3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4040"/>
            <a:ext cx="37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4040"/>
            <a:ext cx="37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80000" cy="44712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solidFill>
                <a:srgbClr val="dddddd"/>
              </a:solidFill>
              <a:latin typeface="Calibri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80000" cy="44712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solidFill>
                <a:srgbClr val="dddddd"/>
              </a:solidFill>
              <a:latin typeface="Calibri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640" cy="43200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80000" cy="43200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b="0" lang="en-IN" sz="1200" spc="-1" strike="noStrike">
              <a:solidFill>
                <a:srgbClr val="dddddd"/>
              </a:solidFill>
              <a:latin typeface="Calibri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920" cy="447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b="0" lang="en-IN" sz="1200" spc="-1" strike="noStrike">
              <a:latin typeface="Calibri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8920"/>
            <a:ext cx="3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3760"/>
            <a:ext cx="37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50268</TotalTime>
  <Application>LibreOffice/6.0.1.1$Windows_X86_64 LibreOffice_project/60bfb1526849283ce2491346ed2aa51c465abfe6</Application>
  <Company>Hec Paris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2013-07-22T09:49:07Z</dcterms:created>
  <dc:creator>Hec Paris</dc:creator>
  <dc:description/>
  <dc:language>en-IN</dc:language>
  <cp:lastModifiedBy/>
  <cp:lastPrinted>2016-09-19T09:56:14Z</cp:lastPrinted>
  <dcterms:modified xsi:type="dcterms:W3CDTF">2018-03-20T23:44:38Z</dcterms:modified>
  <cp:revision>742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