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6" r:id="rId15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74" autoAdjust="0"/>
  </p:normalViewPr>
  <p:slideViewPr>
    <p:cSldViewPr snapToGrid="0">
      <p:cViewPr varScale="1">
        <p:scale>
          <a:sx n="72" d="100"/>
          <a:sy n="72" d="100"/>
        </p:scale>
        <p:origin x="17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AC205D3-E309-4C93-A379-D2BBD502386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45969D-0217-4419-BA7D-4D8FEF593AB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+mn-lt"/>
              </a:rPr>
              <a:t>Not just a logical procedure that takes input data, processes it, and produces output data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620EEC-6E2A-4891-974C-4D3EB2CB5C4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+mn-lt"/>
              </a:rPr>
              <a:t>Not just a logical procedure that takes input data, processes it, and produces output data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FB40F2-A32B-4948-A472-91680C90A8A8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Results of first essay is close to complete </a:t>
            </a: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9D471A-7DBC-4793-8A90-EAB806AB251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82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954C95-2BD7-4ED8-8732-3E624A98651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85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243EC4-AC38-4577-96D9-7EB370E2331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88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8C678A-FC12-464C-A5AD-4A61BA9CAD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91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71895C7-B706-4A79-818C-335E04649A6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+mn-lt"/>
              </a:rPr>
              <a:t>Not just a logical procedure that takes input data, processes it, and produces output data</a:t>
            </a:r>
          </a:p>
          <a:p>
            <a:pPr>
              <a:lnSpc>
                <a:spcPct val="100000"/>
              </a:lnSpc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concept of a data frame comes from the world of statistical software used in empirical research; it generally refers to "tabular" data: a data structure representing cases (rows), each of which consists of a number of observations or measurements (columns). 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can be changed after it's created, and an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can’t.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write most efficient code, you should be the knowing difference between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python. Concatenating string in loops wastes lots of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because strings are immutable, concatenating two strings together actually creates a third string which is the combination of the previous two. If you are iterating a lot and building a large string, you will waste a lot of memory creating and throwing away objects. Use list compression join technique.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handles mutable and immutable objects differently.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quicker to access than mutable objects. Also, immutable objects are fundamentally expensive to "change", because doing so involves creating a copy. Changing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objects is cheap.</a:t>
            </a: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96F7FC-041A-4B33-BEAB-0A7C619FD8D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+mn-lt"/>
              </a:rPr>
              <a:t>Not just a logical procedure that takes input data, processes it, and produces output data</a:t>
            </a:r>
          </a:p>
          <a:p>
            <a:pPr>
              <a:lnSpc>
                <a:spcPct val="100000"/>
              </a:lnSpc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concept of a data frame comes from the world of statistical software used in empirical research; it generally refers to "tabular" data: a data structure representing cases (rows), each of which consists of a number of observations or measurements (columns). 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96F7FC-041A-4B33-BEAB-0A7C619FD8D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424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+mn-lt"/>
              </a:rPr>
              <a:t>Not just a logical procedure that takes input data, processes it, and produces output data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C144D0-F04E-4AA7-91E8-FAE68A5CFB57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997000"/>
            <a:ext cx="8229240" cy="1800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800" b="1" strike="noStrike" cap="all" spc="-1">
                <a:solidFill>
                  <a:srgbClr val="073A76"/>
                </a:solidFill>
                <a:latin typeface="Gill Sans"/>
              </a:rPr>
              <a:t>ENTER THE TITLE OF YOUR PRESENTATION</a:t>
            </a:r>
            <a:endParaRPr lang="fr-FR" sz="4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" name="Image 5"/>
          <p:cNvPicPr/>
          <p:nvPr/>
        </p:nvPicPr>
        <p:blipFill>
          <a:blip r:embed="rId14"/>
          <a:stretch/>
        </p:blipFill>
        <p:spPr>
          <a:xfrm>
            <a:off x="2369880" y="476640"/>
            <a:ext cx="4547160" cy="1399680"/>
          </a:xfrm>
          <a:prstGeom prst="rect">
            <a:avLst/>
          </a:prstGeom>
          <a:ln>
            <a:noFill/>
          </a:ln>
        </p:spPr>
      </p:pic>
      <p:pic>
        <p:nvPicPr>
          <p:cNvPr id="2" name="Image 7"/>
          <p:cNvPicPr/>
          <p:nvPr/>
        </p:nvPicPr>
        <p:blipFill>
          <a:blip r:embed="rId15"/>
          <a:stretch/>
        </p:blipFill>
        <p:spPr>
          <a:xfrm>
            <a:off x="3069360" y="6021360"/>
            <a:ext cx="3148200" cy="674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3200" b="0" strike="noStrike" spc="-1">
                <a:solidFill>
                  <a:srgbClr val="000000"/>
                </a:solidFill>
                <a:latin typeface="Gill Sans"/>
              </a:rPr>
              <a:t>Click here to enter your text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1" strike="noStrike" cap="all" spc="-1">
                <a:solidFill>
                  <a:srgbClr val="084C8D"/>
                </a:solidFill>
                <a:latin typeface="Gill Sans"/>
              </a:rPr>
              <a:t>TITLE OF TEXT SLIDE</a:t>
            </a:r>
            <a:endParaRPr lang="fr-FR" sz="44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" name="Image 5"/>
          <p:cNvPicPr/>
          <p:nvPr/>
        </p:nvPicPr>
        <p:blipFill>
          <a:blip r:embed="rId14"/>
          <a:srcRect b="35071"/>
          <a:stretch/>
        </p:blipFill>
        <p:spPr>
          <a:xfrm>
            <a:off x="465840" y="6348600"/>
            <a:ext cx="656640" cy="279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/>
          <p:cNvPicPr/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320000"/>
                    </a14:imgEffect>
                  </a14:imgLayer>
                </a14:imgProps>
              </a:ext>
            </a:extLst>
          </a:blip>
          <a:srcRect t="22826"/>
          <a:stretch/>
        </p:blipFill>
        <p:spPr>
          <a:xfrm>
            <a:off x="0" y="1431000"/>
            <a:ext cx="9143640" cy="5416200"/>
          </a:xfrm>
          <a:prstGeom prst="rect">
            <a:avLst/>
          </a:prstGeom>
          <a:ln>
            <a:noFill/>
          </a:ln>
        </p:spPr>
      </p:pic>
      <p:pic>
        <p:nvPicPr>
          <p:cNvPr id="80" name="Image 7"/>
          <p:cNvPicPr/>
          <p:nvPr/>
        </p:nvPicPr>
        <p:blipFill>
          <a:blip r:embed="rId16"/>
          <a:stretch/>
        </p:blipFill>
        <p:spPr>
          <a:xfrm>
            <a:off x="2765880" y="207720"/>
            <a:ext cx="3426120" cy="1054800"/>
          </a:xfrm>
          <a:prstGeom prst="rect">
            <a:avLst/>
          </a:prstGeom>
          <a:ln>
            <a:noFill/>
          </a:ln>
        </p:spPr>
      </p:pic>
      <p:pic>
        <p:nvPicPr>
          <p:cNvPr id="81" name="Image 5"/>
          <p:cNvPicPr/>
          <p:nvPr/>
        </p:nvPicPr>
        <p:blipFill>
          <a:blip r:embed="rId17"/>
          <a:stretch/>
        </p:blipFill>
        <p:spPr>
          <a:xfrm>
            <a:off x="3194280" y="6021360"/>
            <a:ext cx="2755440" cy="5900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3640" y="2997000"/>
            <a:ext cx="7642800" cy="79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800" b="1" strike="noStrike" cap="all" spc="-1">
                <a:solidFill>
                  <a:srgbClr val="073A76"/>
                </a:solidFill>
                <a:latin typeface="Gill Sans"/>
              </a:rPr>
              <a:t>Introduction to Python</a:t>
            </a:r>
            <a:br/>
            <a:r>
              <a:rPr lang="fr-FR" sz="2800" b="1" strike="noStrike" cap="all" spc="-1">
                <a:solidFill>
                  <a:srgbClr val="073A76"/>
                </a:solidFill>
                <a:latin typeface="Gill Sans"/>
              </a:rPr>
              <a:t>Session 1 </a:t>
            </a:r>
            <a:br/>
            <a:endParaRPr lang="fr-FR" sz="2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Programing Concepts – CONDITIONS AND CONTROLS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51640" y="1628640"/>
            <a:ext cx="8280720" cy="24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Evaluate expressions which produce TRUE or FALSE as outcome</a:t>
            </a:r>
            <a:endParaRPr lang="en-IN" sz="1600" b="0" strike="noStrike" spc="-1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Based on the outcome of the expression a specific block of code is executed</a:t>
            </a:r>
            <a:endParaRPr lang="en-IN" sz="1600" b="0" strike="noStrike" spc="-1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The expressions could be: equality (==) , inequality (!=), less/greater than (&lt;)(&gt;), less/greater than or equal  (&lt;=) (&gt;=), membership (in, not in)</a:t>
            </a:r>
            <a:endParaRPr lang="en-IN" sz="1600" b="0" strike="noStrike" spc="-1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Expressions can be combined using "and" and "or" and "and not"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167" name="Picture 1"/>
          <p:cNvPicPr/>
          <p:nvPr/>
        </p:nvPicPr>
        <p:blipFill>
          <a:blip r:embed="rId3"/>
          <a:stretch/>
        </p:blipFill>
        <p:spPr>
          <a:xfrm>
            <a:off x="395640" y="3645000"/>
            <a:ext cx="2304000" cy="2934000"/>
          </a:xfrm>
          <a:prstGeom prst="rect">
            <a:avLst/>
          </a:prstGeom>
          <a:ln>
            <a:noFill/>
          </a:ln>
        </p:spPr>
      </p:pic>
      <p:pic>
        <p:nvPicPr>
          <p:cNvPr id="168" name="Picture 12"/>
          <p:cNvPicPr/>
          <p:nvPr/>
        </p:nvPicPr>
        <p:blipFill>
          <a:blip r:embed="rId4"/>
          <a:stretch/>
        </p:blipFill>
        <p:spPr>
          <a:xfrm>
            <a:off x="2539800" y="3717000"/>
            <a:ext cx="6603840" cy="266400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3492000" y="4221000"/>
            <a:ext cx="5579640" cy="28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Programing Concepts - LOOPS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67640" y="1196640"/>
            <a:ext cx="8496720" cy="21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 loop statement allows us to execute a statement or group of statements multiple times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While loop is the simplest loop which executes a block of code until and expression is True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 'break' command can be used to exit any loop prematurely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 'continue' command can be used to skip ahead to the next iterations without exiting the loop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2" name="Picture 4"/>
          <p:cNvPicPr/>
          <p:nvPr/>
        </p:nvPicPr>
        <p:blipFill>
          <a:blip r:embed="rId3"/>
          <a:stretch/>
        </p:blipFill>
        <p:spPr>
          <a:xfrm>
            <a:off x="539640" y="2853000"/>
            <a:ext cx="2394360" cy="3678120"/>
          </a:xfrm>
          <a:prstGeom prst="rect">
            <a:avLst/>
          </a:prstGeom>
          <a:ln>
            <a:noFill/>
          </a:ln>
        </p:spPr>
      </p:pic>
      <p:pic>
        <p:nvPicPr>
          <p:cNvPr id="173" name="Picture 12"/>
          <p:cNvPicPr/>
          <p:nvPr/>
        </p:nvPicPr>
        <p:blipFill>
          <a:blip r:embed="rId4"/>
          <a:stretch/>
        </p:blipFill>
        <p:spPr>
          <a:xfrm>
            <a:off x="3060000" y="2853000"/>
            <a:ext cx="5986080" cy="34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Objectives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103040" y="1750680"/>
            <a:ext cx="6564960" cy="45396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>
                <a:solidFill>
                  <a:srgbClr val="55575B"/>
                </a:solidFill>
                <a:latin typeface="Verdana"/>
              </a:rPr>
              <a:t>          </a:t>
            </a: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Appreciate  the larger phenomenon of Open Source Software (OSS) 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91160" y="2759040"/>
            <a:ext cx="6576840" cy="4536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>
                <a:solidFill>
                  <a:srgbClr val="55575B"/>
                </a:solidFill>
                <a:latin typeface="Verdana"/>
              </a:rPr>
              <a:t>         </a:t>
            </a: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Understand what programing languages like Python mean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Picture 3"/>
          <p:cNvPicPr/>
          <p:nvPr/>
        </p:nvPicPr>
        <p:blipFill>
          <a:blip r:embed="rId3"/>
          <a:stretch/>
        </p:blipFill>
        <p:spPr>
          <a:xfrm rot="19974000">
            <a:off x="970920" y="1668240"/>
            <a:ext cx="323640" cy="32364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/>
          <p:cNvPicPr/>
          <p:nvPr/>
        </p:nvPicPr>
        <p:blipFill>
          <a:blip r:embed="rId4"/>
          <a:stretch/>
        </p:blipFill>
        <p:spPr>
          <a:xfrm>
            <a:off x="1004040" y="2706840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760" cy="15048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1115640" y="3774600"/>
            <a:ext cx="6552360" cy="3744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        Introduce some of the basic programing concepts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971280" y="36104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4043520" y="3429000"/>
            <a:ext cx="167760" cy="15048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Picture 7"/>
          <p:cNvPicPr/>
          <p:nvPr/>
        </p:nvPicPr>
        <p:blipFill>
          <a:blip r:embed="rId5"/>
          <a:stretch/>
        </p:blipFill>
        <p:spPr>
          <a:xfrm>
            <a:off x="1043640" y="3683160"/>
            <a:ext cx="263160" cy="263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23640" y="1052640"/>
            <a:ext cx="5544360" cy="532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Free and open source software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Source code is made available to everyone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Free as in freedom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 brief history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2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1960 to 1980: Academic setting with high autonomy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1371600" lvl="2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UNIX at Bell Labs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2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1980 to 1990s:Formalization of OSS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1371600" lvl="2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UNIX commercialised by AT&amp;T 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1371600" lvl="2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Richard Stallman creates FSF and GNU licence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1371600" lvl="2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Eric Raymond creates OSI 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2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Post 1990: Organizations embrace OSS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1371600" lvl="2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2001 IBM opens its 40$mn software – eclipse software foundation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1371600" lvl="2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2016 Google has started over 900 OSS projects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2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Best Examples – Linux, Apache, Python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Open Source Software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6156000" y="1196640"/>
            <a:ext cx="72000" cy="5184360"/>
          </a:xfrm>
          <a:prstGeom prst="line">
            <a:avLst/>
          </a:prstGeom>
          <a:ln w="3240" cap="rnd">
            <a:solidFill>
              <a:schemeClr val="tx2"/>
            </a:solidFill>
            <a:custDash>
              <a:ds d="3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3"/>
          <p:cNvPicPr/>
          <p:nvPr/>
        </p:nvPicPr>
        <p:blipFill>
          <a:blip r:embed="rId3"/>
          <a:stretch/>
        </p:blipFill>
        <p:spPr>
          <a:xfrm>
            <a:off x="6588360" y="1124640"/>
            <a:ext cx="1604880" cy="794520"/>
          </a:xfrm>
          <a:prstGeom prst="rect">
            <a:avLst/>
          </a:prstGeom>
          <a:ln>
            <a:noFill/>
          </a:ln>
        </p:spPr>
      </p:pic>
      <p:pic>
        <p:nvPicPr>
          <p:cNvPr id="143" name="Picture 4"/>
          <p:cNvPicPr/>
          <p:nvPr/>
        </p:nvPicPr>
        <p:blipFill>
          <a:blip r:embed="rId4"/>
          <a:stretch/>
        </p:blipFill>
        <p:spPr>
          <a:xfrm>
            <a:off x="6660360" y="2349000"/>
            <a:ext cx="1576080" cy="647640"/>
          </a:xfrm>
          <a:prstGeom prst="rect">
            <a:avLst/>
          </a:prstGeom>
          <a:ln>
            <a:noFill/>
          </a:ln>
        </p:spPr>
      </p:pic>
      <p:pic>
        <p:nvPicPr>
          <p:cNvPr id="144" name="Picture 7"/>
          <p:cNvPicPr/>
          <p:nvPr/>
        </p:nvPicPr>
        <p:blipFill>
          <a:blip r:embed="rId5"/>
          <a:stretch/>
        </p:blipFill>
        <p:spPr>
          <a:xfrm>
            <a:off x="6660360" y="3357000"/>
            <a:ext cx="1547280" cy="696240"/>
          </a:xfrm>
          <a:prstGeom prst="rect">
            <a:avLst/>
          </a:prstGeom>
          <a:ln>
            <a:noFill/>
          </a:ln>
        </p:spPr>
      </p:pic>
      <p:pic>
        <p:nvPicPr>
          <p:cNvPr id="145" name="Picture 8"/>
          <p:cNvPicPr/>
          <p:nvPr/>
        </p:nvPicPr>
        <p:blipFill>
          <a:blip r:embed="rId6"/>
          <a:stretch/>
        </p:blipFill>
        <p:spPr>
          <a:xfrm>
            <a:off x="7884360" y="5301360"/>
            <a:ext cx="789840" cy="789840"/>
          </a:xfrm>
          <a:prstGeom prst="rect">
            <a:avLst/>
          </a:prstGeom>
          <a:ln>
            <a:noFill/>
          </a:ln>
        </p:spPr>
      </p:pic>
      <p:pic>
        <p:nvPicPr>
          <p:cNvPr id="146" name="Picture 9"/>
          <p:cNvPicPr/>
          <p:nvPr/>
        </p:nvPicPr>
        <p:blipFill>
          <a:blip r:embed="rId7"/>
          <a:stretch/>
        </p:blipFill>
        <p:spPr>
          <a:xfrm>
            <a:off x="6372360" y="4365000"/>
            <a:ext cx="2339280" cy="605520"/>
          </a:xfrm>
          <a:prstGeom prst="rect">
            <a:avLst/>
          </a:prstGeom>
          <a:ln>
            <a:noFill/>
          </a:ln>
        </p:spPr>
      </p:pic>
      <p:pic>
        <p:nvPicPr>
          <p:cNvPr id="147" name="Picture 10"/>
          <p:cNvPicPr/>
          <p:nvPr/>
        </p:nvPicPr>
        <p:blipFill>
          <a:blip r:embed="rId8"/>
          <a:stretch/>
        </p:blipFill>
        <p:spPr>
          <a:xfrm>
            <a:off x="6444360" y="5157360"/>
            <a:ext cx="1135440" cy="113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51640" y="1196640"/>
            <a:ext cx="4320000" cy="45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Alan Turing and computing 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Formalizing the concept of  algorithm and computation with the Turing Machine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Stored program computer – treat algorithms as data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Programming language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It is how we communicate with machines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From GUI to Machine level language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Syntax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 set of rules that define how the programming language is written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Grammar of programming language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Programming Language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0" name="Picture 4"/>
          <p:cNvPicPr/>
          <p:nvPr/>
        </p:nvPicPr>
        <p:blipFill>
          <a:blip r:embed="rId3"/>
          <a:stretch/>
        </p:blipFill>
        <p:spPr>
          <a:xfrm>
            <a:off x="4716000" y="1772640"/>
            <a:ext cx="4392000" cy="38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5640" y="227700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Python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42960" y="2925000"/>
            <a:ext cx="8496720" cy="381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Simplicity</a:t>
            </a:r>
            <a:endParaRPr lang="fr-FR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High level language built on C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Benefits of being high level and at the same time provides for CPU-efficient code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Usability</a:t>
            </a:r>
            <a:endParaRPr lang="fr-FR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Lots of documentation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Active development community to answer questions - stackexchange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Extensibility</a:t>
            </a:r>
            <a:endParaRPr lang="fr-FR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Small core language with a large standard library and an easily extensible interpreter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Leverage OSS community by allowing for extensibility 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3" name="Picture 14"/>
          <p:cNvPicPr/>
          <p:nvPr/>
        </p:nvPicPr>
        <p:blipFill>
          <a:blip r:embed="rId3"/>
          <a:stretch/>
        </p:blipFill>
        <p:spPr>
          <a:xfrm>
            <a:off x="3564000" y="0"/>
            <a:ext cx="1815840" cy="220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Python for BIGDATA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67640" y="1484640"/>
            <a:ext cx="8676000" cy="38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9640">
              <a:lnSpc>
                <a:spcPct val="14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Big data management using Python</a:t>
            </a:r>
            <a:endParaRPr lang="en-IN" sz="20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CERN and Large Hadron Collider 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Particle detector (Atlas)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Data equivalent to 100 Megapixel camera taking  40 million pictures a second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Needle in a haystack – couple quadrillion collisions to find 1000 collisions that results in Higgs Boson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Pre-process this stunning amount of data in real time and store only the relevant for further analysis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56" name="Picture 3"/>
          <p:cNvPicPr/>
          <p:nvPr/>
        </p:nvPicPr>
        <p:blipFill>
          <a:blip r:embed="rId3"/>
          <a:stretch/>
        </p:blipFill>
        <p:spPr>
          <a:xfrm>
            <a:off x="6030000" y="4752360"/>
            <a:ext cx="3078000" cy="206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Programming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Concepts- Data types</a:t>
            </a:r>
            <a:endParaRPr lang="fr-FR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45908" y="1197000"/>
            <a:ext cx="8064360" cy="24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types - Integer, float,  string and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 – lists, dictionaries and tuples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 combine the basic datatypes (integer, float, string,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to create more complex types</a:t>
            </a: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Mutable vs. immutable </a:t>
            </a:r>
            <a:endParaRPr lang="en-IN" sz="16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frame -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"tabular" data: a data structure representing cases (rows), each of which consists of a number of measurements (columns). </a:t>
            </a: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9" name="Picture 6"/>
          <p:cNvPicPr/>
          <p:nvPr/>
        </p:nvPicPr>
        <p:blipFill>
          <a:blip r:embed="rId3"/>
          <a:stretch/>
        </p:blipFill>
        <p:spPr>
          <a:xfrm>
            <a:off x="107820" y="4070206"/>
            <a:ext cx="4464000" cy="1658160"/>
          </a:xfrm>
          <a:prstGeom prst="rect">
            <a:avLst/>
          </a:prstGeom>
          <a:ln>
            <a:noFill/>
          </a:ln>
        </p:spPr>
      </p:pic>
      <p:pic>
        <p:nvPicPr>
          <p:cNvPr id="160" name="Picture 5"/>
          <p:cNvPicPr/>
          <p:nvPr/>
        </p:nvPicPr>
        <p:blipFill>
          <a:blip r:embed="rId4"/>
          <a:stretch/>
        </p:blipFill>
        <p:spPr>
          <a:xfrm>
            <a:off x="4428180" y="4143466"/>
            <a:ext cx="4608000" cy="15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Programing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Concepts- OOP</a:t>
            </a:r>
            <a:endParaRPr lang="fr-FR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45908" y="1197000"/>
            <a:ext cx="8064360" cy="31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vs. object oriented programming</a:t>
            </a:r>
          </a:p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Oriented Programming (OOP)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over actions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we really care about are the objects we want to manipulate rather than the logic required to manipulate them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 and objects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903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Programing Concepts – FUNCTIONS AND MODULES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39640" y="1412640"/>
            <a:ext cx="8424720" cy="143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Block of organized, reusable code that is used to perform a single, related action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Provide better modularity for your application and a high degree of code reusing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Gill Sans"/>
              </a:rPr>
              <a:t>Python gives you many built-in functions like print(), len() etc..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It is also possible to define user-defined functions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3" name="Picture 3"/>
          <p:cNvPicPr/>
          <p:nvPr/>
        </p:nvPicPr>
        <p:blipFill>
          <a:blip r:embed="rId3"/>
          <a:stretch/>
        </p:blipFill>
        <p:spPr>
          <a:xfrm>
            <a:off x="1691640" y="2853000"/>
            <a:ext cx="5616360" cy="23968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539640" y="5301360"/>
            <a:ext cx="842472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Module :  </a:t>
            </a:r>
            <a:r>
              <a:rPr lang="en-IN" sz="1600" b="0" strike="noStrike" spc="-1">
                <a:solidFill>
                  <a:srgbClr val="000000"/>
                </a:solidFill>
                <a:latin typeface="Gill Sans"/>
              </a:rPr>
              <a:t>A set of related functions can be grouped together as module</a:t>
            </a:r>
            <a:endParaRPr lang="en-IN" sz="16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Gill Sans"/>
              </a:rPr>
              <a:t>The open source community continuously builds modules and makes it available for us</a:t>
            </a:r>
            <a:endParaRPr lang="en-IN" sz="16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Gill Sans"/>
              </a:rPr>
              <a:t>To access these modules we need to use the "import command” eg. import random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320"/>
              </a:spcBef>
            </a:pPr>
            <a:endParaRPr lang="en-IN" sz="1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320"/>
              </a:spcBef>
            </a:pP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42503</TotalTime>
  <Words>863</Words>
  <Application>Microsoft Office PowerPoint</Application>
  <PresentationFormat>On-screen Show (4:3)</PresentationFormat>
  <Paragraphs>103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Gill Sans</vt:lpstr>
      <vt:lpstr>Gill Sans MT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Hec Paris</dc:creator>
  <dc:description/>
  <cp:lastModifiedBy> </cp:lastModifiedBy>
  <cp:revision>654</cp:revision>
  <cp:lastPrinted>2017-11-08T15:42:37Z</cp:lastPrinted>
  <dcterms:created xsi:type="dcterms:W3CDTF">2013-07-22T09:49:07Z</dcterms:created>
  <dcterms:modified xsi:type="dcterms:W3CDTF">2019-05-02T13:41:41Z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