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image25.png" ContentType="image/png"/>
  <Override PartName="/ppt/media/hdphoto1.wdp" ContentType="image/vnd.ms-photo"/>
  <Override PartName="/ppt/media/image2.jpeg" ContentType="image/jpeg"/>
  <Override PartName="/ppt/media/image3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1.gif" ContentType="image/gif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notes'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C205D3-E309-4C93-A379-D2BBD5023864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45969D-0217-4419-BA7D-4D8FEF593AB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latin typeface="+mn-lt"/>
              </a:rPr>
              <a:t>Not just a logical procedure that takes input data, processes it, and produces output data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FB40F2-A32B-4948-A472-91680C90A8A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Results of first essay is close to complete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9D471A-7DBC-4793-8A90-EAB806AB251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954C95-2BD7-4ED8-8732-3E624A98651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243EC4-AC38-4577-96D9-7EB370E2331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8C678A-FC12-464C-A5AD-4A61BA9CADB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1895C7-B706-4A79-818C-335E04649A6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latin typeface="+mn-lt"/>
              </a:rPr>
              <a:t>Not just a logical procedure that takes input data, processes it, and produces output data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96F7FC-041A-4B33-BEAB-0A7C619FD8D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latin typeface="+mn-lt"/>
              </a:rPr>
              <a:t>Not just a logical procedure that takes input data, processes it, and produces output data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C144D0-F04E-4AA7-91E8-FAE68A5CFB5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latin typeface="+mn-lt"/>
              </a:rPr>
              <a:t>Not just a logical procedure that takes input data, processes it, and produces output data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620EEC-6E2A-4891-974C-4D3EB2CB5C4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800" spc="-1" strike="noStrike" cap="all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b="0" lang="fr-FR" sz="4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" name="Image 5" descr=""/>
          <p:cNvPicPr/>
          <p:nvPr/>
        </p:nvPicPr>
        <p:blipFill>
          <a:blip r:embed="rId2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 descr=""/>
          <p:cNvPicPr/>
          <p:nvPr/>
        </p:nvPicPr>
        <p:blipFill>
          <a:blip r:embed="rId3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Gill Sans"/>
              </a:rPr>
              <a:t>Click here to enter your text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400" spc="-1" strike="noStrike" cap="all">
                <a:solidFill>
                  <a:srgbClr val="084c8d"/>
                </a:solidFill>
                <a:latin typeface="Gill Sans"/>
              </a:rPr>
              <a:t>TITLE OF TEXT SLIDE</a:t>
            </a:r>
            <a:endParaRPr b="0" lang="fr-FR" sz="4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 descr=""/>
          <p:cNvPicPr/>
          <p:nvPr/>
        </p:nvPicPr>
        <p:blipFill>
          <a:blip r:embed="rId2"/>
          <a:srcRect l="0" t="0" r="0"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l="0" t="22826" r="0" b="0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 descr=""/>
          <p:cNvPicPr/>
          <p:nvPr/>
        </p:nvPicPr>
        <p:blipFill>
          <a:blip r:embed="rId4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 descr=""/>
          <p:cNvPicPr/>
          <p:nvPr/>
        </p:nvPicPr>
        <p:blipFill>
          <a:blip r:embed="rId5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gif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99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 cap="all">
                <a:solidFill>
                  <a:srgbClr val="073a76"/>
                </a:solidFill>
                <a:latin typeface="Gill Sans"/>
              </a:rPr>
              <a:t>Introduction to Python</a:t>
            </a:r>
            <a:br/>
            <a:r>
              <a:rPr b="1" lang="fr-FR" sz="2800" spc="-1" strike="noStrike" cap="all">
                <a:solidFill>
                  <a:srgbClr val="073a76"/>
                </a:solidFill>
                <a:latin typeface="Gill Sans"/>
              </a:rPr>
              <a:t>Session 1 </a:t>
            </a:r>
            <a:br/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Programing Concepts - LOOPS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67640" y="1196640"/>
            <a:ext cx="8496720" cy="21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 loop statement allows us to execute a statement or group of statements multiple times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While loop is the simplest loop which executes a block of code until and expression is True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 'break' command can be used to exit any loop prematurely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 'continue' command can be used to skip ahead to the next iterations without exiting the loop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539640" y="2853000"/>
            <a:ext cx="2394360" cy="3678120"/>
          </a:xfrm>
          <a:prstGeom prst="rect">
            <a:avLst/>
          </a:prstGeom>
          <a:ln>
            <a:noFill/>
          </a:ln>
        </p:spPr>
      </p:pic>
      <p:pic>
        <p:nvPicPr>
          <p:cNvPr id="173" name="Picture 12" descr=""/>
          <p:cNvPicPr/>
          <p:nvPr/>
        </p:nvPicPr>
        <p:blipFill>
          <a:blip r:embed="rId2"/>
          <a:stretch/>
        </p:blipFill>
        <p:spPr>
          <a:xfrm>
            <a:off x="3060000" y="2853000"/>
            <a:ext cx="5986080" cy="3456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Objectives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</a:rPr>
              <a:t>  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Appreciate  the larger phenomenon of Open Source Software (OSS)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840" cy="45360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</a:rPr>
              <a:t> 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Understand what programing languages like Python mean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1115640" y="3774600"/>
            <a:ext cx="6552360" cy="37440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</a:rPr>
              <a:t>Introduce some of the basic programing concepts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71280" y="36104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4043520" y="3429000"/>
            <a:ext cx="167760" cy="15048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8" name="Picture 7" descr=""/>
          <p:cNvPicPr/>
          <p:nvPr/>
        </p:nvPicPr>
        <p:blipFill>
          <a:blip r:embed="rId3"/>
          <a:stretch/>
        </p:blipFill>
        <p:spPr>
          <a:xfrm>
            <a:off x="1043640" y="3683160"/>
            <a:ext cx="263160" cy="263160"/>
          </a:xfrm>
          <a:prstGeom prst="rect">
            <a:avLst/>
          </a:prstGeom>
          <a:ln w="9360"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23640" y="1052640"/>
            <a:ext cx="5544360" cy="53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Free and open source software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Source code is made available to everyone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Free as in freedom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 brief history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1960 to 1980: Academic setting with high autonomy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UNIX at Bell Labs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1980 to 1990s:Formalization of OSS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UNIX commercialised by AT&amp;T 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Richard Stallman creates FSF and GNU licence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Eric Raymond creates OSI 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1" marL="971640" indent="-514080">
              <a:lnSpc>
                <a:spcPct val="12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Post 1990: Organizations embrace OSS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2001 IBM opens its 40$mn software – eclipse software foundation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lvl="2" marL="1371600" indent="-456840">
              <a:lnSpc>
                <a:spcPct val="12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2016 Google has started over 900 OSS projects</a:t>
            </a:r>
            <a:endParaRPr b="0" lang="fr-FR" sz="14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2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Best Examples – Linux, Apache, Python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Open Source Software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6156000" y="1196640"/>
            <a:ext cx="72000" cy="5184360"/>
          </a:xfrm>
          <a:prstGeom prst="line">
            <a:avLst/>
          </a:prstGeom>
          <a:ln cap="rnd" w="3240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6588360" y="1124640"/>
            <a:ext cx="1604880" cy="79452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6660360" y="2349000"/>
            <a:ext cx="1576080" cy="647640"/>
          </a:xfrm>
          <a:prstGeom prst="rect">
            <a:avLst/>
          </a:prstGeom>
          <a:ln>
            <a:noFill/>
          </a:ln>
        </p:spPr>
      </p:pic>
      <p:pic>
        <p:nvPicPr>
          <p:cNvPr id="144" name="Picture 7" descr=""/>
          <p:cNvPicPr/>
          <p:nvPr/>
        </p:nvPicPr>
        <p:blipFill>
          <a:blip r:embed="rId3"/>
          <a:stretch/>
        </p:blipFill>
        <p:spPr>
          <a:xfrm>
            <a:off x="6660360" y="3357000"/>
            <a:ext cx="1547280" cy="696240"/>
          </a:xfrm>
          <a:prstGeom prst="rect">
            <a:avLst/>
          </a:prstGeom>
          <a:ln>
            <a:noFill/>
          </a:ln>
        </p:spPr>
      </p:pic>
      <p:pic>
        <p:nvPicPr>
          <p:cNvPr id="145" name="Picture 8" descr=""/>
          <p:cNvPicPr/>
          <p:nvPr/>
        </p:nvPicPr>
        <p:blipFill>
          <a:blip r:embed="rId4"/>
          <a:stretch/>
        </p:blipFill>
        <p:spPr>
          <a:xfrm>
            <a:off x="7884360" y="5301360"/>
            <a:ext cx="789840" cy="789840"/>
          </a:xfrm>
          <a:prstGeom prst="rect">
            <a:avLst/>
          </a:prstGeom>
          <a:ln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5"/>
          <a:stretch/>
        </p:blipFill>
        <p:spPr>
          <a:xfrm>
            <a:off x="6372360" y="4365000"/>
            <a:ext cx="2339280" cy="605520"/>
          </a:xfrm>
          <a:prstGeom prst="rect">
            <a:avLst/>
          </a:prstGeom>
          <a:ln>
            <a:noFill/>
          </a:ln>
        </p:spPr>
      </p:pic>
      <p:pic>
        <p:nvPicPr>
          <p:cNvPr id="147" name="Picture 10" descr=""/>
          <p:cNvPicPr/>
          <p:nvPr/>
        </p:nvPicPr>
        <p:blipFill>
          <a:blip r:embed="rId6"/>
          <a:stretch/>
        </p:blipFill>
        <p:spPr>
          <a:xfrm>
            <a:off x="6444360" y="5157360"/>
            <a:ext cx="1135440" cy="1135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1640" y="1196640"/>
            <a:ext cx="432000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Alan Turing and computing 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Formalizing the concept of  algorithm and computation with the Turing Machine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1720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Stored program computer – treat algorithms as data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Programming language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It is how we communicate with machines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From GUI to Machine level language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Syntax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A set of rules that define how the programming language is written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Grammar of programming language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Programming Language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4716000" y="1772640"/>
            <a:ext cx="4392000" cy="3816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5640" y="2277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Python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42960" y="2925000"/>
            <a:ext cx="849672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Simplicity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High level language built on C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Benefits of being high level and at the same time provides for CPU-efficient code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Usability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Lots of documentation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Active development community to answer questions - stackexchange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Extensibility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Small core language with a large standard library and an easily extensible interpreter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759960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Leverage OSS community by allowing for extensibility </a:t>
            </a: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3" name="Picture 14" descr=""/>
          <p:cNvPicPr/>
          <p:nvPr/>
        </p:nvPicPr>
        <p:blipFill>
          <a:blip r:embed="rId1"/>
          <a:stretch/>
        </p:blipFill>
        <p:spPr>
          <a:xfrm>
            <a:off x="3564000" y="0"/>
            <a:ext cx="1815840" cy="2204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Python for BIGDATA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7640" y="1484640"/>
            <a:ext cx="8676000" cy="38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9640">
              <a:lnSpc>
                <a:spcPct val="14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Big data management using Python</a:t>
            </a:r>
            <a:endParaRPr b="0" lang="en-IN" sz="2000" spc="-1" strike="noStrike">
              <a:latin typeface="Arial"/>
            </a:endParaRPr>
          </a:p>
          <a:p>
            <a:pPr lvl="2" marL="759960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CERN and Large Hadron Collider </a:t>
            </a:r>
            <a:endParaRPr b="0" lang="en-IN" sz="1800" spc="-1" strike="noStrike">
              <a:latin typeface="Arial"/>
            </a:endParaRPr>
          </a:p>
          <a:p>
            <a:pPr lvl="2" marL="759960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Particle detector (Atlas)</a:t>
            </a:r>
            <a:endParaRPr b="0" lang="en-IN" sz="1800" spc="-1" strike="noStrike">
              <a:latin typeface="Arial"/>
            </a:endParaRPr>
          </a:p>
          <a:p>
            <a:pPr lvl="2" marL="759960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equivalent to 100 Megapixel camera taking  40 million pictures a second</a:t>
            </a:r>
            <a:endParaRPr b="0" lang="en-IN" sz="1800" spc="-1" strike="noStrike">
              <a:latin typeface="Arial"/>
            </a:endParaRPr>
          </a:p>
          <a:p>
            <a:pPr lvl="2" marL="759960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Needle in a haystack – couple quadrillion collisions to find 1000 collisions that results in Higgs Boson</a:t>
            </a:r>
            <a:endParaRPr b="0" lang="en-IN" sz="1800" spc="-1" strike="noStrike">
              <a:latin typeface="Arial"/>
            </a:endParaRPr>
          </a:p>
          <a:p>
            <a:pPr lvl="2" marL="759960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Pre-process this stunning amount of data in real time and store only the relevant for further analysis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6030000" y="4752360"/>
            <a:ext cx="3078000" cy="2060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Programing Concepts- Data and types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51640" y="1484640"/>
            <a:ext cx="806436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1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Object Oriented Programing (OOP) </a:t>
            </a:r>
            <a:endParaRPr b="0" lang="en-IN" sz="1800" spc="-1" strike="noStrike">
              <a:latin typeface="Arial"/>
            </a:endParaRPr>
          </a:p>
          <a:p>
            <a:pPr lvl="1" marL="971640" indent="-514080">
              <a:lnSpc>
                <a:spcPct val="11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Data over actions </a:t>
            </a:r>
            <a:endParaRPr b="0" lang="en-IN" sz="1600" spc="-1" strike="noStrike">
              <a:latin typeface="Arial"/>
            </a:endParaRPr>
          </a:p>
          <a:p>
            <a:pPr lvl="1" marL="971640" indent="-514080">
              <a:lnSpc>
                <a:spcPct val="11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What we really care about are the objects we want to manipulate rather than the logic required to manipulate them</a:t>
            </a:r>
            <a:endParaRPr b="0" lang="en-IN" sz="1600" spc="-1" strike="noStrike">
              <a:latin typeface="Arial"/>
            </a:endParaRPr>
          </a:p>
          <a:p>
            <a:pPr lvl="1" marL="971640" indent="-514080">
              <a:lnSpc>
                <a:spcPct val="11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Classes and objects</a:t>
            </a:r>
            <a:endParaRPr b="0" lang="en-IN" sz="1600" spc="-1" strike="noStrike">
              <a:latin typeface="Arial"/>
            </a:endParaRPr>
          </a:p>
          <a:p>
            <a:pPr marL="514440" indent="-514080">
              <a:lnSpc>
                <a:spcPct val="11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types - Integer, float,  string and boolean</a:t>
            </a:r>
            <a:endParaRPr b="0" lang="en-IN" sz="1800" spc="-1" strike="noStrike">
              <a:latin typeface="Arial"/>
            </a:endParaRPr>
          </a:p>
          <a:p>
            <a:pPr marL="514440" indent="-514080">
              <a:lnSpc>
                <a:spcPct val="11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structures – lists, dictionaries and tuples </a:t>
            </a:r>
            <a:endParaRPr b="0" lang="en-IN" sz="1800" spc="-1" strike="noStrike">
              <a:latin typeface="Arial"/>
            </a:endParaRPr>
          </a:p>
          <a:p>
            <a:pPr lvl="1" marL="971640" indent="-514080">
              <a:lnSpc>
                <a:spcPct val="11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Data structures combine the basic datatypes (integer, float, string, boolean) to create more complex types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4572000" y="4365000"/>
            <a:ext cx="4464000" cy="1658160"/>
          </a:xfrm>
          <a:prstGeom prst="rect">
            <a:avLst/>
          </a:prstGeom>
          <a:ln>
            <a:noFill/>
          </a:ln>
        </p:spPr>
      </p:pic>
      <p:pic>
        <p:nvPicPr>
          <p:cNvPr id="160" name="Picture 5" descr=""/>
          <p:cNvPicPr/>
          <p:nvPr/>
        </p:nvPicPr>
        <p:blipFill>
          <a:blip r:embed="rId2"/>
          <a:stretch/>
        </p:blipFill>
        <p:spPr>
          <a:xfrm>
            <a:off x="35640" y="4437000"/>
            <a:ext cx="4608000" cy="1511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Programing Concepts – FUNCTIONS AND MODULES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9640" y="1412640"/>
            <a:ext cx="8424720" cy="14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Block of organized, reusable code that is used to perform a single, related action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Provide better modularity for your application and a high degree of code reusing 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Gill Sans"/>
              </a:rPr>
              <a:t>Python gives you many built-in functions like print(), len() etc..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It is also possible to define user-defined functions</a:t>
            </a:r>
            <a:endParaRPr b="0" lang="fr-FR" sz="1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>
            <a:off x="1691640" y="2853000"/>
            <a:ext cx="5616360" cy="2396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39640" y="5301360"/>
            <a:ext cx="842472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Module :  </a:t>
            </a:r>
            <a:r>
              <a:rPr b="0" lang="en-IN" sz="1600" spc="-1" strike="noStrike">
                <a:solidFill>
                  <a:srgbClr val="000000"/>
                </a:solidFill>
                <a:latin typeface="Gill Sans"/>
              </a:rPr>
              <a:t>A set of related functions can be grouped together as module</a:t>
            </a:r>
            <a:endParaRPr b="0" lang="en-IN" sz="16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Gill Sans"/>
              </a:rPr>
              <a:t>The open source community continuously builds modules and makes it available for us</a:t>
            </a:r>
            <a:endParaRPr b="0" lang="en-IN" sz="16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Gill Sans"/>
              </a:rPr>
              <a:t>To access these modules we need to use the "import command” eg. import random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 cap="all">
                <a:solidFill>
                  <a:srgbClr val="084c8d"/>
                </a:solidFill>
                <a:latin typeface="Gill Sans"/>
              </a:rPr>
              <a:t>Programing Concepts – CONDITIONS AND CONTROLS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51640" y="1628640"/>
            <a:ext cx="828072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Evaluate expressions which produce TRUE or FALSE as outcome</a:t>
            </a:r>
            <a:endParaRPr b="0" lang="en-IN" sz="1600" spc="-1" strike="noStrike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Based on the outcome of the expression a specific block of code is executed</a:t>
            </a:r>
            <a:endParaRPr b="0" lang="en-IN" sz="1600" spc="-1" strike="noStrike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The expressions could be: equality (==) , inequality (!=), less/greater than (&lt;)(&gt;), less/greater than or equal  (&lt;=) (&gt;=), membership (in, not in)</a:t>
            </a:r>
            <a:endParaRPr b="0" lang="en-IN" sz="1600" spc="-1" strike="noStrike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Expressions can be combined using "and" and "or" and "and not"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7" name="Picture 1" descr=""/>
          <p:cNvPicPr/>
          <p:nvPr/>
        </p:nvPicPr>
        <p:blipFill>
          <a:blip r:embed="rId1"/>
          <a:stretch/>
        </p:blipFill>
        <p:spPr>
          <a:xfrm>
            <a:off x="395640" y="3645000"/>
            <a:ext cx="2304000" cy="2934000"/>
          </a:xfrm>
          <a:prstGeom prst="rect">
            <a:avLst/>
          </a:prstGeom>
          <a:ln>
            <a:noFill/>
          </a:ln>
        </p:spPr>
      </p:pic>
      <p:pic>
        <p:nvPicPr>
          <p:cNvPr id="168" name="Picture 12" descr=""/>
          <p:cNvPicPr/>
          <p:nvPr/>
        </p:nvPicPr>
        <p:blipFill>
          <a:blip r:embed="rId2"/>
          <a:stretch/>
        </p:blipFill>
        <p:spPr>
          <a:xfrm>
            <a:off x="2539800" y="3717000"/>
            <a:ext cx="6603840" cy="26640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3492000" y="4221000"/>
            <a:ext cx="5579640" cy="28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42207</TotalTime>
  <Application>LibreOffice/6.0.1.1$Windows_X86_64 LibreOffice_project/60bfb1526849283ce2491346ed2aa51c465abfe6</Application>
  <Words>826</Words>
  <Paragraphs>104</Paragraphs>
  <Company>Hec Paris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2013-07-22T09:49:07Z</dcterms:created>
  <dc:creator>Hec Paris</dc:creator>
  <dc:description/>
  <dc:language>en-IN</dc:language>
  <cp:lastModifiedBy/>
  <cp:lastPrinted>2017-11-08T15:42:37Z</cp:lastPrinted>
  <dcterms:modified xsi:type="dcterms:W3CDTF">2018-03-13T10:49:29Z</dcterms:modified>
  <cp:revision>647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