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66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b1e1acd9d80d04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64" autoAdjust="0"/>
  </p:normalViewPr>
  <p:slideViewPr>
    <p:cSldViewPr snapToGrid="0">
      <p:cViewPr varScale="1">
        <p:scale>
          <a:sx n="72" d="100"/>
          <a:sy n="72" d="100"/>
        </p:scale>
        <p:origin x="17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Gill Sans MT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4E6D23A-3489-45CD-B6DC-107B70E9A6A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B6A002-3898-4A76-A7B4-5D650898E30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Results of first essay is close to complete </a:t>
            </a: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7585E2-0027-4CB3-BB45-A7F1A4582EE9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 dirty="0">
                <a:latin typeface="Arial"/>
              </a:rPr>
              <a:t>Platforms </a:t>
            </a:r>
          </a:p>
          <a:p>
            <a:r>
              <a:rPr lang="en-IN" sz="2000" b="0" strike="noStrike" spc="-1" dirty="0">
                <a:latin typeface="Arial"/>
              </a:rPr>
              <a:t>Hypertext -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cross-referencing between related sections of text and associated graphic material.</a:t>
            </a:r>
          </a:p>
          <a:p>
            <a:r>
              <a:rPr lang="en-IN" sz="1200" b="0" i="0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GB" sz="1200" b="0" i="0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arkup</a:t>
            </a:r>
            <a:r>
              <a:rPr lang="en-GB" sz="1200" b="0" i="0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 –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 are designed for the processing, definition and presentation of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text. Uses &lt;tags&gt;</a:t>
            </a:r>
          </a:p>
          <a:p>
            <a:r>
              <a:rPr lang="en-IN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GB" sz="1200" b="0" i="0" u="none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arkdown</a:t>
            </a:r>
            <a:r>
              <a:rPr lang="en-GB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Lightweight version of </a:t>
            </a:r>
            <a:r>
              <a:rPr lang="en-GB" sz="1200" b="0" i="0" u="none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languages. </a:t>
            </a:r>
            <a:r>
              <a:rPr lang="en-GB" sz="1200" b="0" i="0" u="none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GB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GB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files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8A4CC6-0588-42D7-B9A8-3F7EE5A141D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 dirty="0">
                <a:latin typeface="Arial"/>
              </a:rPr>
              <a:t>Platforms </a:t>
            </a:r>
          </a:p>
          <a:p>
            <a:r>
              <a:rPr lang="en-IN" sz="2000" b="0" strike="noStrike" spc="-1" dirty="0">
                <a:latin typeface="Arial"/>
              </a:rPr>
              <a:t>Hypertext -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cross-referencing between related sections of text and associated graphic material.</a:t>
            </a:r>
          </a:p>
          <a:p>
            <a:r>
              <a:rPr lang="en-IN" sz="1200" b="0" i="0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GB" sz="1200" b="0" i="0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arkup</a:t>
            </a:r>
            <a:r>
              <a:rPr lang="en-GB" sz="1200" b="0" i="0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 –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 are designed for the processing, definition and presentation of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text. Uses &lt;tags&gt;</a:t>
            </a:r>
          </a:p>
          <a:p>
            <a:r>
              <a:rPr lang="en-IN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GB" sz="1200" b="0" i="0" u="none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arkdown</a:t>
            </a:r>
            <a:r>
              <a:rPr lang="en-GB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Lightweight version of </a:t>
            </a:r>
            <a:r>
              <a:rPr lang="en-GB" sz="1200" b="0" i="0" u="none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languages. </a:t>
            </a:r>
            <a:r>
              <a:rPr lang="en-GB" sz="1200" b="0" i="0" u="none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GB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GB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files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8A4CC6-0588-42D7-B9A8-3F7EE5A141D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42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latin typeface="Arial"/>
              </a:rPr>
              <a:t>DNS </a:t>
            </a:r>
          </a:p>
        </p:txBody>
      </p:sp>
      <p:sp>
        <p:nvSpPr>
          <p:cNvPr id="179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DF7B941-A661-4DF2-A91B-470474300D8D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 marL="360000" indent="-359640">
              <a:lnSpc>
                <a:spcPct val="130000"/>
              </a:lnSpc>
            </a:pPr>
            <a:r>
              <a:rPr lang="en-IN" sz="1600" b="0" strike="noStrike" spc="-1">
                <a:latin typeface="+mn-lt"/>
              </a:rPr>
              <a:t>Parsing</a:t>
            </a:r>
            <a:endParaRPr lang="en-IN" sz="1600" b="0" strike="noStrike" spc="-1">
              <a:latin typeface="Arial"/>
            </a:endParaRPr>
          </a:p>
          <a:p>
            <a:pPr marL="817200" indent="-359640">
              <a:lnSpc>
                <a:spcPct val="130000"/>
              </a:lnSpc>
            </a:pPr>
            <a:r>
              <a:rPr lang="en-IN" sz="1400" b="0" strike="noStrike" spc="-1">
                <a:latin typeface="+mn-lt"/>
              </a:rPr>
              <a:t>A parser is a software component that takes input data (frequently text) and builds a data structure</a:t>
            </a:r>
            <a:endParaRPr lang="en-IN" sz="1400" b="0" strike="noStrike" spc="-1">
              <a:latin typeface="Arial"/>
            </a:endParaRPr>
          </a:p>
          <a:p>
            <a:pPr marL="817200" indent="-359640">
              <a:lnSpc>
                <a:spcPct val="130000"/>
              </a:lnSpc>
            </a:pPr>
            <a:r>
              <a:rPr lang="en-IN" sz="1400" b="0" strike="noStrike" spc="-1">
                <a:latin typeface="+mn-lt"/>
              </a:rPr>
              <a:t>HTML parser can read HTML data, identify different elements in the HTML data and creates a tree like data structure  </a:t>
            </a:r>
            <a:endParaRPr lang="en-IN" sz="1400" b="0" strike="noStrike" spc="-1">
              <a:latin typeface="Arial"/>
            </a:endParaRPr>
          </a:p>
          <a:p>
            <a:pPr marL="817200" indent="-359640">
              <a:lnSpc>
                <a:spcPct val="13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43F53FD-BBA6-4987-8F6B-7CECEB523842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A774291-8DB6-4883-8FBB-11749407D130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38A554-72DD-44E4-8A02-D8CC5357C008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A774291-8DB6-4883-8FBB-11749407D130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032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997000"/>
            <a:ext cx="8229240" cy="18000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800" b="1" strike="noStrike" cap="all" spc="-1">
                <a:solidFill>
                  <a:srgbClr val="073A76"/>
                </a:solidFill>
                <a:latin typeface="Gill Sans"/>
              </a:rPr>
              <a:t>ENTER THE TITLE OF YOUR PRESENTATION</a:t>
            </a:r>
            <a:endParaRPr lang="fr-FR" sz="4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5" name="Image 5"/>
          <p:cNvPicPr/>
          <p:nvPr/>
        </p:nvPicPr>
        <p:blipFill>
          <a:blip r:embed="rId14"/>
          <a:stretch/>
        </p:blipFill>
        <p:spPr>
          <a:xfrm>
            <a:off x="2369880" y="476640"/>
            <a:ext cx="4547160" cy="1399680"/>
          </a:xfrm>
          <a:prstGeom prst="rect">
            <a:avLst/>
          </a:prstGeom>
          <a:ln>
            <a:noFill/>
          </a:ln>
        </p:spPr>
      </p:pic>
      <p:pic>
        <p:nvPicPr>
          <p:cNvPr id="2" name="Image 7"/>
          <p:cNvPicPr/>
          <p:nvPr/>
        </p:nvPicPr>
        <p:blipFill>
          <a:blip r:embed="rId15"/>
          <a:stretch/>
        </p:blipFill>
        <p:spPr>
          <a:xfrm>
            <a:off x="3069360" y="6021360"/>
            <a:ext cx="3148200" cy="674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3200" b="0" strike="noStrike" spc="-1">
                <a:solidFill>
                  <a:srgbClr val="000000"/>
                </a:solidFill>
                <a:latin typeface="Gill Sans"/>
              </a:rPr>
              <a:t>Click here to enter your text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b="1" strike="noStrike" cap="all" spc="-1">
                <a:solidFill>
                  <a:srgbClr val="084C8D"/>
                </a:solidFill>
                <a:latin typeface="Gill Sans"/>
              </a:rPr>
              <a:t>TITLE OF TEXT SLIDE</a:t>
            </a:r>
            <a:endParaRPr lang="fr-FR" sz="44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2" name="Image 5"/>
          <p:cNvPicPr/>
          <p:nvPr/>
        </p:nvPicPr>
        <p:blipFill>
          <a:blip r:embed="rId14"/>
          <a:srcRect b="35071"/>
          <a:stretch/>
        </p:blipFill>
        <p:spPr>
          <a:xfrm>
            <a:off x="465840" y="6348600"/>
            <a:ext cx="656640" cy="279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2"/>
          <p:cNvPicPr/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320000"/>
                    </a14:imgEffect>
                  </a14:imgLayer>
                </a14:imgProps>
              </a:ext>
            </a:extLst>
          </a:blip>
          <a:srcRect t="22826"/>
          <a:stretch/>
        </p:blipFill>
        <p:spPr>
          <a:xfrm>
            <a:off x="0" y="1431000"/>
            <a:ext cx="9143640" cy="5416200"/>
          </a:xfrm>
          <a:prstGeom prst="rect">
            <a:avLst/>
          </a:prstGeom>
          <a:ln>
            <a:noFill/>
          </a:ln>
        </p:spPr>
      </p:pic>
      <p:pic>
        <p:nvPicPr>
          <p:cNvPr id="80" name="Image 7"/>
          <p:cNvPicPr/>
          <p:nvPr/>
        </p:nvPicPr>
        <p:blipFill>
          <a:blip r:embed="rId16"/>
          <a:stretch/>
        </p:blipFill>
        <p:spPr>
          <a:xfrm>
            <a:off x="2765880" y="207720"/>
            <a:ext cx="3426120" cy="1054800"/>
          </a:xfrm>
          <a:prstGeom prst="rect">
            <a:avLst/>
          </a:prstGeom>
          <a:ln>
            <a:noFill/>
          </a:ln>
        </p:spPr>
      </p:pic>
      <p:pic>
        <p:nvPicPr>
          <p:cNvPr id="81" name="Image 5"/>
          <p:cNvPicPr/>
          <p:nvPr/>
        </p:nvPicPr>
        <p:blipFill>
          <a:blip r:embed="rId17"/>
          <a:stretch/>
        </p:blipFill>
        <p:spPr>
          <a:xfrm>
            <a:off x="3194280" y="6021360"/>
            <a:ext cx="2755440" cy="5900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Gill Sans MT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c.fr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c.fr/log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hec.f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c.edu/robots.t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ib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api.github.com/orgs/ib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43640" y="2637000"/>
            <a:ext cx="7642800" cy="79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>
              <a:rPr dirty="0"/>
            </a:br>
            <a:r>
              <a:rPr lang="fr-FR" sz="2800" b="1" strike="noStrike" cap="all" spc="-1" dirty="0">
                <a:solidFill>
                  <a:srgbClr val="073A76"/>
                </a:solidFill>
                <a:latin typeface="Gill Sans"/>
              </a:rPr>
              <a:t>SESSION </a:t>
            </a:r>
            <a:r>
              <a:rPr lang="fr-FR" sz="2800" b="1" strike="noStrike" cap="all" spc="-1">
                <a:solidFill>
                  <a:srgbClr val="073A76"/>
                </a:solidFill>
                <a:latin typeface="Gill Sans"/>
              </a:rPr>
              <a:t>– 2</a:t>
            </a:r>
            <a:br>
              <a:rPr dirty="0"/>
            </a:br>
            <a:r>
              <a:rPr lang="fr-FR" sz="2800" b="1" strike="noStrike" cap="all" spc="-1" dirty="0">
                <a:solidFill>
                  <a:srgbClr val="073A76"/>
                </a:solidFill>
                <a:latin typeface="Gill Sans"/>
              </a:rPr>
              <a:t>Web apis and </a:t>
            </a:r>
            <a:r>
              <a:rPr lang="fr-FR" sz="2800" b="1" strike="noStrike" cap="all" spc="-1" dirty="0" err="1">
                <a:solidFill>
                  <a:srgbClr val="073A76"/>
                </a:solidFill>
                <a:latin typeface="Gill Sans"/>
              </a:rPr>
              <a:t>scraping</a:t>
            </a:r>
            <a:r>
              <a:rPr lang="fr-FR" sz="2800" b="1" strike="noStrike" cap="all" spc="-1" dirty="0">
                <a:solidFill>
                  <a:srgbClr val="073A76"/>
                </a:solidFill>
                <a:latin typeface="Gill Sans"/>
              </a:rPr>
              <a:t> </a:t>
            </a:r>
            <a:br>
              <a:rPr dirty="0"/>
            </a:br>
            <a:endParaRPr lang="fr-FR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2"/>
          <p:cNvGrpSpPr/>
          <p:nvPr/>
        </p:nvGrpSpPr>
        <p:grpSpPr>
          <a:xfrm>
            <a:off x="611640" y="1484640"/>
            <a:ext cx="4104000" cy="4390560"/>
            <a:chOff x="611640" y="1484640"/>
            <a:chExt cx="4104000" cy="4390560"/>
          </a:xfrm>
        </p:grpSpPr>
        <p:sp>
          <p:nvSpPr>
            <p:cNvPr id="151" name="CustomShape 3"/>
            <p:cNvSpPr/>
            <p:nvPr/>
          </p:nvSpPr>
          <p:spPr>
            <a:xfrm>
              <a:off x="1547640" y="4293000"/>
              <a:ext cx="1944000" cy="1582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IN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    </a:t>
              </a: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 </a:t>
              </a:r>
              <a:r>
                <a:rPr lang="en-IN" sz="1400" b="1" strike="noStrike" spc="-1">
                  <a:solidFill>
                    <a:srgbClr val="000000"/>
                  </a:solidFill>
                  <a:latin typeface="Gill Sans MT"/>
                </a:rPr>
                <a:t>  Poonacha’s  Computer (Web Client)</a:t>
              </a:r>
              <a:endParaRPr lang="en-IN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52" name="CustomShape 4"/>
            <p:cNvSpPr/>
            <p:nvPr/>
          </p:nvSpPr>
          <p:spPr>
            <a:xfrm>
              <a:off x="1763640" y="4365000"/>
              <a:ext cx="1511640" cy="30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Google Chrome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53" name="CustomShape 5"/>
            <p:cNvSpPr/>
            <p:nvPr/>
          </p:nvSpPr>
          <p:spPr>
            <a:xfrm flipV="1">
              <a:off x="2051640" y="1916640"/>
              <a:ext cx="360" cy="1151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4" name="CustomShape 6"/>
            <p:cNvSpPr/>
            <p:nvPr/>
          </p:nvSpPr>
          <p:spPr>
            <a:xfrm>
              <a:off x="1547640" y="1484640"/>
              <a:ext cx="1944000" cy="158220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1" strike="noStrike" spc="-1">
                  <a:solidFill>
                    <a:srgbClr val="000000"/>
                  </a:solidFill>
                  <a:latin typeface="Gill Sans MT"/>
                </a:rPr>
                <a:t>HEC’s  Server (Web Server)</a:t>
              </a: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55" name="CustomShape 7"/>
            <p:cNvSpPr/>
            <p:nvPr/>
          </p:nvSpPr>
          <p:spPr>
            <a:xfrm>
              <a:off x="1763640" y="1993680"/>
              <a:ext cx="1511640" cy="942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0" u="sng" strike="noStrike" spc="-1">
                  <a:solidFill>
                    <a:srgbClr val="0000FF"/>
                  </a:solidFill>
                  <a:uFillTx/>
                  <a:latin typeface="Gill Sans MT"/>
                  <a:hlinkClick r:id="rId2"/>
                </a:rPr>
                <a:t>http://www.hec.fr</a:t>
              </a: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 data in HTML, CSS and JavaScript formats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56" name="CustomShape 8"/>
            <p:cNvSpPr/>
            <p:nvPr/>
          </p:nvSpPr>
          <p:spPr>
            <a:xfrm>
              <a:off x="611640" y="3429000"/>
              <a:ext cx="1511640" cy="7297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1" i="1" strike="noStrike" spc="-1">
                  <a:solidFill>
                    <a:srgbClr val="000000"/>
                  </a:solidFill>
                  <a:latin typeface="Gill Sans MT"/>
                </a:rPr>
                <a:t>HTTP Request </a:t>
              </a:r>
              <a:r>
                <a:rPr lang="en-IN" sz="1400" b="0" i="1" strike="noStrike" spc="-1">
                  <a:solidFill>
                    <a:srgbClr val="000000"/>
                  </a:solidFill>
                  <a:latin typeface="Gill Sans MT"/>
                </a:rPr>
                <a:t>with URL data</a:t>
              </a: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1400" b="0" u="sng" strike="noStrike" spc="-1">
                  <a:solidFill>
                    <a:srgbClr val="0000FF"/>
                  </a:solidFill>
                  <a:uFillTx/>
                  <a:latin typeface="Gill Sans MT"/>
                  <a:hlinkClick r:id="rId2"/>
                </a:rPr>
                <a:t>http://www.hec.fr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57" name="CustomShape 9"/>
            <p:cNvSpPr/>
            <p:nvPr/>
          </p:nvSpPr>
          <p:spPr>
            <a:xfrm>
              <a:off x="2915640" y="3213000"/>
              <a:ext cx="1800000" cy="942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1" i="1" strike="noStrike" spc="-1">
                  <a:solidFill>
                    <a:srgbClr val="000000"/>
                  </a:solidFill>
                  <a:latin typeface="Gill Sans MT"/>
                </a:rPr>
                <a:t>HTTP Response </a:t>
              </a:r>
              <a:r>
                <a:rPr lang="en-IN" sz="1400" b="0" i="1" strike="noStrike" spc="-1">
                  <a:solidFill>
                    <a:srgbClr val="000000"/>
                  </a:solidFill>
                  <a:latin typeface="Gill Sans MT"/>
                </a:rPr>
                <a:t>with </a:t>
              </a:r>
              <a:r>
                <a:rPr lang="en-IN" sz="1400" b="0" i="1" u="sng" strike="noStrike" spc="-1">
                  <a:solidFill>
                    <a:srgbClr val="0000FF"/>
                  </a:solidFill>
                  <a:uFillTx/>
                  <a:latin typeface="Gill Sans MT"/>
                  <a:hlinkClick r:id="rId2"/>
                </a:rPr>
                <a:t>http://www.hec.fr</a:t>
              </a: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1400" b="0" i="1" strike="noStrike" spc="-1">
                  <a:solidFill>
                    <a:srgbClr val="000000"/>
                  </a:solidFill>
                  <a:latin typeface="Gill Sans MT"/>
                </a:rPr>
                <a:t> data in  HTML, CSS and JavaScript formats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58" name="CustomShape 10"/>
            <p:cNvSpPr/>
            <p:nvPr/>
          </p:nvSpPr>
          <p:spPr>
            <a:xfrm>
              <a:off x="2988000" y="3141000"/>
              <a:ext cx="360" cy="1079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159" name="Group 11"/>
          <p:cNvGrpSpPr/>
          <p:nvPr/>
        </p:nvGrpSpPr>
        <p:grpSpPr>
          <a:xfrm>
            <a:off x="5292000" y="1556640"/>
            <a:ext cx="2664000" cy="3211200"/>
            <a:chOff x="5292000" y="1556640"/>
            <a:chExt cx="2664000" cy="3211200"/>
          </a:xfrm>
        </p:grpSpPr>
        <p:sp>
          <p:nvSpPr>
            <p:cNvPr id="160" name="CustomShape 12"/>
            <p:cNvSpPr/>
            <p:nvPr/>
          </p:nvSpPr>
          <p:spPr>
            <a:xfrm>
              <a:off x="5292000" y="1556640"/>
              <a:ext cx="2664000" cy="72972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1" strike="noStrike" spc="-1">
                  <a:solidFill>
                    <a:srgbClr val="000000"/>
                  </a:solidFill>
                  <a:latin typeface="Gill Sans MT"/>
                </a:rPr>
                <a:t>Status Line</a:t>
              </a: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61" name="CustomShape 13"/>
            <p:cNvSpPr/>
            <p:nvPr/>
          </p:nvSpPr>
          <p:spPr>
            <a:xfrm>
              <a:off x="5580000" y="1825200"/>
              <a:ext cx="2160000" cy="30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HTTP/1.1 200 OK 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62" name="CustomShape 14"/>
            <p:cNvSpPr/>
            <p:nvPr/>
          </p:nvSpPr>
          <p:spPr>
            <a:xfrm>
              <a:off x="5292000" y="2330280"/>
              <a:ext cx="2664000" cy="136908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1" strike="noStrike" spc="-1">
                  <a:solidFill>
                    <a:srgbClr val="000000"/>
                  </a:solidFill>
                  <a:latin typeface="Gill Sans MT"/>
                </a:rPr>
                <a:t>Header Info</a:t>
              </a: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63" name="CustomShape 15"/>
            <p:cNvSpPr/>
            <p:nvPr/>
          </p:nvSpPr>
          <p:spPr>
            <a:xfrm>
              <a:off x="5580000" y="2598480"/>
              <a:ext cx="2160000" cy="30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General – Date/time etc.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64" name="CustomShape 16"/>
            <p:cNvSpPr/>
            <p:nvPr/>
          </p:nvSpPr>
          <p:spPr>
            <a:xfrm>
              <a:off x="5580000" y="2905200"/>
              <a:ext cx="2160000" cy="30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Server information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65" name="CustomShape 17"/>
            <p:cNvSpPr/>
            <p:nvPr/>
          </p:nvSpPr>
          <p:spPr>
            <a:xfrm>
              <a:off x="5580000" y="3193200"/>
              <a:ext cx="2160000" cy="30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Content information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66" name="CustomShape 18"/>
            <p:cNvSpPr/>
            <p:nvPr/>
          </p:nvSpPr>
          <p:spPr>
            <a:xfrm>
              <a:off x="5292000" y="3770280"/>
              <a:ext cx="2664000" cy="94284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1" strike="noStrike" spc="-1">
                  <a:solidFill>
                    <a:srgbClr val="000000"/>
                  </a:solidFill>
                  <a:latin typeface="Gill Sans MT"/>
                </a:rPr>
                <a:t>Message Body</a:t>
              </a: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67" name="CustomShape 19"/>
            <p:cNvSpPr/>
            <p:nvPr/>
          </p:nvSpPr>
          <p:spPr>
            <a:xfrm>
              <a:off x="5580000" y="4038840"/>
              <a:ext cx="2160000" cy="72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Website data in HTML/CSS/Javascript/txt etc..</a:t>
              </a:r>
              <a:endParaRPr lang="en-IN" sz="1400" b="0" strike="noStrike" spc="-1">
                <a:latin typeface="Arial"/>
              </a:endParaRPr>
            </a:p>
          </p:txBody>
        </p:sp>
      </p:grpSp>
      <p:sp>
        <p:nvSpPr>
          <p:cNvPr id="22" name="CustomShape 10">
            <a:extLst>
              <a:ext uri="{FF2B5EF4-FFF2-40B4-BE49-F238E27FC236}">
                <a16:creationId xmlns:a16="http://schemas.microsoft.com/office/drawing/2014/main" id="{892AD396-0B35-40D3-B22B-081D80B0EE8A}"/>
              </a:ext>
            </a:extLst>
          </p:cNvPr>
          <p:cNvSpPr/>
          <p:nvPr/>
        </p:nvSpPr>
        <p:spPr>
          <a:xfrm rot="10800000">
            <a:off x="2089424" y="3158280"/>
            <a:ext cx="360" cy="107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2"/>
          <p:cNvSpPr txBox="1"/>
          <p:nvPr/>
        </p:nvSpPr>
        <p:spPr>
          <a:xfrm>
            <a:off x="1115640" y="274680"/>
            <a:ext cx="757080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>
              <a:rPr dirty="0"/>
            </a:b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UN-</a:t>
            </a: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Structured</a:t>
            </a: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data IN trip </a:t>
            </a: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advisor</a:t>
            </a: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</a:t>
            </a: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rEVIEW</a:t>
            </a: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</a:t>
            </a:r>
            <a:endParaRPr lang="fr-FR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B9628-3D9D-43ED-A7D1-EAE98F82C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35" y="1663355"/>
            <a:ext cx="7148945" cy="241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F74FF3-5D7E-439D-BD7C-B3ABEE4EC257}"/>
              </a:ext>
            </a:extLst>
          </p:cNvPr>
          <p:cNvSpPr txBox="1"/>
          <p:nvPr/>
        </p:nvSpPr>
        <p:spPr>
          <a:xfrm>
            <a:off x="1634835" y="4884125"/>
            <a:ext cx="74623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&lt;div class="entry"&gt;&lt;p class="</a:t>
            </a:r>
            <a:r>
              <a:rPr lang="en-US" sz="1400" dirty="0" err="1"/>
              <a:t>partial_entry</a:t>
            </a:r>
            <a:r>
              <a:rPr lang="en-US" sz="1400" dirty="0"/>
              <a:t>"&gt;The place is a traditional </a:t>
            </a:r>
            <a:r>
              <a:rPr lang="en-US" sz="1400" dirty="0" err="1"/>
              <a:t>Morrocan</a:t>
            </a:r>
            <a:r>
              <a:rPr lang="en-US" sz="1400" dirty="0"/>
              <a:t> restaurant. Located in the city Center, there is a free car park at 100 meters.</a:t>
            </a:r>
          </a:p>
          <a:p>
            <a:r>
              <a:rPr lang="en-US" sz="1400" dirty="0"/>
              <a:t>The food is very good and tasty. Go for a couscous or a tagine.</a:t>
            </a:r>
          </a:p>
          <a:p>
            <a:r>
              <a:rPr lang="en-US" sz="1400" dirty="0"/>
              <a:t>The crew is very friendly and offering gifts to children...&lt;span class="</a:t>
            </a:r>
            <a:r>
              <a:rPr lang="en-US" sz="1400" dirty="0" err="1"/>
              <a:t>taLnk</a:t>
            </a:r>
            <a:r>
              <a:rPr lang="en-US" sz="1400" dirty="0"/>
              <a:t> </a:t>
            </a:r>
            <a:r>
              <a:rPr lang="en-US" sz="1400" dirty="0" err="1"/>
              <a:t>ulBlueLinks</a:t>
            </a:r>
            <a:r>
              <a:rPr lang="en-US" sz="1400" dirty="0"/>
              <a:t>"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widgetEvCall</a:t>
            </a:r>
            <a:r>
              <a:rPr lang="en-US" sz="1400" dirty="0"/>
              <a:t>('handlers.</a:t>
            </a:r>
            <a:r>
              <a:rPr lang="en-US" sz="1400" dirty="0" err="1"/>
              <a:t>clickExpand</a:t>
            </a:r>
            <a:r>
              <a:rPr lang="en-US" sz="1400" dirty="0"/>
              <a:t>',</a:t>
            </a:r>
            <a:r>
              <a:rPr lang="en-US" sz="1400" dirty="0" err="1"/>
              <a:t>event,this</a:t>
            </a:r>
            <a:r>
              <a:rPr lang="en-US" sz="1400" dirty="0"/>
              <a:t>);"&gt;More&lt;/span&gt;&lt;/p&gt;&lt;/div&gt;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7B063C-DC2D-465C-AF93-B1B86AAC6E22}"/>
              </a:ext>
            </a:extLst>
          </p:cNvPr>
          <p:cNvCxnSpPr/>
          <p:nvPr/>
        </p:nvCxnSpPr>
        <p:spPr>
          <a:xfrm flipV="1">
            <a:off x="1967349" y="4482347"/>
            <a:ext cx="0" cy="40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9CE3FD-46D3-439E-8861-D8F82F2706D6}"/>
              </a:ext>
            </a:extLst>
          </p:cNvPr>
          <p:cNvCxnSpPr>
            <a:cxnSpLocks/>
          </p:cNvCxnSpPr>
          <p:nvPr/>
        </p:nvCxnSpPr>
        <p:spPr>
          <a:xfrm flipV="1">
            <a:off x="2313716" y="4627818"/>
            <a:ext cx="0" cy="25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59AB53-B020-4ADB-986D-13F3DBCADEA8}"/>
              </a:ext>
            </a:extLst>
          </p:cNvPr>
          <p:cNvCxnSpPr>
            <a:cxnSpLocks/>
          </p:cNvCxnSpPr>
          <p:nvPr/>
        </p:nvCxnSpPr>
        <p:spPr>
          <a:xfrm flipV="1">
            <a:off x="2895600" y="4755972"/>
            <a:ext cx="0" cy="13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B2278F-389B-4E61-B7F3-98F3CC980040}"/>
              </a:ext>
            </a:extLst>
          </p:cNvPr>
          <p:cNvSpPr txBox="1"/>
          <p:nvPr/>
        </p:nvSpPr>
        <p:spPr>
          <a:xfrm>
            <a:off x="1634835" y="4174555"/>
            <a:ext cx="109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/>
                </a:solidFill>
              </a:rPr>
              <a:t>HTML Tag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307ED-7B18-4ACA-A1A3-43AB330DE75B}"/>
              </a:ext>
            </a:extLst>
          </p:cNvPr>
          <p:cNvSpPr txBox="1"/>
          <p:nvPr/>
        </p:nvSpPr>
        <p:spPr>
          <a:xfrm>
            <a:off x="1967348" y="4370426"/>
            <a:ext cx="119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/>
                </a:solidFill>
              </a:rPr>
              <a:t>CSS Attribute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2471B-2B9B-488A-AE44-6792FEA43995}"/>
              </a:ext>
            </a:extLst>
          </p:cNvPr>
          <p:cNvSpPr txBox="1"/>
          <p:nvPr/>
        </p:nvSpPr>
        <p:spPr>
          <a:xfrm>
            <a:off x="2341425" y="4537035"/>
            <a:ext cx="119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/>
                </a:solidFill>
              </a:rPr>
              <a:t>Attribute Value</a:t>
            </a:r>
            <a:endParaRPr lang="en-GB" sz="1200" dirty="0">
              <a:solidFill>
                <a:schemeClr val="accen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3CF6FE-8B4A-4B16-8B85-82A39F70EEF9}"/>
              </a:ext>
            </a:extLst>
          </p:cNvPr>
          <p:cNvCxnSpPr/>
          <p:nvPr/>
        </p:nvCxnSpPr>
        <p:spPr>
          <a:xfrm>
            <a:off x="1385452" y="4174555"/>
            <a:ext cx="7647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C6E2E6-BBAA-4837-BEF0-AB6EE3B1919F}"/>
              </a:ext>
            </a:extLst>
          </p:cNvPr>
          <p:cNvSpPr txBox="1"/>
          <p:nvPr/>
        </p:nvSpPr>
        <p:spPr>
          <a:xfrm>
            <a:off x="0" y="2546689"/>
            <a:ext cx="138545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Web Content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319C18-7FE3-4B7A-BBFF-FA9155F460AC}"/>
              </a:ext>
            </a:extLst>
          </p:cNvPr>
          <p:cNvSpPr txBox="1"/>
          <p:nvPr/>
        </p:nvSpPr>
        <p:spPr>
          <a:xfrm>
            <a:off x="-1" y="4961069"/>
            <a:ext cx="138545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HTML/CSS Code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7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Objectives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103040" y="1750680"/>
            <a:ext cx="6564960" cy="45396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200" b="0" strike="noStrike" spc="-1">
                <a:solidFill>
                  <a:srgbClr val="55575B"/>
                </a:solidFill>
                <a:latin typeface="Verdana"/>
              </a:rPr>
              <a:t>         </a:t>
            </a:r>
            <a:r>
              <a:rPr lang="en-IN" sz="1600" b="0" strike="noStrike" spc="-1">
                <a:solidFill>
                  <a:srgbClr val="55575B"/>
                </a:solidFill>
                <a:latin typeface="Calibri"/>
              </a:rPr>
              <a:t> Client- server architecture and http requests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091160" y="2759040"/>
            <a:ext cx="6576840" cy="45360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200" b="0" strike="noStrike" spc="-1">
                <a:solidFill>
                  <a:srgbClr val="55575B"/>
                </a:solidFill>
                <a:latin typeface="Verdana"/>
              </a:rPr>
              <a:t>        </a:t>
            </a:r>
            <a:r>
              <a:rPr lang="en-IN" sz="1600" b="0" strike="noStrike" spc="-1">
                <a:solidFill>
                  <a:srgbClr val="55575B"/>
                </a:solidFill>
                <a:latin typeface="Calibri"/>
              </a:rPr>
              <a:t>Web API’s and Scraping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946800" y="264960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924840" y="161604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Picture 3"/>
          <p:cNvPicPr/>
          <p:nvPr/>
        </p:nvPicPr>
        <p:blipFill>
          <a:blip r:embed="rId3"/>
          <a:stretch/>
        </p:blipFill>
        <p:spPr>
          <a:xfrm rot="19974000">
            <a:off x="970920" y="1668240"/>
            <a:ext cx="323640" cy="323640"/>
          </a:xfrm>
          <a:prstGeom prst="rect">
            <a:avLst/>
          </a:prstGeom>
          <a:ln w="9360">
            <a:noFill/>
          </a:ln>
        </p:spPr>
      </p:pic>
      <p:pic>
        <p:nvPicPr>
          <p:cNvPr id="133" name="Picture 6"/>
          <p:cNvPicPr/>
          <p:nvPr/>
        </p:nvPicPr>
        <p:blipFill>
          <a:blip r:embed="rId4"/>
          <a:stretch/>
        </p:blipFill>
        <p:spPr>
          <a:xfrm>
            <a:off x="1004040" y="2706840"/>
            <a:ext cx="318600" cy="31716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4068000" y="2421000"/>
            <a:ext cx="167760" cy="15048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95640" y="1125000"/>
            <a:ext cx="8748360" cy="460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440" lvl="1" indent="-51408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Client is any user/application that wants to access content from a webpage </a:t>
            </a:r>
            <a:endParaRPr lang="en-GB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lvl="1" indent="-51408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Webserver is that computer/data center which stores data (webpage, files or other resources) that a client can access. </a:t>
            </a:r>
            <a:endParaRPr lang="en-GB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4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Each webpage/ resource is located in some webserver or the other</a:t>
            </a:r>
            <a:endParaRPr lang="en-GB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4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More that 75 million web servers  (In 1993 there were ~500)</a:t>
            </a:r>
            <a:endParaRPr lang="en-GB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4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Google has 900,000 web servers</a:t>
            </a:r>
            <a:endParaRPr lang="en-GB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URL (</a:t>
            </a:r>
            <a:r>
              <a:rPr lang="en-GB" sz="1600" b="0" i="1" strike="noStrike" spc="-1">
                <a:solidFill>
                  <a:srgbClr val="000000"/>
                </a:solidFill>
                <a:latin typeface="Calibri"/>
              </a:rPr>
              <a:t>Uniform Resource Locator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) is a way to uniquely represent a server and a resource on that server </a:t>
            </a:r>
            <a:endParaRPr lang="en-GB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HTTP (</a:t>
            </a:r>
            <a:r>
              <a:rPr lang="en-GB" sz="1600" b="0" i="1" strike="noStrike" spc="-1">
                <a:solidFill>
                  <a:srgbClr val="000000"/>
                </a:solidFill>
                <a:latin typeface="Calibri"/>
              </a:rPr>
              <a:t>Hypertext Transfer Protocol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) A specification for web clients and servers to interchange requests and responses</a:t>
            </a:r>
            <a:endParaRPr lang="en-GB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HTML (</a:t>
            </a:r>
            <a:r>
              <a:rPr lang="en-GB" sz="1600" b="0" i="1" strike="noStrike" spc="-1">
                <a:solidFill>
                  <a:srgbClr val="000000"/>
                </a:solidFill>
                <a:latin typeface="Calibri"/>
              </a:rPr>
              <a:t>Hypertext Markup language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) A language used for creating web pages and web applications</a:t>
            </a:r>
            <a:endParaRPr lang="en-GB" sz="1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Client – SERVER model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2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Client – SERVER model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31FD6036-B26B-4232-8908-F013E7F99674}"/>
              </a:ext>
            </a:extLst>
          </p:cNvPr>
          <p:cNvSpPr/>
          <p:nvPr/>
        </p:nvSpPr>
        <p:spPr>
          <a:xfrm>
            <a:off x="3600000" y="4268286"/>
            <a:ext cx="1944000" cy="158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</a:rPr>
              <a:t>    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</a:rPr>
              <a:t> </a:t>
            </a:r>
            <a:r>
              <a:rPr lang="en-IN" sz="1400" b="1" strike="noStrike" spc="-1">
                <a:solidFill>
                  <a:srgbClr val="000000"/>
                </a:solidFill>
                <a:latin typeface="Gill Sans MT"/>
              </a:rPr>
              <a:t>  Poonacha’s  Computer (Web Client)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B77E3B45-997E-4E05-A670-905220923C19}"/>
              </a:ext>
            </a:extLst>
          </p:cNvPr>
          <p:cNvSpPr/>
          <p:nvPr/>
        </p:nvSpPr>
        <p:spPr>
          <a:xfrm>
            <a:off x="3816000" y="4340286"/>
            <a:ext cx="1511640" cy="303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</a:rPr>
              <a:t>Google Chrome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6B1AF24B-1E5B-43E7-BB87-80C04A9E48F4}"/>
              </a:ext>
            </a:extLst>
          </p:cNvPr>
          <p:cNvSpPr/>
          <p:nvPr/>
        </p:nvSpPr>
        <p:spPr>
          <a:xfrm flipV="1">
            <a:off x="4104000" y="1891926"/>
            <a:ext cx="360" cy="115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C4F0D26E-5693-429A-BF4D-D3C56A583CBF}"/>
              </a:ext>
            </a:extLst>
          </p:cNvPr>
          <p:cNvSpPr/>
          <p:nvPr/>
        </p:nvSpPr>
        <p:spPr>
          <a:xfrm>
            <a:off x="3600000" y="1459926"/>
            <a:ext cx="1944000" cy="15822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Gill Sans MT"/>
              </a:rPr>
              <a:t>HEC’s  Server (Web Server)</a:t>
            </a:r>
            <a:endParaRPr lang="en-IN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5165F3D8-5B09-4084-94D0-76052F93C4C3}"/>
              </a:ext>
            </a:extLst>
          </p:cNvPr>
          <p:cNvSpPr/>
          <p:nvPr/>
        </p:nvSpPr>
        <p:spPr>
          <a:xfrm>
            <a:off x="3816000" y="1968966"/>
            <a:ext cx="1511640" cy="942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u="sng" strike="noStrike" spc="-1" dirty="0">
                <a:solidFill>
                  <a:srgbClr val="0000FF"/>
                </a:solidFill>
                <a:uFillTx/>
                <a:latin typeface="Gill Sans MT"/>
                <a:hlinkClick r:id="rId3"/>
              </a:rPr>
              <a:t>http://www.hec.fr/login</a:t>
            </a:r>
            <a:r>
              <a:rPr lang="en-IN" sz="1400" b="0" u="sng" strike="noStrike" spc="-1" dirty="0">
                <a:solidFill>
                  <a:srgbClr val="0000FF"/>
                </a:solidFill>
                <a:uFillTx/>
                <a:latin typeface="Gill Sans MT"/>
              </a:rPr>
              <a:t> </a:t>
            </a:r>
            <a:r>
              <a:rPr lang="en-IN" sz="1400" b="0" strike="noStrike" spc="-1" dirty="0">
                <a:solidFill>
                  <a:srgbClr val="000000"/>
                </a:solidFill>
                <a:latin typeface="Gill Sans MT"/>
              </a:rPr>
              <a:t> data in HTML, CSS and JavaScript formats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21DB3C97-94F9-4E3F-B6E4-1B83E142A08B}"/>
              </a:ext>
            </a:extLst>
          </p:cNvPr>
          <p:cNvSpPr/>
          <p:nvPr/>
        </p:nvSpPr>
        <p:spPr>
          <a:xfrm>
            <a:off x="2664000" y="3404286"/>
            <a:ext cx="1511640" cy="729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i="1" strike="noStrike" spc="-1" dirty="0">
                <a:solidFill>
                  <a:srgbClr val="000000"/>
                </a:solidFill>
                <a:latin typeface="Gill Sans MT"/>
              </a:rPr>
              <a:t>HTTP Request </a:t>
            </a:r>
            <a:r>
              <a:rPr lang="en-IN" sz="1400" b="0" i="1" strike="noStrike" spc="-1" dirty="0">
                <a:solidFill>
                  <a:srgbClr val="000000"/>
                </a:solidFill>
                <a:latin typeface="Gill Sans MT"/>
              </a:rPr>
              <a:t>with URL data</a:t>
            </a:r>
            <a:endParaRPr lang="en-IN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400" b="0" u="sng" strike="noStrike" spc="-1" dirty="0">
                <a:solidFill>
                  <a:srgbClr val="0000FF"/>
                </a:solidFill>
                <a:uFillTx/>
                <a:latin typeface="Gill Sans MT"/>
                <a:hlinkClick r:id="rId4"/>
              </a:rPr>
              <a:t>http://www.hec.fr</a:t>
            </a:r>
            <a:r>
              <a:rPr lang="en-IN" sz="1400" b="0" u="sng" strike="noStrike" spc="-1" dirty="0">
                <a:solidFill>
                  <a:srgbClr val="0000FF"/>
                </a:solidFill>
                <a:uFillTx/>
                <a:latin typeface="Gill Sans MT"/>
              </a:rPr>
              <a:t>/login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3" name="CustomShape 9">
            <a:extLst>
              <a:ext uri="{FF2B5EF4-FFF2-40B4-BE49-F238E27FC236}">
                <a16:creationId xmlns:a16="http://schemas.microsoft.com/office/drawing/2014/main" id="{5794E1CD-914B-48E6-B9E3-D0F7828FED28}"/>
              </a:ext>
            </a:extLst>
          </p:cNvPr>
          <p:cNvSpPr/>
          <p:nvPr/>
        </p:nvSpPr>
        <p:spPr>
          <a:xfrm>
            <a:off x="4968000" y="3188286"/>
            <a:ext cx="1800000" cy="942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i="1" strike="noStrike" spc="-1" dirty="0">
                <a:solidFill>
                  <a:srgbClr val="000000"/>
                </a:solidFill>
                <a:latin typeface="Gill Sans MT"/>
              </a:rPr>
              <a:t>HTTP Response </a:t>
            </a:r>
            <a:r>
              <a:rPr lang="en-IN" sz="1400" b="0" i="1" strike="noStrike" spc="-1" dirty="0">
                <a:solidFill>
                  <a:srgbClr val="000000"/>
                </a:solidFill>
                <a:latin typeface="Gill Sans MT"/>
              </a:rPr>
              <a:t>with </a:t>
            </a:r>
            <a:r>
              <a:rPr lang="en-IN" sz="1400" b="0" i="1" u="sng" strike="noStrike" spc="-1" dirty="0">
                <a:solidFill>
                  <a:srgbClr val="0000FF"/>
                </a:solidFill>
                <a:uFillTx/>
                <a:latin typeface="Gill Sans MT"/>
                <a:hlinkClick r:id="rId4"/>
              </a:rPr>
              <a:t>http://www.hec.fr</a:t>
            </a:r>
            <a:r>
              <a:rPr lang="en-IN" sz="1400" b="0" i="1" u="sng" strike="noStrike" spc="-1" dirty="0">
                <a:solidFill>
                  <a:srgbClr val="0000FF"/>
                </a:solidFill>
                <a:uFillTx/>
                <a:latin typeface="Gill Sans MT"/>
              </a:rPr>
              <a:t>/login</a:t>
            </a:r>
            <a:endParaRPr lang="en-IN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400" b="0" i="1" strike="noStrike" spc="-1" dirty="0">
                <a:solidFill>
                  <a:srgbClr val="000000"/>
                </a:solidFill>
                <a:latin typeface="Gill Sans MT"/>
              </a:rPr>
              <a:t> data in  HTML, CSS and JavaScript formats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4" name="CustomShape 10">
            <a:extLst>
              <a:ext uri="{FF2B5EF4-FFF2-40B4-BE49-F238E27FC236}">
                <a16:creationId xmlns:a16="http://schemas.microsoft.com/office/drawing/2014/main" id="{73BBCEA6-5AAD-4BF4-87DB-7E7D519BC22F}"/>
              </a:ext>
            </a:extLst>
          </p:cNvPr>
          <p:cNvSpPr/>
          <p:nvPr/>
        </p:nvSpPr>
        <p:spPr>
          <a:xfrm>
            <a:off x="5040360" y="3116286"/>
            <a:ext cx="360" cy="107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E05D06B0-437D-46AA-8D44-F150E256FF36}"/>
              </a:ext>
            </a:extLst>
          </p:cNvPr>
          <p:cNvSpPr/>
          <p:nvPr/>
        </p:nvSpPr>
        <p:spPr>
          <a:xfrm rot="10800000">
            <a:off x="4141784" y="3133566"/>
            <a:ext cx="360" cy="107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40983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23640" y="1196640"/>
            <a:ext cx="5688360" cy="489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440" indent="-514080" algn="just">
              <a:lnSpc>
                <a:spcPct val="15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A browser creates a HTTP request message using the URL name and sends it to the appropriate web server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 algn="just">
              <a:lnSpc>
                <a:spcPct val="15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Webserver interprets the request message, and returns an appropriate response message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 algn="just">
              <a:lnSpc>
                <a:spcPct val="15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The response received contains data that is used to display a website and some header information regarding the data in the website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5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Standard HTTP response status code 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5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2xx: Everything went well, xx gives some additional details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5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1xx : additional information, 3xx : redirection, 4xx : client error, 5xx : server error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50000"/>
              </a:lnSpc>
              <a:spcBef>
                <a:spcPts val="320"/>
              </a:spcBef>
            </a:pP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50000"/>
              </a:lnSpc>
              <a:spcBef>
                <a:spcPts val="360"/>
              </a:spcBef>
            </a:pP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664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Web browser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1" name="Picture 6"/>
          <p:cNvPicPr/>
          <p:nvPr/>
        </p:nvPicPr>
        <p:blipFill>
          <a:blip r:embed="rId3"/>
          <a:stretch/>
        </p:blipFill>
        <p:spPr>
          <a:xfrm>
            <a:off x="6228360" y="1700640"/>
            <a:ext cx="2679480" cy="3187440"/>
          </a:xfrm>
          <a:prstGeom prst="rect">
            <a:avLst/>
          </a:prstGeom>
          <a:ln>
            <a:noFill/>
          </a:ln>
        </p:spPr>
      </p:pic>
      <p:sp>
        <p:nvSpPr>
          <p:cNvPr id="142" name="Line 3"/>
          <p:cNvSpPr/>
          <p:nvPr/>
        </p:nvSpPr>
        <p:spPr>
          <a:xfrm>
            <a:off x="6156000" y="1052640"/>
            <a:ext cx="360" cy="5184360"/>
          </a:xfrm>
          <a:prstGeom prst="line">
            <a:avLst/>
          </a:prstGeom>
          <a:ln w="3240" cap="rnd">
            <a:solidFill>
              <a:schemeClr val="tx2"/>
            </a:solidFill>
            <a:custDash>
              <a:ds d="3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51640" y="1484640"/>
            <a:ext cx="8568720" cy="439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While HTML pages are easy for humans it is quite unstructured</a:t>
            </a:r>
            <a:endParaRPr lang="en-GB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 dirty="0">
                <a:solidFill>
                  <a:srgbClr val="000000"/>
                </a:solidFill>
                <a:latin typeface="Calibri"/>
              </a:rPr>
              <a:t>Surrounded by ads and extraneous content it can get a little complicated</a:t>
            </a:r>
            <a:endParaRPr lang="en-GB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 dirty="0">
                <a:solidFill>
                  <a:srgbClr val="000000"/>
                </a:solidFill>
                <a:latin typeface="Calibri"/>
              </a:rPr>
              <a:t>http://www.hec.edu/</a:t>
            </a:r>
            <a:endParaRPr lang="en-GB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Crawling and scraping</a:t>
            </a:r>
            <a:endParaRPr lang="en-GB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 dirty="0">
                <a:solidFill>
                  <a:srgbClr val="000000"/>
                </a:solidFill>
                <a:latin typeface="Calibri"/>
              </a:rPr>
              <a:t>Web crawler or spider- crawl through the internet using a set of URLs search for new URLs and get data for the purpose of archiving of indexing (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Calibri"/>
              </a:rPr>
              <a:t>eg.</a:t>
            </a:r>
            <a:r>
              <a:rPr lang="en-GB" sz="1400" b="0" strike="noStrike" spc="-1" dirty="0">
                <a:solidFill>
                  <a:srgbClr val="000000"/>
                </a:solidFill>
                <a:latin typeface="Calibri"/>
              </a:rPr>
              <a:t> Search engine bots)</a:t>
            </a:r>
            <a:endParaRPr lang="en-GB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 dirty="0">
                <a:solidFill>
                  <a:srgbClr val="000000"/>
                </a:solidFill>
                <a:latin typeface="Calibri"/>
              </a:rPr>
              <a:t>Scraping – get some specific information from website which may be in HTML/ CSS or some other format</a:t>
            </a:r>
            <a:endParaRPr lang="en-GB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Web scraper</a:t>
            </a:r>
            <a:endParaRPr lang="en-GB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 dirty="0">
                <a:solidFill>
                  <a:srgbClr val="000000"/>
                </a:solidFill>
                <a:latin typeface="Calibri"/>
              </a:rPr>
              <a:t>Step 1 : Make HTTP request and receive the response (requests module)</a:t>
            </a:r>
            <a:endParaRPr lang="en-GB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 dirty="0">
                <a:solidFill>
                  <a:srgbClr val="000000"/>
                </a:solidFill>
                <a:latin typeface="Calibri"/>
              </a:rPr>
              <a:t>Step 2 : Convert (Parse) the response to create a python data structure </a:t>
            </a:r>
          </a:p>
          <a:p>
            <a:pPr marL="1274400" lvl="2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spc="-1" dirty="0">
                <a:solidFill>
                  <a:srgbClr val="000000"/>
                </a:solidFill>
                <a:latin typeface="Calibri"/>
              </a:rPr>
              <a:t>Converts HTML content into a data-structure that can be searched</a:t>
            </a:r>
          </a:p>
          <a:p>
            <a:pPr marL="1274400" lvl="2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spc="-1" dirty="0">
                <a:solidFill>
                  <a:srgbClr val="000000"/>
                </a:solidFill>
                <a:latin typeface="Calibri"/>
              </a:rPr>
              <a:t>Python Modules – </a:t>
            </a:r>
            <a:r>
              <a:rPr lang="en-GB" sz="1400" spc="-1" dirty="0" err="1">
                <a:solidFill>
                  <a:srgbClr val="000000"/>
                </a:solidFill>
                <a:latin typeface="Calibri"/>
              </a:rPr>
              <a:t>beutifulsoup</a:t>
            </a:r>
            <a:endParaRPr lang="en-GB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 dirty="0">
                <a:solidFill>
                  <a:srgbClr val="000000"/>
                </a:solidFill>
                <a:latin typeface="Calibri"/>
              </a:rPr>
              <a:t>Step 3 : Search the content using tags and attributes</a:t>
            </a:r>
            <a:endParaRPr lang="en-GB" sz="1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115640" y="274680"/>
            <a:ext cx="757080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Web scraping</a:t>
            </a:r>
            <a:br/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 UN-Structured data 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51640" y="1484640"/>
            <a:ext cx="8424720" cy="453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Read /robots.txt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Robots.txt is a text file that is used to instruct search engine bots on how to crawl and index website pages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Important for search engine optimization (SEO) 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https://hec.edu/robots.txt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Before scraping check if it is allowed in the robots.txt file. Do not abuse or overload web servers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Avoid scraping on shared public IP addresses eg. HEC T-building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115640" y="274680"/>
            <a:ext cx="757080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Web </a:t>
            </a: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scraping</a:t>
            </a:r>
            <a:br>
              <a:rPr dirty="0"/>
            </a:b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UN-</a:t>
            </a: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Structured</a:t>
            </a: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data – </a:t>
            </a: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Do’s</a:t>
            </a: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</a:t>
            </a:r>
            <a:endParaRPr lang="fr-FR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51640" y="1484640"/>
            <a:ext cx="8424720" cy="42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Sometimes a webserver may also provide data through a web </a:t>
            </a:r>
            <a:r>
              <a:rPr lang="fr-FR" sz="1600" b="0" i="1" strike="noStrike" spc="-1">
                <a:solidFill>
                  <a:srgbClr val="000000"/>
                </a:solidFill>
                <a:latin typeface="Calibri"/>
              </a:rPr>
              <a:t>application programming interface (API) eg. twitter, yelp, github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API vs. GUI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Access web API service by making HTTP requests to the specific API URLs 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http://github.com/ibm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http://api.github.com/orgs/ibm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Instead of HTML pages, web API’s provide  data is in a more structured format that are easier for the programs to consume, such as JSON and XML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JSON is especially well suited data exchange and is commonly used in APIs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JSON (JavaScript Object Notation) is a lightweight data-interchange format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It is easy for humans to read and write. It is easy for machines to parse and generate 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115640" y="274680"/>
            <a:ext cx="757080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WEB API’s and</a:t>
            </a:r>
            <a:br/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 Structured data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51957</TotalTime>
  <Words>811</Words>
  <Application>Microsoft Office PowerPoint</Application>
  <PresentationFormat>On-screen Show (4:3)</PresentationFormat>
  <Paragraphs>122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Gill Sans</vt:lpstr>
      <vt:lpstr>Gill Sans MT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Hec Paris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Hec Paris</dc:creator>
  <dc:description/>
  <cp:lastModifiedBy> </cp:lastModifiedBy>
  <cp:revision>739</cp:revision>
  <cp:lastPrinted>2016-09-19T09:56:14Z</cp:lastPrinted>
  <dcterms:created xsi:type="dcterms:W3CDTF">2013-07-22T09:49:07Z</dcterms:created>
  <dcterms:modified xsi:type="dcterms:W3CDTF">2019-05-05T13:04:40Z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Hec Paris</vt:lpwstr>
  </property>
  <property fmtid="{D5CDD505-2E9C-101B-9397-08002B2CF9AE}" pid="4" name="ContentTypeId">
    <vt:lpwstr>0x01010071AE958051ADA443A3729C9C436D94D9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9</vt:i4>
  </property>
</Properties>
</file>