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58BD3-699B-43FF-BE2C-7A35B514B5A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975B8-A148-4B00-B681-6A10A2FD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9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8A4CC6-0588-42D7-B9A8-3F7EE5A141D4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2562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8A4CC6-0588-42D7-B9A8-3F7EE5A141D4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50205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1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600" y="396432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5874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232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8639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52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44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60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52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44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29362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84C8D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1pPr>
            <a:lvl2pPr marL="971550" indent="-51435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2pPr>
            <a:lvl3pPr marL="13716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3pPr>
            <a:lvl4pPr marL="18288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4pPr>
            <a:lvl5pPr marL="22860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enter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 b="1" i="0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/>
              <a:t>TITLE OF TEXT SLIDE</a:t>
            </a:r>
          </a:p>
        </p:txBody>
      </p:sp>
      <p:pic>
        <p:nvPicPr>
          <p:cNvPr id="6" name="Image 5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621233" y="6348719"/>
            <a:ext cx="87615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14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895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2869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4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600" y="274680"/>
            <a:ext cx="109723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8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2114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232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67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006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3200" b="0" strike="noStrike" spc="-1">
                <a:solidFill>
                  <a:srgbClr val="000000"/>
                </a:solidFill>
                <a:latin typeface="Gill Sans"/>
              </a:rPr>
              <a:t>Click here to enter your text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1" strike="noStrike" cap="all" spc="-1">
                <a:solidFill>
                  <a:srgbClr val="084C8D"/>
                </a:solidFill>
                <a:latin typeface="Gill Sans"/>
              </a:rPr>
              <a:t>TITLE OF TEXT SLIDE</a:t>
            </a:r>
            <a:endParaRPr lang="fr-FR" sz="44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" name="Image 5"/>
          <p:cNvPicPr/>
          <p:nvPr/>
        </p:nvPicPr>
        <p:blipFill>
          <a:blip r:embed="rId15"/>
          <a:srcRect b="35071"/>
          <a:stretch/>
        </p:blipFill>
        <p:spPr>
          <a:xfrm>
            <a:off x="621120" y="6348600"/>
            <a:ext cx="875520" cy="279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10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440" indent="-514080" algn="l" defTabSz="914400" rtl="0" eaLnBrk="1" latinLnBrk="0" hangingPunct="1">
        <a:lnSpc>
          <a:spcPct val="100000"/>
        </a:lnSpc>
        <a:spcBef>
          <a:spcPts val="641"/>
        </a:spcBef>
        <a:buClr>
          <a:srgbClr val="084C8D"/>
        </a:buClr>
        <a:buFont typeface="Wingdings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2"/>
          <p:cNvSpPr txBox="1"/>
          <p:nvPr/>
        </p:nvSpPr>
        <p:spPr>
          <a:xfrm>
            <a:off x="1981380" y="34776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cap="all" spc="-1" dirty="0">
                <a:solidFill>
                  <a:srgbClr val="084C8D"/>
                </a:solidFill>
                <a:latin typeface="Gill Sans"/>
                <a:ea typeface="DejaVu Sans"/>
                <a:cs typeface="DejaVu Sans"/>
              </a:rPr>
              <a:t>Current Research Agenda</a:t>
            </a:r>
            <a:endParaRPr lang="en-US" sz="2400" spc="-1" dirty="0">
              <a:solidFill>
                <a:srgbClr val="000000"/>
              </a:solidFill>
              <a:latin typeface="Gill Sans MT"/>
              <a:ea typeface="DejaVu Sans"/>
              <a:cs typeface="DejaVu San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CFCCDF-28FF-48F8-9B51-BA8E2A5153C6}"/>
              </a:ext>
            </a:extLst>
          </p:cNvPr>
          <p:cNvSpPr txBox="1">
            <a:spLocks/>
          </p:cNvSpPr>
          <p:nvPr/>
        </p:nvSpPr>
        <p:spPr>
          <a:xfrm>
            <a:off x="4124808" y="2291360"/>
            <a:ext cx="2010950" cy="978900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" rIns="3600" anchor="ctr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              Work   Structures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ECE92AB-08D6-4A85-B7A9-4C244A3963D8}"/>
              </a:ext>
            </a:extLst>
          </p:cNvPr>
          <p:cNvSpPr txBox="1">
            <a:spLocks/>
          </p:cNvSpPr>
          <p:nvPr/>
        </p:nvSpPr>
        <p:spPr>
          <a:xfrm>
            <a:off x="6135758" y="2291360"/>
            <a:ext cx="2010950" cy="978900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" rIns="3600" anchor="ctr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</a:t>
            </a:r>
            <a:r>
              <a:rPr lang="en-US" sz="180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GOVERNANCE       </a:t>
            </a:r>
            <a:endParaRPr lang="en-US" sz="1800" dirty="0">
              <a:solidFill>
                <a:prstClr val="black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DA22EA96-9CB7-4D4D-B161-EC8BA01FF494}"/>
              </a:ext>
            </a:extLst>
          </p:cNvPr>
          <p:cNvSpPr txBox="1">
            <a:spLocks/>
          </p:cNvSpPr>
          <p:nvPr/>
        </p:nvSpPr>
        <p:spPr>
          <a:xfrm>
            <a:off x="4124808" y="3270261"/>
            <a:ext cx="4021900" cy="1129457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0" rIns="36000" anchor="ctr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     Community Ideologies</a:t>
            </a:r>
          </a:p>
        </p:txBody>
      </p:sp>
      <p:pic>
        <p:nvPicPr>
          <p:cNvPr id="7" name="Picture 6" descr="C:\Documents and Settings\190132\Desktop\network.png">
            <a:extLst>
              <a:ext uri="{FF2B5EF4-FFF2-40B4-BE49-F238E27FC236}">
                <a16:creationId xmlns:a16="http://schemas.microsoft.com/office/drawing/2014/main" id="{68C1226D-FDF3-43AA-ACB2-C070D0B4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0174" y="2547813"/>
            <a:ext cx="475193" cy="5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tacks_image_83_1.png">
            <a:extLst>
              <a:ext uri="{FF2B5EF4-FFF2-40B4-BE49-F238E27FC236}">
                <a16:creationId xmlns:a16="http://schemas.microsoft.com/office/drawing/2014/main" id="{9ED023DD-31DA-41D4-AF96-835FB0DAD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14" y="2599073"/>
            <a:ext cx="485370" cy="430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6E45E-9C92-4563-8B75-A6A8A2F6A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73" y="3571187"/>
            <a:ext cx="527602" cy="527602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750DB20-74E2-4337-83EC-37135AA09501}"/>
              </a:ext>
            </a:extLst>
          </p:cNvPr>
          <p:cNvCxnSpPr>
            <a:cxnSpLocks/>
            <a:stCxn id="3" idx="1"/>
            <a:endCxn id="20" idx="2"/>
          </p:cNvCxnSpPr>
          <p:nvPr/>
        </p:nvCxnSpPr>
        <p:spPr>
          <a:xfrm rot="10800000">
            <a:off x="2890219" y="2399153"/>
            <a:ext cx="1234591" cy="381659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AC5D47-D550-4DB7-82FB-728996E88E49}"/>
              </a:ext>
            </a:extLst>
          </p:cNvPr>
          <p:cNvSpPr txBox="1"/>
          <p:nvPr/>
        </p:nvSpPr>
        <p:spPr>
          <a:xfrm>
            <a:off x="1591204" y="1475821"/>
            <a:ext cx="259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Does task structure matter? </a:t>
            </a:r>
          </a:p>
          <a:p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(forthcoming ISR)</a:t>
            </a:r>
            <a:endParaRPr lang="en-GB" dirty="0">
              <a:solidFill>
                <a:prstClr val="black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EF7AF0-B324-46B7-ADA9-F1932043520D}"/>
              </a:ext>
            </a:extLst>
          </p:cNvPr>
          <p:cNvSpPr txBox="1"/>
          <p:nvPr/>
        </p:nvSpPr>
        <p:spPr>
          <a:xfrm>
            <a:off x="1591204" y="3140431"/>
            <a:ext cx="2598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Ideological shifts in open source orchestration</a:t>
            </a:r>
          </a:p>
          <a:p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(Under review, EJIS Special Issue)</a:t>
            </a:r>
            <a:endParaRPr lang="en-GB" dirty="0">
              <a:solidFill>
                <a:prstClr val="black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F48822D-6E58-4A8D-8C8F-3A9733255706}"/>
              </a:ext>
            </a:extLst>
          </p:cNvPr>
          <p:cNvCxnSpPr>
            <a:cxnSpLocks/>
            <a:stCxn id="3" idx="1"/>
            <a:endCxn id="34" idx="0"/>
          </p:cNvCxnSpPr>
          <p:nvPr/>
        </p:nvCxnSpPr>
        <p:spPr>
          <a:xfrm rot="10800000" flipV="1">
            <a:off x="2890219" y="2780810"/>
            <a:ext cx="1234591" cy="359620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B786A68-213F-42AA-BEF2-E18E033B3CA7}"/>
              </a:ext>
            </a:extLst>
          </p:cNvPr>
          <p:cNvCxnSpPr>
            <a:cxnSpLocks/>
            <a:stCxn id="4" idx="3"/>
            <a:endCxn id="48" idx="2"/>
          </p:cNvCxnSpPr>
          <p:nvPr/>
        </p:nvCxnSpPr>
        <p:spPr>
          <a:xfrm flipV="1">
            <a:off x="8146709" y="2438936"/>
            <a:ext cx="1261399" cy="341875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CD8323E-8F33-40A8-AF9C-6B430D52B9DB}"/>
              </a:ext>
            </a:extLst>
          </p:cNvPr>
          <p:cNvSpPr txBox="1"/>
          <p:nvPr/>
        </p:nvSpPr>
        <p:spPr>
          <a:xfrm>
            <a:off x="8170334" y="1515605"/>
            <a:ext cx="247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Leveraging the social influence to tackle endogeneity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C452BB-4A3D-4996-A029-2E50AF973435}"/>
              </a:ext>
            </a:extLst>
          </p:cNvPr>
          <p:cNvSpPr txBox="1"/>
          <p:nvPr/>
        </p:nvSpPr>
        <p:spPr>
          <a:xfrm>
            <a:off x="8157082" y="3182733"/>
            <a:ext cx="25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Restrictions in open source</a:t>
            </a:r>
          </a:p>
          <a:p>
            <a:r>
              <a:rPr lang="en-IN" b="1" i="1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(ICIS proceedings)</a:t>
            </a:r>
            <a:endParaRPr lang="en-GB" b="1" i="1" dirty="0">
              <a:solidFill>
                <a:prstClr val="black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574CF0-E1B8-499A-8300-5B527C6A0168}"/>
              </a:ext>
            </a:extLst>
          </p:cNvPr>
          <p:cNvCxnSpPr>
            <a:cxnSpLocks/>
            <a:stCxn id="4" idx="3"/>
            <a:endCxn id="53" idx="0"/>
          </p:cNvCxnSpPr>
          <p:nvPr/>
        </p:nvCxnSpPr>
        <p:spPr>
          <a:xfrm>
            <a:off x="8146709" y="2780811"/>
            <a:ext cx="1265833" cy="40192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8CC7DB-49E1-4980-98C7-D9C6A303CDAD}"/>
              </a:ext>
            </a:extLst>
          </p:cNvPr>
          <p:cNvCxnSpPr>
            <a:stCxn id="5" idx="2"/>
          </p:cNvCxnSpPr>
          <p:nvPr/>
        </p:nvCxnSpPr>
        <p:spPr>
          <a:xfrm>
            <a:off x="6135758" y="4399717"/>
            <a:ext cx="0" cy="53009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46BC1D8-3947-4190-8064-4EBD9C482FE3}"/>
              </a:ext>
            </a:extLst>
          </p:cNvPr>
          <p:cNvSpPr txBox="1"/>
          <p:nvPr/>
        </p:nvSpPr>
        <p:spPr>
          <a:xfrm>
            <a:off x="4897985" y="4929810"/>
            <a:ext cx="247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Socio-technical affordances of GitHub</a:t>
            </a:r>
            <a:endParaRPr lang="en-GB" dirty="0">
              <a:solidFill>
                <a:prstClr val="black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2DE45B-DE9E-4074-8EAA-B750C7E44D2A}"/>
              </a:ext>
            </a:extLst>
          </p:cNvPr>
          <p:cNvSpPr/>
          <p:nvPr/>
        </p:nvSpPr>
        <p:spPr>
          <a:xfrm>
            <a:off x="8187018" y="3203129"/>
            <a:ext cx="2413778" cy="895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>
              <a:solidFill>
                <a:prstClr val="white"/>
              </a:solid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36483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/>
      <p:bldP spid="48" grpId="0"/>
      <p:bldP spid="53" grpId="0"/>
      <p:bldP spid="60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2"/>
          <p:cNvSpPr txBox="1"/>
          <p:nvPr/>
        </p:nvSpPr>
        <p:spPr>
          <a:xfrm>
            <a:off x="1981380" y="34776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cap="all" spc="-1" dirty="0">
                <a:solidFill>
                  <a:srgbClr val="084C8D"/>
                </a:solidFill>
                <a:latin typeface="Gill Sans"/>
                <a:ea typeface="DejaVu Sans"/>
                <a:cs typeface="DejaVu Sans"/>
              </a:rPr>
              <a:t>Current Research Agenda</a:t>
            </a:r>
            <a:endParaRPr lang="en-US" sz="2400" spc="-1" dirty="0">
              <a:solidFill>
                <a:srgbClr val="000000"/>
              </a:solidFill>
              <a:latin typeface="Gill Sans MT"/>
              <a:ea typeface="DejaVu Sans"/>
              <a:cs typeface="DejaVu San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CFCCDF-28FF-48F8-9B51-BA8E2A5153C6}"/>
              </a:ext>
            </a:extLst>
          </p:cNvPr>
          <p:cNvSpPr txBox="1">
            <a:spLocks/>
          </p:cNvSpPr>
          <p:nvPr/>
        </p:nvSpPr>
        <p:spPr>
          <a:xfrm>
            <a:off x="5522614" y="2589291"/>
            <a:ext cx="2969536" cy="891780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" rIns="3600" anchor="t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         Work Structure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ECE92AB-08D6-4A85-B7A9-4C244A3963D8}"/>
              </a:ext>
            </a:extLst>
          </p:cNvPr>
          <p:cNvSpPr txBox="1">
            <a:spLocks/>
          </p:cNvSpPr>
          <p:nvPr/>
        </p:nvSpPr>
        <p:spPr>
          <a:xfrm>
            <a:off x="4810297" y="1928385"/>
            <a:ext cx="3681853" cy="1552685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" rIns="3600" anchor="t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                  Team Composition   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DA22EA96-9CB7-4D4D-B161-EC8BA01FF494}"/>
              </a:ext>
            </a:extLst>
          </p:cNvPr>
          <p:cNvSpPr txBox="1">
            <a:spLocks/>
          </p:cNvSpPr>
          <p:nvPr/>
        </p:nvSpPr>
        <p:spPr>
          <a:xfrm>
            <a:off x="4124809" y="1161904"/>
            <a:ext cx="4367342" cy="2319168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36000" rIns="36000" anchor="t" anchorCtr="1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                              Community Ideology</a:t>
            </a:r>
          </a:p>
        </p:txBody>
      </p:sp>
      <p:pic>
        <p:nvPicPr>
          <p:cNvPr id="7" name="Picture 6" descr="C:\Documents and Settings\190132\Desktop\network.png">
            <a:extLst>
              <a:ext uri="{FF2B5EF4-FFF2-40B4-BE49-F238E27FC236}">
                <a16:creationId xmlns:a16="http://schemas.microsoft.com/office/drawing/2014/main" id="{68C1226D-FDF3-43AA-ACB2-C070D0B4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1185" y="2669999"/>
            <a:ext cx="323771" cy="36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tacks_image_83_1.png">
            <a:extLst>
              <a:ext uri="{FF2B5EF4-FFF2-40B4-BE49-F238E27FC236}">
                <a16:creationId xmlns:a16="http://schemas.microsoft.com/office/drawing/2014/main" id="{9ED023DD-31DA-41D4-AF96-835FB0DAD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9" y="1991758"/>
            <a:ext cx="527168" cy="467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6E45E-9C92-4563-8B75-A6A8A2F6A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0" y="1207168"/>
            <a:ext cx="527602" cy="5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954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</vt:lpstr>
      <vt:lpstr>Gill Sans MT</vt:lpstr>
      <vt:lpstr>Times New Roman</vt:lpstr>
      <vt:lpstr>Wingdings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Poonacha Medappa</dc:creator>
  <cp:lastModifiedBy> </cp:lastModifiedBy>
  <cp:revision>5</cp:revision>
  <dcterms:created xsi:type="dcterms:W3CDTF">2019-06-11T14:00:24Z</dcterms:created>
  <dcterms:modified xsi:type="dcterms:W3CDTF">2019-06-11T14:29:21Z</dcterms:modified>
</cp:coreProperties>
</file>