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84" r:id="rId2"/>
    <p:sldId id="296" r:id="rId3"/>
    <p:sldId id="318" r:id="rId4"/>
    <p:sldId id="294" r:id="rId5"/>
    <p:sldId id="313" r:id="rId6"/>
    <p:sldId id="314" r:id="rId7"/>
    <p:sldId id="315" r:id="rId8"/>
    <p:sldId id="317" r:id="rId9"/>
    <p:sldId id="316" r:id="rId10"/>
    <p:sldId id="295" r:id="rId11"/>
    <p:sldId id="293" r:id="rId12"/>
    <p:sldId id="292" r:id="rId13"/>
    <p:sldId id="291" r:id="rId14"/>
    <p:sldId id="28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7E72AB"/>
    <a:srgbClr val="4472C4"/>
    <a:srgbClr val="FFE699"/>
    <a:srgbClr val="DAE3F3"/>
    <a:srgbClr val="C5E0B4"/>
    <a:srgbClr val="F4B183"/>
    <a:srgbClr val="E7E6E6"/>
    <a:srgbClr val="0000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8"/>
    <p:restoredTop sz="93988"/>
  </p:normalViewPr>
  <p:slideViewPr>
    <p:cSldViewPr snapToGrid="0" snapToObjects="1">
      <p:cViewPr>
        <p:scale>
          <a:sx n="165" d="100"/>
          <a:sy n="165" d="100"/>
        </p:scale>
        <p:origin x="5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69BD5-6E58-9740-9513-9B7EE56CC09E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1F170-33F4-FC49-850E-C07A51FC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4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1F170-33F4-FC49-850E-C07A51FC47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15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1F170-33F4-FC49-850E-C07A51FC47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1F170-33F4-FC49-850E-C07A51FC47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40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1F170-33F4-FC49-850E-C07A51FC47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14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1F170-33F4-FC49-850E-C07A51FC47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1F170-33F4-FC49-850E-C07A51FC47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1F170-33F4-FC49-850E-C07A51FC47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78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1F170-33F4-FC49-850E-C07A51FC47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1F170-33F4-FC49-850E-C07A51FC47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52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1F170-33F4-FC49-850E-C07A51FC47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45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1F170-33F4-FC49-850E-C07A51FC47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2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1F170-33F4-FC49-850E-C07A51FC47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2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5553-E807-1C41-B3FD-8A4495867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4A54B-C6C6-0E45-9B83-AB02F5F70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8E853-5CB6-AF4C-8D8E-558091C0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AE4A-7EF8-1C4B-B7EE-A693E5C5672D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6AE1-E9E6-3E4A-AF90-714E114E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27CA2-E6C3-A34F-93DD-8B55AD6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07CE-8DAB-5F48-AFDC-01AEB835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3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6D90-BA62-D347-8CE2-FB7AC92B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5D2C8-4D4B-C84A-940E-531CEE69F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05228-2101-E94A-8EFA-F9869240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AE4A-7EF8-1C4B-B7EE-A693E5C5672D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E62C0-CB98-3349-ADE0-CDBF8F70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5EE51-96EA-D846-9932-87C50C45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07CE-8DAB-5F48-AFDC-01AEB835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3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088BE-0CE2-3042-8198-9642871B5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52FD6-983F-DE4C-BE76-33492F277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E965A-2AE0-474E-9ED0-8783BF54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AE4A-7EF8-1C4B-B7EE-A693E5C5672D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5F1B-FF28-5D43-8A68-1C4E3688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3F233-9A64-8F46-818E-7D501863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07CE-8DAB-5F48-AFDC-01AEB835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6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2EB9-1405-BD42-8421-64B6E90A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0EC46-2EAF-FF4A-99F9-E0470EE95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3AE86-23E4-BD40-A694-286AFF87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AE4A-7EF8-1C4B-B7EE-A693E5C5672D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7AFF1-9791-2546-AFD2-94AA088F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AE39C-5B6B-A145-8513-13589484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07CE-8DAB-5F48-AFDC-01AEB835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4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64F7-BD90-5F49-A1D6-B2488EEB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58C66-CDA4-A34C-BFF2-8B996E510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96D4C-B4B9-A547-98FC-254BD9E8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AE4A-7EF8-1C4B-B7EE-A693E5C5672D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830E-A033-2D45-930F-B2E9D3AF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936FD-D97F-CC48-AEA7-04CC737F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07CE-8DAB-5F48-AFDC-01AEB835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5C4F-0A6D-1A46-9265-7B561E5B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6731-742F-F24B-A765-054F072F3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0F6B7-AB79-6C43-9305-0854E0E06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D5CE5-4952-4249-A2A0-E3F1C3D4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AE4A-7EF8-1C4B-B7EE-A693E5C5672D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E8540-261D-C447-9C19-55E5F9A0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BB49-E4F2-C949-96B2-96FE69CD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07CE-8DAB-5F48-AFDC-01AEB835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1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B0BE-3AE3-8646-B22B-8589A5123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E1F97-C0B0-1E46-9EA4-3E1D0C049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A00D8-6F1E-B649-AB7F-175EE1675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1CEF4-C8C7-E141-9704-E27B27FB3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374D5-5E11-594A-820C-26EFA55AF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A5D9C-5A22-E949-A95B-A049A4B8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AE4A-7EF8-1C4B-B7EE-A693E5C5672D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96EED-D2B0-3B4B-BBF3-B0F69553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F4B3C-CB16-E440-90B6-4FC5457F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07CE-8DAB-5F48-AFDC-01AEB835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4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8AE0-F15A-BA4E-A5E5-9EB2BAB6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B959F-CFD4-2C41-A67A-825F8E37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AE4A-7EF8-1C4B-B7EE-A693E5C5672D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2A52D-6E12-7E4E-BE7C-1D5C6DF3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34423-28AF-934E-A42A-FF7EEEFD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07CE-8DAB-5F48-AFDC-01AEB835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9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B8662-161E-9A4E-AAF6-4FE81289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AE4A-7EF8-1C4B-B7EE-A693E5C5672D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6B762-6AF2-C94C-8202-56E904CA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48C73-3F1C-0E49-B3D6-D10BF3A4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07CE-8DAB-5F48-AFDC-01AEB835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FFD0-BC09-6C45-86EE-17C6D5EF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11B2-E54B-0E44-B9E0-D3DD0D387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84156-7C22-4C42-AA26-758E29DAE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35FCC-C3BB-0D44-9A3A-7F55A21A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AE4A-7EF8-1C4B-B7EE-A693E5C5672D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3F200-B060-1E44-9D14-95DEDA34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F1105-E89B-8540-BC7E-13343176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07CE-8DAB-5F48-AFDC-01AEB835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8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4FA5-04F5-A74B-835B-5B2CD2BA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9D260-E55E-4B42-BF19-C38A24860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3C4C3-CA09-AB49-8C02-FF5F34B6A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FCB42-A50F-A94B-B67A-B6D97409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AE4A-7EF8-1C4B-B7EE-A693E5C5672D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92552-FF6B-5E48-BADE-657B87B2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753D0-3679-B648-8B12-852F1328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07CE-8DAB-5F48-AFDC-01AEB835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3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81406-E8E7-154B-B6BC-CF242B68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7CB6A-D41E-604A-8075-AFA383167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0334A-FC2F-E14D-892D-70EA0025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BAE4A-7EF8-1C4B-B7EE-A693E5C5672D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36B25-A547-484A-B501-929F4C70E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E82DB-0518-444D-9638-6ECC1EAFA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807CE-8DAB-5F48-AFDC-01AEB835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3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0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0.png"/><Relationship Id="rId5" Type="http://schemas.openxmlformats.org/officeDocument/2006/relationships/image" Target="../media/image280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0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arxiv.org/pdf/2005.05142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tif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hyperlink" Target="https://terrytao.wordpress.com/2018/12/28/polymath-15-eleventh-thread-writing-up-the-results-and-exploring-negative-t/#comment-50995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0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tiff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4357C5CA-635A-6047-B126-35C90284C533}"/>
              </a:ext>
            </a:extLst>
          </p:cNvPr>
          <p:cNvSpPr txBox="1"/>
          <p:nvPr/>
        </p:nvSpPr>
        <p:spPr>
          <a:xfrm>
            <a:off x="5019779" y="3837063"/>
            <a:ext cx="2249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December 2021</a:t>
            </a:r>
          </a:p>
          <a:p>
            <a:pPr algn="ctr"/>
            <a:endParaRPr lang="en-US" sz="2400" dirty="0"/>
          </a:p>
          <a:p>
            <a:pPr algn="ctr"/>
            <a:r>
              <a:rPr lang="en-US"/>
              <a:t>V1.2 </a:t>
            </a:r>
            <a:r>
              <a:rPr lang="en-US" dirty="0"/>
              <a:t>(DRAFT)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0FA3772-BD6D-894C-9F32-DD44C84AA13A}"/>
                  </a:ext>
                </a:extLst>
              </p:cNvPr>
              <p:cNvSpPr txBox="1"/>
              <p:nvPr/>
            </p:nvSpPr>
            <p:spPr>
              <a:xfrm>
                <a:off x="4151548" y="1139767"/>
                <a:ext cx="3839962" cy="1771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Few observations on the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zeros of </a:t>
                </a:r>
                <a14:m>
                  <m:oMath xmlns:m="http://schemas.openxmlformats.org/officeDocument/2006/math">
                    <m:r>
                      <a:rPr lang="en-NL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2800" i="1" baseline="-250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800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sz="2800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0FA3772-BD6D-894C-9F32-DD44C84AA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548" y="1139767"/>
                <a:ext cx="3839962" cy="1771319"/>
              </a:xfrm>
              <a:prstGeom prst="rect">
                <a:avLst/>
              </a:prstGeom>
              <a:blipFill>
                <a:blip r:embed="rId2"/>
                <a:stretch>
                  <a:fillRect l="-2632" r="-263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887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5B355B1-0121-2740-B7D5-E439B04DD434}"/>
              </a:ext>
            </a:extLst>
          </p:cNvPr>
          <p:cNvCxnSpPr/>
          <p:nvPr/>
        </p:nvCxnSpPr>
        <p:spPr>
          <a:xfrm>
            <a:off x="-25878" y="43450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DE07A1C-8DE7-7E48-B2CE-0E04C34B0AC9}"/>
              </a:ext>
            </a:extLst>
          </p:cNvPr>
          <p:cNvSpPr txBox="1"/>
          <p:nvPr/>
        </p:nvSpPr>
        <p:spPr>
          <a:xfrm>
            <a:off x="6433855" y="6166379"/>
            <a:ext cx="550924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2.</a:t>
            </a:r>
            <a:r>
              <a:rPr lang="en-US" sz="1200" dirty="0"/>
              <a:t> </a:t>
            </a:r>
            <a:r>
              <a:rPr lang="en-US" sz="1200" dirty="0">
                <a:cs typeface="Verdana" panose="020B0604030504040204" pitchFamily="34" charset="0"/>
              </a:rPr>
              <a:t>Trajectories of zeros off the critical line can cross each other due to a strong y-drift. 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80A1E-D294-FE4B-8F28-595DE6756EC2}"/>
              </a:ext>
            </a:extLst>
          </p:cNvPr>
          <p:cNvSpPr txBox="1"/>
          <p:nvPr/>
        </p:nvSpPr>
        <p:spPr>
          <a:xfrm>
            <a:off x="428200" y="6004625"/>
            <a:ext cx="1926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Zeros on the critical line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97CB1E-602D-1249-947E-29B0054ACDA6}"/>
              </a:ext>
            </a:extLst>
          </p:cNvPr>
          <p:cNvCxnSpPr>
            <a:cxnSpLocks/>
          </p:cNvCxnSpPr>
          <p:nvPr/>
        </p:nvCxnSpPr>
        <p:spPr>
          <a:xfrm>
            <a:off x="361059" y="6161512"/>
            <a:ext cx="14641" cy="3090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F25AEF-7059-2142-8388-64B20D06F737}"/>
              </a:ext>
            </a:extLst>
          </p:cNvPr>
          <p:cNvSpPr txBox="1"/>
          <p:nvPr/>
        </p:nvSpPr>
        <p:spPr>
          <a:xfrm>
            <a:off x="428200" y="6269608"/>
            <a:ext cx="193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Zeros off the critical line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81076E-BC3F-954F-9562-4B953DC60751}"/>
              </a:ext>
            </a:extLst>
          </p:cNvPr>
          <p:cNvCxnSpPr>
            <a:cxnSpLocks/>
          </p:cNvCxnSpPr>
          <p:nvPr/>
        </p:nvCxnSpPr>
        <p:spPr>
          <a:xfrm flipV="1">
            <a:off x="361059" y="6439897"/>
            <a:ext cx="29283" cy="914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AD947B-08AB-304A-A18E-E39AE490907D}"/>
                  </a:ext>
                </a:extLst>
              </p:cNvPr>
              <p:cNvSpPr txBox="1"/>
              <p:nvPr/>
            </p:nvSpPr>
            <p:spPr>
              <a:xfrm>
                <a:off x="367586" y="-47451"/>
                <a:ext cx="118090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Trajectories of zeros of </a:t>
                </a:r>
                <a14:m>
                  <m:oMath xmlns:m="http://schemas.openxmlformats.org/officeDocument/2006/math">
                    <m:r>
                      <a:rPr lang="en-NL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2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(s) (left) </a:t>
                </a:r>
                <a:r>
                  <a:rPr lang="en-US" sz="2400" dirty="0"/>
                  <a:t>mapped to </a:t>
                </a:r>
                <a14:m>
                  <m:oMath xmlns:m="http://schemas.openxmlformats.org/officeDocument/2006/math">
                    <m:r>
                      <a:rPr lang="en-NL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Jt</a:t>
                </a:r>
                <a:r>
                  <a:rPr lang="en-US" sz="2400" dirty="0">
                    <a:solidFill>
                      <a:schemeClr val="tx1"/>
                    </a:solidFill>
                  </a:rPr>
                  <a:t>(s)) (right) from t = 0..-30, y = 400..600 </a:t>
                </a:r>
                <a:endParaRPr lang="en-US" sz="2400" baseline="-25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AD947B-08AB-304A-A18E-E39AE490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86" y="-47451"/>
                <a:ext cx="11809046" cy="461665"/>
              </a:xfrm>
              <a:prstGeom prst="rect">
                <a:avLst/>
              </a:prstGeom>
              <a:blipFill>
                <a:blip r:embed="rId3"/>
                <a:stretch>
                  <a:fillRect l="-752" t="-8108" b="-2973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>
            <a:extLst>
              <a:ext uri="{FF2B5EF4-FFF2-40B4-BE49-F238E27FC236}">
                <a16:creationId xmlns:a16="http://schemas.microsoft.com/office/drawing/2014/main" id="{1FE4C47B-1451-7241-ADCA-5401BEB6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" y="1429752"/>
            <a:ext cx="6214404" cy="463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B9D0A1-C455-664D-A784-14B51CF67A54}"/>
              </a:ext>
            </a:extLst>
          </p:cNvPr>
          <p:cNvCxnSpPr/>
          <p:nvPr/>
        </p:nvCxnSpPr>
        <p:spPr>
          <a:xfrm>
            <a:off x="5244663" y="991588"/>
            <a:ext cx="0" cy="527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8" name="Picture 10">
            <a:extLst>
              <a:ext uri="{FF2B5EF4-FFF2-40B4-BE49-F238E27FC236}">
                <a16:creationId xmlns:a16="http://schemas.microsoft.com/office/drawing/2014/main" id="{BAC95DDF-F4AA-0946-8E4D-3DB34C77E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835" y="1429752"/>
            <a:ext cx="5955288" cy="463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C9D565-8708-AF44-BBB6-ABB7AF2E52E0}"/>
              </a:ext>
            </a:extLst>
          </p:cNvPr>
          <p:cNvSpPr txBox="1"/>
          <p:nvPr/>
        </p:nvSpPr>
        <p:spPr>
          <a:xfrm>
            <a:off x="675865" y="661271"/>
            <a:ext cx="526354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1.</a:t>
            </a:r>
            <a:r>
              <a:rPr lang="en-US" sz="1200" dirty="0"/>
              <a:t> </a:t>
            </a:r>
            <a:r>
              <a:rPr lang="en-US" sz="1200" dirty="0">
                <a:cs typeface="Verdana" panose="020B0604030504040204" pitchFamily="34" charset="0"/>
              </a:rPr>
              <a:t>Trajectories of zeros off the critical line appear to cluster around horizontal lines. This becomes clearer on later slides.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15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5B355B1-0121-2740-B7D5-E439B04DD434}"/>
              </a:ext>
            </a:extLst>
          </p:cNvPr>
          <p:cNvCxnSpPr/>
          <p:nvPr/>
        </p:nvCxnSpPr>
        <p:spPr>
          <a:xfrm>
            <a:off x="-25878" y="43450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DE07A1C-8DE7-7E48-B2CE-0E04C34B0AC9}"/>
              </a:ext>
            </a:extLst>
          </p:cNvPr>
          <p:cNvSpPr txBox="1"/>
          <p:nvPr/>
        </p:nvSpPr>
        <p:spPr>
          <a:xfrm>
            <a:off x="198121" y="559667"/>
            <a:ext cx="479298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1.</a:t>
            </a:r>
            <a:r>
              <a:rPr lang="en-US" sz="1200" dirty="0"/>
              <a:t> The remaining </a:t>
            </a:r>
            <a:r>
              <a:rPr lang="en-US" sz="1200" dirty="0">
                <a:cs typeface="Verdana" panose="020B0604030504040204" pitchFamily="34" charset="0"/>
              </a:rPr>
              <a:t>zeros to be mapped to the critical line have become almost vertical at this height.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AD947B-08AB-304A-A18E-E39AE490907D}"/>
                  </a:ext>
                </a:extLst>
              </p:cNvPr>
              <p:cNvSpPr txBox="1"/>
              <p:nvPr/>
            </p:nvSpPr>
            <p:spPr>
              <a:xfrm>
                <a:off x="680699" y="-28622"/>
                <a:ext cx="10885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Location of the zeros of </a:t>
                </a:r>
                <a14:m>
                  <m:oMath xmlns:m="http://schemas.openxmlformats.org/officeDocument/2006/math">
                    <m:r>
                      <a:rPr lang="en-NL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2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(s) (left) </a:t>
                </a:r>
                <a:r>
                  <a:rPr lang="en-US" sz="2400" dirty="0"/>
                  <a:t>mapped to </a:t>
                </a:r>
                <a14:m>
                  <m:oMath xmlns:m="http://schemas.openxmlformats.org/officeDocument/2006/math">
                    <m:r>
                      <a:rPr lang="en-NL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Jt</a:t>
                </a:r>
                <a:r>
                  <a:rPr lang="en-US" sz="2400" dirty="0">
                    <a:solidFill>
                      <a:schemeClr val="tx1"/>
                    </a:solidFill>
                  </a:rPr>
                  <a:t>(s)) (right) at t = </a:t>
                </a:r>
                <a:r>
                  <a:rPr lang="en-US" sz="2400" dirty="0"/>
                  <a:t>-30, , y = 6999..7050 </a:t>
                </a:r>
                <a:endParaRPr lang="en-US" sz="2400" baseline="-25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AD947B-08AB-304A-A18E-E39AE490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9" y="-28622"/>
                <a:ext cx="10885746" cy="461665"/>
              </a:xfrm>
              <a:prstGeom prst="rect">
                <a:avLst/>
              </a:prstGeom>
              <a:blipFill>
                <a:blip r:embed="rId3"/>
                <a:stretch>
                  <a:fillRect l="-816" t="-7895" r="-1282" b="-2894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C84ADB5A-F9D6-C94B-9E2D-3F128649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683" y="1166168"/>
            <a:ext cx="6020025" cy="449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ABA4E36-0D3D-CC46-B228-9D14A7B9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0" y="1398221"/>
            <a:ext cx="6021902" cy="449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B9D0A1-C455-664D-A784-14B51CF67A54}"/>
              </a:ext>
            </a:extLst>
          </p:cNvPr>
          <p:cNvCxnSpPr/>
          <p:nvPr/>
        </p:nvCxnSpPr>
        <p:spPr>
          <a:xfrm>
            <a:off x="5360277" y="881858"/>
            <a:ext cx="0" cy="527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00150-93B4-1E4A-AED0-7508EA6D262C}"/>
              </a:ext>
            </a:extLst>
          </p:cNvPr>
          <p:cNvSpPr txBox="1"/>
          <p:nvPr/>
        </p:nvSpPr>
        <p:spPr>
          <a:xfrm>
            <a:off x="428200" y="6004625"/>
            <a:ext cx="1926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Zeros on the critical 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407B2F-EE68-5745-AD1B-1F3E08308700}"/>
              </a:ext>
            </a:extLst>
          </p:cNvPr>
          <p:cNvCxnSpPr>
            <a:cxnSpLocks/>
          </p:cNvCxnSpPr>
          <p:nvPr/>
        </p:nvCxnSpPr>
        <p:spPr>
          <a:xfrm>
            <a:off x="361059" y="6161512"/>
            <a:ext cx="14641" cy="3090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7A35FA8-D0D6-C94E-8AAD-C86F195A7356}"/>
              </a:ext>
            </a:extLst>
          </p:cNvPr>
          <p:cNvSpPr txBox="1"/>
          <p:nvPr/>
        </p:nvSpPr>
        <p:spPr>
          <a:xfrm>
            <a:off x="428200" y="6269608"/>
            <a:ext cx="193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Zeros off the critical line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3249EB-24EE-C54F-9EAE-18D3E17CEAE1}"/>
              </a:ext>
            </a:extLst>
          </p:cNvPr>
          <p:cNvCxnSpPr>
            <a:cxnSpLocks/>
          </p:cNvCxnSpPr>
          <p:nvPr/>
        </p:nvCxnSpPr>
        <p:spPr>
          <a:xfrm flipV="1">
            <a:off x="361059" y="6439897"/>
            <a:ext cx="29283" cy="914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1613A5F-6AB1-154B-A429-8B3DEDE6C5D3}"/>
              </a:ext>
            </a:extLst>
          </p:cNvPr>
          <p:cNvSpPr/>
          <p:nvPr/>
        </p:nvSpPr>
        <p:spPr>
          <a:xfrm>
            <a:off x="142586" y="1579518"/>
            <a:ext cx="262754" cy="3335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E44FD3D-7406-AB46-B3FC-534DC0460D7B}"/>
              </a:ext>
            </a:extLst>
          </p:cNvPr>
          <p:cNvSpPr/>
          <p:nvPr/>
        </p:nvSpPr>
        <p:spPr>
          <a:xfrm>
            <a:off x="6390580" y="1361027"/>
            <a:ext cx="262754" cy="3335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13E82F09-4ABC-9C4E-BBC4-681E0FD2670E}"/>
              </a:ext>
            </a:extLst>
          </p:cNvPr>
          <p:cNvSpPr/>
          <p:nvPr/>
        </p:nvSpPr>
        <p:spPr>
          <a:xfrm rot="21427559" flipV="1">
            <a:off x="357733" y="1477816"/>
            <a:ext cx="6090537" cy="294716"/>
          </a:xfrm>
          <a:prstGeom prst="arc">
            <a:avLst>
              <a:gd name="adj1" fmla="val 10828332"/>
              <a:gd name="adj2" fmla="val 21568346"/>
            </a:avLst>
          </a:prstGeom>
          <a:ln w="9525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956523-320A-2A44-A193-808690B39F97}"/>
              </a:ext>
            </a:extLst>
          </p:cNvPr>
          <p:cNvSpPr txBox="1"/>
          <p:nvPr/>
        </p:nvSpPr>
        <p:spPr>
          <a:xfrm>
            <a:off x="7260366" y="5966565"/>
            <a:ext cx="430607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2.</a:t>
            </a:r>
            <a:r>
              <a:rPr lang="en-US" sz="1200" dirty="0"/>
              <a:t> </a:t>
            </a:r>
            <a:r>
              <a:rPr lang="en-US" sz="1200" dirty="0">
                <a:cs typeface="Verdana" panose="020B0604030504040204" pitchFamily="34" charset="0"/>
              </a:rPr>
              <a:t>Mapping is now clearly recognizable and is almost 1 : 1.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198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5B355B1-0121-2740-B7D5-E439B04DD434}"/>
              </a:ext>
            </a:extLst>
          </p:cNvPr>
          <p:cNvCxnSpPr/>
          <p:nvPr/>
        </p:nvCxnSpPr>
        <p:spPr>
          <a:xfrm>
            <a:off x="-25878" y="43450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086F4CA-E8CD-C842-A489-950A47756ACF}"/>
              </a:ext>
            </a:extLst>
          </p:cNvPr>
          <p:cNvSpPr txBox="1"/>
          <p:nvPr/>
        </p:nvSpPr>
        <p:spPr>
          <a:xfrm>
            <a:off x="6408237" y="6050792"/>
            <a:ext cx="556854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2.</a:t>
            </a:r>
            <a:r>
              <a:rPr lang="en-US" sz="1200" dirty="0"/>
              <a:t> </a:t>
            </a:r>
            <a:r>
              <a:rPr lang="en-US" sz="1200" dirty="0">
                <a:cs typeface="Verdana" panose="020B0604030504040204" pitchFamily="34" charset="0"/>
              </a:rPr>
              <a:t>Gaps on the critical line become visible. Zeros on the line move vertically until they collide. It appears as if certain sections of the critical line are never ‘travelled’ on.</a:t>
            </a:r>
            <a:endParaRPr lang="en-US" sz="12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8B8B7CF-98D4-854F-86A0-D9F6BB728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6" y="1539553"/>
            <a:ext cx="5995513" cy="444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B9D0A1-C455-664D-A784-14B51CF67A54}"/>
              </a:ext>
            </a:extLst>
          </p:cNvPr>
          <p:cNvCxnSpPr/>
          <p:nvPr/>
        </p:nvCxnSpPr>
        <p:spPr>
          <a:xfrm>
            <a:off x="5265683" y="991588"/>
            <a:ext cx="0" cy="527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DD0BF901-5E96-4C46-9F36-417E70387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351" y="1539553"/>
            <a:ext cx="5944466" cy="444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5ABB11-6035-0342-ABDD-64C9F757F627}"/>
                  </a:ext>
                </a:extLst>
              </p:cNvPr>
              <p:cNvSpPr txBox="1"/>
              <p:nvPr/>
            </p:nvSpPr>
            <p:spPr>
              <a:xfrm>
                <a:off x="367586" y="-47451"/>
                <a:ext cx="118090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Trajectories of zeros of </a:t>
                </a:r>
                <a14:m>
                  <m:oMath xmlns:m="http://schemas.openxmlformats.org/officeDocument/2006/math">
                    <m:r>
                      <a:rPr lang="en-NL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2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(s) (left) </a:t>
                </a:r>
                <a:r>
                  <a:rPr lang="en-US" sz="2400" dirty="0"/>
                  <a:t>mapped to </a:t>
                </a:r>
                <a14:m>
                  <m:oMath xmlns:m="http://schemas.openxmlformats.org/officeDocument/2006/math">
                    <m:r>
                      <a:rPr lang="en-NL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Jt</a:t>
                </a:r>
                <a:r>
                  <a:rPr lang="en-US" sz="2400" dirty="0">
                    <a:solidFill>
                      <a:schemeClr val="tx1"/>
                    </a:solidFill>
                  </a:rPr>
                  <a:t>(s)) (right) from t = 0..-30, y = 6999..7050 </a:t>
                </a:r>
                <a:endParaRPr lang="en-US" sz="2400" baseline="-25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5ABB11-6035-0342-ABDD-64C9F757F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86" y="-47451"/>
                <a:ext cx="11809046" cy="461665"/>
              </a:xfrm>
              <a:prstGeom prst="rect">
                <a:avLst/>
              </a:prstGeom>
              <a:blipFill>
                <a:blip r:embed="rId5"/>
                <a:stretch>
                  <a:fillRect l="-752" t="-8108" b="-2973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4161655-4DB4-C941-94F2-82426330DE2A}"/>
              </a:ext>
            </a:extLst>
          </p:cNvPr>
          <p:cNvSpPr txBox="1"/>
          <p:nvPr/>
        </p:nvSpPr>
        <p:spPr>
          <a:xfrm>
            <a:off x="428200" y="6004625"/>
            <a:ext cx="1926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Zeros on the critical line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BF9E5D-C8DD-FB4C-B405-AFEDFF48044B}"/>
              </a:ext>
            </a:extLst>
          </p:cNvPr>
          <p:cNvCxnSpPr>
            <a:cxnSpLocks/>
          </p:cNvCxnSpPr>
          <p:nvPr/>
        </p:nvCxnSpPr>
        <p:spPr>
          <a:xfrm>
            <a:off x="361059" y="6161512"/>
            <a:ext cx="14641" cy="3090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5FD03A-2172-2545-8707-8450120B82B8}"/>
              </a:ext>
            </a:extLst>
          </p:cNvPr>
          <p:cNvSpPr txBox="1"/>
          <p:nvPr/>
        </p:nvSpPr>
        <p:spPr>
          <a:xfrm>
            <a:off x="428200" y="6269608"/>
            <a:ext cx="193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Zeros off the critical line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CD0553-A067-6F49-ACAB-42C3A4517A15}"/>
              </a:ext>
            </a:extLst>
          </p:cNvPr>
          <p:cNvCxnSpPr>
            <a:cxnSpLocks/>
          </p:cNvCxnSpPr>
          <p:nvPr/>
        </p:nvCxnSpPr>
        <p:spPr>
          <a:xfrm flipV="1">
            <a:off x="361059" y="6439897"/>
            <a:ext cx="29283" cy="914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B14CFE-8887-AA42-BCAB-05C3EE240B6D}"/>
              </a:ext>
            </a:extLst>
          </p:cNvPr>
          <p:cNvCxnSpPr>
            <a:cxnSpLocks/>
          </p:cNvCxnSpPr>
          <p:nvPr/>
        </p:nvCxnSpPr>
        <p:spPr>
          <a:xfrm>
            <a:off x="2941320" y="2026920"/>
            <a:ext cx="31718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6F3D6F-9451-7349-90A6-2EBFCA878314}"/>
              </a:ext>
            </a:extLst>
          </p:cNvPr>
          <p:cNvCxnSpPr>
            <a:cxnSpLocks/>
          </p:cNvCxnSpPr>
          <p:nvPr/>
        </p:nvCxnSpPr>
        <p:spPr>
          <a:xfrm>
            <a:off x="2948940" y="2849880"/>
            <a:ext cx="31718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9E10CA-5184-EB44-B16B-45E5A03BBC17}"/>
              </a:ext>
            </a:extLst>
          </p:cNvPr>
          <p:cNvCxnSpPr>
            <a:cxnSpLocks/>
          </p:cNvCxnSpPr>
          <p:nvPr/>
        </p:nvCxnSpPr>
        <p:spPr>
          <a:xfrm>
            <a:off x="2941320" y="3764280"/>
            <a:ext cx="31718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27E4DE-06E9-A44B-A86C-EA77886BC9E2}"/>
              </a:ext>
            </a:extLst>
          </p:cNvPr>
          <p:cNvCxnSpPr>
            <a:cxnSpLocks/>
          </p:cNvCxnSpPr>
          <p:nvPr/>
        </p:nvCxnSpPr>
        <p:spPr>
          <a:xfrm>
            <a:off x="2948940" y="4335780"/>
            <a:ext cx="31718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519FA0-EE68-F14C-8CC0-13C2165A6250}"/>
              </a:ext>
            </a:extLst>
          </p:cNvPr>
          <p:cNvCxnSpPr>
            <a:cxnSpLocks/>
          </p:cNvCxnSpPr>
          <p:nvPr/>
        </p:nvCxnSpPr>
        <p:spPr>
          <a:xfrm>
            <a:off x="2933700" y="5105400"/>
            <a:ext cx="31718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2C9256-ECB3-ED4C-998E-5C0D8A1A5A78}"/>
              </a:ext>
            </a:extLst>
          </p:cNvPr>
          <p:cNvCxnSpPr/>
          <p:nvPr/>
        </p:nvCxnSpPr>
        <p:spPr>
          <a:xfrm>
            <a:off x="4451645" y="987874"/>
            <a:ext cx="0" cy="527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DE07A1C-8DE7-7E48-B2CE-0E04C34B0AC9}"/>
              </a:ext>
            </a:extLst>
          </p:cNvPr>
          <p:cNvSpPr txBox="1"/>
          <p:nvPr/>
        </p:nvSpPr>
        <p:spPr>
          <a:xfrm>
            <a:off x="238770" y="622232"/>
            <a:ext cx="496363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1.</a:t>
            </a:r>
            <a:r>
              <a:rPr lang="en-US" sz="1200" dirty="0"/>
              <a:t> </a:t>
            </a:r>
            <a:r>
              <a:rPr lang="en-US" sz="1200" dirty="0">
                <a:cs typeface="Verdana" panose="020B0604030504040204" pitchFamily="34" charset="0"/>
              </a:rPr>
              <a:t>Zoomed in version around the 6709/10 </a:t>
            </a:r>
            <a:r>
              <a:rPr lang="en-US" sz="1200" dirty="0" err="1">
                <a:cs typeface="Verdana" panose="020B0604030504040204" pitchFamily="34" charset="0"/>
              </a:rPr>
              <a:t>Lehmer</a:t>
            </a:r>
            <a:r>
              <a:rPr lang="en-US" sz="1200" dirty="0">
                <a:cs typeface="Verdana" panose="020B0604030504040204" pitchFamily="34" charset="0"/>
              </a:rPr>
              <a:t> pair. Horizontal clusters can be seen more clearly now.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228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5B355B1-0121-2740-B7D5-E439B04DD434}"/>
              </a:ext>
            </a:extLst>
          </p:cNvPr>
          <p:cNvCxnSpPr/>
          <p:nvPr/>
        </p:nvCxnSpPr>
        <p:spPr>
          <a:xfrm>
            <a:off x="-25878" y="43450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E9217E-3FD1-7E40-BE02-C9B979C40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6" y="1300532"/>
            <a:ext cx="5892134" cy="439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0243EFD-C6A8-4946-9947-DF942AC1E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122" y="1300530"/>
            <a:ext cx="5774832" cy="451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B9D0A1-C455-664D-A784-14B51CF67A54}"/>
              </a:ext>
            </a:extLst>
          </p:cNvPr>
          <p:cNvCxnSpPr/>
          <p:nvPr/>
        </p:nvCxnSpPr>
        <p:spPr>
          <a:xfrm>
            <a:off x="3920359" y="914400"/>
            <a:ext cx="0" cy="527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760282-7840-294D-B279-C01117AB9A42}"/>
                  </a:ext>
                </a:extLst>
              </p:cNvPr>
              <p:cNvSpPr txBox="1"/>
              <p:nvPr/>
            </p:nvSpPr>
            <p:spPr>
              <a:xfrm>
                <a:off x="406930" y="-18105"/>
                <a:ext cx="116061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Trajectories of zeros of </a:t>
                </a:r>
                <a14:m>
                  <m:oMath xmlns:m="http://schemas.openxmlformats.org/officeDocument/2006/math">
                    <m:r>
                      <a:rPr lang="en-NL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2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(s) (left) </a:t>
                </a:r>
                <a:r>
                  <a:rPr lang="en-US" sz="2400" dirty="0"/>
                  <a:t>mapped to </a:t>
                </a:r>
                <a14:m>
                  <m:oMath xmlns:m="http://schemas.openxmlformats.org/officeDocument/2006/math">
                    <m:r>
                      <a:rPr lang="en-NL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Jt</a:t>
                </a:r>
                <a:r>
                  <a:rPr lang="en-US" sz="2400" dirty="0">
                    <a:solidFill>
                      <a:schemeClr val="tx1"/>
                    </a:solidFill>
                  </a:rPr>
                  <a:t>(s)) (right) from t = 0</a:t>
                </a:r>
                <a:r>
                  <a:rPr lang="en-US" sz="2400" dirty="0"/>
                  <a:t>..-30, , y = 6999..7024 </a:t>
                </a:r>
                <a:endParaRPr lang="en-US" sz="2400" baseline="-25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760282-7840-294D-B279-C01117AB9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30" y="-18105"/>
                <a:ext cx="11606178" cy="461665"/>
              </a:xfrm>
              <a:prstGeom prst="rect">
                <a:avLst/>
              </a:prstGeom>
              <a:blipFill>
                <a:blip r:embed="rId5"/>
                <a:stretch>
                  <a:fillRect l="-874" t="-7895" b="-2894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302CA25-E8B2-1242-85B6-AA5971029C0E}"/>
              </a:ext>
            </a:extLst>
          </p:cNvPr>
          <p:cNvSpPr txBox="1"/>
          <p:nvPr/>
        </p:nvSpPr>
        <p:spPr>
          <a:xfrm>
            <a:off x="428200" y="6004625"/>
            <a:ext cx="1926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Zeros on the critical line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02976F-156B-A14E-897F-323F47D165AD}"/>
              </a:ext>
            </a:extLst>
          </p:cNvPr>
          <p:cNvCxnSpPr>
            <a:cxnSpLocks/>
          </p:cNvCxnSpPr>
          <p:nvPr/>
        </p:nvCxnSpPr>
        <p:spPr>
          <a:xfrm>
            <a:off x="361059" y="6161512"/>
            <a:ext cx="14641" cy="3090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EC109F-63A7-7743-9557-B982D2E4C754}"/>
              </a:ext>
            </a:extLst>
          </p:cNvPr>
          <p:cNvSpPr txBox="1"/>
          <p:nvPr/>
        </p:nvSpPr>
        <p:spPr>
          <a:xfrm>
            <a:off x="428200" y="6269608"/>
            <a:ext cx="193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Zeros off the critical line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8011D6-79A0-0649-B684-A146A2120581}"/>
              </a:ext>
            </a:extLst>
          </p:cNvPr>
          <p:cNvCxnSpPr>
            <a:cxnSpLocks/>
          </p:cNvCxnSpPr>
          <p:nvPr/>
        </p:nvCxnSpPr>
        <p:spPr>
          <a:xfrm flipV="1">
            <a:off x="361059" y="6439897"/>
            <a:ext cx="29283" cy="914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EE7A0D-5136-3C44-B573-D0CF1C2289D3}"/>
              </a:ext>
            </a:extLst>
          </p:cNvPr>
          <p:cNvCxnSpPr>
            <a:cxnSpLocks/>
          </p:cNvCxnSpPr>
          <p:nvPr/>
        </p:nvCxnSpPr>
        <p:spPr>
          <a:xfrm>
            <a:off x="2987843" y="2468880"/>
            <a:ext cx="31718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167FDC-A037-2148-B2F7-97C974511109}"/>
              </a:ext>
            </a:extLst>
          </p:cNvPr>
          <p:cNvCxnSpPr>
            <a:cxnSpLocks/>
          </p:cNvCxnSpPr>
          <p:nvPr/>
        </p:nvCxnSpPr>
        <p:spPr>
          <a:xfrm>
            <a:off x="2987843" y="4191000"/>
            <a:ext cx="31718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DE07A1C-8DE7-7E48-B2CE-0E04C34B0AC9}"/>
              </a:ext>
            </a:extLst>
          </p:cNvPr>
          <p:cNvSpPr txBox="1"/>
          <p:nvPr/>
        </p:nvSpPr>
        <p:spPr>
          <a:xfrm>
            <a:off x="380884" y="635571"/>
            <a:ext cx="509789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1.</a:t>
            </a:r>
            <a:r>
              <a:rPr lang="en-US" sz="1200" dirty="0"/>
              <a:t> </a:t>
            </a:r>
            <a:r>
              <a:rPr lang="en-US" sz="1200" dirty="0">
                <a:cs typeface="Verdana" panose="020B0604030504040204" pitchFamily="34" charset="0"/>
              </a:rPr>
              <a:t>A further zoom in around the 6709/10 </a:t>
            </a:r>
            <a:r>
              <a:rPr lang="en-US" sz="1200" dirty="0" err="1">
                <a:cs typeface="Verdana" panose="020B0604030504040204" pitchFamily="34" charset="0"/>
              </a:rPr>
              <a:t>Lehmer</a:t>
            </a:r>
            <a:r>
              <a:rPr lang="en-US" sz="1200" dirty="0">
                <a:cs typeface="Verdana" panose="020B0604030504040204" pitchFamily="34" charset="0"/>
              </a:rPr>
              <a:t> pair. A dotted line implies high speed, the darker red the trajectory, the slower a zero travels.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086F4CA-E8CD-C842-A489-950A47756ACF}"/>
                  </a:ext>
                </a:extLst>
              </p:cNvPr>
              <p:cNvSpPr txBox="1"/>
              <p:nvPr/>
            </p:nvSpPr>
            <p:spPr>
              <a:xfrm>
                <a:off x="2525462" y="5785755"/>
                <a:ext cx="3766240" cy="523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2.</a:t>
                </a:r>
                <a:r>
                  <a:rPr lang="en-US" sz="1200" dirty="0"/>
                  <a:t> In the </a:t>
                </a:r>
                <a14:m>
                  <m:oMath xmlns:m="http://schemas.openxmlformats.org/officeDocument/2006/math">
                    <m:r>
                      <a:rPr lang="en-NL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1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/>
                  <a:t>(s) world, zeros appear to travel at a constant speed until they </a:t>
                </a:r>
                <a:r>
                  <a:rPr lang="en-US" sz="1200" dirty="0">
                    <a:cs typeface="Verdana" panose="020B0604030504040204" pitchFamily="34" charset="0"/>
                  </a:rPr>
                  <a:t>collide. After this they slow down.</a:t>
                </a:r>
                <a:endParaRPr lang="en-US" sz="12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086F4CA-E8CD-C842-A489-950A47756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462" y="5785755"/>
                <a:ext cx="3766240" cy="523220"/>
              </a:xfrm>
              <a:prstGeom prst="rect">
                <a:avLst/>
              </a:prstGeom>
              <a:blipFill>
                <a:blip r:embed="rId6"/>
                <a:stretch>
                  <a:fillRect t="-2381" b="-714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27E8715-7F6B-C74A-BAF7-D926D7946948}"/>
              </a:ext>
            </a:extLst>
          </p:cNvPr>
          <p:cNvSpPr txBox="1"/>
          <p:nvPr/>
        </p:nvSpPr>
        <p:spPr>
          <a:xfrm>
            <a:off x="7953877" y="652790"/>
            <a:ext cx="367424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3.</a:t>
            </a:r>
            <a:r>
              <a:rPr lang="en-US" sz="1200" dirty="0"/>
              <a:t> Speed differences are hardly noticeable in this world.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E06228-DDC2-D54A-87C3-B3B9A6909B0E}"/>
              </a:ext>
            </a:extLst>
          </p:cNvPr>
          <p:cNvCxnSpPr>
            <a:cxnSpLocks/>
          </p:cNvCxnSpPr>
          <p:nvPr/>
        </p:nvCxnSpPr>
        <p:spPr>
          <a:xfrm>
            <a:off x="2972603" y="5356860"/>
            <a:ext cx="31718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39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5B355B1-0121-2740-B7D5-E439B04DD434}"/>
              </a:ext>
            </a:extLst>
          </p:cNvPr>
          <p:cNvCxnSpPr/>
          <p:nvPr/>
        </p:nvCxnSpPr>
        <p:spPr>
          <a:xfrm>
            <a:off x="-25878" y="43450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C0DE974-1AEF-6246-90EC-4CE06AEA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142493"/>
            <a:ext cx="5792764" cy="458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11BBB9C-22CC-E845-9672-39775DA29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59" y="1354459"/>
            <a:ext cx="5838898" cy="435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B9D0A1-C455-664D-A784-14B51CF67A54}"/>
              </a:ext>
            </a:extLst>
          </p:cNvPr>
          <p:cNvCxnSpPr/>
          <p:nvPr/>
        </p:nvCxnSpPr>
        <p:spPr>
          <a:xfrm>
            <a:off x="4761187" y="800357"/>
            <a:ext cx="0" cy="527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7344BA-0269-104A-80E1-B841A68B6FE6}"/>
              </a:ext>
            </a:extLst>
          </p:cNvPr>
          <p:cNvCxnSpPr/>
          <p:nvPr/>
        </p:nvCxnSpPr>
        <p:spPr>
          <a:xfrm>
            <a:off x="3116318" y="800357"/>
            <a:ext cx="0" cy="527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A775C8-130E-CA4A-9695-34F65794CB0F}"/>
                  </a:ext>
                </a:extLst>
              </p:cNvPr>
              <p:cNvSpPr txBox="1"/>
              <p:nvPr/>
            </p:nvSpPr>
            <p:spPr>
              <a:xfrm>
                <a:off x="270600" y="-18105"/>
                <a:ext cx="115325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Trajectories of zeros of </a:t>
                </a:r>
                <a14:m>
                  <m:oMath xmlns:m="http://schemas.openxmlformats.org/officeDocument/2006/math">
                    <m:r>
                      <a:rPr lang="en-NL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2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(s) (left) </a:t>
                </a:r>
                <a:r>
                  <a:rPr lang="en-US" sz="2400" dirty="0"/>
                  <a:t>mapped to </a:t>
                </a:r>
                <a14:m>
                  <m:oMath xmlns:m="http://schemas.openxmlformats.org/officeDocument/2006/math">
                    <m:r>
                      <a:rPr lang="en-NL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Jt</a:t>
                </a:r>
                <a:r>
                  <a:rPr lang="en-US" sz="2400" dirty="0">
                    <a:solidFill>
                      <a:schemeClr val="tx1"/>
                    </a:solidFill>
                  </a:rPr>
                  <a:t>(s)) (right) from t = 0..-30, y = 7003 .. 7016</a:t>
                </a:r>
                <a:endParaRPr lang="en-US" sz="2400" baseline="-25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A775C8-130E-CA4A-9695-34F65794C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00" y="-18105"/>
                <a:ext cx="11532514" cy="461665"/>
              </a:xfrm>
              <a:prstGeom prst="rect">
                <a:avLst/>
              </a:prstGeom>
              <a:blipFill>
                <a:blip r:embed="rId5"/>
                <a:stretch>
                  <a:fillRect l="-880" t="-7895" b="-2894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54068B3-2ACE-EE44-A2B7-1FD6C73A122F}"/>
              </a:ext>
            </a:extLst>
          </p:cNvPr>
          <p:cNvSpPr txBox="1"/>
          <p:nvPr/>
        </p:nvSpPr>
        <p:spPr>
          <a:xfrm>
            <a:off x="428200" y="6004625"/>
            <a:ext cx="1926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Zeros on the critical line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5112E10-5661-3F41-AE86-CBB8630E3C02}"/>
              </a:ext>
            </a:extLst>
          </p:cNvPr>
          <p:cNvCxnSpPr>
            <a:cxnSpLocks/>
          </p:cNvCxnSpPr>
          <p:nvPr/>
        </p:nvCxnSpPr>
        <p:spPr>
          <a:xfrm>
            <a:off x="361059" y="6161512"/>
            <a:ext cx="14641" cy="3090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0C34EDB-66AB-804F-B455-C2D898EEF122}"/>
              </a:ext>
            </a:extLst>
          </p:cNvPr>
          <p:cNvSpPr txBox="1"/>
          <p:nvPr/>
        </p:nvSpPr>
        <p:spPr>
          <a:xfrm>
            <a:off x="428200" y="6269608"/>
            <a:ext cx="193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Zeros off the critical line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80F871-1A7B-C842-AAD4-2AD5E49338E2}"/>
              </a:ext>
            </a:extLst>
          </p:cNvPr>
          <p:cNvCxnSpPr>
            <a:cxnSpLocks/>
          </p:cNvCxnSpPr>
          <p:nvPr/>
        </p:nvCxnSpPr>
        <p:spPr>
          <a:xfrm flipV="1">
            <a:off x="361059" y="6439897"/>
            <a:ext cx="29283" cy="914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DE07A1C-8DE7-7E48-B2CE-0E04C34B0AC9}"/>
              </a:ext>
            </a:extLst>
          </p:cNvPr>
          <p:cNvSpPr txBox="1"/>
          <p:nvPr/>
        </p:nvSpPr>
        <p:spPr>
          <a:xfrm>
            <a:off x="1338102" y="557614"/>
            <a:ext cx="282524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1.</a:t>
            </a:r>
            <a:r>
              <a:rPr lang="en-US" sz="1200" dirty="0"/>
              <a:t> </a:t>
            </a:r>
            <a:r>
              <a:rPr lang="en-US" sz="1200" dirty="0">
                <a:cs typeface="Verdana" panose="020B0604030504040204" pitchFamily="34" charset="0"/>
              </a:rPr>
              <a:t>Zoomed in a bit further.</a:t>
            </a:r>
            <a:endParaRPr 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A35B75-69AB-DF42-AA28-A36612276D42}"/>
              </a:ext>
            </a:extLst>
          </p:cNvPr>
          <p:cNvSpPr txBox="1"/>
          <p:nvPr/>
        </p:nvSpPr>
        <p:spPr>
          <a:xfrm>
            <a:off x="6583683" y="5756233"/>
            <a:ext cx="3814531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2.</a:t>
            </a:r>
            <a:r>
              <a:rPr lang="en-US" sz="1200" dirty="0"/>
              <a:t> This </a:t>
            </a:r>
            <a:r>
              <a:rPr lang="en-US" sz="1200" dirty="0">
                <a:cs typeface="Verdana" panose="020B0604030504040204" pitchFamily="34" charset="0"/>
              </a:rPr>
              <a:t>gap on the critical line seems to be induced by the 6709/10 </a:t>
            </a:r>
            <a:r>
              <a:rPr lang="en-US" sz="1200" dirty="0" err="1">
                <a:cs typeface="Verdana" panose="020B0604030504040204" pitchFamily="34" charset="0"/>
              </a:rPr>
              <a:t>Lehmer</a:t>
            </a:r>
            <a:r>
              <a:rPr lang="en-US" sz="1200" dirty="0">
                <a:cs typeface="Verdana" panose="020B0604030504040204" pitchFamily="34" charset="0"/>
              </a:rPr>
              <a:t> pair. This seems to make sense form looking at the t=0 zero locations and how these collide.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F2B4A-349E-A347-B25A-3BD6EDB3311E}"/>
              </a:ext>
            </a:extLst>
          </p:cNvPr>
          <p:cNvSpPr txBox="1"/>
          <p:nvPr/>
        </p:nvSpPr>
        <p:spPr>
          <a:xfrm>
            <a:off x="10398214" y="5433379"/>
            <a:ext cx="1531188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sz="1000" dirty="0">
                <a:solidFill>
                  <a:schemeClr val="accent6">
                    <a:lumMod val="75000"/>
                  </a:schemeClr>
                </a:solidFill>
              </a:rPr>
              <a:t>7009.3677507071490552</a:t>
            </a:r>
          </a:p>
          <a:p>
            <a:r>
              <a:rPr lang="en-NL" sz="1000" dirty="0">
                <a:solidFill>
                  <a:schemeClr val="accent6">
                    <a:lumMod val="75000"/>
                  </a:schemeClr>
                </a:solidFill>
              </a:rPr>
              <a:t>7008.8174736332548758</a:t>
            </a:r>
          </a:p>
          <a:p>
            <a:r>
              <a:rPr lang="en-NL" sz="1000" dirty="0">
                <a:solidFill>
                  <a:srgbClr val="FF0000"/>
                </a:solidFill>
              </a:rPr>
              <a:t>7008.1147420573949079</a:t>
            </a:r>
          </a:p>
          <a:p>
            <a:r>
              <a:rPr lang="en-NL" sz="1000" dirty="0">
                <a:solidFill>
                  <a:srgbClr val="FF0000"/>
                </a:solidFill>
              </a:rPr>
              <a:t>7006.7396623839491133</a:t>
            </a:r>
          </a:p>
          <a:p>
            <a:r>
              <a:rPr lang="en-NL" sz="1000" dirty="0">
                <a:solidFill>
                  <a:srgbClr val="0070C0"/>
                </a:solidFill>
              </a:rPr>
              <a:t>7005.1005646726467216</a:t>
            </a:r>
          </a:p>
          <a:p>
            <a:r>
              <a:rPr lang="en-NL" sz="1000" dirty="0">
                <a:solidFill>
                  <a:srgbClr val="0070C0"/>
                </a:solidFill>
              </a:rPr>
              <a:t>7005.0628661749205814</a:t>
            </a:r>
          </a:p>
          <a:p>
            <a:r>
              <a:rPr lang="en-NL" sz="1000" dirty="0"/>
              <a:t>7004.0437234993286769</a:t>
            </a:r>
          </a:p>
          <a:p>
            <a:r>
              <a:rPr lang="en-NL" sz="1000" dirty="0"/>
              <a:t>7002.6915086805398254</a:t>
            </a:r>
          </a:p>
        </p:txBody>
      </p:sp>
    </p:spTree>
    <p:extLst>
      <p:ext uri="{BB962C8B-B14F-4D97-AF65-F5344CB8AC3E}">
        <p14:creationId xmlns:p14="http://schemas.microsoft.com/office/powerpoint/2010/main" val="1723153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FB2ACC8-3632-0D43-94BE-13F989E39012}"/>
              </a:ext>
            </a:extLst>
          </p:cNvPr>
          <p:cNvSpPr txBox="1"/>
          <p:nvPr/>
        </p:nvSpPr>
        <p:spPr>
          <a:xfrm>
            <a:off x="4880240" y="0"/>
            <a:ext cx="272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Wilder thoughts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5B355B1-0121-2740-B7D5-E439B04DD434}"/>
              </a:ext>
            </a:extLst>
          </p:cNvPr>
          <p:cNvCxnSpPr/>
          <p:nvPr/>
        </p:nvCxnSpPr>
        <p:spPr>
          <a:xfrm>
            <a:off x="0" y="43450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D1203D-2005-4140-A9E5-3830E1029608}"/>
                  </a:ext>
                </a:extLst>
              </p:cNvPr>
              <p:cNvSpPr txBox="1"/>
              <p:nvPr/>
            </p:nvSpPr>
            <p:spPr>
              <a:xfrm>
                <a:off x="624840" y="1363980"/>
                <a:ext cx="10500360" cy="350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</a:t>
                </a:r>
                <a:r>
                  <a:rPr lang="en-NL" dirty="0"/>
                  <a:t>t t=0, the zeros on the critical line are (probably) in a ‘liquid’ state. This implies the systems isn’t yet in an ‘solid state’ equilibrium, hence there should be quite some tension (repelling forces) between the zeros.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N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L" dirty="0"/>
                  <a:t>When t becomes even slightly negative, zeros will collide on the line and a zero pair leaving the critical line will instantly disturb the liquid state at t=0 and the system therefore should want to rebalance itself, especially in the vicinity of where this first pair collided.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N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L" dirty="0"/>
                  <a:t>This reordering induces some local resonance in the zeros, and as soon as the next pair leaves the critical line in that neighbourhood,  it has been ‘shaken up’ a bit and this will influence its trajectory over time.</a:t>
                </a:r>
              </a:p>
              <a:p>
                <a:endParaRPr lang="en-N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L" dirty="0"/>
                  <a:t>Hence, the earlier a pair leaves the critical line, the straighter the line in the </a:t>
                </a:r>
                <a14:m>
                  <m:oMath xmlns:m="http://schemas.openxmlformats.org/officeDocument/2006/math">
                    <m:r>
                      <a:rPr lang="en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NL" dirty="0"/>
                  <a:t> world it will follow, since there is not too much ‘havoc’ induced by leaving pairs in the critical line system yet.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D1203D-2005-4140-A9E5-3830E1029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" y="1363980"/>
                <a:ext cx="10500360" cy="3508653"/>
              </a:xfrm>
              <a:prstGeom prst="rect">
                <a:avLst/>
              </a:prstGeom>
              <a:blipFill>
                <a:blip r:embed="rId3"/>
                <a:stretch>
                  <a:fillRect l="-362" t="-72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87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5B355B1-0121-2740-B7D5-E439B04DD434}"/>
              </a:ext>
            </a:extLst>
          </p:cNvPr>
          <p:cNvCxnSpPr/>
          <p:nvPr/>
        </p:nvCxnSpPr>
        <p:spPr>
          <a:xfrm>
            <a:off x="-25878" y="43450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AD947B-08AB-304A-A18E-E39AE490907D}"/>
                  </a:ext>
                </a:extLst>
              </p:cNvPr>
              <p:cNvSpPr txBox="1"/>
              <p:nvPr/>
            </p:nvSpPr>
            <p:spPr>
              <a:xfrm>
                <a:off x="3831727" y="-27162"/>
                <a:ext cx="101845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apping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zeros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NL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2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(s) </a:t>
                </a:r>
                <a:r>
                  <a:rPr lang="en-US" sz="2400" dirty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NL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Jt</a:t>
                </a:r>
                <a:r>
                  <a:rPr lang="en-US" sz="2400" dirty="0">
                    <a:solidFill>
                      <a:schemeClr val="tx1"/>
                    </a:solidFill>
                  </a:rPr>
                  <a:t>(s)) </a:t>
                </a:r>
                <a:endParaRPr lang="en-US" sz="2400" baseline="-25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AD947B-08AB-304A-A18E-E39AE490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27" y="-27162"/>
                <a:ext cx="10184523" cy="461665"/>
              </a:xfrm>
              <a:prstGeom prst="rect">
                <a:avLst/>
              </a:prstGeom>
              <a:blipFill>
                <a:blip r:embed="rId3"/>
                <a:stretch>
                  <a:fillRect l="-872" t="-8108" b="-2973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1142120-AA1A-8D4D-B634-B5632CEE6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497" y="1936735"/>
            <a:ext cx="5935980" cy="627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0AB0B4-E68F-9E48-B812-62D9DB96C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622" y="2940687"/>
            <a:ext cx="4676140" cy="1105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DCD90A-2E2B-8F4B-A102-9A5ED6199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0347" y="4096178"/>
            <a:ext cx="3951521" cy="9261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1AD7B5-6181-7746-99AD-32484460ED16}"/>
              </a:ext>
            </a:extLst>
          </p:cNvPr>
          <p:cNvSpPr txBox="1"/>
          <p:nvPr/>
        </p:nvSpPr>
        <p:spPr>
          <a:xfrm>
            <a:off x="2034779" y="836739"/>
            <a:ext cx="81224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2000" dirty="0">
                <a:solidFill>
                  <a:srgbClr val="0070C0"/>
                </a:solidFill>
              </a:rPr>
              <a:t>From this paper by Alexander Dobner: </a:t>
            </a:r>
            <a:r>
              <a:rPr lang="en-NL" sz="2000" dirty="0">
                <a:solidFill>
                  <a:srgbClr val="0070C0"/>
                </a:solidFill>
                <a:hlinkClick r:id="rId7"/>
              </a:rPr>
              <a:t>https://arxiv.org/pdf/2005.05142.pdf</a:t>
            </a:r>
            <a:endParaRPr lang="en-NL" sz="2000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F78C08-AE22-0547-9D4A-E959281E582F}"/>
              </a:ext>
            </a:extLst>
          </p:cNvPr>
          <p:cNvCxnSpPr/>
          <p:nvPr/>
        </p:nvCxnSpPr>
        <p:spPr>
          <a:xfrm>
            <a:off x="6743700" y="2563900"/>
            <a:ext cx="0" cy="644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EC4B1-0B24-284A-91BA-5EDA2B6DFE9B}"/>
              </a:ext>
            </a:extLst>
          </p:cNvPr>
          <p:cNvCxnSpPr>
            <a:cxnSpLocks/>
          </p:cNvCxnSpPr>
          <p:nvPr/>
        </p:nvCxnSpPr>
        <p:spPr>
          <a:xfrm>
            <a:off x="2095500" y="2563900"/>
            <a:ext cx="0" cy="18328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897B92-05AE-4940-8F61-E76C581BCE24}"/>
                  </a:ext>
                </a:extLst>
              </p:cNvPr>
              <p:cNvSpPr txBox="1"/>
              <p:nvPr/>
            </p:nvSpPr>
            <p:spPr>
              <a:xfrm>
                <a:off x="618051" y="5698185"/>
                <a:ext cx="112851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i="1" dirty="0"/>
                  <a:t>gamma-like factor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hence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NL" sz="2400" dirty="0"/>
                  <a:t>a zero of </a:t>
                </a:r>
                <a14:m>
                  <m:oMath xmlns:m="http://schemas.openxmlformats.org/officeDocument/2006/math">
                    <m:r>
                      <a:rPr lang="en-N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(s) should correspond to a zero of </a:t>
                </a:r>
                <a14:m>
                  <m:oMath xmlns:m="http://schemas.openxmlformats.org/officeDocument/2006/math">
                    <m:r>
                      <a:rPr lang="en-N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i="1" baseline="-25000" dirty="0" err="1"/>
                  <a:t>t</a:t>
                </a:r>
                <a:r>
                  <a:rPr lang="en-US" sz="2400" i="1" dirty="0"/>
                  <a:t>(s)</a:t>
                </a:r>
                <a:r>
                  <a:rPr lang="en-US" sz="2400" dirty="0"/>
                  <a:t>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  <a:endParaRPr lang="en-NL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897B92-05AE-4940-8F61-E76C581BC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1" y="5698185"/>
                <a:ext cx="11285141" cy="461665"/>
              </a:xfrm>
              <a:prstGeom prst="rect">
                <a:avLst/>
              </a:prstGeom>
              <a:blipFill>
                <a:blip r:embed="rId8"/>
                <a:stretch>
                  <a:fillRect l="-787" t="-8108" b="-2973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24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5B355B1-0121-2740-B7D5-E439B04DD434}"/>
              </a:ext>
            </a:extLst>
          </p:cNvPr>
          <p:cNvCxnSpPr/>
          <p:nvPr/>
        </p:nvCxnSpPr>
        <p:spPr>
          <a:xfrm>
            <a:off x="-25878" y="43450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A775C8-130E-CA4A-9695-34F65794CB0F}"/>
              </a:ext>
            </a:extLst>
          </p:cNvPr>
          <p:cNvSpPr txBox="1"/>
          <p:nvPr/>
        </p:nvSpPr>
        <p:spPr>
          <a:xfrm>
            <a:off x="3145535" y="-27162"/>
            <a:ext cx="6292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Comparison between the various “world”-views</a:t>
            </a:r>
            <a:endParaRPr lang="en-US" sz="24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DD9EA2-6D77-0443-9086-45831DEB77F8}"/>
                  </a:ext>
                </a:extLst>
              </p:cNvPr>
              <p:cNvSpPr txBox="1"/>
              <p:nvPr/>
            </p:nvSpPr>
            <p:spPr>
              <a:xfrm>
                <a:off x="3725507" y="483543"/>
                <a:ext cx="7380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L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2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(s)</a:t>
                </a:r>
                <a:endParaRPr lang="en-NL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DD9EA2-6D77-0443-9086-45831DEB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507" y="483543"/>
                <a:ext cx="738004" cy="461665"/>
              </a:xfrm>
              <a:prstGeom prst="rect">
                <a:avLst/>
              </a:prstGeom>
              <a:blipFill>
                <a:blip r:embed="rId3"/>
                <a:stretch>
                  <a:fillRect l="-6780" t="-5263" r="-10169" b="-2894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4BAD0C-E13B-1F41-B8C7-70BE6BD7759F}"/>
                  </a:ext>
                </a:extLst>
              </p:cNvPr>
              <p:cNvSpPr txBox="1"/>
              <p:nvPr/>
            </p:nvSpPr>
            <p:spPr>
              <a:xfrm>
                <a:off x="6632628" y="489448"/>
                <a:ext cx="17360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NL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(s) </a:t>
                </a:r>
                <a:endParaRPr lang="en-NL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4BAD0C-E13B-1F41-B8C7-70BE6BD77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28" y="489448"/>
                <a:ext cx="1736093" cy="461665"/>
              </a:xfrm>
              <a:prstGeom prst="rect">
                <a:avLst/>
              </a:prstGeom>
              <a:blipFill>
                <a:blip r:embed="rId4"/>
                <a:stretch>
                  <a:fillRect l="-2899" t="-8108" r="-3623" b="-2973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962C68-4B45-7941-8107-1B1577D43E04}"/>
                  </a:ext>
                </a:extLst>
              </p:cNvPr>
              <p:cNvSpPr txBox="1"/>
              <p:nvPr/>
            </p:nvSpPr>
            <p:spPr>
              <a:xfrm>
                <a:off x="10242628" y="497196"/>
                <a:ext cx="8323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(z) </a:t>
                </a:r>
                <a:endParaRPr lang="en-NL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962C68-4B45-7941-8107-1B1577D43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628" y="497196"/>
                <a:ext cx="832388" cy="461665"/>
              </a:xfrm>
              <a:prstGeom prst="rect">
                <a:avLst/>
              </a:prstGeom>
              <a:blipFill>
                <a:blip r:embed="rId5"/>
                <a:stretch>
                  <a:fillRect l="-1493" t="-8108" r="-14925" b="-2973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FA65D3-8E82-4B4E-A2CC-E51FAF3020F1}"/>
              </a:ext>
            </a:extLst>
          </p:cNvPr>
          <p:cNvCxnSpPr/>
          <p:nvPr/>
        </p:nvCxnSpPr>
        <p:spPr>
          <a:xfrm>
            <a:off x="2621329" y="427429"/>
            <a:ext cx="0" cy="6423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A78EA6-6D07-1D4B-8BB1-CC55F118F9BB}"/>
              </a:ext>
            </a:extLst>
          </p:cNvPr>
          <p:cNvCxnSpPr/>
          <p:nvPr/>
        </p:nvCxnSpPr>
        <p:spPr>
          <a:xfrm>
            <a:off x="0" y="965780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FFD5AF-B2DA-FE46-92FD-9B53FD34C1D1}"/>
              </a:ext>
            </a:extLst>
          </p:cNvPr>
          <p:cNvCxnSpPr/>
          <p:nvPr/>
        </p:nvCxnSpPr>
        <p:spPr>
          <a:xfrm>
            <a:off x="5169" y="1001945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0013A04-1DE3-E442-8A9D-DC422C7A79F7}"/>
              </a:ext>
            </a:extLst>
          </p:cNvPr>
          <p:cNvSpPr txBox="1"/>
          <p:nvPr/>
        </p:nvSpPr>
        <p:spPr>
          <a:xfrm>
            <a:off x="314703" y="1288771"/>
            <a:ext cx="219760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dirty="0">
                <a:solidFill>
                  <a:srgbClr val="2F528F"/>
                </a:solidFill>
              </a:rPr>
              <a:t>Types of zeros</a:t>
            </a:r>
          </a:p>
          <a:p>
            <a:endParaRPr lang="en-NL" sz="1400" dirty="0">
              <a:solidFill>
                <a:srgbClr val="2F528F"/>
              </a:solidFill>
            </a:endParaRPr>
          </a:p>
          <a:p>
            <a:r>
              <a:rPr lang="en-GB" sz="1400" dirty="0">
                <a:solidFill>
                  <a:srgbClr val="2F528F"/>
                </a:solidFill>
              </a:rPr>
              <a:t>x</a:t>
            </a:r>
            <a:r>
              <a:rPr lang="en-NL" sz="1400" dirty="0">
                <a:solidFill>
                  <a:srgbClr val="2F528F"/>
                </a:solidFill>
              </a:rPr>
              <a:t>-symmetry</a:t>
            </a:r>
          </a:p>
          <a:p>
            <a:r>
              <a:rPr lang="en-GB" sz="1400" dirty="0">
                <a:solidFill>
                  <a:srgbClr val="2F528F"/>
                </a:solidFill>
              </a:rPr>
              <a:t>y</a:t>
            </a:r>
            <a:r>
              <a:rPr lang="en-NL" sz="1400" dirty="0">
                <a:solidFill>
                  <a:srgbClr val="2F528F"/>
                </a:solidFill>
              </a:rPr>
              <a:t>-symmetry</a:t>
            </a:r>
          </a:p>
          <a:p>
            <a:endParaRPr lang="en-NL" sz="1400" dirty="0">
              <a:solidFill>
                <a:srgbClr val="2F528F"/>
              </a:solidFill>
            </a:endParaRPr>
          </a:p>
          <a:p>
            <a:r>
              <a:rPr lang="en-NL" sz="1400" dirty="0">
                <a:solidFill>
                  <a:srgbClr val="2F528F"/>
                </a:solidFill>
              </a:rPr>
              <a:t>Domain of validity</a:t>
            </a:r>
          </a:p>
          <a:p>
            <a:endParaRPr lang="en-NL" sz="1400" dirty="0">
              <a:solidFill>
                <a:srgbClr val="2F528F"/>
              </a:solidFill>
            </a:endParaRPr>
          </a:p>
          <a:p>
            <a:r>
              <a:rPr lang="en-NL" sz="1400" dirty="0">
                <a:solidFill>
                  <a:srgbClr val="2F528F"/>
                </a:solidFill>
              </a:rPr>
              <a:t>Evaluation tool(s)</a:t>
            </a:r>
          </a:p>
          <a:p>
            <a:endParaRPr lang="en-NL" sz="1400" dirty="0">
              <a:solidFill>
                <a:srgbClr val="2F528F"/>
              </a:solidFill>
            </a:endParaRPr>
          </a:p>
          <a:p>
            <a:endParaRPr lang="en-NL" sz="1400" dirty="0">
              <a:solidFill>
                <a:srgbClr val="2F528F"/>
              </a:solidFill>
            </a:endParaRPr>
          </a:p>
          <a:p>
            <a:endParaRPr lang="en-NL" sz="1400" dirty="0">
              <a:solidFill>
                <a:srgbClr val="2F528F"/>
              </a:solidFill>
            </a:endParaRPr>
          </a:p>
          <a:p>
            <a:endParaRPr lang="en-NL" sz="1400" dirty="0">
              <a:solidFill>
                <a:srgbClr val="2F528F"/>
              </a:solidFill>
            </a:endParaRPr>
          </a:p>
          <a:p>
            <a:r>
              <a:rPr lang="en-NL" sz="1400" dirty="0">
                <a:solidFill>
                  <a:srgbClr val="2F528F"/>
                </a:solidFill>
              </a:rPr>
              <a:t>Critical line</a:t>
            </a:r>
          </a:p>
          <a:p>
            <a:endParaRPr lang="en-NL" sz="1400" dirty="0">
              <a:solidFill>
                <a:srgbClr val="2F528F"/>
              </a:solidFill>
            </a:endParaRPr>
          </a:p>
          <a:p>
            <a:r>
              <a:rPr lang="en-NL" sz="1400" dirty="0">
                <a:solidFill>
                  <a:srgbClr val="2F528F"/>
                </a:solidFill>
              </a:rPr>
              <a:t>Trajectories of zeros</a:t>
            </a:r>
          </a:p>
          <a:p>
            <a:endParaRPr lang="en-NL" sz="1400" dirty="0">
              <a:solidFill>
                <a:srgbClr val="2F528F"/>
              </a:solidFill>
            </a:endParaRPr>
          </a:p>
          <a:p>
            <a:r>
              <a:rPr lang="en-NL" sz="1400" dirty="0">
                <a:solidFill>
                  <a:srgbClr val="2F528F"/>
                </a:solidFill>
              </a:rPr>
              <a:t>Journey-end-state of zeros</a:t>
            </a:r>
          </a:p>
          <a:p>
            <a:endParaRPr lang="en-NL" sz="1400" dirty="0">
              <a:solidFill>
                <a:srgbClr val="2F528F"/>
              </a:solidFill>
            </a:endParaRPr>
          </a:p>
          <a:p>
            <a:r>
              <a:rPr lang="en-NL" sz="1400" dirty="0">
                <a:solidFill>
                  <a:srgbClr val="2F528F"/>
                </a:solidFill>
              </a:rPr>
              <a:t>Extendability</a:t>
            </a:r>
          </a:p>
          <a:p>
            <a:endParaRPr lang="en-NL" sz="1400" dirty="0">
              <a:solidFill>
                <a:srgbClr val="2F528F"/>
              </a:solidFill>
            </a:endParaRPr>
          </a:p>
          <a:p>
            <a:r>
              <a:rPr lang="en-NL" sz="1400" dirty="0">
                <a:solidFill>
                  <a:srgbClr val="2F528F"/>
                </a:solidFill>
              </a:rPr>
              <a:t>Other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FA881C-C618-4140-AC78-F505D6AB906D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8368721" y="720281"/>
            <a:ext cx="1873907" cy="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D82BD0-F6E8-DD44-9288-6530F9975234}"/>
              </a:ext>
            </a:extLst>
          </p:cNvPr>
          <p:cNvCxnSpPr/>
          <p:nvPr/>
        </p:nvCxnSpPr>
        <p:spPr>
          <a:xfrm>
            <a:off x="5769865" y="434503"/>
            <a:ext cx="0" cy="6423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C98D09D-B89D-E440-B2D1-BF88E37C327E}"/>
              </a:ext>
            </a:extLst>
          </p:cNvPr>
          <p:cNvCxnSpPr/>
          <p:nvPr/>
        </p:nvCxnSpPr>
        <p:spPr>
          <a:xfrm>
            <a:off x="9027426" y="427429"/>
            <a:ext cx="0" cy="6423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C172149-C1D9-CF40-9A1B-215CE9BD6FD8}"/>
                  </a:ext>
                </a:extLst>
              </p:cNvPr>
              <p:cNvSpPr txBox="1"/>
              <p:nvPr/>
            </p:nvSpPr>
            <p:spPr>
              <a:xfrm>
                <a:off x="2706364" y="1293272"/>
                <a:ext cx="284915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1400" dirty="0"/>
                  <a:t>Complex only.</a:t>
                </a:r>
              </a:p>
              <a:p>
                <a:endParaRPr lang="en-NL" sz="1400" dirty="0"/>
              </a:p>
              <a:p>
                <a:r>
                  <a:rPr lang="en-NL" sz="1400" dirty="0"/>
                  <a:t>Around x-axis.</a:t>
                </a:r>
              </a:p>
              <a:p>
                <a:r>
                  <a:rPr lang="en-NL" sz="1400" dirty="0"/>
                  <a:t>Broken aro</a:t>
                </a:r>
                <a:r>
                  <a:rPr lang="en-GB" sz="1400" dirty="0"/>
                  <a:t>u</a:t>
                </a:r>
                <a:r>
                  <a:rPr lang="en-NL" sz="1400" dirty="0"/>
                  <a:t>nd curved critical line.</a:t>
                </a:r>
              </a:p>
              <a:p>
                <a:endParaRPr lang="en-NL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n-NL" sz="1400" dirty="0"/>
              </a:p>
              <a:p>
                <a:pPr/>
                <a:endParaRPr lang="en-NL" sz="1400" dirty="0"/>
              </a:p>
              <a:p>
                <a:r>
                  <a:rPr lang="en-NL" sz="1400" dirty="0"/>
                  <a:t>Sum of finite Dirichlet series (very fast, but approximation that worsens close 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NL" sz="1400" dirty="0"/>
                  <a:t>).</a:t>
                </a:r>
              </a:p>
              <a:p>
                <a:endParaRPr lang="en-NL" sz="1400" dirty="0"/>
              </a:p>
              <a:p>
                <a:endParaRPr lang="en-NL" sz="1400" dirty="0"/>
              </a:p>
              <a:p>
                <a:r>
                  <a:rPr lang="en-NL" sz="1400" dirty="0"/>
                  <a:t>Curved in negative quadrant.</a:t>
                </a:r>
              </a:p>
              <a:p>
                <a:endParaRPr lang="en-NL" sz="1400" dirty="0"/>
              </a:p>
              <a:p>
                <a:r>
                  <a:rPr lang="en-NL" sz="1400" dirty="0"/>
                  <a:t>Almost horizontal.</a:t>
                </a:r>
              </a:p>
              <a:p>
                <a:endParaRPr lang="en-NL" sz="1400" dirty="0"/>
              </a:p>
              <a:p>
                <a:r>
                  <a:rPr lang="en-NL" sz="1400" dirty="0"/>
                  <a:t>Vertical lines.</a:t>
                </a:r>
              </a:p>
              <a:p>
                <a:endParaRPr lang="en-NL" sz="1400" dirty="0"/>
              </a:p>
              <a:p>
                <a:r>
                  <a:rPr lang="en-NL" sz="1400" dirty="0"/>
                  <a:t>All Dirichlet series in Selberg class.</a:t>
                </a:r>
              </a:p>
              <a:p>
                <a:endParaRPr lang="en-NL" sz="1400" dirty="0"/>
              </a:p>
              <a:p>
                <a:r>
                  <a:rPr lang="en-NL" sz="1400" dirty="0"/>
                  <a:t>Allows for analytic and more generic proof of Newman’s conjecture.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C172149-C1D9-CF40-9A1B-215CE9BD6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364" y="1293272"/>
                <a:ext cx="2849154" cy="4832092"/>
              </a:xfrm>
              <a:prstGeom prst="rect">
                <a:avLst/>
              </a:prstGeom>
              <a:blipFill>
                <a:blip r:embed="rId6"/>
                <a:stretch>
                  <a:fillRect l="-889" t="-262" r="-889" b="-52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26DB84E-6AE1-2642-A7A5-49DD820849BF}"/>
                  </a:ext>
                </a:extLst>
              </p:cNvPr>
              <p:cNvSpPr txBox="1"/>
              <p:nvPr/>
            </p:nvSpPr>
            <p:spPr>
              <a:xfrm>
                <a:off x="5836897" y="1298319"/>
                <a:ext cx="3151784" cy="41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1400" dirty="0"/>
                  <a:t>Complex only.</a:t>
                </a:r>
              </a:p>
              <a:p>
                <a:endParaRPr lang="en-NL" sz="1400" dirty="0"/>
              </a:p>
              <a:p>
                <a:r>
                  <a:rPr lang="en-NL" sz="1400" dirty="0"/>
                  <a:t>Around x-axis.</a:t>
                </a:r>
              </a:p>
              <a:p>
                <a:r>
                  <a:rPr lang="en-NL" sz="1400" dirty="0"/>
                  <a:t>Aro</a:t>
                </a:r>
                <a:r>
                  <a:rPr lang="en-GB" sz="1400" dirty="0"/>
                  <a:t>u</a:t>
                </a:r>
                <a:r>
                  <a:rPr lang="en-NL" sz="1400" dirty="0"/>
                  <a:t>nd vertical critical line </a:t>
                </a:r>
                <a14:m>
                  <m:oMath xmlns:m="http://schemas.openxmlformats.org/officeDocument/2006/math">
                    <m:r>
                      <a:rPr lang="en-NL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NL" sz="1400" dirty="0"/>
                  <a:t> </a:t>
                </a:r>
              </a:p>
              <a:p>
                <a:endParaRPr lang="en-NL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n-NL" sz="1400" dirty="0"/>
              </a:p>
              <a:p>
                <a:pPr/>
                <a:endParaRPr lang="en-NL" sz="1400" dirty="0"/>
              </a:p>
              <a:p>
                <a:r>
                  <a:rPr lang="en-NL" sz="1400" dirty="0"/>
                  <a:t>Integral (slow, but very accurate).</a:t>
                </a:r>
              </a:p>
              <a:p>
                <a:r>
                  <a:rPr lang="en-NL" sz="1400" dirty="0"/>
                  <a:t>Riemann Summation (faster, accurate).</a:t>
                </a:r>
              </a:p>
              <a:p>
                <a:r>
                  <a:rPr lang="en-NL" sz="1400" dirty="0"/>
                  <a:t>ABCeff approximation (very fast, but only valid for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NL" sz="1400" dirty="0"/>
                  <a:t>).</a:t>
                </a:r>
              </a:p>
              <a:p>
                <a:endParaRPr lang="en-NL" sz="1400" dirty="0"/>
              </a:p>
              <a:p>
                <a:r>
                  <a:rPr lang="en-NL" sz="1400" dirty="0"/>
                  <a:t>Vertical line on </a:t>
                </a:r>
                <a14:m>
                  <m:oMath xmlns:m="http://schemas.openxmlformats.org/officeDocument/2006/math">
                    <m:r>
                      <a:rPr lang="en-NL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NL" sz="1400" dirty="0"/>
                  <a:t>.</a:t>
                </a:r>
              </a:p>
              <a:p>
                <a:endParaRPr lang="en-NL" sz="1400" dirty="0"/>
              </a:p>
              <a:p>
                <a:r>
                  <a:rPr lang="en-NL" sz="1400" dirty="0"/>
                  <a:t>Mostly curved.</a:t>
                </a:r>
              </a:p>
              <a:p>
                <a:endParaRPr lang="en-NL" sz="1400" dirty="0"/>
              </a:p>
              <a:p>
                <a:r>
                  <a:rPr lang="en-NL" sz="1400" dirty="0"/>
                  <a:t>Curves.</a:t>
                </a:r>
              </a:p>
              <a:p>
                <a:endParaRPr lang="en-NL" sz="1400" dirty="0"/>
              </a:p>
              <a:p>
                <a:r>
                  <a:rPr lang="en-NL" sz="1400" dirty="0"/>
                  <a:t>Not obvious.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26DB84E-6AE1-2642-A7A5-49DD82084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897" y="1298319"/>
                <a:ext cx="3151784" cy="4185761"/>
              </a:xfrm>
              <a:prstGeom prst="rect">
                <a:avLst/>
              </a:prstGeom>
              <a:blipFill>
                <a:blip r:embed="rId7"/>
                <a:stretch>
                  <a:fillRect l="-803" t="-302" b="-60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8B62091-83B9-6F41-A55B-47AC9F80D084}"/>
                  </a:ext>
                </a:extLst>
              </p:cNvPr>
              <p:cNvSpPr txBox="1"/>
              <p:nvPr/>
            </p:nvSpPr>
            <p:spPr>
              <a:xfrm>
                <a:off x="9040216" y="1300027"/>
                <a:ext cx="315178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1400" dirty="0"/>
                  <a:t>Split into real and complex zeros.</a:t>
                </a:r>
              </a:p>
              <a:p>
                <a:endParaRPr lang="en-NL" sz="1400" dirty="0"/>
              </a:p>
              <a:p>
                <a:r>
                  <a:rPr lang="en-NL" sz="1400" dirty="0"/>
                  <a:t>Around y-axis.</a:t>
                </a:r>
              </a:p>
              <a:p>
                <a:r>
                  <a:rPr lang="en-NL" sz="1400" dirty="0"/>
                  <a:t>Aro</a:t>
                </a:r>
                <a:r>
                  <a:rPr lang="en-GB" sz="1400" dirty="0"/>
                  <a:t>u</a:t>
                </a:r>
                <a:r>
                  <a:rPr lang="en-NL" sz="1400" dirty="0"/>
                  <a:t>nd x-axis.</a:t>
                </a:r>
              </a:p>
              <a:p>
                <a:endParaRPr lang="en-NL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n-NL" sz="1400" dirty="0"/>
              </a:p>
              <a:p>
                <a:pPr/>
                <a:endParaRPr lang="en-NL" sz="1400" dirty="0"/>
              </a:p>
              <a:p>
                <a:r>
                  <a:rPr lang="en-NL" sz="1400" dirty="0"/>
                  <a:t>Integral (slow, but very accurate).</a:t>
                </a:r>
              </a:p>
              <a:p>
                <a:r>
                  <a:rPr lang="en-NL" sz="1400" dirty="0"/>
                  <a:t>Riemann Summation (faster, accurate). </a:t>
                </a:r>
              </a:p>
              <a:p>
                <a:r>
                  <a:rPr lang="en-NL" sz="1400" dirty="0"/>
                  <a:t>ABCeff approximation (very fast, but only valid for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NL" sz="1400" dirty="0"/>
                  <a:t>).</a:t>
                </a:r>
              </a:p>
              <a:p>
                <a:endParaRPr lang="en-NL" sz="1400" dirty="0"/>
              </a:p>
              <a:p>
                <a:r>
                  <a:rPr lang="en-US" sz="1400" dirty="0"/>
                  <a:t>Equals x-axis.</a:t>
                </a:r>
                <a:endParaRPr lang="en-NL" sz="1400" dirty="0"/>
              </a:p>
              <a:p>
                <a:endParaRPr lang="en-NL" sz="1400" dirty="0"/>
              </a:p>
              <a:p>
                <a:r>
                  <a:rPr lang="en-NL" sz="1400" dirty="0"/>
                  <a:t>Mostly curved.</a:t>
                </a:r>
              </a:p>
              <a:p>
                <a:endParaRPr lang="en-NL" sz="1400" dirty="0"/>
              </a:p>
              <a:p>
                <a:r>
                  <a:rPr lang="en-NL" sz="1400" dirty="0"/>
                  <a:t>Curves.</a:t>
                </a:r>
              </a:p>
              <a:p>
                <a:endParaRPr lang="en-NL" sz="1400" dirty="0"/>
              </a:p>
              <a:p>
                <a:r>
                  <a:rPr lang="en-NL" sz="1400" dirty="0"/>
                  <a:t>Not obvious.</a:t>
                </a:r>
              </a:p>
              <a:p>
                <a:endParaRPr lang="en-NL" sz="1400" dirty="0"/>
              </a:p>
              <a:p>
                <a:r>
                  <a:rPr lang="en-NL" sz="1400" dirty="0"/>
                  <a:t>Builds naturally on previous work by De Bruijn/Newman.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8B62091-83B9-6F41-A55B-47AC9F80D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216" y="1300027"/>
                <a:ext cx="3151784" cy="4832092"/>
              </a:xfrm>
              <a:prstGeom prst="rect">
                <a:avLst/>
              </a:prstGeom>
              <a:blipFill>
                <a:blip r:embed="rId8"/>
                <a:stretch>
                  <a:fillRect l="-400" t="-262" b="-52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B6871C-2E21-B34F-844E-F9E5009A3993}"/>
                  </a:ext>
                </a:extLst>
              </p:cNvPr>
              <p:cNvSpPr txBox="1"/>
              <p:nvPr/>
            </p:nvSpPr>
            <p:spPr>
              <a:xfrm>
                <a:off x="8849977" y="509962"/>
                <a:ext cx="781176" cy="40145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s</a:t>
                </a:r>
                <a:r>
                  <a:rPr lang="en-US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f>
                      <m:fPr>
                        <m:ctrlPr>
                          <a:rPr lang="en-NL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𝑖𝑧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NL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B6871C-2E21-B34F-844E-F9E5009A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977" y="509962"/>
                <a:ext cx="781176" cy="401457"/>
              </a:xfrm>
              <a:prstGeom prst="rect">
                <a:avLst/>
              </a:prstGeom>
              <a:blipFill>
                <a:blip r:embed="rId9"/>
                <a:stretch>
                  <a:fillRect l="-17460" t="-6250" r="-6349" b="-2187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A9B0E9-34C2-E94B-BB4A-402B982C1D38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463511" y="714376"/>
            <a:ext cx="2169117" cy="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A6D303D-1796-F445-AE06-1EC7EAB00AAC}"/>
                  </a:ext>
                </a:extLst>
              </p:cNvPr>
              <p:cNvSpPr txBox="1"/>
              <p:nvPr/>
            </p:nvSpPr>
            <p:spPr>
              <a:xfrm>
                <a:off x="4790781" y="489448"/>
                <a:ext cx="1460336" cy="4043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s</a:t>
                </a:r>
                <a:r>
                  <a:rPr lang="en-US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N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func>
                  </m:oMath>
                </a14:m>
                <a:endParaRPr lang="en-NL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A6D303D-1796-F445-AE06-1EC7EAB00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781" y="489448"/>
                <a:ext cx="1460336" cy="404341"/>
              </a:xfrm>
              <a:prstGeom prst="rect">
                <a:avLst/>
              </a:prstGeom>
              <a:blipFill>
                <a:blip r:embed="rId10"/>
                <a:stretch>
                  <a:fillRect l="-10345" t="-9091" r="-862" b="-1818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85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5B355B1-0121-2740-B7D5-E439B04DD434}"/>
              </a:ext>
            </a:extLst>
          </p:cNvPr>
          <p:cNvCxnSpPr/>
          <p:nvPr/>
        </p:nvCxnSpPr>
        <p:spPr>
          <a:xfrm>
            <a:off x="-25878" y="451281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AD947B-08AB-304A-A18E-E39AE490907D}"/>
                  </a:ext>
                </a:extLst>
              </p:cNvPr>
              <p:cNvSpPr txBox="1"/>
              <p:nvPr/>
            </p:nvSpPr>
            <p:spPr>
              <a:xfrm>
                <a:off x="945015" y="-18306"/>
                <a:ext cx="106317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Basics about the zeros of </a:t>
                </a:r>
                <a14:m>
                  <m:oMath xmlns:m="http://schemas.openxmlformats.org/officeDocument/2006/math">
                    <m:r>
                      <a:rPr lang="en-NL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2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(s) (left) </a:t>
                </a:r>
                <a:r>
                  <a:rPr lang="en-US" sz="2400" dirty="0"/>
                  <a:t>mapped to </a:t>
                </a:r>
                <a14:m>
                  <m:oMath xmlns:m="http://schemas.openxmlformats.org/officeDocument/2006/math">
                    <m:r>
                      <a:rPr lang="en-NL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Jt</a:t>
                </a:r>
                <a:r>
                  <a:rPr lang="en-US" sz="2400" dirty="0">
                    <a:solidFill>
                      <a:schemeClr val="tx1"/>
                    </a:solidFill>
                  </a:rPr>
                  <a:t>(s)) (right) at t = -30, k = 1..380 </a:t>
                </a:r>
                <a:endParaRPr lang="en-US" sz="2400" baseline="-25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AD947B-08AB-304A-A18E-E39AE490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15" y="-18306"/>
                <a:ext cx="10631792" cy="461665"/>
              </a:xfrm>
              <a:prstGeom prst="rect">
                <a:avLst/>
              </a:prstGeom>
              <a:blipFill>
                <a:blip r:embed="rId3"/>
                <a:stretch>
                  <a:fillRect l="-955" t="-7895" b="-2894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305DB2AC-C15F-D444-AF9E-07BE8D954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6" y="1617849"/>
            <a:ext cx="6083004" cy="453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9D56106-7734-794F-B829-B7C9DC737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44" y="1546565"/>
            <a:ext cx="6058242" cy="452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B9D0A1-C455-664D-A784-14B51CF67A54}"/>
              </a:ext>
            </a:extLst>
          </p:cNvPr>
          <p:cNvCxnSpPr>
            <a:cxnSpLocks/>
          </p:cNvCxnSpPr>
          <p:nvPr/>
        </p:nvCxnSpPr>
        <p:spPr>
          <a:xfrm>
            <a:off x="5267036" y="1630867"/>
            <a:ext cx="6621" cy="4525597"/>
          </a:xfrm>
          <a:prstGeom prst="line">
            <a:avLst/>
          </a:prstGeom>
          <a:ln>
            <a:solidFill>
              <a:srgbClr val="7E72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2F6FBED-141B-F241-8A92-D001D33E1C36}"/>
              </a:ext>
            </a:extLst>
          </p:cNvPr>
          <p:cNvSpPr/>
          <p:nvPr/>
        </p:nvSpPr>
        <p:spPr>
          <a:xfrm>
            <a:off x="1141538" y="2182844"/>
            <a:ext cx="262754" cy="3335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B4EC6A-9CA8-744B-994C-88B0F76B6989}"/>
              </a:ext>
            </a:extLst>
          </p:cNvPr>
          <p:cNvSpPr/>
          <p:nvPr/>
        </p:nvSpPr>
        <p:spPr>
          <a:xfrm>
            <a:off x="6323769" y="2117154"/>
            <a:ext cx="262754" cy="3335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ECE68785-7BC2-7B4E-91DC-D72E003BCBD9}"/>
              </a:ext>
            </a:extLst>
          </p:cNvPr>
          <p:cNvSpPr/>
          <p:nvPr/>
        </p:nvSpPr>
        <p:spPr>
          <a:xfrm flipV="1">
            <a:off x="1404292" y="2079373"/>
            <a:ext cx="4919477" cy="606765"/>
          </a:xfrm>
          <a:prstGeom prst="arc">
            <a:avLst>
              <a:gd name="adj1" fmla="val 10823151"/>
              <a:gd name="adj2" fmla="val 0"/>
            </a:avLst>
          </a:prstGeom>
          <a:ln w="9525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0259CD-709C-B64A-94A4-ADA8943A23BE}"/>
              </a:ext>
            </a:extLst>
          </p:cNvPr>
          <p:cNvCxnSpPr>
            <a:cxnSpLocks/>
          </p:cNvCxnSpPr>
          <p:nvPr/>
        </p:nvCxnSpPr>
        <p:spPr>
          <a:xfrm>
            <a:off x="4088278" y="1614592"/>
            <a:ext cx="35948" cy="4541872"/>
          </a:xfrm>
          <a:prstGeom prst="line">
            <a:avLst/>
          </a:prstGeom>
          <a:ln>
            <a:solidFill>
              <a:srgbClr val="7E72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4E7F25-E8F1-7A40-AE2C-35B66774E7E7}"/>
              </a:ext>
            </a:extLst>
          </p:cNvPr>
          <p:cNvCxnSpPr>
            <a:cxnSpLocks/>
          </p:cNvCxnSpPr>
          <p:nvPr/>
        </p:nvCxnSpPr>
        <p:spPr>
          <a:xfrm>
            <a:off x="3354416" y="1617849"/>
            <a:ext cx="0" cy="4538615"/>
          </a:xfrm>
          <a:prstGeom prst="line">
            <a:avLst/>
          </a:prstGeom>
          <a:ln>
            <a:solidFill>
              <a:srgbClr val="7E72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220878E-E702-B044-BF2E-7C89D38EF396}"/>
              </a:ext>
            </a:extLst>
          </p:cNvPr>
          <p:cNvSpPr txBox="1"/>
          <p:nvPr/>
        </p:nvSpPr>
        <p:spPr>
          <a:xfrm>
            <a:off x="428200" y="6205891"/>
            <a:ext cx="1926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Zeros on the critical line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79FF6E-CD7C-814B-833F-0F331D5DD736}"/>
              </a:ext>
            </a:extLst>
          </p:cNvPr>
          <p:cNvCxnSpPr>
            <a:cxnSpLocks/>
          </p:cNvCxnSpPr>
          <p:nvPr/>
        </p:nvCxnSpPr>
        <p:spPr>
          <a:xfrm>
            <a:off x="361059" y="6362778"/>
            <a:ext cx="14641" cy="3090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F6F03D-AACB-B041-918C-5DED67D1E69D}"/>
              </a:ext>
            </a:extLst>
          </p:cNvPr>
          <p:cNvSpPr txBox="1"/>
          <p:nvPr/>
        </p:nvSpPr>
        <p:spPr>
          <a:xfrm>
            <a:off x="428200" y="6470874"/>
            <a:ext cx="193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Zeros off the critical line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CFFFDD-7375-E342-8231-BF1DD534F967}"/>
              </a:ext>
            </a:extLst>
          </p:cNvPr>
          <p:cNvCxnSpPr>
            <a:cxnSpLocks/>
          </p:cNvCxnSpPr>
          <p:nvPr/>
        </p:nvCxnSpPr>
        <p:spPr>
          <a:xfrm flipV="1">
            <a:off x="361059" y="6641163"/>
            <a:ext cx="29283" cy="914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D020FA-BC75-284A-AE0F-2FB26656A577}"/>
              </a:ext>
            </a:extLst>
          </p:cNvPr>
          <p:cNvSpPr txBox="1"/>
          <p:nvPr/>
        </p:nvSpPr>
        <p:spPr>
          <a:xfrm>
            <a:off x="5054849" y="141874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2F528F"/>
                </a:solidFill>
              </a:rPr>
              <a:t>n</a:t>
            </a:r>
            <a:r>
              <a:rPr lang="en-NL" sz="1200" dirty="0">
                <a:solidFill>
                  <a:srgbClr val="2F528F"/>
                </a:solidFill>
              </a:rPr>
              <a:t>=1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22948B-3659-BA45-8A0F-6CFDC108C8D8}"/>
              </a:ext>
            </a:extLst>
          </p:cNvPr>
          <p:cNvSpPr txBox="1"/>
          <p:nvPr/>
        </p:nvSpPr>
        <p:spPr>
          <a:xfrm>
            <a:off x="3877024" y="141874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2F528F"/>
                </a:solidFill>
              </a:rPr>
              <a:t>n</a:t>
            </a:r>
            <a:r>
              <a:rPr lang="en-NL" sz="1200" dirty="0">
                <a:solidFill>
                  <a:srgbClr val="2F528F"/>
                </a:solidFill>
              </a:rPr>
              <a:t>=2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6EBF0-0DE9-6B48-8303-EC88D22C9BFA}"/>
              </a:ext>
            </a:extLst>
          </p:cNvPr>
          <p:cNvSpPr txBox="1"/>
          <p:nvPr/>
        </p:nvSpPr>
        <p:spPr>
          <a:xfrm>
            <a:off x="3159665" y="141874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2F528F"/>
                </a:solidFill>
              </a:rPr>
              <a:t>n</a:t>
            </a:r>
            <a:r>
              <a:rPr lang="en-NL" sz="1200" dirty="0">
                <a:solidFill>
                  <a:srgbClr val="2F528F"/>
                </a:solidFill>
              </a:rPr>
              <a:t>=3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A353FE-7F9A-CE47-BF26-1E21A2A8F0B4}"/>
              </a:ext>
            </a:extLst>
          </p:cNvPr>
          <p:cNvSpPr txBox="1"/>
          <p:nvPr/>
        </p:nvSpPr>
        <p:spPr>
          <a:xfrm>
            <a:off x="4717417" y="6138457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dirty="0"/>
              <a:t>L(1,-30)= -5.198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F8F9C5-B619-6F41-8E3E-8A9291D4A19E}"/>
              </a:ext>
            </a:extLst>
          </p:cNvPr>
          <p:cNvSpPr txBox="1"/>
          <p:nvPr/>
        </p:nvSpPr>
        <p:spPr>
          <a:xfrm>
            <a:off x="3826307" y="6138889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dirty="0"/>
              <a:t>-13.438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8355CD-954A-DA4B-B6D4-7C386E62266D}"/>
              </a:ext>
            </a:extLst>
          </p:cNvPr>
          <p:cNvSpPr txBox="1"/>
          <p:nvPr/>
        </p:nvSpPr>
        <p:spPr>
          <a:xfrm>
            <a:off x="3057874" y="6138889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dirty="0"/>
              <a:t>-18.637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AAC181-9F34-B343-A039-7FC59C649103}"/>
              </a:ext>
            </a:extLst>
          </p:cNvPr>
          <p:cNvCxnSpPr/>
          <p:nvPr/>
        </p:nvCxnSpPr>
        <p:spPr>
          <a:xfrm>
            <a:off x="4042975" y="1747983"/>
            <a:ext cx="4741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1A4AF2A-CB8D-E44E-BA42-C9B9D744A9F0}"/>
              </a:ext>
            </a:extLst>
          </p:cNvPr>
          <p:cNvSpPr txBox="1"/>
          <p:nvPr/>
        </p:nvSpPr>
        <p:spPr>
          <a:xfrm>
            <a:off x="4450196" y="1614089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dirty="0"/>
              <a:t>T = 640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A25B5A-A910-CF47-98F8-4E0FF668777A}"/>
              </a:ext>
            </a:extLst>
          </p:cNvPr>
          <p:cNvCxnSpPr>
            <a:cxnSpLocks/>
          </p:cNvCxnSpPr>
          <p:nvPr/>
        </p:nvCxnSpPr>
        <p:spPr>
          <a:xfrm>
            <a:off x="4280048" y="1763828"/>
            <a:ext cx="0" cy="4167189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EC580E8C-6FF8-3D41-9C3A-E99FEC4AA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9264" y="742941"/>
            <a:ext cx="1811148" cy="637524"/>
          </a:xfrm>
          <a:prstGeom prst="rect">
            <a:avLst/>
          </a:prstGeom>
          <a:ln>
            <a:solidFill>
              <a:srgbClr val="7E72AB"/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05E7C81-7E9A-8B46-AF9C-2112E21553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023" y="798784"/>
            <a:ext cx="1960017" cy="520004"/>
          </a:xfrm>
          <a:prstGeom prst="rect">
            <a:avLst/>
          </a:prstGeom>
          <a:ln>
            <a:solidFill>
              <a:srgbClr val="7E72AB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6EBD54C-50BC-4E4B-AEEE-1C0204BEB7CC}"/>
              </a:ext>
            </a:extLst>
          </p:cNvPr>
          <p:cNvSpPr txBox="1"/>
          <p:nvPr/>
        </p:nvSpPr>
        <p:spPr>
          <a:xfrm rot="5400000">
            <a:off x="3881906" y="3642417"/>
            <a:ext cx="10374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50" dirty="0"/>
              <a:t>N(2,640)=41.03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DB9729-C7EF-C54E-A17A-AEE51A1E385A}"/>
              </a:ext>
            </a:extLst>
          </p:cNvPr>
          <p:cNvSpPr txBox="1"/>
          <p:nvPr/>
        </p:nvSpPr>
        <p:spPr>
          <a:xfrm>
            <a:off x="1008319" y="525710"/>
            <a:ext cx="2046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i="1" dirty="0"/>
              <a:t>Number of zeros line n up to 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60C543-E988-2E42-9A6D-3C5F7BCBE63A}"/>
              </a:ext>
            </a:extLst>
          </p:cNvPr>
          <p:cNvSpPr txBox="1"/>
          <p:nvPr/>
        </p:nvSpPr>
        <p:spPr>
          <a:xfrm>
            <a:off x="3396291" y="525661"/>
            <a:ext cx="1860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i="1" dirty="0"/>
              <a:t>Location of line n at time 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E9C696-A30D-974F-AEDF-5E348FE55664}"/>
              </a:ext>
            </a:extLst>
          </p:cNvPr>
          <p:cNvSpPr txBox="1"/>
          <p:nvPr/>
        </p:nvSpPr>
        <p:spPr>
          <a:xfrm>
            <a:off x="5715253" y="504560"/>
            <a:ext cx="1798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i="1" dirty="0"/>
              <a:t>Distance of zeros on line 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DE2BB4-F1CE-784D-A274-9BA18427FB68}"/>
              </a:ext>
            </a:extLst>
          </p:cNvPr>
          <p:cNvCxnSpPr>
            <a:cxnSpLocks/>
          </p:cNvCxnSpPr>
          <p:nvPr/>
        </p:nvCxnSpPr>
        <p:spPr>
          <a:xfrm>
            <a:off x="5151582" y="1881985"/>
            <a:ext cx="24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DACD727-4C2C-A749-9C3C-FD80B39DE228}"/>
              </a:ext>
            </a:extLst>
          </p:cNvPr>
          <p:cNvCxnSpPr>
            <a:cxnSpLocks/>
          </p:cNvCxnSpPr>
          <p:nvPr/>
        </p:nvCxnSpPr>
        <p:spPr>
          <a:xfrm>
            <a:off x="5151582" y="1951258"/>
            <a:ext cx="24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F2ED2C-B8B3-9B4F-BE7D-685E0E619774}"/>
              </a:ext>
            </a:extLst>
          </p:cNvPr>
          <p:cNvSpPr txBox="1"/>
          <p:nvPr/>
        </p:nvSpPr>
        <p:spPr>
          <a:xfrm>
            <a:off x="5338143" y="1806897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800" dirty="0"/>
              <a:t>9.064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C5B0CDA4-0EE2-744F-A88D-AE6E159827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1013" y="767592"/>
            <a:ext cx="2244050" cy="536262"/>
          </a:xfrm>
          <a:prstGeom prst="rect">
            <a:avLst/>
          </a:prstGeom>
          <a:ln>
            <a:solidFill>
              <a:srgbClr val="7E72AB"/>
            </a:solidFill>
          </a:ln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3A0010C-0FCF-434C-B015-8B1A9795AA14}"/>
              </a:ext>
            </a:extLst>
          </p:cNvPr>
          <p:cNvCxnSpPr/>
          <p:nvPr/>
        </p:nvCxnSpPr>
        <p:spPr>
          <a:xfrm flipH="1">
            <a:off x="5587068" y="1380465"/>
            <a:ext cx="466276" cy="426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82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494AB01-ADFE-E94E-93FE-4FC842165113}"/>
              </a:ext>
            </a:extLst>
          </p:cNvPr>
          <p:cNvGrpSpPr/>
          <p:nvPr/>
        </p:nvGrpSpPr>
        <p:grpSpPr>
          <a:xfrm>
            <a:off x="3733657" y="982083"/>
            <a:ext cx="5639906" cy="5061195"/>
            <a:chOff x="5911734" y="1005634"/>
            <a:chExt cx="5639906" cy="506119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72A836-7270-F540-93F3-A75D4BD2D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6750" y="1271939"/>
              <a:ext cx="4794890" cy="4794890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03C69C3-4C95-0C42-8D60-F104DF67ED86}"/>
                </a:ext>
              </a:extLst>
            </p:cNvPr>
            <p:cNvSpPr/>
            <p:nvPr/>
          </p:nvSpPr>
          <p:spPr>
            <a:xfrm>
              <a:off x="5911734" y="1005634"/>
              <a:ext cx="2658978" cy="4846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5B355B1-0121-2740-B7D5-E439B04DD434}"/>
              </a:ext>
            </a:extLst>
          </p:cNvPr>
          <p:cNvCxnSpPr/>
          <p:nvPr/>
        </p:nvCxnSpPr>
        <p:spPr>
          <a:xfrm>
            <a:off x="-25878" y="43450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DE07A1C-8DE7-7E48-B2CE-0E04C34B0AC9}"/>
              </a:ext>
            </a:extLst>
          </p:cNvPr>
          <p:cNvSpPr txBox="1"/>
          <p:nvPr/>
        </p:nvSpPr>
        <p:spPr>
          <a:xfrm>
            <a:off x="2595816" y="6025351"/>
            <a:ext cx="8519597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28600" indent="-228600" algn="ctr">
              <a:buAutoNum type="arabicPeriod"/>
            </a:pPr>
            <a:r>
              <a:rPr lang="en-US" sz="1200" dirty="0">
                <a:cs typeface="Verdana" panose="020B0604030504040204" pitchFamily="34" charset="0"/>
              </a:rPr>
              <a:t>The oscillations of zeros around the lines n can be simply reproduced and are also explained here:</a:t>
            </a:r>
          </a:p>
          <a:p>
            <a:pPr algn="ctr"/>
            <a:r>
              <a:rPr lang="en-NL" sz="900" dirty="0">
                <a:hlinkClick r:id="rId4"/>
              </a:rPr>
              <a:t>https://terrytao.wordpress.com/2018/12/28/polymath-15-eleventh-thread-writing-up-the-results-and-exploring-negative-t/#comment-509958</a:t>
            </a:r>
            <a:endParaRPr lang="en-NL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AD947B-08AB-304A-A18E-E39AE490907D}"/>
                  </a:ext>
                </a:extLst>
              </p:cNvPr>
              <p:cNvSpPr txBox="1"/>
              <p:nvPr/>
            </p:nvSpPr>
            <p:spPr>
              <a:xfrm>
                <a:off x="1507077" y="-22981"/>
                <a:ext cx="92979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Oscillation of the zeros of </a:t>
                </a:r>
                <a14:m>
                  <m:oMath xmlns:m="http://schemas.openxmlformats.org/officeDocument/2006/math">
                    <m:r>
                      <a:rPr lang="en-NL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2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(s) (left) </a:t>
                </a:r>
                <a:r>
                  <a:rPr lang="en-US" sz="2400" dirty="0"/>
                  <a:t>around lines n </a:t>
                </a:r>
                <a:r>
                  <a:rPr lang="en-US" sz="2400" dirty="0">
                    <a:solidFill>
                      <a:schemeClr val="tx1"/>
                    </a:solidFill>
                  </a:rPr>
                  <a:t>at t = -30, k = 1..380 </a:t>
                </a:r>
                <a:endParaRPr lang="en-US" sz="2400" baseline="-25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AD947B-08AB-304A-A18E-E39AE490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77" y="-22981"/>
                <a:ext cx="9297944" cy="461665"/>
              </a:xfrm>
              <a:prstGeom prst="rect">
                <a:avLst/>
              </a:prstGeom>
              <a:blipFill>
                <a:blip r:embed="rId5"/>
                <a:stretch>
                  <a:fillRect l="-955" t="-8108" b="-2973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305DB2AC-C15F-D444-AF9E-07BE8D954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" y="1223220"/>
            <a:ext cx="6092778" cy="454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220878E-E702-B044-BF2E-7C89D38EF396}"/>
              </a:ext>
            </a:extLst>
          </p:cNvPr>
          <p:cNvSpPr txBox="1"/>
          <p:nvPr/>
        </p:nvSpPr>
        <p:spPr>
          <a:xfrm>
            <a:off x="289741" y="5937382"/>
            <a:ext cx="1926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Zeros on the critical line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79FF6E-CD7C-814B-833F-0F331D5DD736}"/>
              </a:ext>
            </a:extLst>
          </p:cNvPr>
          <p:cNvCxnSpPr>
            <a:cxnSpLocks/>
          </p:cNvCxnSpPr>
          <p:nvPr/>
        </p:nvCxnSpPr>
        <p:spPr>
          <a:xfrm>
            <a:off x="222600" y="6094269"/>
            <a:ext cx="14641" cy="3090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F6F03D-AACB-B041-918C-5DED67D1E69D}"/>
              </a:ext>
            </a:extLst>
          </p:cNvPr>
          <p:cNvSpPr txBox="1"/>
          <p:nvPr/>
        </p:nvSpPr>
        <p:spPr>
          <a:xfrm>
            <a:off x="289741" y="6227910"/>
            <a:ext cx="193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Zeros off the critical line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CFFFDD-7375-E342-8231-BF1DD534F967}"/>
              </a:ext>
            </a:extLst>
          </p:cNvPr>
          <p:cNvCxnSpPr>
            <a:cxnSpLocks/>
          </p:cNvCxnSpPr>
          <p:nvPr/>
        </p:nvCxnSpPr>
        <p:spPr>
          <a:xfrm flipV="1">
            <a:off x="222600" y="6372654"/>
            <a:ext cx="29283" cy="914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BB51856-7C94-4A48-BD0B-01B79AF46DF2}"/>
              </a:ext>
            </a:extLst>
          </p:cNvPr>
          <p:cNvSpPr/>
          <p:nvPr/>
        </p:nvSpPr>
        <p:spPr>
          <a:xfrm>
            <a:off x="73696" y="931563"/>
            <a:ext cx="2807882" cy="4846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EB9AC8-411F-1142-84DC-DCE6423EB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7851" y="390886"/>
            <a:ext cx="1274668" cy="6437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DFB28F-3892-F247-BCA6-2733A3B82C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6542" y="447852"/>
            <a:ext cx="3255691" cy="609680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52669EEC-4F55-B74F-BC5B-317A5EB9BD5A}"/>
              </a:ext>
            </a:extLst>
          </p:cNvPr>
          <p:cNvSpPr/>
          <p:nvPr/>
        </p:nvSpPr>
        <p:spPr>
          <a:xfrm rot="5400000">
            <a:off x="8498047" y="800914"/>
            <a:ext cx="159391" cy="6962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32D70CC3-44EE-6940-AC9B-DAFCDD3E2936}"/>
              </a:ext>
            </a:extLst>
          </p:cNvPr>
          <p:cNvSpPr/>
          <p:nvPr/>
        </p:nvSpPr>
        <p:spPr>
          <a:xfrm rot="5400000">
            <a:off x="6937847" y="560642"/>
            <a:ext cx="153858" cy="11712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59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F57E1F2-3712-8E4D-B81E-4386B0E73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841" y="632661"/>
            <a:ext cx="7319487" cy="546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7EDD24-A963-7848-BA5B-22C17E75DE9C}"/>
                  </a:ext>
                </a:extLst>
              </p:cNvPr>
              <p:cNvSpPr txBox="1"/>
              <p:nvPr/>
            </p:nvSpPr>
            <p:spPr>
              <a:xfrm>
                <a:off x="428200" y="6004625"/>
                <a:ext cx="10939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1400" dirty="0">
                    <a:ea typeface="Cambria Math" panose="02040503050406030204" pitchFamily="18" charset="0"/>
                  </a:rPr>
                  <a:t>Zero of </a:t>
                </a:r>
                <a14:m>
                  <m:oMath xmlns:m="http://schemas.openxmlformats.org/officeDocument/2006/math">
                    <m:r>
                      <a:rPr lang="en-NL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1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(s)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7EDD24-A963-7848-BA5B-22C17E75D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00" y="6004625"/>
                <a:ext cx="1093954" cy="307777"/>
              </a:xfrm>
              <a:prstGeom prst="rect">
                <a:avLst/>
              </a:prstGeom>
              <a:blipFill>
                <a:blip r:embed="rId3"/>
                <a:stretch>
                  <a:fillRect l="-1136" t="-4000" b="-24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051805-0CBB-4443-BE8C-AB4211F09542}"/>
              </a:ext>
            </a:extLst>
          </p:cNvPr>
          <p:cNvCxnSpPr>
            <a:cxnSpLocks/>
          </p:cNvCxnSpPr>
          <p:nvPr/>
        </p:nvCxnSpPr>
        <p:spPr>
          <a:xfrm>
            <a:off x="361059" y="6131776"/>
            <a:ext cx="14641" cy="3090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048408-93EA-8A42-A832-A2BC68ABEB8E}"/>
                  </a:ext>
                </a:extLst>
              </p:cNvPr>
              <p:cNvSpPr txBox="1"/>
              <p:nvPr/>
            </p:nvSpPr>
            <p:spPr>
              <a:xfrm>
                <a:off x="428200" y="6269608"/>
                <a:ext cx="13231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Zero of </a:t>
                </a:r>
                <a14:m>
                  <m:oMath xmlns:m="http://schemas.openxmlformats.org/officeDocument/2006/math">
                    <m:r>
                      <a:rPr lang="en-NL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(</a:t>
                </a:r>
                <a:r>
                  <a:rPr lang="en-US" sz="1400" dirty="0" err="1"/>
                  <a:t>Jt</a:t>
                </a:r>
                <a:r>
                  <a:rPr lang="en-US" sz="1400" dirty="0"/>
                  <a:t>(s))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048408-93EA-8A42-A832-A2BC68ABE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00" y="6269608"/>
                <a:ext cx="1323183" cy="307777"/>
              </a:xfrm>
              <a:prstGeom prst="rect">
                <a:avLst/>
              </a:prstGeom>
              <a:blipFill>
                <a:blip r:embed="rId4"/>
                <a:stretch>
                  <a:fillRect l="-952" t="-4000" b="-24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91C5E0-59A8-304C-BECE-F388BBF66D21}"/>
              </a:ext>
            </a:extLst>
          </p:cNvPr>
          <p:cNvCxnSpPr>
            <a:cxnSpLocks/>
          </p:cNvCxnSpPr>
          <p:nvPr/>
        </p:nvCxnSpPr>
        <p:spPr>
          <a:xfrm flipV="1">
            <a:off x="361059" y="6439897"/>
            <a:ext cx="29283" cy="9145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32D12CD6-1810-E349-9775-FA252FB30ED8}"/>
              </a:ext>
            </a:extLst>
          </p:cNvPr>
          <p:cNvSpPr/>
          <p:nvPr/>
        </p:nvSpPr>
        <p:spPr>
          <a:xfrm rot="16589080">
            <a:off x="6481636" y="4341076"/>
            <a:ext cx="712202" cy="1410366"/>
          </a:xfrm>
          <a:prstGeom prst="arc">
            <a:avLst>
              <a:gd name="adj1" fmla="val 16200000"/>
              <a:gd name="adj2" fmla="val 19457987"/>
            </a:avLst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0BD73-1270-3249-A6C7-C42ED10FD494}"/>
              </a:ext>
            </a:extLst>
          </p:cNvPr>
          <p:cNvSpPr txBox="1"/>
          <p:nvPr/>
        </p:nvSpPr>
        <p:spPr>
          <a:xfrm>
            <a:off x="6783658" y="2726516"/>
            <a:ext cx="1494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100" dirty="0">
                <a:solidFill>
                  <a:srgbClr val="0070C0"/>
                </a:solidFill>
              </a:rPr>
              <a:t>Collision on critical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A5164E-8100-364D-997D-5ACF72AB7ECE}"/>
                  </a:ext>
                </a:extLst>
              </p:cNvPr>
              <p:cNvSpPr txBox="1"/>
              <p:nvPr/>
            </p:nvSpPr>
            <p:spPr>
              <a:xfrm>
                <a:off x="4516441" y="3429000"/>
                <a:ext cx="13358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1100" dirty="0">
                    <a:solidFill>
                      <a:srgbClr val="FF0000"/>
                    </a:solidFill>
                  </a:rPr>
                  <a:t>Collision in </a:t>
                </a:r>
                <a14:m>
                  <m:oMath xmlns:m="http://schemas.openxmlformats.org/officeDocument/2006/math">
                    <m:r>
                      <a:rPr lang="en-NL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11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NL" sz="1100" dirty="0">
                    <a:solidFill>
                      <a:srgbClr val="FF0000"/>
                    </a:solidFill>
                  </a:rPr>
                  <a:t> world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A5164E-8100-364D-997D-5ACF72AB7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441" y="3429000"/>
                <a:ext cx="1335879" cy="261610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AE06CE-F3D4-7F4E-937F-ECA129C2FDFD}"/>
              </a:ext>
            </a:extLst>
          </p:cNvPr>
          <p:cNvCxnSpPr/>
          <p:nvPr/>
        </p:nvCxnSpPr>
        <p:spPr>
          <a:xfrm>
            <a:off x="-25878" y="43450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7F5B9C-E3FC-C946-930A-C957BC461E91}"/>
                  </a:ext>
                </a:extLst>
              </p:cNvPr>
              <p:cNvSpPr txBox="1"/>
              <p:nvPr/>
            </p:nvSpPr>
            <p:spPr>
              <a:xfrm>
                <a:off x="6956682" y="4897457"/>
                <a:ext cx="4382915" cy="7078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1.</a:t>
                </a:r>
                <a:r>
                  <a:rPr lang="en-US" sz="1200" dirty="0"/>
                  <a:t> In </a:t>
                </a:r>
                <a:r>
                  <a:rPr lang="en-US" sz="1200" dirty="0">
                    <a:solidFill>
                      <a:schemeClr val="tx1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NL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12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NL" sz="1200" dirty="0">
                    <a:solidFill>
                      <a:schemeClr val="tx1"/>
                    </a:solidFill>
                  </a:rPr>
                  <a:t> world </a:t>
                </a:r>
                <a:r>
                  <a:rPr lang="en-US" sz="1200" dirty="0">
                    <a:solidFill>
                      <a:schemeClr val="tx1"/>
                    </a:solidFill>
                  </a:rPr>
                  <a:t>the </a:t>
                </a:r>
                <a:r>
                  <a:rPr lang="en-US" sz="1200" dirty="0"/>
                  <a:t>critical line is shifted horizontally to the left with increasingly negative t. So, even the tiniest negative t, will already shift all zeros off the critical line.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7F5B9C-E3FC-C946-930A-C957BC461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682" y="4897457"/>
                <a:ext cx="4382915" cy="707886"/>
              </a:xfrm>
              <a:prstGeom prst="rect">
                <a:avLst/>
              </a:prstGeom>
              <a:blipFill>
                <a:blip r:embed="rId6"/>
                <a:stretch>
                  <a:fillRect t="-1754" b="-526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96D105D-A5D7-1E47-98E6-721E0448B08E}"/>
              </a:ext>
            </a:extLst>
          </p:cNvPr>
          <p:cNvSpPr txBox="1"/>
          <p:nvPr/>
        </p:nvSpPr>
        <p:spPr>
          <a:xfrm>
            <a:off x="8435556" y="1275038"/>
            <a:ext cx="318720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3.</a:t>
            </a:r>
            <a:r>
              <a:rPr lang="en-US" sz="1200" dirty="0"/>
              <a:t> The conjugate of this curve is just the 1-x version mirrored along the critical line.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C20128-E62A-9B4E-9E20-A2550809B9C6}"/>
              </a:ext>
            </a:extLst>
          </p:cNvPr>
          <p:cNvCxnSpPr>
            <a:cxnSpLocks/>
          </p:cNvCxnSpPr>
          <p:nvPr/>
        </p:nvCxnSpPr>
        <p:spPr>
          <a:xfrm flipV="1">
            <a:off x="6787375" y="2981087"/>
            <a:ext cx="0" cy="26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CC0B93-378D-0E4B-9347-2D16E72C4182}"/>
              </a:ext>
            </a:extLst>
          </p:cNvPr>
          <p:cNvCxnSpPr>
            <a:cxnSpLocks/>
          </p:cNvCxnSpPr>
          <p:nvPr/>
        </p:nvCxnSpPr>
        <p:spPr>
          <a:xfrm>
            <a:off x="6783658" y="947937"/>
            <a:ext cx="0" cy="167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5A8BF3-235C-1847-84DB-16A1811948A7}"/>
              </a:ext>
            </a:extLst>
          </p:cNvPr>
          <p:cNvCxnSpPr/>
          <p:nvPr/>
        </p:nvCxnSpPr>
        <p:spPr>
          <a:xfrm flipH="1">
            <a:off x="5991922" y="5657385"/>
            <a:ext cx="683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621B36-2DE7-CA4E-928F-7F08D582CFA9}"/>
                  </a:ext>
                </a:extLst>
              </p:cNvPr>
              <p:cNvSpPr txBox="1"/>
              <p:nvPr/>
            </p:nvSpPr>
            <p:spPr>
              <a:xfrm>
                <a:off x="255403" y="-22429"/>
                <a:ext cx="116987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Basics about the zeros of </a:t>
                </a:r>
                <a14:m>
                  <m:oMath xmlns:m="http://schemas.openxmlformats.org/officeDocument/2006/math">
                    <m:r>
                      <a:rPr lang="en-NL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2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(s) </a:t>
                </a:r>
                <a:r>
                  <a:rPr lang="en-US" sz="2400" dirty="0"/>
                  <a:t>mapped to </a:t>
                </a:r>
                <a14:m>
                  <m:oMath xmlns:m="http://schemas.openxmlformats.org/officeDocument/2006/math">
                    <m:r>
                      <a:rPr lang="en-NL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Jt</a:t>
                </a:r>
                <a:r>
                  <a:rPr lang="en-US" sz="2400" dirty="0">
                    <a:solidFill>
                      <a:schemeClr val="tx1"/>
                    </a:solidFill>
                  </a:rPr>
                  <a:t>(s)) from t = 0..-</a:t>
                </a:r>
                <a:r>
                  <a:rPr lang="en-US" sz="2400" dirty="0"/>
                  <a:t>1.5 step -0.01 </a:t>
                </a:r>
                <a:r>
                  <a:rPr lang="en-US" sz="2400" dirty="0">
                    <a:solidFill>
                      <a:schemeClr val="tx1"/>
                    </a:solidFill>
                  </a:rPr>
                  <a:t>, k = 6791 .. </a:t>
                </a:r>
                <a:r>
                  <a:rPr lang="en-US" sz="2400" dirty="0"/>
                  <a:t>6792</a:t>
                </a:r>
                <a:endParaRPr lang="en-US" sz="2400" baseline="-25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621B36-2DE7-CA4E-928F-7F08D582C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03" y="-22429"/>
                <a:ext cx="11698703" cy="461665"/>
              </a:xfrm>
              <a:prstGeom prst="rect">
                <a:avLst/>
              </a:prstGeom>
              <a:blipFill>
                <a:blip r:embed="rId7"/>
                <a:stretch>
                  <a:fillRect l="-868" t="-8108" b="-2973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4124FCE-CF7D-8E43-AAD2-07BD84BC3AD9}"/>
              </a:ext>
            </a:extLst>
          </p:cNvPr>
          <p:cNvSpPr txBox="1"/>
          <p:nvPr/>
        </p:nvSpPr>
        <p:spPr>
          <a:xfrm>
            <a:off x="6857583" y="3531321"/>
            <a:ext cx="458111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2.</a:t>
            </a:r>
            <a:r>
              <a:rPr lang="en-US" sz="1200" dirty="0"/>
              <a:t> Zeros will travel vertically on the critical line until they collide 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41F96-1D61-B24F-802A-FE9C4A11D132}"/>
              </a:ext>
            </a:extLst>
          </p:cNvPr>
          <p:cNvSpPr txBox="1"/>
          <p:nvPr/>
        </p:nvSpPr>
        <p:spPr>
          <a:xfrm rot="20298428">
            <a:off x="5992291" y="4525405"/>
            <a:ext cx="683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50" dirty="0">
                <a:solidFill>
                  <a:schemeClr val="accent6">
                    <a:lumMod val="75000"/>
                  </a:schemeClr>
                </a:solidFill>
              </a:rPr>
              <a:t>mapping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C44149-AFD4-6749-87DB-BA208E7F713B}"/>
              </a:ext>
            </a:extLst>
          </p:cNvPr>
          <p:cNvSpPr txBox="1"/>
          <p:nvPr/>
        </p:nvSpPr>
        <p:spPr>
          <a:xfrm>
            <a:off x="1329236" y="4146792"/>
            <a:ext cx="318720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4.</a:t>
            </a:r>
            <a:r>
              <a:rPr lang="en-US" sz="1200" dirty="0"/>
              <a:t> The “conjugates” of this curve are shown 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113303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7EDD24-A963-7848-BA5B-22C17E75DE9C}"/>
                  </a:ext>
                </a:extLst>
              </p:cNvPr>
              <p:cNvSpPr txBox="1"/>
              <p:nvPr/>
            </p:nvSpPr>
            <p:spPr>
              <a:xfrm>
                <a:off x="428200" y="6004625"/>
                <a:ext cx="10939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1400" dirty="0">
                    <a:ea typeface="Cambria Math" panose="02040503050406030204" pitchFamily="18" charset="0"/>
                  </a:rPr>
                  <a:t>Zero of </a:t>
                </a:r>
                <a14:m>
                  <m:oMath xmlns:m="http://schemas.openxmlformats.org/officeDocument/2006/math">
                    <m:r>
                      <a:rPr lang="en-NL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1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(s)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7EDD24-A963-7848-BA5B-22C17E75D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00" y="6004625"/>
                <a:ext cx="1093954" cy="307777"/>
              </a:xfrm>
              <a:prstGeom prst="rect">
                <a:avLst/>
              </a:prstGeom>
              <a:blipFill>
                <a:blip r:embed="rId3"/>
                <a:stretch>
                  <a:fillRect l="-1136" t="-4000" b="-24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051805-0CBB-4443-BE8C-AB4211F09542}"/>
              </a:ext>
            </a:extLst>
          </p:cNvPr>
          <p:cNvCxnSpPr>
            <a:cxnSpLocks/>
          </p:cNvCxnSpPr>
          <p:nvPr/>
        </p:nvCxnSpPr>
        <p:spPr>
          <a:xfrm>
            <a:off x="361059" y="6131776"/>
            <a:ext cx="14641" cy="30908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AE06CE-F3D4-7F4E-937F-ECA129C2FDFD}"/>
              </a:ext>
            </a:extLst>
          </p:cNvPr>
          <p:cNvCxnSpPr/>
          <p:nvPr/>
        </p:nvCxnSpPr>
        <p:spPr>
          <a:xfrm>
            <a:off x="-25878" y="43450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388A93-DD51-C24B-88FA-D17ACA499E01}"/>
                  </a:ext>
                </a:extLst>
              </p:cNvPr>
              <p:cNvSpPr txBox="1"/>
              <p:nvPr/>
            </p:nvSpPr>
            <p:spPr>
              <a:xfrm>
                <a:off x="1368600" y="-27162"/>
                <a:ext cx="11646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Basics about the “conjugates” of zeros of </a:t>
                </a:r>
                <a14:m>
                  <m:oMath xmlns:m="http://schemas.openxmlformats.org/officeDocument/2006/math">
                    <m:r>
                      <a:rPr lang="en-NL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24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(s) at t = -30, T = 400 .. </a:t>
                </a:r>
                <a:r>
                  <a:rPr lang="en-US" sz="2400" dirty="0"/>
                  <a:t>600</a:t>
                </a:r>
                <a:endParaRPr lang="en-US" sz="2400" baseline="-25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388A93-DD51-C24B-88FA-D17ACA499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600" y="-27162"/>
                <a:ext cx="11646657" cy="461665"/>
              </a:xfrm>
              <a:prstGeom prst="rect">
                <a:avLst/>
              </a:prstGeom>
              <a:blipFill>
                <a:blip r:embed="rId4"/>
                <a:stretch>
                  <a:fillRect l="-872" t="-8108" b="-2973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78817A0C-1FB8-C44D-B86A-FC575039C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370" y="865776"/>
            <a:ext cx="5585468" cy="558546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543AAE-724B-8C4E-B779-33D92A59A498}"/>
              </a:ext>
            </a:extLst>
          </p:cNvPr>
          <p:cNvCxnSpPr>
            <a:cxnSpLocks/>
          </p:cNvCxnSpPr>
          <p:nvPr/>
        </p:nvCxnSpPr>
        <p:spPr>
          <a:xfrm>
            <a:off x="6610027" y="705080"/>
            <a:ext cx="247973" cy="568851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3778DB6-FB80-1840-AA8E-AFC90C68E3AC}"/>
                  </a:ext>
                </a:extLst>
              </p:cNvPr>
              <p:cNvSpPr txBox="1"/>
              <p:nvPr/>
            </p:nvSpPr>
            <p:spPr>
              <a:xfrm>
                <a:off x="4200160" y="605495"/>
                <a:ext cx="23121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“C</a:t>
                </a:r>
                <a:r>
                  <a:rPr lang="en-NL" sz="1400" dirty="0"/>
                  <a:t>onjugates” of </a:t>
                </a:r>
                <a:r>
                  <a:rPr lang="en-NL" sz="1400" dirty="0">
                    <a:ea typeface="Cambria Math" panose="02040503050406030204" pitchFamily="18" charset="0"/>
                  </a:rPr>
                  <a:t>zero of </a:t>
                </a:r>
                <a14:m>
                  <m:oMath xmlns:m="http://schemas.openxmlformats.org/officeDocument/2006/math">
                    <m:r>
                      <a:rPr lang="en-NL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1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(s)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3778DB6-FB80-1840-AA8E-AFC90C68E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60" y="605495"/>
                <a:ext cx="2312127" cy="307777"/>
              </a:xfrm>
              <a:prstGeom prst="rect">
                <a:avLst/>
              </a:prstGeom>
              <a:blipFill>
                <a:blip r:embed="rId6"/>
                <a:stretch>
                  <a:fillRect l="-546" t="-4000" b="-20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563A7B6-FD4A-FB4A-B77E-8104E3B58586}"/>
              </a:ext>
            </a:extLst>
          </p:cNvPr>
          <p:cNvSpPr txBox="1"/>
          <p:nvPr/>
        </p:nvSpPr>
        <p:spPr>
          <a:xfrm>
            <a:off x="6361104" y="6434526"/>
            <a:ext cx="1076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M</a:t>
            </a:r>
            <a:r>
              <a:rPr lang="en-NL" sz="1200" dirty="0">
                <a:solidFill>
                  <a:schemeClr val="accent1"/>
                </a:solidFill>
              </a:rPr>
              <a:t>irror curve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3D4F72-B295-B94A-AD76-A768E03976F8}"/>
                  </a:ext>
                </a:extLst>
              </p:cNvPr>
              <p:cNvSpPr txBox="1"/>
              <p:nvPr/>
            </p:nvSpPr>
            <p:spPr>
              <a:xfrm>
                <a:off x="7239020" y="605495"/>
                <a:ext cx="11880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Z</a:t>
                </a:r>
                <a:r>
                  <a:rPr lang="en-NL" sz="1400" dirty="0">
                    <a:ea typeface="Cambria Math" panose="02040503050406030204" pitchFamily="18" charset="0"/>
                  </a:rPr>
                  <a:t>ero of </a:t>
                </a:r>
                <a14:m>
                  <m:oMath xmlns:m="http://schemas.openxmlformats.org/officeDocument/2006/math">
                    <m:r>
                      <a:rPr lang="en-NL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1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(s)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3D4F72-B295-B94A-AD76-A768E0397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20" y="605495"/>
                <a:ext cx="1188085" cy="307777"/>
              </a:xfrm>
              <a:prstGeom prst="rect">
                <a:avLst/>
              </a:prstGeom>
              <a:blipFill>
                <a:blip r:embed="rId7"/>
                <a:stretch>
                  <a:fillRect l="-2128" t="-4000" b="-20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BA3420DE-067D-184D-BF0E-8D9BC3C724B1}"/>
              </a:ext>
            </a:extLst>
          </p:cNvPr>
          <p:cNvSpPr/>
          <p:nvPr/>
        </p:nvSpPr>
        <p:spPr>
          <a:xfrm>
            <a:off x="5144147" y="3936569"/>
            <a:ext cx="830450" cy="7361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DB66CF-4341-2949-9CB7-0DE88E75BA6C}"/>
              </a:ext>
            </a:extLst>
          </p:cNvPr>
          <p:cNvSpPr/>
          <p:nvPr/>
        </p:nvSpPr>
        <p:spPr>
          <a:xfrm>
            <a:off x="7516678" y="3936569"/>
            <a:ext cx="830450" cy="7361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15D586-31D3-9C4C-9F87-B46731F4C573}"/>
                  </a:ext>
                </a:extLst>
              </p:cNvPr>
              <p:cNvSpPr txBox="1"/>
              <p:nvPr/>
            </p:nvSpPr>
            <p:spPr>
              <a:xfrm>
                <a:off x="954620" y="1805980"/>
                <a:ext cx="2826291" cy="523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1.</a:t>
                </a:r>
                <a:r>
                  <a:rPr lang="en-US" sz="1200" dirty="0"/>
                  <a:t> The critical line in </a:t>
                </a:r>
                <a14:m>
                  <m:oMath xmlns:m="http://schemas.openxmlformats.org/officeDocument/2006/math">
                    <m:r>
                      <a:rPr lang="en-NL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/>
                  <a:t>(</a:t>
                </a:r>
                <a:r>
                  <a:rPr lang="en-US" sz="1200" dirty="0" err="1"/>
                  <a:t>Jt</a:t>
                </a:r>
                <a:r>
                  <a:rPr lang="en-US" sz="1200" dirty="0"/>
                  <a:t>(s) become a curve in the </a:t>
                </a:r>
                <a14:m>
                  <m:oMath xmlns:m="http://schemas.openxmlformats.org/officeDocument/2006/math">
                    <m:r>
                      <a:rPr lang="en-NL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1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/>
                  <a:t>(s) world.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15D586-31D3-9C4C-9F87-B46731F4C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0" y="1805980"/>
                <a:ext cx="2826291" cy="523220"/>
              </a:xfrm>
              <a:prstGeom prst="rect">
                <a:avLst/>
              </a:prstGeom>
              <a:blipFill>
                <a:blip r:embed="rId8"/>
                <a:stretch>
                  <a:fillRect t="-4762" b="-714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A16255-47F7-EA4A-833A-834FC9268CF6}"/>
                  </a:ext>
                </a:extLst>
              </p:cNvPr>
              <p:cNvSpPr txBox="1"/>
              <p:nvPr/>
            </p:nvSpPr>
            <p:spPr>
              <a:xfrm>
                <a:off x="1459857" y="4043044"/>
                <a:ext cx="2826291" cy="523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2.</a:t>
                </a:r>
                <a:r>
                  <a:rPr lang="en-US" sz="1200" dirty="0"/>
                  <a:t> In the </a:t>
                </a:r>
                <a14:m>
                  <m:oMath xmlns:m="http://schemas.openxmlformats.org/officeDocument/2006/math">
                    <m:r>
                      <a:rPr lang="en-NL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1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/>
                  <a:t>(s) world,  zeros off the critical line get mirrored along that curve.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A16255-47F7-EA4A-833A-834FC9268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857" y="4043044"/>
                <a:ext cx="2826291" cy="523220"/>
              </a:xfrm>
              <a:prstGeom prst="rect">
                <a:avLst/>
              </a:prstGeom>
              <a:blipFill>
                <a:blip r:embed="rId9"/>
                <a:stretch>
                  <a:fillRect t="-4762" b="-714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70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AE06CE-F3D4-7F4E-937F-ECA129C2FDFD}"/>
              </a:ext>
            </a:extLst>
          </p:cNvPr>
          <p:cNvCxnSpPr/>
          <p:nvPr/>
        </p:nvCxnSpPr>
        <p:spPr>
          <a:xfrm>
            <a:off x="-25878" y="43450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88A93-DD51-C24B-88FA-D17ACA499E01}"/>
              </a:ext>
            </a:extLst>
          </p:cNvPr>
          <p:cNvSpPr txBox="1"/>
          <p:nvPr/>
        </p:nvSpPr>
        <p:spPr>
          <a:xfrm>
            <a:off x="1175102" y="-16910"/>
            <a:ext cx="1164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Isolated trajectories of “forever real” zeros, </a:t>
            </a:r>
            <a:r>
              <a:rPr lang="en-US" sz="2400" dirty="0" err="1"/>
              <a:t>ts</a:t>
            </a:r>
            <a:r>
              <a:rPr lang="en-US" sz="2400" dirty="0"/>
              <a:t> = -90, </a:t>
            </a:r>
            <a:r>
              <a:rPr lang="en-US" sz="2400" dirty="0" err="1"/>
              <a:t>tstep</a:t>
            </a:r>
            <a:r>
              <a:rPr lang="en-US" sz="2400" dirty="0"/>
              <a:t> -0.05 </a:t>
            </a:r>
            <a:r>
              <a:rPr lang="en-US" sz="2400" dirty="0">
                <a:solidFill>
                  <a:schemeClr val="tx1"/>
                </a:solidFill>
              </a:rPr>
              <a:t>, k = 6600..</a:t>
            </a:r>
            <a:r>
              <a:rPr lang="en-US" sz="2400" dirty="0"/>
              <a:t>6800</a:t>
            </a:r>
            <a:endParaRPr lang="en-US" sz="24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BEDD34-5C87-2448-A269-C4AD431149F4}"/>
                  </a:ext>
                </a:extLst>
              </p:cNvPr>
              <p:cNvSpPr txBox="1"/>
              <p:nvPr/>
            </p:nvSpPr>
            <p:spPr>
              <a:xfrm>
                <a:off x="349338" y="2773644"/>
                <a:ext cx="19965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Zeros on critical line </a:t>
                </a:r>
                <a14:m>
                  <m:oMath xmlns:m="http://schemas.openxmlformats.org/officeDocument/2006/math">
                    <m:r>
                      <a:rPr lang="en-NL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1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(s)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BEDD34-5C87-2448-A269-C4AD43114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8" y="2773644"/>
                <a:ext cx="1996572" cy="307777"/>
              </a:xfrm>
              <a:prstGeom prst="rect">
                <a:avLst/>
              </a:prstGeom>
              <a:blipFill>
                <a:blip r:embed="rId3"/>
                <a:stretch>
                  <a:fillRect l="-1266" t="-4000" b="-20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0E634C-C71A-3448-A65C-8BCAC666D6A6}"/>
              </a:ext>
            </a:extLst>
          </p:cNvPr>
          <p:cNvCxnSpPr>
            <a:cxnSpLocks/>
          </p:cNvCxnSpPr>
          <p:nvPr/>
        </p:nvCxnSpPr>
        <p:spPr>
          <a:xfrm>
            <a:off x="217463" y="2936123"/>
            <a:ext cx="16336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FA45CAA-A659-B84B-98EA-A70AC079F446}"/>
                  </a:ext>
                </a:extLst>
              </p:cNvPr>
              <p:cNvSpPr txBox="1"/>
              <p:nvPr/>
            </p:nvSpPr>
            <p:spPr>
              <a:xfrm>
                <a:off x="349338" y="3064172"/>
                <a:ext cx="22785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Zeros on critical line </a:t>
                </a:r>
                <a14:m>
                  <m:oMath xmlns:m="http://schemas.openxmlformats.org/officeDocument/2006/math">
                    <m:r>
                      <a:rPr lang="en-NL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(</a:t>
                </a:r>
                <a:r>
                  <a:rPr lang="en-US" sz="1400" dirty="0" err="1"/>
                  <a:t>Jt</a:t>
                </a:r>
                <a:r>
                  <a:rPr lang="en-US" sz="1400" dirty="0"/>
                  <a:t>(s)) 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FA45CAA-A659-B84B-98EA-A70AC079F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8" y="3064172"/>
                <a:ext cx="2278572" cy="307777"/>
              </a:xfrm>
              <a:prstGeom prst="rect">
                <a:avLst/>
              </a:prstGeom>
              <a:blipFill>
                <a:blip r:embed="rId4"/>
                <a:stretch>
                  <a:fillRect l="-1111" t="-4000" b="-20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40F27E-E49A-5440-9C77-7E40C5D29615}"/>
                  </a:ext>
                </a:extLst>
              </p:cNvPr>
              <p:cNvSpPr txBox="1"/>
              <p:nvPr/>
            </p:nvSpPr>
            <p:spPr>
              <a:xfrm>
                <a:off x="349338" y="3328898"/>
                <a:ext cx="17479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Zero of </a:t>
                </a:r>
                <a14:m>
                  <m:oMath xmlns:m="http://schemas.openxmlformats.org/officeDocument/2006/math">
                    <m:r>
                      <a:rPr lang="en-NL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1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(s) at t = -90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40F27E-E49A-5440-9C77-7E40C5D29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8" y="3328898"/>
                <a:ext cx="1747914" cy="307777"/>
              </a:xfrm>
              <a:prstGeom prst="rect">
                <a:avLst/>
              </a:prstGeom>
              <a:blipFill>
                <a:blip r:embed="rId5"/>
                <a:stretch>
                  <a:fillRect l="-1439" t="-4000" b="-20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62853C-D3C0-0D42-980A-EDCB983A6B0D}"/>
                  </a:ext>
                </a:extLst>
              </p:cNvPr>
              <p:cNvSpPr txBox="1"/>
              <p:nvPr/>
            </p:nvSpPr>
            <p:spPr>
              <a:xfrm>
                <a:off x="349338" y="3619426"/>
                <a:ext cx="20877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Zeros 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NL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(</a:t>
                </a:r>
                <a:r>
                  <a:rPr lang="en-US" sz="1400" dirty="0" err="1"/>
                  <a:t>Jt</a:t>
                </a:r>
                <a:r>
                  <a:rPr lang="en-US" sz="1400" dirty="0"/>
                  <a:t>(s)) at t = -90 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62853C-D3C0-0D42-980A-EDCB983A6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8" y="3619426"/>
                <a:ext cx="2087751" cy="307777"/>
              </a:xfrm>
              <a:prstGeom prst="rect">
                <a:avLst/>
              </a:prstGeom>
              <a:blipFill>
                <a:blip r:embed="rId6"/>
                <a:stretch>
                  <a:fillRect l="-1212" t="-4000" b="-20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784420-CF14-1F4B-9E48-1B22F51EF4A4}"/>
              </a:ext>
            </a:extLst>
          </p:cNvPr>
          <p:cNvCxnSpPr>
            <a:cxnSpLocks/>
          </p:cNvCxnSpPr>
          <p:nvPr/>
        </p:nvCxnSpPr>
        <p:spPr>
          <a:xfrm>
            <a:off x="217463" y="3218060"/>
            <a:ext cx="163360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0820B2-B04E-414D-820E-5EE3F5DA4771}"/>
              </a:ext>
            </a:extLst>
          </p:cNvPr>
          <p:cNvCxnSpPr>
            <a:cxnSpLocks/>
          </p:cNvCxnSpPr>
          <p:nvPr/>
        </p:nvCxnSpPr>
        <p:spPr>
          <a:xfrm>
            <a:off x="217463" y="3489804"/>
            <a:ext cx="16336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C183E4-C372-344C-92EB-3A389E914428}"/>
              </a:ext>
            </a:extLst>
          </p:cNvPr>
          <p:cNvCxnSpPr>
            <a:cxnSpLocks/>
          </p:cNvCxnSpPr>
          <p:nvPr/>
        </p:nvCxnSpPr>
        <p:spPr>
          <a:xfrm>
            <a:off x="217463" y="3773314"/>
            <a:ext cx="163360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E13EA0-44E4-C64A-89AD-7D5354777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30" y="548335"/>
            <a:ext cx="8149142" cy="608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A26C0F6-B0FD-624D-BF09-50B434E9E3AD}"/>
              </a:ext>
            </a:extLst>
          </p:cNvPr>
          <p:cNvSpPr txBox="1"/>
          <p:nvPr/>
        </p:nvSpPr>
        <p:spPr>
          <a:xfrm>
            <a:off x="10259879" y="5755059"/>
            <a:ext cx="14568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100" dirty="0"/>
              <a:t>k = 6600, T = 6907.14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F4C131-6E5F-E047-AFD2-3975BC3172B1}"/>
              </a:ext>
            </a:extLst>
          </p:cNvPr>
          <p:cNvSpPr txBox="1"/>
          <p:nvPr/>
        </p:nvSpPr>
        <p:spPr>
          <a:xfrm>
            <a:off x="10250111" y="4326632"/>
            <a:ext cx="16990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100" dirty="0"/>
              <a:t>k = 6665, T = 6965.79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5BDF1E-1444-204F-B349-5DF01AFB17F9}"/>
              </a:ext>
            </a:extLst>
          </p:cNvPr>
          <p:cNvSpPr txBox="1"/>
          <p:nvPr/>
        </p:nvSpPr>
        <p:spPr>
          <a:xfrm>
            <a:off x="10250110" y="4161484"/>
            <a:ext cx="16060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100" dirty="0"/>
              <a:t>k = 6672, T = 6972.10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3F894E-0FB8-324B-B743-77992645300D}"/>
              </a:ext>
            </a:extLst>
          </p:cNvPr>
          <p:cNvSpPr txBox="1"/>
          <p:nvPr/>
        </p:nvSpPr>
        <p:spPr>
          <a:xfrm>
            <a:off x="10259878" y="3233892"/>
            <a:ext cx="15265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100" dirty="0"/>
              <a:t>k = 6717, T = 7012.24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66038F-4F77-C64D-A72B-E52F702EB4CC}"/>
              </a:ext>
            </a:extLst>
          </p:cNvPr>
          <p:cNvSpPr txBox="1"/>
          <p:nvPr/>
        </p:nvSpPr>
        <p:spPr>
          <a:xfrm>
            <a:off x="10259878" y="2329257"/>
            <a:ext cx="15963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100" dirty="0"/>
              <a:t>k = 6757, T = 7047.95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E18347-EC34-5B4A-B9A2-A0636A469972}"/>
              </a:ext>
            </a:extLst>
          </p:cNvPr>
          <p:cNvSpPr txBox="1"/>
          <p:nvPr/>
        </p:nvSpPr>
        <p:spPr>
          <a:xfrm>
            <a:off x="10250109" y="1763025"/>
            <a:ext cx="16990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100" dirty="0"/>
              <a:t>k = 6784, T = 7072.44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71E8F3-A149-7C4C-B2E0-DCE67BEC6EDB}"/>
              </a:ext>
            </a:extLst>
          </p:cNvPr>
          <p:cNvCxnSpPr/>
          <p:nvPr/>
        </p:nvCxnSpPr>
        <p:spPr>
          <a:xfrm flipV="1">
            <a:off x="2820692" y="898902"/>
            <a:ext cx="7439186" cy="8641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9773E2-297A-9446-A3F3-0FDBAE763A27}"/>
              </a:ext>
            </a:extLst>
          </p:cNvPr>
          <p:cNvCxnSpPr/>
          <p:nvPr/>
        </p:nvCxnSpPr>
        <p:spPr>
          <a:xfrm flipV="1">
            <a:off x="2820692" y="1650832"/>
            <a:ext cx="7439186" cy="8641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47FFFC-F112-944C-85DB-5DCA2BE22280}"/>
              </a:ext>
            </a:extLst>
          </p:cNvPr>
          <p:cNvCxnSpPr/>
          <p:nvPr/>
        </p:nvCxnSpPr>
        <p:spPr>
          <a:xfrm flipV="1">
            <a:off x="2810923" y="2607350"/>
            <a:ext cx="7439186" cy="8641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DB716E-1A0A-1146-8DFE-5D274D25676D}"/>
              </a:ext>
            </a:extLst>
          </p:cNvPr>
          <p:cNvCxnSpPr/>
          <p:nvPr/>
        </p:nvCxnSpPr>
        <p:spPr>
          <a:xfrm flipV="1">
            <a:off x="2857418" y="3310240"/>
            <a:ext cx="7439186" cy="8641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EC7617-F0FC-9C4C-A860-2055CC05E98D}"/>
              </a:ext>
            </a:extLst>
          </p:cNvPr>
          <p:cNvCxnSpPr/>
          <p:nvPr/>
        </p:nvCxnSpPr>
        <p:spPr>
          <a:xfrm flipV="1">
            <a:off x="2821637" y="3574254"/>
            <a:ext cx="7439186" cy="8641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85A890-2799-8B4A-851C-E5FDFF9CF6FE}"/>
              </a:ext>
            </a:extLst>
          </p:cNvPr>
          <p:cNvCxnSpPr/>
          <p:nvPr/>
        </p:nvCxnSpPr>
        <p:spPr>
          <a:xfrm flipV="1">
            <a:off x="2820692" y="5121842"/>
            <a:ext cx="7439186" cy="8641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05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AE06CE-F3D4-7F4E-937F-ECA129C2FDFD}"/>
              </a:ext>
            </a:extLst>
          </p:cNvPr>
          <p:cNvCxnSpPr/>
          <p:nvPr/>
        </p:nvCxnSpPr>
        <p:spPr>
          <a:xfrm>
            <a:off x="-25878" y="434503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88A93-DD51-C24B-88FA-D17ACA499E01}"/>
              </a:ext>
            </a:extLst>
          </p:cNvPr>
          <p:cNvSpPr txBox="1"/>
          <p:nvPr/>
        </p:nvSpPr>
        <p:spPr>
          <a:xfrm>
            <a:off x="1559458" y="-29618"/>
            <a:ext cx="1164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Zoom in on a zero 6784 that stays real forever </a:t>
            </a:r>
            <a:r>
              <a:rPr lang="en-US" sz="2400" dirty="0" err="1"/>
              <a:t>tstep</a:t>
            </a:r>
            <a:r>
              <a:rPr lang="en-US" sz="2400" dirty="0"/>
              <a:t> -0.0001 </a:t>
            </a:r>
            <a:r>
              <a:rPr lang="en-US" sz="2400" dirty="0">
                <a:solidFill>
                  <a:schemeClr val="tx1"/>
                </a:solidFill>
              </a:rPr>
              <a:t>, k = 6784..</a:t>
            </a:r>
            <a:r>
              <a:rPr lang="en-US" sz="2400" dirty="0"/>
              <a:t>6786</a:t>
            </a:r>
            <a:endParaRPr lang="en-US" sz="2400" baseline="-25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038B39D-4D38-A74C-9A73-041D8C571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817" y="468972"/>
            <a:ext cx="4252638" cy="318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E07EDBC-BC6E-DD47-82C1-F6C0892BC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740" y="439246"/>
            <a:ext cx="4290220" cy="321092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DD2F59F-361E-DF43-B15F-C728F3CCA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740" y="3650166"/>
            <a:ext cx="4290220" cy="320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B1E2772-6486-6647-A6B7-462B49C48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39" y="3735661"/>
            <a:ext cx="4184802" cy="312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2F4902-3166-2741-964A-9C9BAFDB0DDD}"/>
              </a:ext>
            </a:extLst>
          </p:cNvPr>
          <p:cNvSpPr txBox="1"/>
          <p:nvPr/>
        </p:nvSpPr>
        <p:spPr>
          <a:xfrm>
            <a:off x="3401511" y="3075056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</a:t>
            </a:r>
            <a:r>
              <a:rPr lang="en-NL" sz="1200" dirty="0"/>
              <a:t> = -0.1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2ACC64-00E8-6340-BE72-C50C292B161E}"/>
              </a:ext>
            </a:extLst>
          </p:cNvPr>
          <p:cNvSpPr txBox="1"/>
          <p:nvPr/>
        </p:nvSpPr>
        <p:spPr>
          <a:xfrm>
            <a:off x="8363803" y="3075055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</a:t>
            </a:r>
            <a:r>
              <a:rPr lang="en-NL" sz="1200" dirty="0"/>
              <a:t> = -0.2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03AC60-802B-DB45-845A-56E1C6A9E708}"/>
              </a:ext>
            </a:extLst>
          </p:cNvPr>
          <p:cNvSpPr txBox="1"/>
          <p:nvPr/>
        </p:nvSpPr>
        <p:spPr>
          <a:xfrm>
            <a:off x="3334603" y="6312402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</a:t>
            </a:r>
            <a:r>
              <a:rPr lang="en-NL" sz="1200" dirty="0"/>
              <a:t> = -0.3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9C32AB-C076-B54F-9F62-8A2D10FF51C9}"/>
              </a:ext>
            </a:extLst>
          </p:cNvPr>
          <p:cNvSpPr txBox="1"/>
          <p:nvPr/>
        </p:nvSpPr>
        <p:spPr>
          <a:xfrm>
            <a:off x="8393539" y="631240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</a:t>
            </a:r>
            <a:r>
              <a:rPr lang="en-NL" sz="1200" dirty="0"/>
              <a:t> = -3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BEDD34-5C87-2448-A269-C4AD431149F4}"/>
                  </a:ext>
                </a:extLst>
              </p:cNvPr>
              <p:cNvSpPr txBox="1"/>
              <p:nvPr/>
            </p:nvSpPr>
            <p:spPr>
              <a:xfrm>
                <a:off x="264099" y="2843385"/>
                <a:ext cx="19965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Zeros on critical line </a:t>
                </a:r>
                <a14:m>
                  <m:oMath xmlns:m="http://schemas.openxmlformats.org/officeDocument/2006/math">
                    <m:r>
                      <a:rPr lang="en-NL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1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(s)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BEDD34-5C87-2448-A269-C4AD43114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99" y="2843385"/>
                <a:ext cx="1996572" cy="307777"/>
              </a:xfrm>
              <a:prstGeom prst="rect">
                <a:avLst/>
              </a:prstGeom>
              <a:blipFill>
                <a:blip r:embed="rId7"/>
                <a:stretch>
                  <a:fillRect l="-629" b="-1923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0E634C-C71A-3448-A65C-8BCAC666D6A6}"/>
              </a:ext>
            </a:extLst>
          </p:cNvPr>
          <p:cNvCxnSpPr>
            <a:cxnSpLocks/>
          </p:cNvCxnSpPr>
          <p:nvPr/>
        </p:nvCxnSpPr>
        <p:spPr>
          <a:xfrm>
            <a:off x="132224" y="3005864"/>
            <a:ext cx="16336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FA45CAA-A659-B84B-98EA-A70AC079F446}"/>
                  </a:ext>
                </a:extLst>
              </p:cNvPr>
              <p:cNvSpPr txBox="1"/>
              <p:nvPr/>
            </p:nvSpPr>
            <p:spPr>
              <a:xfrm>
                <a:off x="264099" y="3133913"/>
                <a:ext cx="22785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Zeros on critical line </a:t>
                </a:r>
                <a14:m>
                  <m:oMath xmlns:m="http://schemas.openxmlformats.org/officeDocument/2006/math">
                    <m:r>
                      <a:rPr lang="en-NL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(</a:t>
                </a:r>
                <a:r>
                  <a:rPr lang="en-US" sz="1400" dirty="0" err="1"/>
                  <a:t>Jt</a:t>
                </a:r>
                <a:r>
                  <a:rPr lang="en-US" sz="1400" dirty="0"/>
                  <a:t>(s)) 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FA45CAA-A659-B84B-98EA-A70AC079F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99" y="3133913"/>
                <a:ext cx="2278572" cy="307777"/>
              </a:xfrm>
              <a:prstGeom prst="rect">
                <a:avLst/>
              </a:prstGeom>
              <a:blipFill>
                <a:blip r:embed="rId8"/>
                <a:stretch>
                  <a:fillRect l="-552" t="-3846" b="-1538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40F27E-E49A-5440-9C77-7E40C5D29615}"/>
                  </a:ext>
                </a:extLst>
              </p:cNvPr>
              <p:cNvSpPr txBox="1"/>
              <p:nvPr/>
            </p:nvSpPr>
            <p:spPr>
              <a:xfrm>
                <a:off x="264099" y="3398639"/>
                <a:ext cx="19965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Zeros off critical line </a:t>
                </a:r>
                <a14:m>
                  <m:oMath xmlns:m="http://schemas.openxmlformats.org/officeDocument/2006/math">
                    <m:r>
                      <a:rPr lang="en-NL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US" sz="1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(s)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40F27E-E49A-5440-9C77-7E40C5D29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99" y="3398639"/>
                <a:ext cx="1996572" cy="307777"/>
              </a:xfrm>
              <a:prstGeom prst="rect">
                <a:avLst/>
              </a:prstGeom>
              <a:blipFill>
                <a:blip r:embed="rId9"/>
                <a:stretch>
                  <a:fillRect l="-629" t="-4000" r="-629" b="-24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62853C-D3C0-0D42-980A-EDCB983A6B0D}"/>
                  </a:ext>
                </a:extLst>
              </p:cNvPr>
              <p:cNvSpPr txBox="1"/>
              <p:nvPr/>
            </p:nvSpPr>
            <p:spPr>
              <a:xfrm>
                <a:off x="264099" y="3689167"/>
                <a:ext cx="22785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Zeros off critical line </a:t>
                </a:r>
                <a14:m>
                  <m:oMath xmlns:m="http://schemas.openxmlformats.org/officeDocument/2006/math">
                    <m:r>
                      <a:rPr lang="en-NL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(</a:t>
                </a:r>
                <a:r>
                  <a:rPr lang="en-US" sz="1400" dirty="0" err="1"/>
                  <a:t>Jt</a:t>
                </a:r>
                <a:r>
                  <a:rPr lang="en-US" sz="1400" dirty="0"/>
                  <a:t>(s)) 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62853C-D3C0-0D42-980A-EDCB983A6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99" y="3689167"/>
                <a:ext cx="2278572" cy="307777"/>
              </a:xfrm>
              <a:prstGeom prst="rect">
                <a:avLst/>
              </a:prstGeom>
              <a:blipFill>
                <a:blip r:embed="rId10"/>
                <a:stretch>
                  <a:fillRect l="-552" t="-4000" b="-20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784420-CF14-1F4B-9E48-1B22F51EF4A4}"/>
              </a:ext>
            </a:extLst>
          </p:cNvPr>
          <p:cNvCxnSpPr>
            <a:cxnSpLocks/>
          </p:cNvCxnSpPr>
          <p:nvPr/>
        </p:nvCxnSpPr>
        <p:spPr>
          <a:xfrm>
            <a:off x="132224" y="3287801"/>
            <a:ext cx="163360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0820B2-B04E-414D-820E-5EE3F5DA4771}"/>
              </a:ext>
            </a:extLst>
          </p:cNvPr>
          <p:cNvCxnSpPr>
            <a:cxnSpLocks/>
          </p:cNvCxnSpPr>
          <p:nvPr/>
        </p:nvCxnSpPr>
        <p:spPr>
          <a:xfrm>
            <a:off x="132224" y="3559545"/>
            <a:ext cx="16336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C183E4-C372-344C-92EB-3A389E914428}"/>
              </a:ext>
            </a:extLst>
          </p:cNvPr>
          <p:cNvCxnSpPr>
            <a:cxnSpLocks/>
          </p:cNvCxnSpPr>
          <p:nvPr/>
        </p:nvCxnSpPr>
        <p:spPr>
          <a:xfrm>
            <a:off x="132224" y="3843055"/>
            <a:ext cx="163360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3F9B42-373A-CF48-ACF0-0B4F69877D97}"/>
              </a:ext>
            </a:extLst>
          </p:cNvPr>
          <p:cNvSpPr txBox="1"/>
          <p:nvPr/>
        </p:nvSpPr>
        <p:spPr>
          <a:xfrm>
            <a:off x="6160576" y="312907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800" dirty="0"/>
              <a:t>6784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CADE1F-0840-B64E-B571-DD4F91AA3B96}"/>
              </a:ext>
            </a:extLst>
          </p:cNvPr>
          <p:cNvSpPr txBox="1"/>
          <p:nvPr/>
        </p:nvSpPr>
        <p:spPr>
          <a:xfrm>
            <a:off x="6156546" y="187512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800" dirty="0"/>
              <a:t>6785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1832C7-2C3F-384C-8BA0-B95702D7093B}"/>
              </a:ext>
            </a:extLst>
          </p:cNvPr>
          <p:cNvSpPr txBox="1"/>
          <p:nvPr/>
        </p:nvSpPr>
        <p:spPr>
          <a:xfrm>
            <a:off x="6148486" y="76535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800" dirty="0"/>
              <a:t>6786</a:t>
            </a:r>
          </a:p>
        </p:txBody>
      </p:sp>
    </p:spTree>
    <p:extLst>
      <p:ext uri="{BB962C8B-B14F-4D97-AF65-F5344CB8AC3E}">
        <p14:creationId xmlns:p14="http://schemas.microsoft.com/office/powerpoint/2010/main" val="292819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99324</TotalTime>
  <Words>1656</Words>
  <Application>Microsoft Macintosh PowerPoint</Application>
  <PresentationFormat>Widescreen</PresentationFormat>
  <Paragraphs>207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DD</dc:creator>
  <cp:lastModifiedBy>D DD</cp:lastModifiedBy>
  <cp:revision>353</cp:revision>
  <cp:lastPrinted>2018-07-13T18:21:42Z</cp:lastPrinted>
  <dcterms:created xsi:type="dcterms:W3CDTF">2018-03-31T14:05:09Z</dcterms:created>
  <dcterms:modified xsi:type="dcterms:W3CDTF">2021-12-29T22:09:33Z</dcterms:modified>
</cp:coreProperties>
</file>