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27"/>
  </p:notesMasterIdLst>
  <p:sldIdLst>
    <p:sldId id="257" r:id="rId2"/>
    <p:sldId id="310" r:id="rId3"/>
    <p:sldId id="293" r:id="rId4"/>
    <p:sldId id="292" r:id="rId5"/>
    <p:sldId id="294" r:id="rId6"/>
    <p:sldId id="269" r:id="rId7"/>
    <p:sldId id="295" r:id="rId8"/>
    <p:sldId id="309" r:id="rId9"/>
    <p:sldId id="297" r:id="rId10"/>
    <p:sldId id="298" r:id="rId11"/>
    <p:sldId id="299" r:id="rId12"/>
    <p:sldId id="307" r:id="rId13"/>
    <p:sldId id="300" r:id="rId14"/>
    <p:sldId id="308" r:id="rId15"/>
    <p:sldId id="302" r:id="rId16"/>
    <p:sldId id="303" r:id="rId17"/>
    <p:sldId id="306" r:id="rId18"/>
    <p:sldId id="305" r:id="rId19"/>
    <p:sldId id="286" r:id="rId20"/>
    <p:sldId id="315" r:id="rId21"/>
    <p:sldId id="312" r:id="rId22"/>
    <p:sldId id="314" r:id="rId23"/>
    <p:sldId id="311" r:id="rId24"/>
    <p:sldId id="313" r:id="rId25"/>
    <p:sldId id="28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he Jamsil 3 Regular" panose="00000500000000000000" pitchFamily="2" charset="-127"/>
      <p:regular r:id="rId32"/>
    </p:embeddedFont>
    <p:embeddedFont>
      <p:font typeface="나눔스퀘어" panose="020B0600000101010101" pitchFamily="50" charset="-127"/>
      <p:regular r:id="rId33"/>
    </p:embeddedFont>
    <p:embeddedFont>
      <p:font typeface="더잠실 3 Regular" panose="00000500000000000000" pitchFamily="2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404040"/>
    <a:srgbClr val="CD4837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0508" autoAdjust="0"/>
  </p:normalViewPr>
  <p:slideViewPr>
    <p:cSldViewPr snapToGrid="0">
      <p:cViewPr varScale="1">
        <p:scale>
          <a:sx n="70" d="100"/>
          <a:sy n="70" d="100"/>
        </p:scale>
        <p:origin x="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562CA-E37B-2245-B9FF-AAB8481F2E09}" type="datetimeFigureOut">
              <a:rPr kumimoji="1" lang="ko-Kore-KR" altLang="en-US" smtClean="0"/>
              <a:t>06/01/2023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23182-F9CB-9340-AFC5-87CD73FBD4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294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809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150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484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57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023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72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90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186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348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88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730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1486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23182-F9CB-9340-AFC5-87CD73FBD4E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947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9892" y="2551837"/>
            <a:ext cx="859220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10000"/>
                  </a:schemeClr>
                </a:solidFill>
                <a:effectLst/>
                <a:latin typeface="The Jamsil 3 Regular" pitchFamily="2" charset="-127"/>
                <a:ea typeface="The Jamsil 3 Regular" pitchFamily="2" charset="-127"/>
              </a:rPr>
              <a:t>배달 플랫폼 데이터 인사이트 서비스 설계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08025" y="4491268"/>
            <a:ext cx="577594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2023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년도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한국디지털콘텐츠학회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 하계학술대회 및 대학생 논문경진대회 발표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1B9142-9ADE-2356-1FD2-0189FD848B00}"/>
              </a:ext>
            </a:extLst>
          </p:cNvPr>
          <p:cNvSpPr/>
          <p:nvPr/>
        </p:nvSpPr>
        <p:spPr>
          <a:xfrm>
            <a:off x="9290513" y="5109166"/>
            <a:ext cx="1752403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경영정보학과  권경민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 Jamsil 3 Regular" pitchFamily="2" charset="-127"/>
              <a:ea typeface="The Jamsil 3 Regular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경영정보학과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안다미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 Jamsil 3 Regular" pitchFamily="2" charset="-127"/>
              <a:ea typeface="The Jamsil 3 Regular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경영학과          정민우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 Jamsil 3 Regular" pitchFamily="2" charset="-127"/>
              <a:ea typeface="The Jamsil 3 Regular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경영정보학과 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조석연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 Jamsil 3 Regular" pitchFamily="2" charset="-127"/>
              <a:ea typeface="The Jamsil 3 Regular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경영학과         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최보겸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C2E26-DCC7-E842-B874-14DE963BCF80}"/>
              </a:ext>
            </a:extLst>
          </p:cNvPr>
          <p:cNvSpPr txBox="1"/>
          <p:nvPr/>
        </p:nvSpPr>
        <p:spPr>
          <a:xfrm>
            <a:off x="9290513" y="4739834"/>
            <a:ext cx="2560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명지대학교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1A6DB-DD5F-DC4B-F3B5-655967453E25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01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D854A-2C3C-984B-0F7C-60CE2F340659}"/>
              </a:ext>
            </a:extLst>
          </p:cNvPr>
          <p:cNvSpPr txBox="1"/>
          <p:nvPr/>
        </p:nvSpPr>
        <p:spPr>
          <a:xfrm>
            <a:off x="3047218" y="172084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he Jamsil 3 Regular" pitchFamily="2" charset="-127"/>
                <a:ea typeface="The Jamsil 3 Regular" pitchFamily="2" charset="-127"/>
              </a:rPr>
              <a:t>기계학습을 통한</a:t>
            </a:r>
            <a:endParaRPr lang="en-US" altLang="ko-KR" sz="4800" b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he Jamsil 3 Regular" pitchFamily="2" charset="-127"/>
              <a:ea typeface="The Jamsil 3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데이터 수집 및 전 처리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CE9B6-DFAF-430C-D48F-F2F6C333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348" y="2308266"/>
            <a:ext cx="4220046" cy="24145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362E17-D65B-4AB2-F483-775B64BC3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8" y="2579296"/>
            <a:ext cx="3611760" cy="21651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F713DC-F6FB-B2E9-333B-98595FEF7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722" y="2774046"/>
            <a:ext cx="2103302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4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데이터 수집 및 전 처리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7E7234-A7DE-BCE7-EE74-27E6E1A61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3" y="1388875"/>
            <a:ext cx="11558973" cy="4685874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B18CBB88-3972-9AE1-4C7A-A388714629F5}"/>
              </a:ext>
            </a:extLst>
          </p:cNvPr>
          <p:cNvGrpSpPr/>
          <p:nvPr/>
        </p:nvGrpSpPr>
        <p:grpSpPr>
          <a:xfrm>
            <a:off x="5290820" y="1559027"/>
            <a:ext cx="746760" cy="183413"/>
            <a:chOff x="5290820" y="1559027"/>
            <a:chExt cx="746760" cy="18341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748E2E-359C-F206-BDC7-83700AC7B888}"/>
                </a:ext>
              </a:extLst>
            </p:cNvPr>
            <p:cNvCxnSpPr>
              <a:cxnSpLocks/>
            </p:cNvCxnSpPr>
            <p:nvPr/>
          </p:nvCxnSpPr>
          <p:spPr>
            <a:xfrm>
              <a:off x="5308600" y="1559560"/>
              <a:ext cx="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F5C545A-E9C7-B16F-EC5D-8C50A0DA8496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1559560"/>
              <a:ext cx="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4E4C958-03B7-48B7-3A5D-434E08D46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0820" y="1559027"/>
              <a:ext cx="7467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EB298C0-E5D9-18DE-0FDD-6227D1FE4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0820" y="1742440"/>
              <a:ext cx="7467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A6E9AB-ECC0-176A-7642-2A1650AED201}"/>
              </a:ext>
            </a:extLst>
          </p:cNvPr>
          <p:cNvGrpSpPr/>
          <p:nvPr/>
        </p:nvGrpSpPr>
        <p:grpSpPr>
          <a:xfrm>
            <a:off x="10763884" y="1558493"/>
            <a:ext cx="580010" cy="183414"/>
            <a:chOff x="10709020" y="1558493"/>
            <a:chExt cx="580010" cy="183414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3AD5E53-1391-205E-CDEE-1BBEB0CB9358}"/>
                </a:ext>
              </a:extLst>
            </p:cNvPr>
            <p:cNvCxnSpPr>
              <a:cxnSpLocks/>
            </p:cNvCxnSpPr>
            <p:nvPr/>
          </p:nvCxnSpPr>
          <p:spPr>
            <a:xfrm>
              <a:off x="10728706" y="1559027"/>
              <a:ext cx="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A47029E-6E5F-360F-B2E7-B9217B47D2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09020" y="1558493"/>
              <a:ext cx="580009" cy="5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D6C0FA1-4733-7873-7DDD-2B4592E16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9021" y="1741907"/>
              <a:ext cx="580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C26E47B-662E-4A41-A51D-508C9254A352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316" y="1558760"/>
              <a:ext cx="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BA33AF3-1003-AB88-3800-60D403BE4DFC}"/>
              </a:ext>
            </a:extLst>
          </p:cNvPr>
          <p:cNvGrpSpPr/>
          <p:nvPr/>
        </p:nvGrpSpPr>
        <p:grpSpPr>
          <a:xfrm>
            <a:off x="11318400" y="1558226"/>
            <a:ext cx="580010" cy="183681"/>
            <a:chOff x="11318400" y="1558226"/>
            <a:chExt cx="580010" cy="18368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F5AB3FA-BE2E-1F0B-1AD0-3E4E3A82E625}"/>
                </a:ext>
              </a:extLst>
            </p:cNvPr>
            <p:cNvCxnSpPr>
              <a:cxnSpLocks/>
            </p:cNvCxnSpPr>
            <p:nvPr/>
          </p:nvCxnSpPr>
          <p:spPr>
            <a:xfrm>
              <a:off x="11337036" y="1559027"/>
              <a:ext cx="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D90348E-58E6-F2D4-F9C2-C695FC19B88C}"/>
                </a:ext>
              </a:extLst>
            </p:cNvPr>
            <p:cNvCxnSpPr>
              <a:cxnSpLocks/>
            </p:cNvCxnSpPr>
            <p:nvPr/>
          </p:nvCxnSpPr>
          <p:spPr>
            <a:xfrm>
              <a:off x="11881646" y="1558760"/>
              <a:ext cx="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C59D6D8-7B8A-39AA-952E-1DCA875BCC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18400" y="1558226"/>
              <a:ext cx="580009" cy="5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A1D9F71-0528-3750-75E7-36AD5561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8401" y="1741640"/>
              <a:ext cx="580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70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cxnSpLocks/>
          </p:cNvCxnSpPr>
          <p:nvPr/>
        </p:nvCxnSpPr>
        <p:spPr>
          <a:xfrm>
            <a:off x="3814592" y="2461010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e Jamsil 3 Regular" pitchFamily="2" charset="-127"/>
                  <a:ea typeface="The Jamsil 3 Regular" pitchFamily="2" charset="-127"/>
                </a:rPr>
                <a:t>Contents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03271" y="3461867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배경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18491" y="2594799"/>
            <a:ext cx="20457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데이터 수집 및 전 처리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6923" y="3453984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573BF-056F-255E-14B7-6F98B49E7247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02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92EF2-EFAF-76BB-AA9C-664DF7A7C902}"/>
              </a:ext>
            </a:extLst>
          </p:cNvPr>
          <p:cNvCxnSpPr>
            <a:cxnSpLocks/>
          </p:cNvCxnSpPr>
          <p:nvPr/>
        </p:nvCxnSpPr>
        <p:spPr>
          <a:xfrm>
            <a:off x="8538992" y="2375267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149F3A-156C-B09A-E379-CC07AE88BA58}"/>
              </a:ext>
            </a:extLst>
          </p:cNvPr>
          <p:cNvSpPr txBox="1"/>
          <p:nvPr/>
        </p:nvSpPr>
        <p:spPr>
          <a:xfrm>
            <a:off x="5606924" y="4342288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연구 결과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1CD65-CF6E-49C6-DACD-C44BF6D04732}"/>
              </a:ext>
            </a:extLst>
          </p:cNvPr>
          <p:cNvSpPr txBox="1"/>
          <p:nvPr/>
        </p:nvSpPr>
        <p:spPr>
          <a:xfrm>
            <a:off x="9607942" y="3463991"/>
            <a:ext cx="139653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제공 웹 서비스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5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연구 내용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0B0A16-0CF9-2E7B-D458-E5106B95D2CF}"/>
              </a:ext>
            </a:extLst>
          </p:cNvPr>
          <p:cNvSpPr/>
          <p:nvPr/>
        </p:nvSpPr>
        <p:spPr>
          <a:xfrm>
            <a:off x="3587295" y="3752061"/>
            <a:ext cx="4845634" cy="1518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Boosting (</a:t>
            </a:r>
            <a:r>
              <a:rPr lang="en-US" altLang="ko-KR" dirty="0" err="1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XGBoost</a:t>
            </a:r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LGBM)</a:t>
            </a:r>
            <a:endParaRPr lang="ko-KR" altLang="en-US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9D17B6-2B9A-E2DD-9A28-3393F4A3DAD7}"/>
              </a:ext>
            </a:extLst>
          </p:cNvPr>
          <p:cNvSpPr/>
          <p:nvPr/>
        </p:nvSpPr>
        <p:spPr>
          <a:xfrm>
            <a:off x="3587295" y="1673572"/>
            <a:ext cx="4845634" cy="1518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Bagging (Random Forest)</a:t>
            </a:r>
            <a:endParaRPr lang="ko-KR" altLang="en-US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06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cxnSpLocks/>
          </p:cNvCxnSpPr>
          <p:nvPr/>
        </p:nvCxnSpPr>
        <p:spPr>
          <a:xfrm>
            <a:off x="3814592" y="2461010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e Jamsil 3 Regular" pitchFamily="2" charset="-127"/>
                  <a:ea typeface="The Jamsil 3 Regular" pitchFamily="2" charset="-127"/>
                </a:rPr>
                <a:t>Contents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03271" y="3461867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배경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18491" y="2594799"/>
            <a:ext cx="20457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데이터 수집 및 전 처리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6923" y="3453984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573BF-056F-255E-14B7-6F98B49E7247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02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92EF2-EFAF-76BB-AA9C-664DF7A7C902}"/>
              </a:ext>
            </a:extLst>
          </p:cNvPr>
          <p:cNvCxnSpPr>
            <a:cxnSpLocks/>
          </p:cNvCxnSpPr>
          <p:nvPr/>
        </p:nvCxnSpPr>
        <p:spPr>
          <a:xfrm>
            <a:off x="8538992" y="2375267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149F3A-156C-B09A-E379-CC07AE88BA58}"/>
              </a:ext>
            </a:extLst>
          </p:cNvPr>
          <p:cNvSpPr txBox="1"/>
          <p:nvPr/>
        </p:nvSpPr>
        <p:spPr>
          <a:xfrm>
            <a:off x="5606924" y="4342288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The Jamsil 3 Regular" pitchFamily="2" charset="-127"/>
                <a:ea typeface="The Jamsil 3 Regular" pitchFamily="2" charset="-127"/>
              </a:rPr>
              <a:t>연구 결과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1CD65-CF6E-49C6-DACD-C44BF6D04732}"/>
              </a:ext>
            </a:extLst>
          </p:cNvPr>
          <p:cNvSpPr txBox="1"/>
          <p:nvPr/>
        </p:nvSpPr>
        <p:spPr>
          <a:xfrm>
            <a:off x="9562222" y="3461867"/>
            <a:ext cx="139653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제공 웹 서비스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01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연구 결과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8FD66830-8799-F047-D7BF-303B849ED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35732"/>
              </p:ext>
            </p:extLst>
          </p:nvPr>
        </p:nvGraphicFramePr>
        <p:xfrm>
          <a:off x="1307931" y="1421190"/>
          <a:ext cx="9991440" cy="458772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97860">
                  <a:extLst>
                    <a:ext uri="{9D8B030D-6E8A-4147-A177-3AD203B41FA5}">
                      <a16:colId xmlns:a16="http://schemas.microsoft.com/office/drawing/2014/main" val="398791804"/>
                    </a:ext>
                  </a:extLst>
                </a:gridCol>
                <a:gridCol w="2497860">
                  <a:extLst>
                    <a:ext uri="{9D8B030D-6E8A-4147-A177-3AD203B41FA5}">
                      <a16:colId xmlns:a16="http://schemas.microsoft.com/office/drawing/2014/main" val="500531261"/>
                    </a:ext>
                  </a:extLst>
                </a:gridCol>
                <a:gridCol w="2497860">
                  <a:extLst>
                    <a:ext uri="{9D8B030D-6E8A-4147-A177-3AD203B41FA5}">
                      <a16:colId xmlns:a16="http://schemas.microsoft.com/office/drawing/2014/main" val="3182770949"/>
                    </a:ext>
                  </a:extLst>
                </a:gridCol>
                <a:gridCol w="2497860">
                  <a:extLst>
                    <a:ext uri="{9D8B030D-6E8A-4147-A177-3AD203B41FA5}">
                      <a16:colId xmlns:a16="http://schemas.microsoft.com/office/drawing/2014/main" val="876772356"/>
                    </a:ext>
                  </a:extLst>
                </a:gridCol>
              </a:tblGrid>
              <a:tr h="9175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Model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RF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XGB</a:t>
                      </a:r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LGBM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3705"/>
                  </a:ext>
                </a:extLst>
              </a:tr>
              <a:tr h="9175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Accuracy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0.70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0.66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0.63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43777"/>
                  </a:ext>
                </a:extLst>
              </a:tr>
              <a:tr h="9175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Precision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0.65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0.62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0.88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70126"/>
                  </a:ext>
                </a:extLst>
              </a:tr>
              <a:tr h="9175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Recall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0.88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0.84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0.72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07749"/>
                  </a:ext>
                </a:extLst>
              </a:tr>
              <a:tr h="9175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F1 Score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0.74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0.71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더잠실 3 Regular" panose="00000500000000000000" pitchFamily="2" charset="-127"/>
                          <a:ea typeface="더잠실 3 Regular" panose="00000500000000000000" pitchFamily="2" charset="-127"/>
                        </a:rPr>
                        <a:t>0.61</a:t>
                      </a:r>
                      <a:endParaRPr lang="ko-KR" altLang="en-US" dirty="0">
                        <a:latin typeface="더잠실 3 Regular" panose="00000500000000000000" pitchFamily="2" charset="-127"/>
                        <a:ea typeface="더잠실 3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3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015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연구 결과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2" name="Picture 0">
            <a:extLst>
              <a:ext uri="{FF2B5EF4-FFF2-40B4-BE49-F238E27FC236}">
                <a16:creationId xmlns:a16="http://schemas.microsoft.com/office/drawing/2014/main" id="{631C9A4C-013F-576E-46C4-BFED9828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06" y="1136986"/>
            <a:ext cx="10786671" cy="501945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873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cxnSpLocks/>
          </p:cNvCxnSpPr>
          <p:nvPr/>
        </p:nvCxnSpPr>
        <p:spPr>
          <a:xfrm>
            <a:off x="3814592" y="2461010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e Jamsil 3 Regular" pitchFamily="2" charset="-127"/>
                  <a:ea typeface="The Jamsil 3 Regular" pitchFamily="2" charset="-127"/>
                </a:rPr>
                <a:t>Contents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03271" y="3461867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배경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18491" y="2594799"/>
            <a:ext cx="20457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데이터 수집 및 전 처리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6923" y="3453984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573BF-056F-255E-14B7-6F98B49E7247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02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92EF2-EFAF-76BB-AA9C-664DF7A7C902}"/>
              </a:ext>
            </a:extLst>
          </p:cNvPr>
          <p:cNvCxnSpPr>
            <a:cxnSpLocks/>
          </p:cNvCxnSpPr>
          <p:nvPr/>
        </p:nvCxnSpPr>
        <p:spPr>
          <a:xfrm>
            <a:off x="8538992" y="2375267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149F3A-156C-B09A-E379-CC07AE88BA58}"/>
              </a:ext>
            </a:extLst>
          </p:cNvPr>
          <p:cNvSpPr txBox="1"/>
          <p:nvPr/>
        </p:nvSpPr>
        <p:spPr>
          <a:xfrm>
            <a:off x="5606924" y="4342288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연구 결과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1CD65-CF6E-49C6-DACD-C44BF6D04732}"/>
              </a:ext>
            </a:extLst>
          </p:cNvPr>
          <p:cNvSpPr txBox="1"/>
          <p:nvPr/>
        </p:nvSpPr>
        <p:spPr>
          <a:xfrm>
            <a:off x="9539362" y="3461257"/>
            <a:ext cx="139653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The Jamsil 3 Regular" pitchFamily="2" charset="-127"/>
                <a:ea typeface="The Jamsil 3 Regular" pitchFamily="2" charset="-127"/>
              </a:rPr>
              <a:t>제공 웹 서비스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73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제공 웹 서비스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6B973-6DCA-434C-C317-77940536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37" y="1136986"/>
            <a:ext cx="9198125" cy="51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0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86931-C005-8593-1709-717C62822032}"/>
              </a:ext>
            </a:extLst>
          </p:cNvPr>
          <p:cNvSpPr txBox="1"/>
          <p:nvPr/>
        </p:nvSpPr>
        <p:spPr>
          <a:xfrm>
            <a:off x="449943" y="62955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참고 문헌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F426C-E5FB-AD04-2A3D-9C7F2E56F4E1}"/>
              </a:ext>
            </a:extLst>
          </p:cNvPr>
          <p:cNvSpPr txBox="1"/>
          <p:nvPr/>
        </p:nvSpPr>
        <p:spPr>
          <a:xfrm>
            <a:off x="574221" y="2572291"/>
            <a:ext cx="11103429" cy="17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[1]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이동한 외 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2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인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, “</a:t>
            </a:r>
            <a:r>
              <a:rPr lang="ko-KR" altLang="en-US" dirty="0" err="1">
                <a:latin typeface="The Jamsil 3 Regular" pitchFamily="2" charset="-127"/>
                <a:ea typeface="The Jamsil 3 Regular" pitchFamily="2" charset="-127"/>
              </a:rPr>
              <a:t>배달앱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 이용행태 조사”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,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한국리서치 주간리포트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,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제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173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호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, 2022.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[2]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김용범 외 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1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인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, "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리뷰의 양과 평점이 구매의도에 미치는 영향 분석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: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자기해석의 조절효과를 중심으로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",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서비스 경영학회지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, Vol. 21, pp.241~260, 2020.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[3]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김범석 외 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1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인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, “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국내 빅데이터 및 분석 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BDA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시장 전망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, 2023-2027”,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한국 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IDC </a:t>
            </a:r>
            <a:r>
              <a:rPr lang="ko-KR" altLang="en-US" dirty="0">
                <a:latin typeface="The Jamsil 3 Regular" pitchFamily="2" charset="-127"/>
                <a:ea typeface="The Jamsil 3 Regular" pitchFamily="2" charset="-127"/>
              </a:rPr>
              <a:t>연구 보고서</a:t>
            </a:r>
            <a:r>
              <a:rPr lang="en-US" altLang="ko-KR" dirty="0">
                <a:latin typeface="The Jamsil 3 Regular" pitchFamily="2" charset="-127"/>
                <a:ea typeface="The Jamsil 3 Regular" pitchFamily="2" charset="-127"/>
              </a:rPr>
              <a:t>, 2023</a:t>
            </a:r>
            <a:r>
              <a:rPr lang="ko-Kore-KR" altLang="en-US" dirty="0">
                <a:latin typeface="The Jamsil 3 Regular" pitchFamily="2" charset="-127"/>
                <a:ea typeface="The Jamsil 3 Regular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CDAA-995B-93A3-5059-5396303C65FC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19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87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cxnSpLocks/>
          </p:cNvCxnSpPr>
          <p:nvPr/>
        </p:nvCxnSpPr>
        <p:spPr>
          <a:xfrm>
            <a:off x="3814592" y="2461010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e Jamsil 3 Regular" pitchFamily="2" charset="-127"/>
                  <a:ea typeface="The Jamsil 3 Regular" pitchFamily="2" charset="-127"/>
                </a:rPr>
                <a:t>Contents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11117" y="3452561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배경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18491" y="2594799"/>
            <a:ext cx="20457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데이터 수집 및 전 처리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6923" y="3453984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573BF-056F-255E-14B7-6F98B49E7247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02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92EF2-EFAF-76BB-AA9C-664DF7A7C902}"/>
              </a:ext>
            </a:extLst>
          </p:cNvPr>
          <p:cNvCxnSpPr>
            <a:cxnSpLocks/>
          </p:cNvCxnSpPr>
          <p:nvPr/>
        </p:nvCxnSpPr>
        <p:spPr>
          <a:xfrm>
            <a:off x="8538992" y="2375267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149F3A-156C-B09A-E379-CC07AE88BA58}"/>
              </a:ext>
            </a:extLst>
          </p:cNvPr>
          <p:cNvSpPr txBox="1"/>
          <p:nvPr/>
        </p:nvSpPr>
        <p:spPr>
          <a:xfrm>
            <a:off x="5606924" y="4342288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연구 결과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1CD65-CF6E-49C6-DACD-C44BF6D04732}"/>
              </a:ext>
            </a:extLst>
          </p:cNvPr>
          <p:cNvSpPr txBox="1"/>
          <p:nvPr/>
        </p:nvSpPr>
        <p:spPr>
          <a:xfrm>
            <a:off x="9573652" y="3453984"/>
            <a:ext cx="139653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제공 웹 서비스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41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86931-C005-8593-1709-717C62822032}"/>
              </a:ext>
            </a:extLst>
          </p:cNvPr>
          <p:cNvSpPr txBox="1"/>
          <p:nvPr/>
        </p:nvSpPr>
        <p:spPr>
          <a:xfrm>
            <a:off x="449943" y="629558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팀원 작업 및 소감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- </a:t>
            </a:r>
            <a:r>
              <a:rPr lang="ko-KR" altLang="en-US" sz="2000" b="1" dirty="0" err="1">
                <a:latin typeface="The Jamsil 3 Regular" pitchFamily="2" charset="-127"/>
                <a:ea typeface="The Jamsil 3 Regular" pitchFamily="2" charset="-127"/>
              </a:rPr>
              <a:t>조석연</a:t>
            </a:r>
            <a:endParaRPr lang="ko-KR" altLang="en-US" sz="2000" b="1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CDAA-995B-93A3-5059-5396303C65FC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19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0A9E7-572C-E36E-BA3E-16FC7E9BE3D4}"/>
              </a:ext>
            </a:extLst>
          </p:cNvPr>
          <p:cNvSpPr/>
          <p:nvPr/>
        </p:nvSpPr>
        <p:spPr>
          <a:xfrm>
            <a:off x="797440" y="1212112"/>
            <a:ext cx="10409275" cy="4699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# EDA </a:t>
            </a:r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선행연구 탐색</a:t>
            </a:r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논문 작성 및 수정 작업 </a:t>
            </a:r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발표자료 제작</a:t>
            </a:r>
            <a:endParaRPr lang="en-US" altLang="ko-KR" sz="1600" b="1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최종발표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[</a:t>
            </a:r>
            <a:r>
              <a:rPr lang="ko-KR" altLang="en-US" sz="1600" b="1" dirty="0"/>
              <a:t>소감</a:t>
            </a:r>
            <a:r>
              <a:rPr lang="en-US" altLang="ko-KR" sz="1600" b="1" dirty="0"/>
              <a:t>]</a:t>
            </a:r>
          </a:p>
          <a:p>
            <a:r>
              <a:rPr lang="ko-KR" altLang="en-US" sz="1600" dirty="0"/>
              <a:t>기획 부분이 신경 써야 하는 부분도 많고 중요하다는 것을 체감하게 되었습니다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수업시간에서는 다루지 못하였던 새로운 기술들을 알아가며 배워가는 과정도 재미있었고</a:t>
            </a:r>
            <a:r>
              <a:rPr lang="en-US" altLang="ko-KR" sz="1600" dirty="0"/>
              <a:t>, </a:t>
            </a:r>
            <a:r>
              <a:rPr lang="ko-KR" altLang="en-US" sz="1600" dirty="0"/>
              <a:t>열정적이고 성실하게 임해주신 팀원들 덕분에 저도 덩달아 열심히 하게 되었습니다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73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86931-C005-8593-1709-717C62822032}"/>
              </a:ext>
            </a:extLst>
          </p:cNvPr>
          <p:cNvSpPr txBox="1"/>
          <p:nvPr/>
        </p:nvSpPr>
        <p:spPr>
          <a:xfrm>
            <a:off x="449943" y="629558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팀원 작업 및 소감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- </a:t>
            </a:r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안다미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CDAA-995B-93A3-5059-5396303C65FC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19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0A9E7-572C-E36E-BA3E-16FC7E9BE3D4}"/>
              </a:ext>
            </a:extLst>
          </p:cNvPr>
          <p:cNvSpPr/>
          <p:nvPr/>
        </p:nvSpPr>
        <p:spPr>
          <a:xfrm>
            <a:off x="797440" y="1212112"/>
            <a:ext cx="10409275" cy="4699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# </a:t>
            </a:r>
            <a:r>
              <a:rPr lang="ko-KR" altLang="en-US" sz="1600" b="1" dirty="0"/>
              <a:t>웹 </a:t>
            </a:r>
            <a:r>
              <a:rPr lang="ko-KR" altLang="en-US" sz="1600" b="1" dirty="0" err="1"/>
              <a:t>스크레이핑</a:t>
            </a:r>
            <a:endParaRPr lang="ko-KR" altLang="en-US" sz="1600" b="1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데이터 수집을 위한 요기요 웹 </a:t>
            </a:r>
            <a:r>
              <a:rPr lang="ko-KR" altLang="en-US" sz="1600" dirty="0" err="1"/>
              <a:t>스크레이핑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endParaRPr lang="ko-KR" altLang="en-US" sz="1600" b="1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 err="1"/>
              <a:t>전처리</a:t>
            </a:r>
            <a:endParaRPr lang="ko-KR" altLang="en-US" sz="1600" b="1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일부 데이터의 형식 변환</a:t>
            </a:r>
            <a:r>
              <a:rPr lang="en-US" altLang="ko-KR" sz="1600" dirty="0"/>
              <a:t>, </a:t>
            </a:r>
            <a:r>
              <a:rPr lang="ko-KR" altLang="en-US" sz="1600" dirty="0"/>
              <a:t>이상치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스케일링 및 오버 샘플링 코드 작성</a:t>
            </a:r>
            <a:endParaRPr lang="en-US" altLang="ko-KR" sz="1600" dirty="0"/>
          </a:p>
          <a:p>
            <a:endParaRPr lang="ko-KR" altLang="en-US" sz="1600" b="1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웹 페이지 설계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요기요 사장님 평점 분석 페이지 설계</a:t>
            </a:r>
            <a:endParaRPr lang="en-US" altLang="ko-KR" sz="1600" dirty="0"/>
          </a:p>
          <a:p>
            <a:endParaRPr lang="ko-KR" altLang="en-US" sz="1600" b="1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발표자료 제작</a:t>
            </a:r>
          </a:p>
          <a:p>
            <a:r>
              <a:rPr lang="en-US" altLang="ko-KR" sz="1600" dirty="0"/>
              <a:t>-3</a:t>
            </a:r>
            <a:r>
              <a:rPr lang="ko-KR" altLang="en-US" sz="1600" dirty="0"/>
              <a:t>차 중간발표자료 제작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[</a:t>
            </a:r>
            <a:r>
              <a:rPr lang="ko-KR" altLang="en-US" sz="1600" b="1" dirty="0"/>
              <a:t>소감</a:t>
            </a:r>
            <a:r>
              <a:rPr lang="en-US" altLang="ko-KR" sz="1600" b="1" dirty="0"/>
              <a:t>]</a:t>
            </a:r>
          </a:p>
          <a:p>
            <a:r>
              <a:rPr lang="ko-KR" altLang="en-US" sz="1600" dirty="0"/>
              <a:t>이상적인 팀플이었다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서로를 존중하며 각자의 의견을 공유하고 목표를 향해 노력하고 협력을 했다</a:t>
            </a:r>
            <a:r>
              <a:rPr lang="en-US" altLang="ko-KR" sz="1600" dirty="0"/>
              <a:t>. </a:t>
            </a:r>
            <a:r>
              <a:rPr lang="ko-KR" altLang="en-US" sz="1600" dirty="0"/>
              <a:t>열정적인 팀원들 덕분에 나 또한 더욱 열심히 할 수 있었다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50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86931-C005-8593-1709-717C62822032}"/>
              </a:ext>
            </a:extLst>
          </p:cNvPr>
          <p:cNvSpPr txBox="1"/>
          <p:nvPr/>
        </p:nvSpPr>
        <p:spPr>
          <a:xfrm>
            <a:off x="449943" y="629558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팀원 작업 및 소감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- </a:t>
            </a:r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정민우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CDAA-995B-93A3-5059-5396303C65FC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19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0A9E7-572C-E36E-BA3E-16FC7E9BE3D4}"/>
              </a:ext>
            </a:extLst>
          </p:cNvPr>
          <p:cNvSpPr/>
          <p:nvPr/>
        </p:nvSpPr>
        <p:spPr>
          <a:xfrm>
            <a:off x="797440" y="1212112"/>
            <a:ext cx="10409275" cy="4699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# </a:t>
            </a:r>
            <a:r>
              <a:rPr lang="ko-KR" altLang="en-US" sz="1600" b="1" dirty="0" err="1"/>
              <a:t>크롤링</a:t>
            </a:r>
            <a:r>
              <a:rPr lang="ko-KR" altLang="en-US" sz="1600" b="1" dirty="0"/>
              <a:t> 및 </a:t>
            </a:r>
            <a:r>
              <a:rPr lang="ko-KR" altLang="en-US" sz="1600" b="1" dirty="0" err="1"/>
              <a:t>전처리</a:t>
            </a:r>
            <a:endParaRPr lang="ko-KR" altLang="en-US" sz="1600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일부 데이터를 크롤링해보고</a:t>
            </a:r>
            <a:r>
              <a:rPr lang="en-US" altLang="ko-KR" sz="1600" dirty="0"/>
              <a:t>, </a:t>
            </a:r>
            <a:r>
              <a:rPr lang="ko-KR" altLang="en-US" sz="1600" dirty="0"/>
              <a:t>특성 적합한 인코딩 진행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논문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논문 중 일부분 작성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발표자료 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발표 자료 중 부분 제작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[</a:t>
            </a:r>
            <a:r>
              <a:rPr lang="ko-KR" altLang="en-US" sz="1600" b="1" dirty="0"/>
              <a:t>소감</a:t>
            </a:r>
            <a:r>
              <a:rPr lang="en-US" altLang="ko-KR" sz="1600" b="1" dirty="0"/>
              <a:t>] </a:t>
            </a:r>
          </a:p>
          <a:p>
            <a:r>
              <a:rPr lang="ko-KR" altLang="en-US" sz="1600" dirty="0"/>
              <a:t>역대 팀플 경험 중 가장 참여도가 높았고</a:t>
            </a:r>
            <a:r>
              <a:rPr lang="en-US" altLang="ko-KR" sz="1600" dirty="0"/>
              <a:t>, </a:t>
            </a:r>
            <a:r>
              <a:rPr lang="ko-KR" altLang="en-US" sz="1600" dirty="0"/>
              <a:t>수준도 높았다</a:t>
            </a:r>
            <a:r>
              <a:rPr lang="en-US" altLang="ko-KR" sz="1600" dirty="0"/>
              <a:t>. </a:t>
            </a:r>
            <a:r>
              <a:rPr lang="ko-KR" altLang="en-US" sz="1600" dirty="0"/>
              <a:t>적극적인 팀원들 밖에 없으니</a:t>
            </a:r>
            <a:r>
              <a:rPr lang="en-US" altLang="ko-KR" sz="1600" dirty="0"/>
              <a:t>, </a:t>
            </a:r>
            <a:r>
              <a:rPr lang="ko-KR" altLang="en-US" sz="1600" dirty="0"/>
              <a:t>진행 속도도 빨랐다</a:t>
            </a:r>
            <a:r>
              <a:rPr lang="en-US" altLang="ko-KR" sz="1600" dirty="0"/>
              <a:t>. </a:t>
            </a:r>
            <a:r>
              <a:rPr lang="ko-KR" altLang="en-US" sz="1600" dirty="0"/>
              <a:t>때론 함께하고</a:t>
            </a:r>
            <a:r>
              <a:rPr lang="en-US" altLang="ko-KR" sz="1600" dirty="0"/>
              <a:t>, </a:t>
            </a:r>
            <a:r>
              <a:rPr lang="ko-KR" altLang="en-US" sz="1600" dirty="0"/>
              <a:t>때론 냉철한 시각으로 엇나가지 않게끔 지적하는 매운 맛을 보며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사회를 맛 볼 기회가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팀원 모두에게 배울 점이 너무 많았고 값진 팀프로젝트 경험이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잊지 못할 것 같다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448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86931-C005-8593-1709-717C62822032}"/>
              </a:ext>
            </a:extLst>
          </p:cNvPr>
          <p:cNvSpPr txBox="1"/>
          <p:nvPr/>
        </p:nvSpPr>
        <p:spPr>
          <a:xfrm>
            <a:off x="449943" y="629558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팀원 작업 및 소감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- </a:t>
            </a:r>
            <a:r>
              <a:rPr lang="ko-KR" altLang="en-US" sz="2000" b="1" dirty="0" err="1">
                <a:latin typeface="The Jamsil 3 Regular" pitchFamily="2" charset="-127"/>
                <a:ea typeface="The Jamsil 3 Regular" pitchFamily="2" charset="-127"/>
              </a:rPr>
              <a:t>최보겸</a:t>
            </a:r>
            <a:endParaRPr lang="ko-KR" altLang="en-US" sz="2000" b="1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CDAA-995B-93A3-5059-5396303C65FC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19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0A9E7-572C-E36E-BA3E-16FC7E9BE3D4}"/>
              </a:ext>
            </a:extLst>
          </p:cNvPr>
          <p:cNvSpPr/>
          <p:nvPr/>
        </p:nvSpPr>
        <p:spPr>
          <a:xfrm>
            <a:off x="797440" y="1212112"/>
            <a:ext cx="10409275" cy="4699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# </a:t>
            </a:r>
            <a:r>
              <a:rPr lang="ko-KR" altLang="en-US" sz="1600" b="1" dirty="0"/>
              <a:t>데이터 수집</a:t>
            </a:r>
          </a:p>
          <a:p>
            <a:r>
              <a:rPr lang="ko-KR" altLang="en-US" sz="1600" dirty="0"/>
              <a:t>’요기요‘ 홈페이지 내에서 기준 </a:t>
            </a:r>
            <a:r>
              <a:rPr lang="ko-KR" altLang="en-US" sz="1600" dirty="0" err="1"/>
              <a:t>업소명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코드 작성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 err="1"/>
              <a:t>전처리</a:t>
            </a:r>
            <a:endParaRPr lang="ko-KR" altLang="en-US" sz="1600" b="1" dirty="0"/>
          </a:p>
          <a:p>
            <a:r>
              <a:rPr lang="ko-KR" altLang="en-US" sz="1600" dirty="0" err="1"/>
              <a:t>크롤링</a:t>
            </a:r>
            <a:r>
              <a:rPr lang="ko-KR" altLang="en-US" sz="1600" dirty="0"/>
              <a:t> 완료 데이터 중</a:t>
            </a:r>
            <a:r>
              <a:rPr lang="en-US" altLang="ko-KR" sz="1600" dirty="0"/>
              <a:t>, </a:t>
            </a:r>
            <a:r>
              <a:rPr lang="ko-KR" altLang="en-US" sz="1600" dirty="0"/>
              <a:t>무료 배달 여부에 대한 더미화 변수 생성 진행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모델링</a:t>
            </a:r>
          </a:p>
          <a:p>
            <a:r>
              <a:rPr lang="en-US" altLang="ko-KR" sz="1600" dirty="0" err="1"/>
              <a:t>Adaboost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Lgbm</a:t>
            </a:r>
            <a:r>
              <a:rPr lang="en-US" altLang="ko-KR" sz="1600" dirty="0"/>
              <a:t> </a:t>
            </a:r>
            <a:r>
              <a:rPr lang="ko-KR" altLang="en-US" sz="1600" dirty="0"/>
              <a:t>모델 파라미터 조정을 통한 모델 구현 및 평가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논문 작성</a:t>
            </a:r>
          </a:p>
          <a:p>
            <a:r>
              <a:rPr lang="ko-KR" altLang="en-US" sz="1600" dirty="0"/>
              <a:t>논문 내용 중</a:t>
            </a:r>
            <a:r>
              <a:rPr lang="en-US" altLang="ko-KR" sz="1600" dirty="0"/>
              <a:t>, </a:t>
            </a:r>
            <a:r>
              <a:rPr lang="ko-KR" altLang="en-US" sz="1600" dirty="0"/>
              <a:t>결과 부분 작성 참여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발표자료 제작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차 중간발표 발표자료 제작</a:t>
            </a:r>
          </a:p>
          <a:p>
            <a:endParaRPr lang="ko-KR" altLang="en-US" sz="1600" dirty="0"/>
          </a:p>
          <a:p>
            <a:r>
              <a:rPr lang="en-US" altLang="ko-KR" sz="1600" b="1" dirty="0"/>
              <a:t>[</a:t>
            </a:r>
            <a:r>
              <a:rPr lang="ko-KR" altLang="en-US" sz="1600" b="1" dirty="0"/>
              <a:t>소감</a:t>
            </a:r>
            <a:r>
              <a:rPr lang="en-US" altLang="ko-KR" sz="1600" b="1" dirty="0"/>
              <a:t>] </a:t>
            </a: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포기하지 않으면 끝까지 갈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하고 </a:t>
            </a:r>
            <a:r>
              <a:rPr lang="ko-KR" altLang="en-US" sz="1600" dirty="0" err="1"/>
              <a:t>싶은것과</a:t>
            </a:r>
            <a:r>
              <a:rPr lang="ko-KR" altLang="en-US" sz="1600" dirty="0"/>
              <a:t> 할 수 </a:t>
            </a:r>
            <a:r>
              <a:rPr lang="ko-KR" altLang="en-US" sz="1600" dirty="0" err="1"/>
              <a:t>있는것에</a:t>
            </a:r>
            <a:r>
              <a:rPr lang="ko-KR" altLang="en-US" sz="1600" dirty="0"/>
              <a:t> 타협이 필요하다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어려운 내용이더라도 </a:t>
            </a:r>
            <a:r>
              <a:rPr lang="ko-KR" altLang="en-US" sz="1600" dirty="0" err="1"/>
              <a:t>부딛쳐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봐야지</a:t>
            </a:r>
            <a:r>
              <a:rPr lang="ko-KR" altLang="en-US" sz="1600" dirty="0"/>
              <a:t> 후회가 없다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688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86931-C005-8593-1709-717C62822032}"/>
              </a:ext>
            </a:extLst>
          </p:cNvPr>
          <p:cNvSpPr txBox="1"/>
          <p:nvPr/>
        </p:nvSpPr>
        <p:spPr>
          <a:xfrm>
            <a:off x="449943" y="629558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팀원 작업 및 소감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- </a:t>
            </a:r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권경민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CDAA-995B-93A3-5059-5396303C65FC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19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0A9E7-572C-E36E-BA3E-16FC7E9BE3D4}"/>
              </a:ext>
            </a:extLst>
          </p:cNvPr>
          <p:cNvSpPr/>
          <p:nvPr/>
        </p:nvSpPr>
        <p:spPr>
          <a:xfrm>
            <a:off x="797440" y="1212112"/>
            <a:ext cx="10409275" cy="4699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# </a:t>
            </a:r>
            <a:r>
              <a:rPr lang="ko-KR" altLang="en-US" sz="1600" b="1" dirty="0"/>
              <a:t>데이터 수집 및 </a:t>
            </a:r>
            <a:r>
              <a:rPr lang="ko-KR" altLang="en-US" sz="1600" b="1" dirty="0" err="1"/>
              <a:t>크롤링</a:t>
            </a:r>
            <a:endParaRPr lang="ko-KR" altLang="en-US" sz="1600" b="1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 err="1"/>
              <a:t>전처리</a:t>
            </a:r>
            <a:endParaRPr lang="ko-KR" altLang="en-US" sz="1600" b="1" dirty="0"/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모델링</a:t>
            </a:r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웹페이지설계</a:t>
            </a:r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논문 작성</a:t>
            </a:r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발표자료 제작</a:t>
            </a:r>
          </a:p>
          <a:p>
            <a:r>
              <a:rPr lang="en-US" altLang="ko-KR" sz="1600" b="1" dirty="0"/>
              <a:t># </a:t>
            </a:r>
            <a:r>
              <a:rPr lang="ko-KR" altLang="en-US" sz="1600" b="1" dirty="0"/>
              <a:t>발표</a:t>
            </a:r>
          </a:p>
          <a:p>
            <a:endParaRPr lang="ko-KR" altLang="en-US" sz="1600" b="1" dirty="0"/>
          </a:p>
          <a:p>
            <a:r>
              <a:rPr lang="ko-KR" altLang="en-US" sz="1600" dirty="0"/>
              <a:t>그동안 </a:t>
            </a:r>
            <a:r>
              <a:rPr lang="ko-KR" altLang="en-US" sz="1600" dirty="0" err="1"/>
              <a:t>팀장으로서도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팀원으로서도</a:t>
            </a:r>
            <a:r>
              <a:rPr lang="ko-KR" altLang="en-US" sz="1600" dirty="0"/>
              <a:t> 다양하게 팀플을 많이 해보았지만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팀플을 해가면서 느끼는 것이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내 능력치와는 상관없이 혼자서는 걸작을 만들 수 없다는 것이다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특히나 사회에서는 중요한 프로젝트를 절대 혼자 하지 않는다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여럿의 힘을 합치고 서로 끊임없는 의견 공유를 </a:t>
            </a:r>
            <a:r>
              <a:rPr lang="ko-KR" altLang="en-US" sz="1600" dirty="0" err="1"/>
              <a:t>해야지만</a:t>
            </a:r>
            <a:r>
              <a:rPr lang="ko-KR" altLang="en-US" sz="1600" dirty="0"/>
              <a:t> 프로젝트를 완성시킬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그런 면에서 우리 팀원들은 밤 </a:t>
            </a:r>
            <a:r>
              <a:rPr lang="en-US" altLang="ko-KR" sz="1600" dirty="0"/>
              <a:t>10</a:t>
            </a:r>
            <a:r>
              <a:rPr lang="ko-KR" altLang="en-US" sz="1600" dirty="0"/>
              <a:t>시가 넘도록 남아서 회의를 할 정도로 열정을 쏟았고 나는 그런 팀원들이 참 고마웠다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서로서로 부담을 덜어주기 위해 스스로 작업을 더 하려는 모습도 고마워서 더 열심히 임했던 것 같다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사회로 나가기 전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학교생활인 대학에서 이런 경험을 할 수 </a:t>
            </a:r>
            <a:r>
              <a:rPr lang="ko-KR" altLang="en-US" sz="1600" dirty="0" err="1"/>
              <a:t>있다는게</a:t>
            </a:r>
            <a:r>
              <a:rPr lang="ko-KR" altLang="en-US" sz="1600" dirty="0"/>
              <a:t> 감사하다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아서사무엘팀</a:t>
            </a:r>
            <a:r>
              <a:rPr lang="ko-KR" altLang="en-US" sz="1600" dirty="0"/>
              <a:t> 사랑해요♥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5975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7A38CF-C8F2-A675-71EB-D66D8F327224}"/>
              </a:ext>
            </a:extLst>
          </p:cNvPr>
          <p:cNvSpPr txBox="1"/>
          <p:nvPr/>
        </p:nvSpPr>
        <p:spPr>
          <a:xfrm>
            <a:off x="3981479" y="2875302"/>
            <a:ext cx="4229043" cy="9803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Jamsil 3 Regular" pitchFamily="2" charset="-127"/>
                <a:ea typeface="The Jamsil 3 Regular" pitchFamily="2" charset="-127"/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06F5D-5AAA-5C94-C93F-EC4BCA42C7D8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20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13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연구배경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:</a:t>
            </a:r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 연구를 시작하게 된 이유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C98BF4-9B42-9691-EA14-2DD68B3A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8" y="1029668"/>
            <a:ext cx="11337553" cy="52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연구배경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:</a:t>
            </a:r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 연구를 시작하게 된 이유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4AA91-D767-1466-94F9-B064118A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06" y="1136986"/>
            <a:ext cx="5058354" cy="50288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00C24C-B8A9-9F7A-0858-48E3A8F1E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522" y="1114908"/>
            <a:ext cx="5058354" cy="50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5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연구배경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:</a:t>
            </a:r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 연구를 시작하게 된 이유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CE2BC4-6053-1BB2-9303-5579421D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93" y="1064987"/>
            <a:ext cx="6485614" cy="52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연구배경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:</a:t>
            </a:r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 연구를 시작하게 된 이유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4F3CAF-6274-9C88-C458-C7794682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3" y="1901805"/>
            <a:ext cx="7757832" cy="27967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208D3CD-8ACF-9BEC-6812-97C5F9163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42" y="2834278"/>
            <a:ext cx="6500423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6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연구배경 </a:t>
            </a:r>
            <a:r>
              <a:rPr lang="en-US" altLang="ko-KR" sz="2000" b="1" dirty="0">
                <a:latin typeface="The Jamsil 3 Regular" pitchFamily="2" charset="-127"/>
                <a:ea typeface="The Jamsil 3 Regular" pitchFamily="2" charset="-127"/>
              </a:rPr>
              <a:t>:</a:t>
            </a:r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 연구를 시작하게 된 이유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213C7-CA7D-FADE-791C-6DDCE56CCF76}"/>
              </a:ext>
            </a:extLst>
          </p:cNvPr>
          <p:cNvSpPr txBox="1"/>
          <p:nvPr/>
        </p:nvSpPr>
        <p:spPr>
          <a:xfrm>
            <a:off x="710617" y="5678042"/>
            <a:ext cx="5627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출처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: 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한국리서치 정기조사 여론 속의 여론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The Jamsil 3 Regular" pitchFamily="2" charset="-127"/>
                <a:ea typeface="The Jamsil 3 Regular" pitchFamily="2" charset="-127"/>
              </a:rPr>
              <a:t>(hrcopinion.co.kr)</a:t>
            </a:r>
            <a:endParaRPr kumimoji="1" lang="ko-Kore-KR" altLang="en-US" sz="1600" dirty="0">
              <a:solidFill>
                <a:schemeClr val="bg2">
                  <a:lumMod val="50000"/>
                </a:schemeClr>
              </a:solidFill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333732-96B9-A54C-C431-ECEADB4DA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"/>
          <a:stretch/>
        </p:blipFill>
        <p:spPr>
          <a:xfrm>
            <a:off x="521943" y="2405770"/>
            <a:ext cx="11155707" cy="18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cxnSpLocks/>
          </p:cNvCxnSpPr>
          <p:nvPr/>
        </p:nvCxnSpPr>
        <p:spPr>
          <a:xfrm>
            <a:off x="3814592" y="2461010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e Jamsil 3 Regular" pitchFamily="2" charset="-127"/>
                  <a:ea typeface="The Jamsil 3 Regular" pitchFamily="2" charset="-127"/>
                </a:rPr>
                <a:t>Contents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03271" y="3461867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배경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18491" y="2594799"/>
            <a:ext cx="20457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The Jamsil 3 Regular" pitchFamily="2" charset="-127"/>
                <a:ea typeface="The Jamsil 3 Regular" pitchFamily="2" charset="-127"/>
              </a:rPr>
              <a:t>데이터 수집 및 전 처리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06923" y="3453984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he Jamsil 3 Regular" pitchFamily="2" charset="-127"/>
                <a:ea typeface="The Jamsil 3 Regular" pitchFamily="2" charset="-127"/>
              </a:rPr>
              <a:t>연구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573BF-056F-255E-14B7-6F98B49E7247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02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92EF2-EFAF-76BB-AA9C-664DF7A7C902}"/>
              </a:ext>
            </a:extLst>
          </p:cNvPr>
          <p:cNvCxnSpPr>
            <a:cxnSpLocks/>
          </p:cNvCxnSpPr>
          <p:nvPr/>
        </p:nvCxnSpPr>
        <p:spPr>
          <a:xfrm>
            <a:off x="8538992" y="2375267"/>
            <a:ext cx="0" cy="285030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149F3A-156C-B09A-E379-CC07AE88BA58}"/>
              </a:ext>
            </a:extLst>
          </p:cNvPr>
          <p:cNvSpPr txBox="1"/>
          <p:nvPr/>
        </p:nvSpPr>
        <p:spPr>
          <a:xfrm>
            <a:off x="5606924" y="4342288"/>
            <a:ext cx="97815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연구 결과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1CD65-CF6E-49C6-DACD-C44BF6D04732}"/>
              </a:ext>
            </a:extLst>
          </p:cNvPr>
          <p:cNvSpPr txBox="1"/>
          <p:nvPr/>
        </p:nvSpPr>
        <p:spPr>
          <a:xfrm>
            <a:off x="9596512" y="3461867"/>
            <a:ext cx="139653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latin typeface="The Jamsil 3 Regular" pitchFamily="2" charset="-127"/>
                <a:ea typeface="The Jamsil 3 Regular" pitchFamily="2" charset="-127"/>
              </a:rPr>
              <a:t>제공 웹 서비스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he Jamsil 3 Regular" pitchFamily="2" charset="-127"/>
              <a:ea typeface="The Jamsil 3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22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The Jamsil 3 Regular" pitchFamily="2" charset="-127"/>
                <a:ea typeface="The Jamsil 3 Regular" pitchFamily="2" charset="-127"/>
              </a:rPr>
              <a:t>데이터 수집 및 전 처리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B514-6ED5-78F6-AAEE-D7EFD46992BA}"/>
              </a:ext>
            </a:extLst>
          </p:cNvPr>
          <p:cNvSpPr txBox="1"/>
          <p:nvPr/>
        </p:nvSpPr>
        <p:spPr>
          <a:xfrm>
            <a:off x="11677650" y="6488668"/>
            <a:ext cx="4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The Jamsil 3 Regular" pitchFamily="2" charset="-127"/>
                <a:ea typeface="The Jamsil 3 Regular" pitchFamily="2" charset="-127"/>
              </a:rPr>
              <a:t>03</a:t>
            </a:r>
            <a:endParaRPr kumimoji="1" lang="ko-Kore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7906E-AD3C-9F59-C928-55BA5F81B0A9}"/>
              </a:ext>
            </a:extLst>
          </p:cNvPr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he Jamsil 3 Regular" pitchFamily="2" charset="-127"/>
              <a:ea typeface="The Jamsil 3 Regular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CE9B6-DFAF-430C-D48F-F2F6C333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348" y="2308266"/>
            <a:ext cx="4220046" cy="2414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450D4F-6CB7-65FF-F041-62438C58C9FE}"/>
              </a:ext>
            </a:extLst>
          </p:cNvPr>
          <p:cNvSpPr/>
          <p:nvPr/>
        </p:nvSpPr>
        <p:spPr>
          <a:xfrm>
            <a:off x="884606" y="1813606"/>
            <a:ext cx="5211394" cy="6059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음식 배달 플랫폼 </a:t>
            </a:r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요기요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B7B11C-06B4-5189-F23B-D3094BE2E812}"/>
              </a:ext>
            </a:extLst>
          </p:cNvPr>
          <p:cNvSpPr/>
          <p:nvPr/>
        </p:nvSpPr>
        <p:spPr>
          <a:xfrm>
            <a:off x="884606" y="2783347"/>
            <a:ext cx="5211394" cy="6059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기준 </a:t>
            </a:r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서울 강남구 테헤란로 </a:t>
            </a:r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202 </a:t>
            </a:r>
            <a:r>
              <a:rPr lang="ko-KR" altLang="en-US" dirty="0" err="1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한국은행강남본부</a:t>
            </a:r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20BB5E-2736-24CE-679F-3028B72349D6}"/>
              </a:ext>
            </a:extLst>
          </p:cNvPr>
          <p:cNvSpPr/>
          <p:nvPr/>
        </p:nvSpPr>
        <p:spPr>
          <a:xfrm>
            <a:off x="884606" y="3753088"/>
            <a:ext cx="5211394" cy="6059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수집 기간 </a:t>
            </a:r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2023 .05.19 – 2023.05.20</a:t>
            </a:r>
            <a:endParaRPr lang="ko-KR" altLang="en-US" dirty="0">
              <a:solidFill>
                <a:schemeClr val="tx1"/>
              </a:solidFill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AAEE34-0EBB-BA87-0A72-5834F9C136E8}"/>
              </a:ext>
            </a:extLst>
          </p:cNvPr>
          <p:cNvSpPr/>
          <p:nvPr/>
        </p:nvSpPr>
        <p:spPr>
          <a:xfrm>
            <a:off x="884606" y="4722829"/>
            <a:ext cx="5211394" cy="6059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수집 규모 </a:t>
            </a:r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1506</a:t>
            </a:r>
            <a:r>
              <a:rPr lang="ko-KR" altLang="en-US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개 음식점</a:t>
            </a:r>
            <a:r>
              <a:rPr lang="en-US" altLang="ko-KR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587</a:t>
            </a:r>
            <a:r>
              <a:rPr lang="ko-KR" altLang="en-US" dirty="0">
                <a:solidFill>
                  <a:schemeClr val="tx1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건의 데이터</a:t>
            </a:r>
          </a:p>
        </p:txBody>
      </p:sp>
    </p:spTree>
    <p:extLst>
      <p:ext uri="{BB962C8B-B14F-4D97-AF65-F5344CB8AC3E}">
        <p14:creationId xmlns:p14="http://schemas.microsoft.com/office/powerpoint/2010/main" val="57356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815</Words>
  <Application>Microsoft Office PowerPoint</Application>
  <PresentationFormat>와이드스크린</PresentationFormat>
  <Paragraphs>218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The Jamsil 3 Regular</vt:lpstr>
      <vt:lpstr>더잠실 3 Regular</vt:lpstr>
      <vt:lpstr>Arial</vt:lpstr>
      <vt:lpstr>나눔스퀘어</vt:lpstr>
      <vt:lpstr>Calibri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seok yeon jo</cp:lastModifiedBy>
  <cp:revision>73</cp:revision>
  <dcterms:created xsi:type="dcterms:W3CDTF">2017-11-24T11:22:27Z</dcterms:created>
  <dcterms:modified xsi:type="dcterms:W3CDTF">2023-05-31T17:03:27Z</dcterms:modified>
</cp:coreProperties>
</file>