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90" r:id="rId2"/>
    <p:sldId id="292" r:id="rId3"/>
    <p:sldId id="294" r:id="rId4"/>
    <p:sldId id="291" r:id="rId5"/>
    <p:sldId id="296" r:id="rId6"/>
    <p:sldId id="297" r:id="rId7"/>
    <p:sldId id="299" r:id="rId8"/>
    <p:sldId id="302" r:id="rId9"/>
    <p:sldId id="301" r:id="rId10"/>
    <p:sldId id="303" r:id="rId11"/>
    <p:sldId id="304" r:id="rId12"/>
    <p:sldId id="305" r:id="rId13"/>
    <p:sldId id="306" r:id="rId14"/>
    <p:sldId id="307" r:id="rId15"/>
    <p:sldId id="308" r:id="rId16"/>
    <p:sldId id="310" r:id="rId17"/>
    <p:sldId id="300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ACF2E99-93AE-9D42-AC89-A48EAB23ED4B}">
          <p14:sldIdLst>
            <p14:sldId id="290"/>
            <p14:sldId id="292"/>
            <p14:sldId id="294"/>
            <p14:sldId id="291"/>
            <p14:sldId id="296"/>
            <p14:sldId id="297"/>
            <p14:sldId id="299"/>
            <p14:sldId id="302"/>
            <p14:sldId id="301"/>
            <p14:sldId id="303"/>
            <p14:sldId id="304"/>
            <p14:sldId id="305"/>
            <p14:sldId id="306"/>
            <p14:sldId id="307"/>
            <p14:sldId id="308"/>
            <p14:sldId id="310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41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71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D5789-7D60-4B47-8CA9-F6E49BD2A9B4}" type="datetimeFigureOut">
              <a:rPr kumimoji="1" lang="ko-Kore-KR" altLang="en-US" smtClean="0"/>
              <a:t>03/11/2023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36D41-B060-D648-AC40-061A967B8DF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06234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5">
            <a:extLst>
              <a:ext uri="{FF2B5EF4-FFF2-40B4-BE49-F238E27FC236}">
                <a16:creationId xmlns:a16="http://schemas.microsoft.com/office/drawing/2014/main" id="{101790C2-2D42-5644-AF43-DE1CDEF891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18" name="Rectangle 6">
            <a:extLst>
              <a:ext uri="{FF2B5EF4-FFF2-40B4-BE49-F238E27FC236}">
                <a16:creationId xmlns:a16="http://schemas.microsoft.com/office/drawing/2014/main" id="{FFCA385D-E607-BF4F-AAAA-183E32922BA7}"/>
              </a:ext>
            </a:extLst>
          </p:cNvPr>
          <p:cNvSpPr/>
          <p:nvPr userDrawn="1"/>
        </p:nvSpPr>
        <p:spPr>
          <a:xfrm>
            <a:off x="251717" y="-1"/>
            <a:ext cx="8892283" cy="6857999"/>
          </a:xfrm>
          <a:prstGeom prst="rect">
            <a:avLst/>
          </a:prstGeom>
          <a:gradFill flip="none" rotWithShape="1">
            <a:gsLst>
              <a:gs pos="58000">
                <a:schemeClr val="tx1">
                  <a:lumMod val="95000"/>
                  <a:lumOff val="5000"/>
                  <a:alpha val="90000"/>
                </a:schemeClr>
              </a:gs>
              <a:gs pos="77000">
                <a:srgbClr val="0D0D0D">
                  <a:alpha val="96000"/>
                </a:srgbClr>
              </a:gs>
              <a:gs pos="97000">
                <a:schemeClr val="tx1">
                  <a:lumMod val="95000"/>
                  <a:lumOff val="5000"/>
                  <a:alpha val="98000"/>
                </a:schemeClr>
              </a:gs>
              <a:gs pos="87000">
                <a:schemeClr val="tx1">
                  <a:lumMod val="95000"/>
                  <a:lumOff val="5000"/>
                  <a:alpha val="97000"/>
                </a:schemeClr>
              </a:gs>
              <a:gs pos="67000">
                <a:schemeClr val="tx1">
                  <a:lumMod val="95000"/>
                  <a:lumOff val="5000"/>
                  <a:alpha val="9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584E0D-10AD-CB4F-A2B6-5A4D1ECF52F2}"/>
              </a:ext>
            </a:extLst>
          </p:cNvPr>
          <p:cNvSpPr txBox="1"/>
          <p:nvPr userDrawn="1"/>
        </p:nvSpPr>
        <p:spPr>
          <a:xfrm>
            <a:off x="1475731" y="1103485"/>
            <a:ext cx="28920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4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</a:t>
            </a:r>
            <a:endParaRPr lang="en-US" sz="6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5D2B4F-AA5C-EB4D-AE09-73053EBF58A6}"/>
              </a:ext>
            </a:extLst>
          </p:cNvPr>
          <p:cNvSpPr txBox="1"/>
          <p:nvPr userDrawn="1"/>
        </p:nvSpPr>
        <p:spPr>
          <a:xfrm>
            <a:off x="3796567" y="1285818"/>
            <a:ext cx="4490012" cy="743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FINANCE</a:t>
            </a:r>
          </a:p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GROUP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21FC35-6D96-F34D-A624-67CB618DBF11}"/>
              </a:ext>
            </a:extLst>
          </p:cNvPr>
          <p:cNvSpPr txBox="1"/>
          <p:nvPr userDrawn="1"/>
        </p:nvSpPr>
        <p:spPr>
          <a:xfrm>
            <a:off x="3420421" y="1133638"/>
            <a:ext cx="2781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sz="54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75729" y="2571797"/>
            <a:ext cx="7166696" cy="879522"/>
          </a:xfrm>
          <a:prstGeom prst="rect">
            <a:avLst/>
          </a:prstGeom>
        </p:spPr>
        <p:txBody>
          <a:bodyPr anchor="b"/>
          <a:lstStyle>
            <a:lvl1pPr algn="l">
              <a:defRPr sz="40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Presentation title: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75729" y="3501660"/>
            <a:ext cx="4821072" cy="4015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Subtitle:</a:t>
            </a:r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B71E45E3-88BD-6F4E-8E83-2D15C579A3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86029" y="4210790"/>
            <a:ext cx="5210718" cy="3248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kumimoji="1" lang="en-US" altLang="ko-Kore-KR" dirty="0"/>
              <a:t>Date</a:t>
            </a:r>
            <a:endParaRPr kumimoji="1" lang="ko-Kore-KR" altLang="en-US" dirty="0"/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6E2DC5C4-EABB-5E4E-8D52-269FA1D86E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86029" y="5220551"/>
            <a:ext cx="2786063" cy="317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kumimoji="1" lang="en-US" altLang="ko-Kore-KR" dirty="0"/>
              <a:t>Presenter Name</a:t>
            </a:r>
            <a:endParaRPr kumimoji="1" lang="ko-Kore-KR" altLang="en-US" dirty="0"/>
          </a:p>
        </p:txBody>
      </p:sp>
      <p:sp>
        <p:nvSpPr>
          <p:cNvPr id="42" name="텍스트 개체 틀 41">
            <a:extLst>
              <a:ext uri="{FF2B5EF4-FFF2-40B4-BE49-F238E27FC236}">
                <a16:creationId xmlns:a16="http://schemas.microsoft.com/office/drawing/2014/main" id="{565DCDAA-CF71-7B48-8F62-8CAE7A800BD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75729" y="5635462"/>
            <a:ext cx="2786063" cy="177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kumimoji="1" lang="en-US" altLang="ko-Kore-KR" dirty="0"/>
              <a:t>Email address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6037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4B7B2D4-CAE1-924F-9B6D-8BB0DEF35C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930" y="450848"/>
            <a:ext cx="8091419" cy="426444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skan Light" panose="02000503060000020004" pitchFamily="2" charset="0"/>
              </a:defRPr>
            </a:lvl1pPr>
          </a:lstStyle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27392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3930" y="450848"/>
            <a:ext cx="8091419" cy="426444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skan Light" panose="02000503060000020004" pitchFamily="2" charset="0"/>
              </a:defRPr>
            </a:lvl1pPr>
          </a:lstStyle>
          <a:p>
            <a:r>
              <a:rPr lang="en-US" dirty="0"/>
              <a:t>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3930" y="1144149"/>
            <a:ext cx="8091418" cy="46288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3B3838"/>
                </a:solidFill>
                <a:latin typeface="Askan Light" panose="02000503060000020004" pitchFamily="2" charset="0"/>
              </a:defRPr>
            </a:lvl1pPr>
            <a:lvl2pPr>
              <a:defRPr sz="1800">
                <a:solidFill>
                  <a:srgbClr val="3B3838"/>
                </a:solidFill>
                <a:latin typeface="Askan Light" panose="02000503060000020004" pitchFamily="2" charset="0"/>
              </a:defRPr>
            </a:lvl2pPr>
            <a:lvl3pPr>
              <a:defRPr sz="1600">
                <a:solidFill>
                  <a:srgbClr val="3B3838"/>
                </a:solidFill>
                <a:latin typeface="Askan Light" panose="02000503060000020004" pitchFamily="2" charset="0"/>
              </a:defRPr>
            </a:lvl3pPr>
            <a:lvl4pPr>
              <a:defRPr sz="1400">
                <a:solidFill>
                  <a:srgbClr val="3B3838"/>
                </a:solidFill>
                <a:latin typeface="Askan Light" panose="02000503060000020004" pitchFamily="2" charset="0"/>
              </a:defRPr>
            </a:lvl4pPr>
            <a:lvl5pPr>
              <a:defRPr sz="1200">
                <a:solidFill>
                  <a:srgbClr val="3B3838"/>
                </a:solidFill>
                <a:latin typeface="Askan Light" panose="02000503060000020004" pitchFamily="2" charset="0"/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69999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Askan Light" panose="0200050306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69999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skan Light" panose="02000503060000020004" pitchFamily="2" charset="0"/>
              </a:defRPr>
            </a:lvl1pPr>
          </a:lstStyle>
          <a:p>
            <a:fld id="{66558364-FBDE-479A-A937-10E991E78F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560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FE432BF6-58C6-C949-A231-9683BD133835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46C181-E6C3-D041-8094-ADE9E25F9990}"/>
              </a:ext>
            </a:extLst>
          </p:cNvPr>
          <p:cNvSpPr txBox="1"/>
          <p:nvPr userDrawn="1"/>
        </p:nvSpPr>
        <p:spPr>
          <a:xfrm>
            <a:off x="1805776" y="2664927"/>
            <a:ext cx="28920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45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</a:t>
            </a:r>
            <a:endParaRPr lang="en-US" sz="6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175A87-059F-2D44-9866-C7E50F5BB433}"/>
              </a:ext>
            </a:extLst>
          </p:cNvPr>
          <p:cNvSpPr txBox="1"/>
          <p:nvPr userDrawn="1"/>
        </p:nvSpPr>
        <p:spPr>
          <a:xfrm>
            <a:off x="4126612" y="2847261"/>
            <a:ext cx="4490012" cy="743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FINANCE</a:t>
            </a:r>
          </a:p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GROUP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692897-8743-3047-9C65-D9D2F5E8BD3F}"/>
              </a:ext>
            </a:extLst>
          </p:cNvPr>
          <p:cNvSpPr txBox="1"/>
          <p:nvPr userDrawn="1"/>
        </p:nvSpPr>
        <p:spPr>
          <a:xfrm>
            <a:off x="3750466" y="2695081"/>
            <a:ext cx="2781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sz="5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F416E3-5278-1148-8EEA-A85165EF4B74}"/>
              </a:ext>
            </a:extLst>
          </p:cNvPr>
          <p:cNvSpPr txBox="1"/>
          <p:nvPr userDrawn="1"/>
        </p:nvSpPr>
        <p:spPr>
          <a:xfrm>
            <a:off x="2160835" y="6208696"/>
            <a:ext cx="48223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	</a:t>
            </a:r>
            <a:r>
              <a:rPr lang="en-US" sz="135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fbaquant@gmail.com</a:t>
            </a: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Website	</a:t>
            </a:r>
            <a:r>
              <a:rPr lang="en-US" sz="135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fbaquant.com</a:t>
            </a:r>
          </a:p>
        </p:txBody>
      </p:sp>
    </p:spTree>
    <p:extLst>
      <p:ext uri="{BB962C8B-B14F-4D97-AF65-F5344CB8AC3E}">
        <p14:creationId xmlns:p14="http://schemas.microsoft.com/office/powerpoint/2010/main" val="155913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4">
            <a:extLst>
              <a:ext uri="{FF2B5EF4-FFF2-40B4-BE49-F238E27FC236}">
                <a16:creationId xmlns:a16="http://schemas.microsoft.com/office/drawing/2014/main" id="{37597976-C467-C946-A68E-1210DCD6718A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5">
            <a:extLst>
              <a:ext uri="{FF2B5EF4-FFF2-40B4-BE49-F238E27FC236}">
                <a16:creationId xmlns:a16="http://schemas.microsoft.com/office/drawing/2014/main" id="{665A384F-72B7-9048-B3D9-A2515417F8DC}"/>
              </a:ext>
            </a:extLst>
          </p:cNvPr>
          <p:cNvCxnSpPr>
            <a:cxnSpLocks/>
          </p:cNvCxnSpPr>
          <p:nvPr userDrawn="1"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7" name="Group 15">
            <a:extLst>
              <a:ext uri="{FF2B5EF4-FFF2-40B4-BE49-F238E27FC236}">
                <a16:creationId xmlns:a16="http://schemas.microsoft.com/office/drawing/2014/main" id="{0043A3B8-9B87-0946-9FD2-4F1861BC5384}"/>
              </a:ext>
            </a:extLst>
          </p:cNvPr>
          <p:cNvGrpSpPr/>
          <p:nvPr userDrawn="1"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C6E870F-3EBF-834E-9737-F01710049328}"/>
                </a:ext>
              </a:extLst>
            </p:cNvPr>
            <p:cNvSpPr txBox="1"/>
            <p:nvPr/>
          </p:nvSpPr>
          <p:spPr>
            <a:xfrm>
              <a:off x="310288" y="6243338"/>
              <a:ext cx="9946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4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FBA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B2809EA-CC89-1342-9446-A4AAA87CAA01}"/>
                </a:ext>
              </a:extLst>
            </p:cNvPr>
            <p:cNvSpPr txBox="1"/>
            <p:nvPr/>
          </p:nvSpPr>
          <p:spPr>
            <a:xfrm>
              <a:off x="1180999" y="6257573"/>
              <a:ext cx="1995589" cy="38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QUANTITATIVE FINANCE</a:t>
              </a:r>
            </a:p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 GROUP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6FC7554-48B3-914C-9D04-53BC1955A41A}"/>
                </a:ext>
              </a:extLst>
            </p:cNvPr>
            <p:cNvSpPr txBox="1"/>
            <p:nvPr/>
          </p:nvSpPr>
          <p:spPr>
            <a:xfrm>
              <a:off x="1033927" y="6257573"/>
              <a:ext cx="370871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2245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rocess-mining.tistory.com/93" TargetMode="External"/><Relationship Id="rId2" Type="http://schemas.openxmlformats.org/officeDocument/2006/relationships/hyperlink" Target="https://agustinus.kristia.de/techblog/2017/01/01/mle-vs-map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anghyu.tistory.com/10" TargetMode="External"/><Relationship Id="rId5" Type="http://schemas.openxmlformats.org/officeDocument/2006/relationships/hyperlink" Target="https://niceguy1575.medium.com/mle%EC%99%80-map%EC%9D%98-%EC%B0%A8%EC%9D%B4-7d2cc0bee9c" TargetMode="External"/><Relationship Id="rId4" Type="http://schemas.openxmlformats.org/officeDocument/2006/relationships/hyperlink" Target="https://www.cs.cmu.edu/~aarti/Class/10315_Spring22/lecs/MAP.pdf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8B9396A-ACBE-B542-B7F3-7F02280BEF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Chapter 6: </a:t>
            </a:r>
            <a:r>
              <a:rPr lang="en-US" altLang="en-US" dirty="0" err="1"/>
              <a:t>Statistcs</a:t>
            </a:r>
            <a:endParaRPr lang="ko-Kore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F3042D7-BAF8-E644-B458-C6013885B5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2023.03.11</a:t>
            </a:r>
            <a:endParaRPr lang="ko-Kore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AE35F0F-0D5F-7C46-AD4F-725E03A334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en-US" dirty="0"/>
              <a:t>Kangmin lee-math</a:t>
            </a:r>
            <a:endParaRPr lang="ko-Kore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F2D85AA-5415-C74C-B4AC-C9586ADFBD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en-US" dirty="0"/>
              <a:t>qutxzzz297@naver.com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1809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3FE42-9D72-6FB0-DF98-8429E6C12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Hypothesis Testing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DBF128-C86C-104E-0F8D-C3EF8E1A4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400" dirty="0"/>
              <a:t>ex) </a:t>
            </a:r>
            <a:r>
              <a:rPr lang="ko-KR" altLang="en-US" sz="1400" dirty="0"/>
              <a:t>혈압 개선 약품의 효과 검정 예시</a:t>
            </a:r>
            <a:endParaRPr lang="en-US" altLang="ko-KR" sz="1400" dirty="0"/>
          </a:p>
          <a:p>
            <a:r>
              <a:rPr lang="en-US" altLang="ko-KR" sz="1400" dirty="0"/>
              <a:t>1.</a:t>
            </a:r>
            <a:r>
              <a:rPr lang="ko-KR" altLang="en-US" sz="1400" dirty="0"/>
              <a:t>가설설정</a:t>
            </a:r>
            <a:r>
              <a:rPr lang="en-US" altLang="ko-KR" sz="14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dirty="0" err="1"/>
              <a:t>귀무가설</a:t>
            </a:r>
            <a:r>
              <a:rPr lang="en-US" altLang="ko-KR" sz="1400" dirty="0"/>
              <a:t>: </a:t>
            </a:r>
            <a:r>
              <a:rPr lang="ko-KR" altLang="en-US" sz="1400" dirty="0"/>
              <a:t>혈압 개선 약품을 먹었을 때</a:t>
            </a:r>
            <a:r>
              <a:rPr lang="en-US" altLang="ko-KR" sz="1400" dirty="0"/>
              <a:t>, </a:t>
            </a:r>
            <a:r>
              <a:rPr lang="ko-KR" altLang="en-US" sz="1400" dirty="0"/>
              <a:t>혈압의 변화가 없을 것이다</a:t>
            </a:r>
            <a:r>
              <a:rPr lang="en-US" altLang="ko-KR" sz="1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dirty="0"/>
              <a:t>대립가설</a:t>
            </a:r>
            <a:r>
              <a:rPr lang="en-US" altLang="ko-KR" sz="1400" dirty="0"/>
              <a:t>: </a:t>
            </a:r>
            <a:r>
              <a:rPr lang="ko-KR" altLang="en-US" sz="1400" dirty="0"/>
              <a:t>혈압 개선 약품을 먹었을 때</a:t>
            </a:r>
            <a:r>
              <a:rPr lang="en-US" altLang="ko-KR" sz="1400" dirty="0"/>
              <a:t>, </a:t>
            </a:r>
            <a:r>
              <a:rPr lang="ko-KR" altLang="en-US" sz="1400" dirty="0"/>
              <a:t>혈압의 변화할 것이다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2. </a:t>
            </a:r>
            <a:r>
              <a:rPr lang="ko-KR" altLang="en-US" sz="1400" dirty="0"/>
              <a:t>유의수준 설정</a:t>
            </a:r>
            <a:r>
              <a:rPr lang="en-US" altLang="ko-KR" sz="14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dirty="0"/>
              <a:t>보편적으로 </a:t>
            </a:r>
            <a:r>
              <a:rPr lang="en-US" altLang="ko-KR" sz="1400" dirty="0" err="1"/>
              <a:t>p_value</a:t>
            </a:r>
            <a:r>
              <a:rPr lang="en-US" altLang="ko-KR" sz="1400" dirty="0"/>
              <a:t>&lt;0.05</a:t>
            </a:r>
            <a:r>
              <a:rPr lang="ko-KR" altLang="en-US" sz="1400" dirty="0"/>
              <a:t>로 설정</a:t>
            </a:r>
            <a:endParaRPr lang="en-US" altLang="ko-KR" sz="1400" dirty="0"/>
          </a:p>
          <a:p>
            <a:r>
              <a:rPr lang="en-US" altLang="ko-KR" sz="1400" dirty="0"/>
              <a:t>3. </a:t>
            </a:r>
            <a:r>
              <a:rPr lang="ko-KR" altLang="en-US" sz="1400" dirty="0"/>
              <a:t>실험 수행</a:t>
            </a:r>
            <a:r>
              <a:rPr lang="en-US" altLang="ko-KR" sz="14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dirty="0" err="1"/>
              <a:t>실험군</a:t>
            </a:r>
            <a:r>
              <a:rPr lang="ko-KR" altLang="en-US" sz="1400" dirty="0"/>
              <a:t> 집단의 투약 전과 후의 혈압 평균 </a:t>
            </a:r>
            <a:r>
              <a:rPr lang="en-US" altLang="ko-KR" sz="1400" dirty="0"/>
              <a:t>t-test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dirty="0"/>
              <a:t>대조군 집단의 투약 전과 후의 혈압 평균 </a:t>
            </a:r>
            <a:r>
              <a:rPr lang="en-US" altLang="ko-KR" sz="1400" dirty="0"/>
              <a:t>t-test</a:t>
            </a:r>
          </a:p>
          <a:p>
            <a:r>
              <a:rPr lang="en-US" altLang="ko-KR" sz="1400" dirty="0"/>
              <a:t>4. </a:t>
            </a:r>
            <a:r>
              <a:rPr lang="ko-KR" altLang="en-US" sz="1400" dirty="0"/>
              <a:t>검정 통계량 산출</a:t>
            </a:r>
            <a:r>
              <a:rPr lang="en-US" altLang="ko-KR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실험군의 </a:t>
            </a:r>
            <a:r>
              <a:rPr lang="en-US" altLang="ko-KR" sz="1400" dirty="0" err="1"/>
              <a:t>p_value</a:t>
            </a:r>
            <a:r>
              <a:rPr lang="en-US" altLang="ko-KR" sz="1400" dirty="0"/>
              <a:t>=0.001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대조군의 </a:t>
            </a:r>
            <a:r>
              <a:rPr lang="en-US" altLang="ko-KR" sz="1400" dirty="0" err="1"/>
              <a:t>p_value</a:t>
            </a:r>
            <a:r>
              <a:rPr lang="en-US" altLang="ko-KR" sz="1400" dirty="0"/>
              <a:t>=0.21</a:t>
            </a:r>
          </a:p>
          <a:p>
            <a:r>
              <a:rPr lang="en-US" altLang="ko-KR" sz="1400" dirty="0"/>
              <a:t>5. </a:t>
            </a:r>
            <a:r>
              <a:rPr lang="ko-KR" altLang="en-US" sz="1400" dirty="0"/>
              <a:t>대립가설 기각</a:t>
            </a:r>
            <a:r>
              <a:rPr lang="en-US" altLang="ko-KR" sz="1400" dirty="0"/>
              <a:t>/</a:t>
            </a:r>
            <a:r>
              <a:rPr lang="ko-KR" altLang="en-US" sz="1400" dirty="0"/>
              <a:t>채택 판단</a:t>
            </a:r>
            <a:r>
              <a:rPr lang="en-US" altLang="ko-KR" sz="1400" dirty="0"/>
              <a:t>:</a:t>
            </a:r>
          </a:p>
          <a:p>
            <a:r>
              <a:rPr lang="en-US" altLang="ko-KR" sz="1400" dirty="0"/>
              <a:t>* </a:t>
            </a:r>
            <a:r>
              <a:rPr lang="ko-KR" altLang="en-US" sz="1400" dirty="0"/>
              <a:t>대조군의 차이는 없으나</a:t>
            </a:r>
            <a:r>
              <a:rPr lang="en-US" altLang="ko-KR" sz="1400" dirty="0"/>
              <a:t>, </a:t>
            </a:r>
            <a:r>
              <a:rPr lang="ko-KR" altLang="en-US" sz="1400" dirty="0"/>
              <a:t>실험군의 유의수준 내의 차이를 보이므로</a:t>
            </a:r>
            <a:r>
              <a:rPr lang="en-US" altLang="ko-KR" sz="1400" dirty="0"/>
              <a:t>(</a:t>
            </a:r>
            <a:r>
              <a:rPr lang="ko-KR" altLang="en-US" sz="1400" dirty="0" err="1"/>
              <a:t>기각역</a:t>
            </a:r>
            <a:r>
              <a:rPr lang="en-US" altLang="ko-KR" sz="1400" dirty="0"/>
              <a:t>) </a:t>
            </a:r>
            <a:r>
              <a:rPr lang="ko-KR" altLang="en-US" sz="1400" dirty="0" err="1"/>
              <a:t>귀무가설을</a:t>
            </a:r>
            <a:r>
              <a:rPr lang="ko-KR" altLang="en-US" sz="1400" dirty="0"/>
              <a:t> </a:t>
            </a:r>
            <a:r>
              <a:rPr lang="ko-KR" altLang="en-US" sz="1400" dirty="0" err="1"/>
              <a:t>기각후</a:t>
            </a:r>
            <a:r>
              <a:rPr lang="en-US" altLang="ko-KR" sz="1400" dirty="0"/>
              <a:t>, </a:t>
            </a:r>
            <a:r>
              <a:rPr lang="ko-KR" altLang="en-US" sz="1400" dirty="0"/>
              <a:t>대립 가설을 채택</a:t>
            </a:r>
            <a:endParaRPr lang="en-US" altLang="ko-KR" sz="1400" dirty="0"/>
          </a:p>
          <a:p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4111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4B4D3-0952-0719-8518-EF68ABF99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MLE and MAP</a:t>
            </a:r>
            <a:br>
              <a:rPr lang="en-US" altLang="ko-KR" sz="2000" dirty="0">
                <a:solidFill>
                  <a:schemeClr val="bg2">
                    <a:lumMod val="25000"/>
                  </a:schemeClr>
                </a:solidFill>
                <a:effectLst/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</a:b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A850FCB-445E-16CE-F75C-0185DA27D1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MLE </a:t>
                </a:r>
                <a:r>
                  <a:rPr lang="en-US" altLang="ko-KR" dirty="0"/>
                  <a:t>(maximum likelihood estimation) is a method of estimating the parameters of an assumed probability distribution, given some observed data.</a:t>
                </a:r>
              </a:p>
              <a:p>
                <a:r>
                  <a:rPr lang="ko-KR" altLang="en-US" dirty="0"/>
                  <a:t>어떤 확률 변수에서 </a:t>
                </a:r>
                <a:r>
                  <a:rPr lang="ko-KR" altLang="en-US" dirty="0" err="1"/>
                  <a:t>표집한</a:t>
                </a:r>
                <a:r>
                  <a:rPr lang="ko-KR" altLang="en-US" dirty="0"/>
                  <a:t> 값들을 토대로 그 확률변수의 </a:t>
                </a:r>
                <a:r>
                  <a:rPr lang="ko-KR" altLang="en-US" dirty="0" err="1"/>
                  <a:t>모수를</a:t>
                </a:r>
                <a:r>
                  <a:rPr lang="ko-KR" altLang="en-US" dirty="0"/>
                  <a:t> 구하는 방법</a:t>
                </a:r>
                <a:endParaRPr lang="en-US" altLang="ko-KR" dirty="0"/>
              </a:p>
              <a:p>
                <a:r>
                  <a:rPr lang="en-US" altLang="ko-KR" dirty="0"/>
                  <a:t>ex) </a:t>
                </a:r>
                <a:r>
                  <a:rPr lang="ko-KR" altLang="en-US" dirty="0"/>
                  <a:t>평균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ko-KR" altLang="en-US" dirty="0"/>
                  <a:t> 와 분산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dirty="0"/>
                  <a:t> 모르는 정규분포에서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, ..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dirty="0"/>
                  <a:t> 값을 </a:t>
                </a:r>
                <a:r>
                  <a:rPr lang="ko-KR" altLang="en-US" dirty="0" err="1"/>
                  <a:t>표집</a:t>
                </a:r>
                <a:r>
                  <a:rPr lang="en-US" altLang="ko-KR" dirty="0"/>
                  <a:t>,</a:t>
                </a:r>
              </a:p>
              <a:p>
                <a:r>
                  <a:rPr lang="ko-KR" altLang="en-US" dirty="0"/>
                  <a:t>이 경우 </a:t>
                </a:r>
                <a:r>
                  <a:rPr lang="ko-KR" altLang="en-US" dirty="0" err="1"/>
                  <a:t>구해야하는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모수는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r>
                  <a:rPr lang="ko-KR" altLang="en-US" dirty="0"/>
                  <a:t>정규분포의 밀도함수가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이고 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들</m:t>
                    </m:r>
                  </m:oMath>
                </a14:m>
                <a:r>
                  <a:rPr lang="ko-KR" altLang="en-US" dirty="0"/>
                  <a:t>이 </a:t>
                </a:r>
                <a:r>
                  <a:rPr lang="en-US" altLang="ko-KR" dirty="0" err="1"/>
                  <a:t>i.i.d</a:t>
                </a:r>
                <a:r>
                  <a:rPr lang="ko-KR" altLang="en-US" dirty="0"/>
                  <a:t>이므로</a:t>
                </a:r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⁡(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A850FCB-445E-16CE-F75C-0185DA27D1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9" t="-1449" r="-5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5400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00127-6FA5-DB38-96BA-88152E7EB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MLE and MAP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74589B6-FF58-604D-8A75-3B12943F6F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양변의 로그를 취하면</a:t>
                </a:r>
                <a:r>
                  <a:rPr lang="en-US" altLang="ko-KR" dirty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𝑛𝑙𝑜𝑔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r>
                  <a:rPr lang="ko-KR" altLang="en-US" dirty="0"/>
                  <a:t>이때 식의 </a:t>
                </a:r>
                <a:r>
                  <a:rPr lang="ko-KR" altLang="en-US" b="1" dirty="0"/>
                  <a:t>최대화</a:t>
                </a:r>
                <a:r>
                  <a:rPr lang="ko-KR" altLang="en-US" dirty="0"/>
                  <a:t>하는 </a:t>
                </a:r>
                <a:r>
                  <a:rPr lang="ko-KR" altLang="en-US" dirty="0" err="1"/>
                  <a:t>모수를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찾기위해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양변을 </a:t>
                </a:r>
                <a14:m>
                  <m:oMath xmlns:m="http://schemas.openxmlformats.org/officeDocument/2006/math">
                    <m:r>
                      <a:rPr lang="ko-KR" altLang="en-US" i="1" dirty="0">
                        <a:latin typeface="Cambria Math" panose="02040503050406030204" pitchFamily="18" charset="0"/>
                      </a:rPr>
                      <m:t>각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각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ko-KR" altLang="en-US" dirty="0"/>
                  <a:t>로 편미분하여</a:t>
                </a:r>
                <a:endParaRPr lang="en-US" altLang="ko-KR" dirty="0"/>
              </a:p>
              <a:p>
                <a:r>
                  <a:rPr lang="en-US" altLang="ko-KR" dirty="0"/>
                  <a:t>0</a:t>
                </a:r>
                <a:r>
                  <a:rPr lang="ko-KR" altLang="en-US" dirty="0"/>
                  <a:t>이 되는 값을 찾는다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sz="1600" dirty="0"/>
              </a:p>
              <a:p>
                <a:endParaRPr lang="en-US" altLang="ko-KR" sz="1600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74589B6-FF58-604D-8A75-3B12943F6F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9" t="-17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9276C1DA-B490-14C3-F1A0-DBCD1DE69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119" y="2787984"/>
            <a:ext cx="5678835" cy="170781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14EC6AE-D785-E232-3B78-641815FBC9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6120" y="4094047"/>
            <a:ext cx="4082304" cy="71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697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8C4F0-CB08-1593-1477-B80862F13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MLE and MAP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3908E78-23DF-E04B-C7F7-1FC977A8BC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이 때 두 식을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으로 만드는 값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en-US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𝑀𝐿𝐸</m:t>
                        </m:r>
                      </m:sub>
                    </m:sSub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altLang="ko-KR" sz="32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sz="32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ko-KR" alt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𝑀𝐿𝐸</m:t>
                            </m:r>
                          </m:sub>
                        </m:sSub>
                      </m:e>
                      <m:sup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nary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3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3908E78-23DF-E04B-C7F7-1FC977A8BC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9" t="-17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7899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26D50-3E23-8EB3-8FF4-3A443635C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MLE and MAP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A0654FD-E692-AF39-F43E-9DFB8FFFBA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MAP(a maximum a posteriori probability estimate) is an estimate of an unknown quantity, that equals the mode of the posterior distribution.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사후확률의 </a:t>
                </a:r>
                <a:r>
                  <a:rPr lang="ko-KR" altLang="en-US" dirty="0" err="1"/>
                  <a:t>최빈값을</a:t>
                </a:r>
                <a:r>
                  <a:rPr lang="ko-KR" altLang="en-US" dirty="0"/>
                  <a:t> 찾는 행위</a:t>
                </a:r>
                <a:endParaRPr lang="en-US" altLang="ko-K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MLE</a:t>
                </a:r>
                <a:r>
                  <a:rPr lang="ko-KR" altLang="en-US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는 어떤 사건이 일어날 확률을 가장 높이는 </a:t>
                </a:r>
                <a:r>
                  <a:rPr lang="ko-KR" altLang="en-US" b="0" i="0" dirty="0" err="1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모수를</a:t>
                </a:r>
                <a:r>
                  <a:rPr lang="ko-KR" altLang="en-US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 찾는 것에 비해</a:t>
                </a:r>
                <a:r>
                  <a:rPr lang="en-US" altLang="ko-KR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, MAP</a:t>
                </a:r>
                <a:r>
                  <a:rPr lang="ko-KR" altLang="en-US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는 </a:t>
                </a:r>
                <a:r>
                  <a:rPr lang="ko-KR" altLang="en-US" b="0" i="0" dirty="0" err="1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모수의</a:t>
                </a:r>
                <a:r>
                  <a:rPr lang="ko-KR" altLang="en-US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 사전 확률을 고려하여</a:t>
                </a:r>
                <a:r>
                  <a:rPr lang="en-US" altLang="ko-KR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, </a:t>
                </a:r>
                <a:r>
                  <a:rPr lang="ko-KR" altLang="en-US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사후 확률의 최대화 하는 점이 다르다</a:t>
                </a:r>
                <a:r>
                  <a:rPr lang="en-US" altLang="ko-KR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책에서의 </a:t>
                </a:r>
                <a:r>
                  <a:rPr lang="en-US" altLang="ko-KR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g(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i="1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dirty="0"/>
                  <a:t> N(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따른다고 가정하면</a:t>
                </a:r>
                <a:r>
                  <a:rPr lang="en-US" altLang="ko-KR" dirty="0"/>
                  <a:t>(prior </a:t>
                </a:r>
                <a:r>
                  <a:rPr lang="en-US" altLang="ko-KR" dirty="0" err="1"/>
                  <a:t>probabitly</a:t>
                </a:r>
                <a:r>
                  <a:rPr lang="en-US" altLang="ko-KR" dirty="0"/>
                  <a:t>),</a:t>
                </a: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𝐴𝑃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r>
                  <a:rPr lang="en-US" altLang="ko-KR" sz="2400" dirty="0"/>
                  <a:t>                   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𝑣𝑎𝑟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Sup>
                      <m:sSubSup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)(=</m:t>
                        </m:r>
                        <m:acc>
                          <m:accPr>
                            <m:chr m:val="̂"/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𝑀𝐴𝑃</m:t>
                        </m:r>
                      </m:sub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dirty="0"/>
                  <a:t>?)=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altLang="ko-KR" sz="24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400" b="0" i="1" dirty="0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altLang="ko-KR" sz="2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4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400" b="0" i="1" dirty="0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sz="2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den>
                    </m:f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A0654FD-E692-AF39-F43E-9DFB8FFFBA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9" t="-14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0468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91F6E-41CA-419B-E064-C819F6C38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MLE and MAP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F9C56C-BDD5-A237-D70A-6A47C5118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When is MAP same as MLE? </a:t>
            </a:r>
          </a:p>
          <a:p>
            <a:r>
              <a:rPr lang="en-US" altLang="ko-KR" dirty="0"/>
              <a:t>A. When posterior is same as prior </a:t>
            </a:r>
          </a:p>
          <a:p>
            <a:r>
              <a:rPr lang="en-US" altLang="ko-KR" dirty="0"/>
              <a:t>B. When prior is uniform</a:t>
            </a:r>
          </a:p>
          <a:p>
            <a:r>
              <a:rPr lang="en-US" altLang="ko-KR" dirty="0"/>
              <a:t>C. When prior is zero for all values except one value of q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4724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597E4-6749-6E24-0E39-4AFDF6F2F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6C00CF-64B6-F93C-C90E-020CD29CD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2"/>
              </a:rPr>
              <a:t>https://agustinus.kristia.de/techblog/2017/01/01/mle-vs-map/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3"/>
              </a:rPr>
              <a:t>https://process-mining.tistory.com/93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4"/>
              </a:rPr>
              <a:t>https://www.cs.cmu.edu/~aarti/Class/10315_Spring22/lecs/MAP.pdf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5"/>
              </a:rPr>
              <a:t>https://niceguy1575.medium.com/mle%EC%99%80-map%EC%9D%98-%EC%B0%A8%EC%9D%B4-7d2cc0bee9c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hlinkClick r:id="rId6"/>
              </a:rPr>
              <a:t>https://sanghyu.tistory.com/10</a:t>
            </a:r>
            <a:endParaRPr lang="en-US" altLang="ko-KR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2184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5331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C4F5D5C-66B2-344E-86C4-4D0EF12A4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content</a:t>
            </a:r>
            <a:endParaRPr lang="ko-Kore-KR" altLang="en-US" dirty="0"/>
          </a:p>
        </p:txBody>
      </p:sp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57FCC0B9-334C-1241-B7CE-88F91CDA0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118976"/>
              </p:ext>
            </p:extLst>
          </p:nvPr>
        </p:nvGraphicFramePr>
        <p:xfrm>
          <a:off x="383381" y="1349829"/>
          <a:ext cx="8303419" cy="4566556"/>
        </p:xfrm>
        <a:graphic>
          <a:graphicData uri="http://schemas.openxmlformats.org/drawingml/2006/table">
            <a:tbl>
              <a:tblPr firstRow="1" firstCol="1" bandRow="1"/>
              <a:tblGrid>
                <a:gridCol w="2075855">
                  <a:extLst>
                    <a:ext uri="{9D8B030D-6E8A-4147-A177-3AD203B41FA5}">
                      <a16:colId xmlns:a16="http://schemas.microsoft.com/office/drawing/2014/main" val="857473362"/>
                    </a:ext>
                  </a:extLst>
                </a:gridCol>
                <a:gridCol w="6227564">
                  <a:extLst>
                    <a:ext uri="{9D8B030D-6E8A-4147-A177-3AD203B41FA5}">
                      <a16:colId xmlns:a16="http://schemas.microsoft.com/office/drawing/2014/main" val="1566265154"/>
                    </a:ext>
                  </a:extLst>
                </a:gridCol>
              </a:tblGrid>
              <a:tr h="11416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1.</a:t>
                      </a: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/>
                        <a:t>Properties of Random Variables</a:t>
                      </a: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32591"/>
                  </a:ext>
                </a:extLst>
              </a:tr>
              <a:tr h="11416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2.</a:t>
                      </a: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/>
                        <a:t>Law of Large Numbers</a:t>
                      </a: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975947"/>
                  </a:ext>
                </a:extLst>
              </a:tr>
              <a:tr h="11416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3.</a:t>
                      </a: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/>
                        <a:t>Central Limit Theorem </a:t>
                      </a: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357103"/>
                  </a:ext>
                </a:extLst>
              </a:tr>
              <a:tr h="11416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4.</a:t>
                      </a: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/>
                        <a:t>Hypothesis Testing</a:t>
                      </a: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1702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543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C4F5D5C-66B2-344E-86C4-4D0EF12A4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content</a:t>
            </a:r>
            <a:endParaRPr lang="ko-Kore-KR" altLang="en-US" dirty="0"/>
          </a:p>
        </p:txBody>
      </p:sp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57FCC0B9-334C-1241-B7CE-88F91CDA0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530268"/>
              </p:ext>
            </p:extLst>
          </p:nvPr>
        </p:nvGraphicFramePr>
        <p:xfrm>
          <a:off x="383381" y="1349829"/>
          <a:ext cx="8303419" cy="4566556"/>
        </p:xfrm>
        <a:graphic>
          <a:graphicData uri="http://schemas.openxmlformats.org/drawingml/2006/table">
            <a:tbl>
              <a:tblPr firstRow="1" firstCol="1" bandRow="1"/>
              <a:tblGrid>
                <a:gridCol w="2075855">
                  <a:extLst>
                    <a:ext uri="{9D8B030D-6E8A-4147-A177-3AD203B41FA5}">
                      <a16:colId xmlns:a16="http://schemas.microsoft.com/office/drawing/2014/main" val="857473362"/>
                    </a:ext>
                  </a:extLst>
                </a:gridCol>
                <a:gridCol w="6227564">
                  <a:extLst>
                    <a:ext uri="{9D8B030D-6E8A-4147-A177-3AD203B41FA5}">
                      <a16:colId xmlns:a16="http://schemas.microsoft.com/office/drawing/2014/main" val="1566265154"/>
                    </a:ext>
                  </a:extLst>
                </a:gridCol>
              </a:tblGrid>
              <a:tr h="11416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5.</a:t>
                      </a: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MLE and MAP</a:t>
                      </a:r>
                      <a:endParaRPr lang="en-US" altLang="ko-KR" sz="14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32591"/>
                  </a:ext>
                </a:extLst>
              </a:tr>
              <a:tr h="11416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975947"/>
                  </a:ext>
                </a:extLst>
              </a:tr>
              <a:tr h="11416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357103"/>
                  </a:ext>
                </a:extLst>
              </a:tr>
              <a:tr h="11416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dirty="0"/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1702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4063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Properties of Random Variables</a:t>
            </a:r>
            <a:br>
              <a:rPr lang="en-US" altLang="ko-KR" sz="2000" dirty="0">
                <a:solidFill>
                  <a:schemeClr val="bg2">
                    <a:lumMod val="25000"/>
                  </a:schemeClr>
                </a:solidFill>
                <a:effectLst/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</a:b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1E14004-6E16-8047-BDEE-51D7A52984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en-US" sz="2800" dirty="0"/>
                  <a:t>Expectation </a:t>
                </a:r>
                <a14:m>
                  <m:oMath xmlns:m="http://schemas.openxmlformats.org/officeDocument/2006/math">
                    <m:r>
                      <a:rPr kumimoji="1" lang="en-US" alt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kumimoji="1" lang="en-US" alt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kumimoji="1" lang="en-US" alt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en-US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en-US" sz="2800" dirty="0"/>
                  <a:t>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kumimoji="1"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𝑣𝑎𝑟</m:t>
                    </m:r>
                    <m:d>
                      <m:dPr>
                        <m:ctrlPr>
                          <a:rPr kumimoji="1"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kumimoji="1" lang="en-US" altLang="en-US" sz="2800" b="0" dirty="0"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en-US" sz="2800" dirty="0"/>
                  <a:t>Standard deviation </a:t>
                </a:r>
                <a14:m>
                  <m:oMath xmlns:m="http://schemas.openxmlformats.org/officeDocument/2006/math">
                    <m:r>
                      <a:rPr kumimoji="1" lang="en-US" alt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kumimoji="1" lang="en-US" alt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1"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𝑣𝑎𝑟</m:t>
                        </m:r>
                        <m:r>
                          <a:rPr kumimoji="1"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kumimoji="1" lang="en-US" altLang="en-US" sz="2800" b="0" dirty="0"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en-US" sz="2800" dirty="0"/>
                  <a:t>Covariance </a:t>
                </a:r>
                <a:r>
                  <a:rPr kumimoji="1" lang="en-US" altLang="en-US" sz="2800" dirty="0" err="1"/>
                  <a:t>Cov</a:t>
                </a:r>
                <a:r>
                  <a:rPr kumimoji="1" lang="en-US" altLang="en-US" sz="2800" dirty="0"/>
                  <a:t>(X,Y)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en-US" sz="2800" dirty="0" err="1"/>
                  <a:t>Correation</a:t>
                </a:r>
                <a:r>
                  <a:rPr kumimoji="1" lang="en-US" altLang="en-US" sz="2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𝐶𝑜𝑣</m:t>
                        </m:r>
                        <m:r>
                          <a:rPr kumimoji="1"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kumimoji="1" lang="en-US" alt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𝑉𝑎𝑟</m:t>
                            </m:r>
                            <m:d>
                              <m:dPr>
                                <m:ctrlPr>
                                  <a:rPr kumimoji="1" lang="en-US" alt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kumimoji="1" lang="en-US" alt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𝑉𝑎𝑟</m:t>
                            </m:r>
                            <m:r>
                              <a:rPr kumimoji="1" lang="en-US" alt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kumimoji="1" lang="en-US" alt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</m:den>
                    </m:f>
                  </m:oMath>
                </a14:m>
                <a:endParaRPr kumimoji="1" lang="en-US" altLang="en-US" sz="2800" dirty="0"/>
              </a:p>
              <a:p>
                <a:r>
                  <a:rPr kumimoji="1" lang="en-US" altLang="en-US" sz="2800" dirty="0" err="1"/>
                  <a:t>Etc</a:t>
                </a:r>
                <a:r>
                  <a:rPr kumimoji="1" lang="en-US" altLang="en-US" sz="2800" dirty="0"/>
                  <a:t>) Skewness, Kurtosis, Moments…</a:t>
                </a:r>
                <a:endParaRPr kumimoji="1" lang="ko-Kore-KR" altLang="en-US" sz="28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1E14004-6E16-8047-BDEE-51D7A52984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83" t="-22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2504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B2E528-E865-A753-3EAC-849C7C64F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Law of Large Numbers</a:t>
            </a:r>
            <a:br>
              <a:rPr lang="en-US" altLang="ko-KR" sz="2000" dirty="0">
                <a:solidFill>
                  <a:schemeClr val="bg2">
                    <a:lumMod val="25000"/>
                  </a:schemeClr>
                </a:solidFill>
                <a:effectLst/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</a:b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30CAAD4-1D5F-570C-21AA-38D6ED6B5C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If you sample a random variable </a:t>
                </a:r>
                <a:r>
                  <a:rPr lang="en-US" altLang="ko-KR" b="1" dirty="0"/>
                  <a:t>independently</a:t>
                </a:r>
                <a:r>
                  <a:rPr lang="en-US" altLang="ko-KR" dirty="0"/>
                  <a:t> </a:t>
                </a:r>
                <a:r>
                  <a:rPr lang="en-US" altLang="ko-KR" b="1" dirty="0"/>
                  <a:t>a large number of times</a:t>
                </a:r>
                <a:r>
                  <a:rPr lang="en-US" altLang="ko-KR" dirty="0"/>
                  <a:t>, the measured average value should converge to the random variable’s true expectation.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ba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→ 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→∞</m:t>
                      </m:r>
                    </m:oMath>
                  </m:oMathPara>
                </a14:m>
                <a:endParaRPr lang="en-US" altLang="ko-KR" b="0" dirty="0"/>
              </a:p>
              <a:p>
                <a:endParaRPr lang="en-US" altLang="ko-KR" dirty="0"/>
              </a:p>
              <a:p>
                <a:r>
                  <a:rPr lang="en-US" altLang="ko-KR" b="0" dirty="0"/>
                  <a:t>Ex) </a:t>
                </a:r>
                <a:r>
                  <a:rPr lang="ko-KR" altLang="en-US" b="0" dirty="0"/>
                  <a:t>카지노 </a:t>
                </a:r>
                <a:r>
                  <a:rPr lang="ko-KR" altLang="en-US" b="0" dirty="0" err="1"/>
                  <a:t>룰렛</a:t>
                </a:r>
                <a:r>
                  <a:rPr lang="ko-KR" altLang="en-US" b="0" dirty="0"/>
                  <a:t> 게임</a:t>
                </a:r>
                <a:r>
                  <a:rPr lang="en-US" altLang="ko-KR" b="0" dirty="0"/>
                  <a:t>:</a:t>
                </a:r>
              </a:p>
              <a:p>
                <a:r>
                  <a:rPr lang="ko-KR" altLang="en-US" dirty="0"/>
                  <a:t>검정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빨강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홀수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짝수로 이루어져서 </a:t>
                </a:r>
                <a:r>
                  <a:rPr lang="ko-KR" altLang="en-US" dirty="0" err="1"/>
                  <a:t>기댓값이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일 것 같으나</a:t>
                </a:r>
                <a:r>
                  <a:rPr lang="en-US" altLang="ko-KR" dirty="0"/>
                  <a:t>, </a:t>
                </a:r>
              </a:p>
              <a:p>
                <a:r>
                  <a:rPr lang="ko-KR" altLang="en-US" dirty="0"/>
                  <a:t>실제론 홀수도 짝수로도 </a:t>
                </a:r>
                <a:r>
                  <a:rPr lang="ko-KR" altLang="en-US" dirty="0" err="1"/>
                  <a:t>취급되지않는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0,00</a:t>
                </a:r>
                <a:r>
                  <a:rPr lang="ko-KR" altLang="en-US" dirty="0"/>
                  <a:t>이라는 값이 존재하여 실제 승률은 </a:t>
                </a:r>
                <a:r>
                  <a:rPr lang="en-US" altLang="ko-KR" dirty="0"/>
                  <a:t>50</a:t>
                </a:r>
                <a:r>
                  <a:rPr lang="ko-KR" altLang="en-US" dirty="0" err="1"/>
                  <a:t>프로가아닌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47.4</a:t>
                </a:r>
                <a:r>
                  <a:rPr lang="ko-KR" altLang="en-US" dirty="0" err="1"/>
                  <a:t>프로정도임을</a:t>
                </a:r>
                <a:r>
                  <a:rPr lang="ko-KR" altLang="en-US" dirty="0"/>
                  <a:t> 보여줌 </a:t>
                </a:r>
                <a:endParaRPr lang="en-US" altLang="ko-KR" b="0" dirty="0"/>
              </a:p>
              <a:p>
                <a:endParaRPr lang="en-US" altLang="ko-KR" b="0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30CAAD4-1D5F-570C-21AA-38D6ED6B5C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9" t="-14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8571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6351B0-043B-A1AE-3C3C-12F43DC41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Central Limit Theorem </a:t>
            </a:r>
            <a:br>
              <a:rPr lang="en-US" altLang="ko-KR" sz="2000" dirty="0">
                <a:solidFill>
                  <a:schemeClr val="bg2">
                    <a:lumMod val="25000"/>
                  </a:schemeClr>
                </a:solidFill>
                <a:effectLst/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</a:b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0052DEE-9223-B22E-FB9F-B756BA7FFC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If you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repeatedly sample a random variable </a:t>
                </a:r>
                <a:r>
                  <a:rPr lang="en-US" altLang="ko-KR" b="1" dirty="0"/>
                  <a:t>a large number of times</a:t>
                </a:r>
                <a:r>
                  <a:rPr lang="en-US" altLang="ko-KR" dirty="0"/>
                  <a:t>, the distribution of the sample mean will approach a normal distribution regardless of the initial distribution of the random variable.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ba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→~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endParaRPr lang="en-US" altLang="ko-KR" dirty="0"/>
              </a:p>
              <a:p>
                <a:r>
                  <a:rPr lang="ko-KR" altLang="en-US" dirty="0"/>
                  <a:t>큰 수의 법칙과는 상보적 관계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상하관계</a:t>
                </a:r>
                <a:r>
                  <a:rPr lang="en-US" altLang="ko-KR" dirty="0"/>
                  <a:t>x)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큰 수의 법칙</a:t>
                </a:r>
                <a:r>
                  <a:rPr lang="en-US" altLang="ko-KR" dirty="0"/>
                  <a:t>vs </a:t>
                </a:r>
                <a:r>
                  <a:rPr lang="ko-KR" altLang="en-US" dirty="0"/>
                  <a:t>중심극한정리</a:t>
                </a:r>
                <a:endParaRPr lang="en-US" altLang="ko-KR" dirty="0"/>
              </a:p>
              <a:p>
                <a:r>
                  <a:rPr lang="ko-KR" altLang="en-US" dirty="0"/>
                  <a:t>표본평균이 모평균으로 수렴한다 </a:t>
                </a:r>
                <a:r>
                  <a:rPr lang="en-US" altLang="ko-KR" dirty="0"/>
                  <a:t>vs </a:t>
                </a:r>
                <a:r>
                  <a:rPr lang="ko-KR" altLang="en-US" dirty="0"/>
                  <a:t>표본평균의 분포가 </a:t>
                </a:r>
                <a:r>
                  <a:rPr lang="en-US" altLang="ko-KR" dirty="0"/>
                  <a:t>‘</a:t>
                </a:r>
                <a:r>
                  <a:rPr lang="ko-KR" altLang="en-US" dirty="0"/>
                  <a:t>정규분포</a:t>
                </a:r>
                <a:r>
                  <a:rPr lang="en-US" altLang="ko-KR" dirty="0"/>
                  <a:t>’</a:t>
                </a:r>
                <a:r>
                  <a:rPr lang="ko-KR" altLang="en-US" dirty="0"/>
                  <a:t>로 수렴한다</a:t>
                </a:r>
                <a:endParaRPr lang="en-US" altLang="ko-KR" dirty="0"/>
              </a:p>
              <a:p>
                <a:r>
                  <a:rPr lang="ko-KR" altLang="en-US" dirty="0" err="1"/>
                  <a:t>중심극한</a:t>
                </a:r>
                <a:r>
                  <a:rPr lang="ko-KR" altLang="en-US" dirty="0"/>
                  <a:t> 정리는 가설검정의 기초 근간을 가지게 함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0052DEE-9223-B22E-FB9F-B756BA7FFC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9" t="-14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2635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67450-C29B-4484-23FF-D9CF2CD87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Hypothesis Testing</a:t>
            </a:r>
            <a:br>
              <a:rPr lang="en-US" altLang="ko-KR" sz="2000" dirty="0"/>
            </a:b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8D32CD1-0A8B-EE01-D537-9B86C231EE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ko-KR" altLang="en-US" dirty="0" err="1"/>
                  <a:t>귀무가설</a:t>
                </a:r>
                <a:r>
                  <a:rPr lang="en-US" altLang="ko-KR" dirty="0"/>
                  <a:t>(null hypothesis)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vs </a:t>
                </a:r>
                <a:r>
                  <a:rPr lang="ko-KR" altLang="en-US" dirty="0"/>
                  <a:t>대립가설</a:t>
                </a:r>
                <a:r>
                  <a:rPr lang="en-US" altLang="ko-KR" dirty="0"/>
                  <a:t>(alternative hypothesis)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r>
                  <a:rPr lang="en-US" altLang="ko-KR" dirty="0"/>
                  <a:t>one- or two-tailed tests</a:t>
                </a:r>
              </a:p>
              <a:p>
                <a:endParaRPr lang="en-US" altLang="ko-K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Z-</a:t>
                </a:r>
                <a:r>
                  <a:rPr lang="en-US" altLang="ko-KR" dirty="0" err="1"/>
                  <a:t>test,t</a:t>
                </a:r>
                <a:r>
                  <a:rPr lang="en-US" altLang="ko-KR" dirty="0"/>
                  <a:t>-</a:t>
                </a:r>
                <a:r>
                  <a:rPr lang="en-US" altLang="ko-KR" dirty="0" err="1"/>
                  <a:t>test,F</a:t>
                </a:r>
                <a:r>
                  <a:rPr lang="en-US" altLang="ko-KR" dirty="0"/>
                  <a:t>-</a:t>
                </a:r>
                <a:r>
                  <a:rPr lang="en-US" altLang="ko-KR" dirty="0" err="1"/>
                  <a:t>test,Chi</a:t>
                </a:r>
                <a:r>
                  <a:rPr lang="en-US" altLang="ko-KR" dirty="0"/>
                  <a:t>-squared…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p-values and Confidence Intervals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Type I and II Errors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8D32CD1-0A8B-EE01-D537-9B86C231EE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9" t="-17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5199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E789E-55F3-0468-7D5D-FBC071D7E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Hypothesis Testing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BE21DE1-3E56-1EE7-E08F-13298A7BCE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3" y="1278144"/>
            <a:ext cx="8091487" cy="4362038"/>
          </a:xfrm>
        </p:spPr>
      </p:pic>
    </p:spTree>
    <p:extLst>
      <p:ext uri="{BB962C8B-B14F-4D97-AF65-F5344CB8AC3E}">
        <p14:creationId xmlns:p14="http://schemas.microsoft.com/office/powerpoint/2010/main" val="3441614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BAACC-DE63-C596-1892-81DF7414F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Hypothesis Testing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6F32E41-1144-D0E8-D24F-C9495C91EC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54" y="1911339"/>
            <a:ext cx="7562905" cy="3095648"/>
          </a:xfrm>
        </p:spPr>
      </p:pic>
    </p:spTree>
    <p:extLst>
      <p:ext uri="{BB962C8B-B14F-4D97-AF65-F5344CB8AC3E}">
        <p14:creationId xmlns:p14="http://schemas.microsoft.com/office/powerpoint/2010/main" val="2472132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5001</TotalTime>
  <Words>764</Words>
  <Application>Microsoft Office PowerPoint</Application>
  <PresentationFormat>화면 슬라이드 쇼(4:3)</PresentationFormat>
  <Paragraphs>107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Askan Light</vt:lpstr>
      <vt:lpstr>Arial</vt:lpstr>
      <vt:lpstr>Calibri</vt:lpstr>
      <vt:lpstr>Cambria Math</vt:lpstr>
      <vt:lpstr>Times New Roman</vt:lpstr>
      <vt:lpstr>Office Theme</vt:lpstr>
      <vt:lpstr>Chapter 6: Statistcs</vt:lpstr>
      <vt:lpstr>content</vt:lpstr>
      <vt:lpstr>content</vt:lpstr>
      <vt:lpstr>Properties of Random Variables </vt:lpstr>
      <vt:lpstr>Law of Large Numbers </vt:lpstr>
      <vt:lpstr>Central Limit Theorem  </vt:lpstr>
      <vt:lpstr>Hypothesis Testing </vt:lpstr>
      <vt:lpstr>Hypothesis Testing</vt:lpstr>
      <vt:lpstr>Hypothesis Testing</vt:lpstr>
      <vt:lpstr>Hypothesis Testing</vt:lpstr>
      <vt:lpstr>MLE and MAP </vt:lpstr>
      <vt:lpstr>MLE and MAP</vt:lpstr>
      <vt:lpstr>MLE and MAP</vt:lpstr>
      <vt:lpstr>MLE and MAP</vt:lpstr>
      <vt:lpstr>MLE and MAP</vt:lpstr>
      <vt:lpstr>Reference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kangmin lee</cp:lastModifiedBy>
  <cp:revision>46</cp:revision>
  <dcterms:created xsi:type="dcterms:W3CDTF">2021-05-31T23:36:21Z</dcterms:created>
  <dcterms:modified xsi:type="dcterms:W3CDTF">2023-03-11T10:25:40Z</dcterms:modified>
</cp:coreProperties>
</file>