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9" r:id="rId6"/>
    <p:sldId id="264" r:id="rId7"/>
    <p:sldId id="263"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84"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2D321-E16A-36BA-837E-E879C84DBC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565D56-EBF9-1995-D54E-16E07AAA1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8D3179-FCF5-3EAD-4790-156ACF50EBE7}"/>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91F04F0A-B975-6997-07B8-1297D245DA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2849D-E3CA-DC02-B368-CB8AEC22C19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72356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0530D-0B64-838A-8683-30CE9D149D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C251F9-E43B-F26C-6F08-C4994114F5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D5813-58A7-3DF6-0F50-34DA8B07CDFB}"/>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EE8BD31D-AB7C-DF8B-6212-7D580F23DB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4D0C07-C86D-3952-94AA-36FB05DDC73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80063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BDC43-9BD2-A898-638D-586F429E86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4D0FBA-92FB-746F-B94E-69E0DD22EA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BF0959-1F2C-4302-FB54-6B89AF40194E}"/>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6B76B5CE-A607-9717-DBD2-F6B6B1841D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F715E3-CD9D-CD41-D55D-3A70761CD846}"/>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80383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50CFE-2BBB-28A2-1286-0C1BAF4B12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D5A2BE-18F1-1653-342C-A7EF45C193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95241D-E057-7AB9-E737-136678BC10C6}"/>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84D338D7-3B2B-2129-DF27-5D476BE652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DF216-27B5-E696-9567-1593F3ADA64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27988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BEEB8-6278-8A42-3325-A455D76900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915DD5-31BA-A3AB-CB2F-0781D3B71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AE56D2-5A46-C36D-3BFF-BEE0AE321E66}"/>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3E46CD91-0768-F641-CC3D-A4FE5F5F9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452EF-A09B-B3DB-0A8C-7304AFAAE85B}"/>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93008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E28B6-A6C0-87D7-7A75-CB74D1180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2665B0-3EFE-7A48-3B0B-3FA456AF1D4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BBB394-D4FB-88EC-401E-F9CEB3E14E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FE07146-E84A-91CB-B0C3-4EA52AABDF79}"/>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39360CE5-6081-6242-9558-A836E0B520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ABB0F4-0FF8-F8CE-402D-6A10F257FC18}"/>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136951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86AC2-8506-48CC-C8E7-0CF9753546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F1ED5D-EC99-F06B-CB26-8CF4790D5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9941ED-89A9-23C1-99B7-610F210D2B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9A44CC-D04F-A6E1-3D28-4BE468D9A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387DDC-0D8E-A084-7793-A0917688E9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632AFB-B0D6-6600-304F-FE24C548D775}"/>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8" name="フッター プレースホルダー 7">
            <a:extLst>
              <a:ext uri="{FF2B5EF4-FFF2-40B4-BE49-F238E27FC236}">
                <a16:creationId xmlns:a16="http://schemas.microsoft.com/office/drawing/2014/main" id="{0068CD3A-7313-9156-DF86-662A5B2E65B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136C61-0356-3F65-9CD2-4125FE34F7D8}"/>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35872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C467B-6B7A-20B4-5D2F-DAEDA6B5A1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0C1C5FA-4054-4CC9-1E2E-C21F756E8394}"/>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4" name="フッター プレースホルダー 3">
            <a:extLst>
              <a:ext uri="{FF2B5EF4-FFF2-40B4-BE49-F238E27FC236}">
                <a16:creationId xmlns:a16="http://schemas.microsoft.com/office/drawing/2014/main" id="{BB6D80C5-86FF-D99D-31B0-80EFDB8793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98FF19-CAC6-F403-E741-AF5D7304CCBC}"/>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3967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EED512-63B7-D8FB-9584-4B836111D485}"/>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3" name="フッター プレースホルダー 2">
            <a:extLst>
              <a:ext uri="{FF2B5EF4-FFF2-40B4-BE49-F238E27FC236}">
                <a16:creationId xmlns:a16="http://schemas.microsoft.com/office/drawing/2014/main" id="{6C1B3D7F-6859-F454-BD07-99569A77304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7705B93-54ED-71E4-B44E-67F0E9251390}"/>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5520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C933-B71C-C523-8394-B7AA074BCE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6C64D9-07E8-9575-7D87-2B4684B78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2A90FA-C8B4-A346-D525-CF84ACAF3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2B25CD-D251-8623-4B13-FEC8061ABF27}"/>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E26ABC3E-BEA2-D036-AC13-D595D56FE2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DF22C3-5D49-02D6-D446-CBD0F21E1727}"/>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41590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7F697-43ED-1870-AAE8-5B6DA850C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4BD58E-0FCF-2048-5B70-1487700BC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CF2F429-B89A-837C-BAEE-1F6C1B043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FDA352-016A-A2D4-4248-737AB3F632C3}"/>
              </a:ext>
            </a:extLst>
          </p:cNvPr>
          <p:cNvSpPr>
            <a:spLocks noGrp="1"/>
          </p:cNvSpPr>
          <p:nvPr>
            <p:ph type="dt" sz="half" idx="10"/>
          </p:nvPr>
        </p:nvSpPr>
        <p:spPr/>
        <p:txBody>
          <a:bodyPr/>
          <a:lstStyle/>
          <a:p>
            <a:fld id="{04B7F6F1-562F-4946-B49B-B1AA9F33AD2D}"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920DB311-0B88-3F01-85B2-BF0FB711B7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BDB5D3-9131-9295-180B-92F6B3A4ADC0}"/>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91133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C607D1-CC49-F780-6F43-049F2B4A7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5E5CD8-032F-E3B0-CA73-3EEA2E22C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7CA4BC-BC8C-B10C-085C-4EFBDC5F1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7F6F1-562F-4946-B49B-B1AA9F33AD2D}"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1F318C65-5973-B72D-ADAF-69649E986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90C1CE-5CDD-9B8C-DE2F-6E2BB6260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57845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andd.co.jp/pdf_storage/manual/balance/m_fx-i_fz-i.pdf"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wiki.seeedstudio.com/jp/Seeeduino-XIAO/"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dafruit/Adafruit_TinyUSB_Arduin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id="{8CD88721-CBB0-6A08-F97E-7FAD2E272C8D}"/>
              </a:ext>
            </a:extLst>
          </p:cNvPr>
          <p:cNvSpPr/>
          <p:nvPr/>
        </p:nvSpPr>
        <p:spPr>
          <a:xfrm>
            <a:off x="2860119" y="4308348"/>
            <a:ext cx="5185802" cy="147597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変換デバイスに必要な要件</a:t>
            </a:r>
            <a:r>
              <a:rPr lang="ja-JP" altLang="en-US" sz="1400" dirty="0">
                <a:solidFill>
                  <a:schemeClr val="tx1"/>
                </a:solidFill>
                <a:latin typeface="Meiryo UI" panose="020B0604030504040204" pitchFamily="50" charset="-128"/>
                <a:ea typeface="Meiryo UI" panose="020B0604030504040204" pitchFamily="50" charset="-128"/>
              </a:rPr>
              <a:t>・仕様</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機械：</a:t>
            </a:r>
            <a:r>
              <a:rPr kumimoji="1" lang="en-US" altLang="ja-JP" sz="1400" dirty="0">
                <a:solidFill>
                  <a:schemeClr val="tx1"/>
                </a:solidFill>
                <a:latin typeface="Meiryo UI" panose="020B0604030504040204" pitchFamily="50" charset="-128"/>
                <a:ea typeface="Meiryo UI" panose="020B0604030504040204" pitchFamily="50" charset="-128"/>
              </a:rPr>
              <a:t>Dsub9pin</a:t>
            </a:r>
            <a:r>
              <a:rPr kumimoji="1" lang="ja-JP" altLang="en-US" sz="1400" dirty="0">
                <a:solidFill>
                  <a:schemeClr val="tx1"/>
                </a:solidFill>
                <a:latin typeface="Meiryo UI" panose="020B0604030504040204" pitchFamily="50" charset="-128"/>
                <a:ea typeface="Meiryo UI" panose="020B0604030504040204" pitchFamily="50" charset="-128"/>
              </a:rPr>
              <a:t>端子を</a:t>
            </a:r>
            <a:r>
              <a:rPr kumimoji="1" lang="en-US" altLang="ja-JP" sz="1400" dirty="0">
                <a:solidFill>
                  <a:schemeClr val="tx1"/>
                </a:solidFill>
                <a:latin typeface="Meiryo UI" panose="020B0604030504040204" pitchFamily="50" charset="-128"/>
                <a:ea typeface="Meiryo UI" panose="020B0604030504040204" pitchFamily="50" charset="-128"/>
              </a:rPr>
              <a:t>USB Type-A</a:t>
            </a:r>
            <a:r>
              <a:rPr kumimoji="1" lang="ja-JP" altLang="en-US" sz="1400" dirty="0">
                <a:solidFill>
                  <a:schemeClr val="tx1"/>
                </a:solidFill>
                <a:latin typeface="Meiryo UI" panose="020B0604030504040204" pitchFamily="50" charset="-128"/>
                <a:ea typeface="Meiryo UI" panose="020B0604030504040204" pitchFamily="50" charset="-128"/>
              </a:rPr>
              <a:t>端子に変換</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電気：</a:t>
            </a:r>
            <a:r>
              <a:rPr lang="en-US" altLang="ja-JP" sz="1400" dirty="0">
                <a:solidFill>
                  <a:schemeClr val="tx1"/>
                </a:solidFill>
                <a:latin typeface="Meiryo UI" panose="020B0604030504040204" pitchFamily="50" charset="-128"/>
                <a:ea typeface="Meiryo UI" panose="020B0604030504040204" pitchFamily="50" charset="-128"/>
              </a:rPr>
              <a:t>RS232c</a:t>
            </a:r>
            <a:r>
              <a:rPr lang="ja-JP" altLang="en-US" sz="1400" dirty="0">
                <a:solidFill>
                  <a:schemeClr val="tx1"/>
                </a:solidFill>
                <a:latin typeface="Meiryo UI" panose="020B0604030504040204" pitchFamily="50" charset="-128"/>
                <a:ea typeface="Meiryo UI" panose="020B0604030504040204" pitchFamily="50" charset="-128"/>
              </a:rPr>
              <a:t>の電圧レベルを</a:t>
            </a:r>
            <a:r>
              <a:rPr lang="en-US" altLang="ja-JP" sz="1400" dirty="0">
                <a:solidFill>
                  <a:schemeClr val="tx1"/>
                </a:solidFill>
                <a:latin typeface="Meiryo UI" panose="020B0604030504040204" pitchFamily="50" charset="-128"/>
                <a:ea typeface="Meiryo UI" panose="020B0604030504040204" pitchFamily="50" charset="-128"/>
              </a:rPr>
              <a:t>USB</a:t>
            </a:r>
            <a:r>
              <a:rPr lang="ja-JP" altLang="en-US" sz="1400" dirty="0">
                <a:solidFill>
                  <a:schemeClr val="tx1"/>
                </a:solidFill>
                <a:latin typeface="Meiryo UI" panose="020B0604030504040204" pitchFamily="50" charset="-128"/>
                <a:ea typeface="Meiryo UI" panose="020B0604030504040204" pitchFamily="50" charset="-128"/>
              </a:rPr>
              <a:t>の電圧レベルに変換</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データ処理</a:t>
            </a:r>
            <a:r>
              <a:rPr kumimoji="1" lang="ja-JP" altLang="en-US" sz="1400" dirty="0">
                <a:solidFill>
                  <a:schemeClr val="tx1"/>
                </a:solidFill>
                <a:latin typeface="Meiryo UI" panose="020B0604030504040204" pitchFamily="50" charset="-128"/>
                <a:ea typeface="Meiryo UI" panose="020B0604030504040204" pitchFamily="50" charset="-128"/>
              </a:rPr>
              <a:t>：重量計から出力する重量値のみを出力</a:t>
            </a:r>
            <a:r>
              <a:rPr lang="en-US" altLang="ja-JP" sz="1400" dirty="0">
                <a:solidFill>
                  <a:schemeClr val="tx1"/>
                </a:solidFill>
                <a:latin typeface="Meiryo UI" panose="020B0604030504040204" pitchFamily="50" charset="-128"/>
                <a:ea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rPr>
              <a:t>フィルター機能</a:t>
            </a:r>
            <a:r>
              <a:rPr lang="en-US" altLang="ja-JP" sz="1400" dirty="0">
                <a:solidFill>
                  <a:schemeClr val="tx1"/>
                </a:solidFill>
                <a:latin typeface="Meiryo UI" panose="020B0604030504040204" pitchFamily="50" charset="-128"/>
                <a:ea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通信：プロトコルを</a:t>
            </a:r>
            <a:r>
              <a:rPr kumimoji="1" lang="en-US" altLang="ja-JP" sz="1400" dirty="0">
                <a:solidFill>
                  <a:schemeClr val="tx1"/>
                </a:solidFill>
                <a:latin typeface="Meiryo UI" panose="020B0604030504040204" pitchFamily="50" charset="-128"/>
                <a:ea typeface="Meiryo UI" panose="020B0604030504040204" pitchFamily="50" charset="-128"/>
              </a:rPr>
              <a:t>RS232c</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USB</a:t>
            </a:r>
            <a:r>
              <a:rPr kumimoji="1" lang="ja-JP" altLang="en-US" sz="1400" dirty="0">
                <a:solidFill>
                  <a:schemeClr val="tx1"/>
                </a:solidFill>
                <a:latin typeface="Meiryo UI" panose="020B0604030504040204" pitchFamily="50" charset="-128"/>
                <a:ea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rPr>
              <a:t>HID</a:t>
            </a:r>
            <a:r>
              <a:rPr kumimoji="1" lang="ja-JP" altLang="en-US" sz="1400" dirty="0">
                <a:solidFill>
                  <a:schemeClr val="tx1"/>
                </a:solidFill>
                <a:latin typeface="Meiryo UI" panose="020B0604030504040204" pitchFamily="50" charset="-128"/>
                <a:ea typeface="Meiryo UI" panose="020B0604030504040204" pitchFamily="50" charset="-128"/>
              </a:rPr>
              <a:t>クラス</a:t>
            </a: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キーボード</a:t>
            </a: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変換</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55091346-B04D-B9F2-BC85-CB5CB8F4E895}"/>
              </a:ext>
            </a:extLst>
          </p:cNvPr>
          <p:cNvSpPr/>
          <p:nvPr/>
        </p:nvSpPr>
        <p:spPr>
          <a:xfrm>
            <a:off x="688071" y="4308348"/>
            <a:ext cx="1766697" cy="14721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D9961AD1-A096-F142-C77D-2BA88EF22E03}"/>
              </a:ext>
            </a:extLst>
          </p:cNvPr>
          <p:cNvSpPr txBox="1"/>
          <p:nvPr/>
        </p:nvSpPr>
        <p:spPr>
          <a:xfrm>
            <a:off x="686253" y="5468226"/>
            <a:ext cx="1768515"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秤　</a:t>
            </a:r>
            <a:r>
              <a:rPr lang="en-US" altLang="ja-JP" sz="1600" dirty="0" err="1">
                <a:latin typeface="Meiryo UI" panose="020B0604030504040204" pitchFamily="50" charset="-128"/>
                <a:ea typeface="Meiryo UI" panose="020B0604030504040204" pitchFamily="50" charset="-128"/>
              </a:rPr>
              <a:t>AandD</a:t>
            </a:r>
            <a:endParaRPr lang="en-US" altLang="ja-JP" sz="1600" dirty="0">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0804C0EA-4727-8CE9-3B9D-067D28BD7EC6}"/>
              </a:ext>
            </a:extLst>
          </p:cNvPr>
          <p:cNvSpPr/>
          <p:nvPr/>
        </p:nvSpPr>
        <p:spPr>
          <a:xfrm>
            <a:off x="8482691" y="4308348"/>
            <a:ext cx="1667122" cy="14721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D84F99BE-5858-2E43-CB92-500DC395E5B7}"/>
              </a:ext>
            </a:extLst>
          </p:cNvPr>
          <p:cNvSpPr txBox="1"/>
          <p:nvPr/>
        </p:nvSpPr>
        <p:spPr>
          <a:xfrm>
            <a:off x="8482691" y="5468226"/>
            <a:ext cx="1667122"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Windows PC</a:t>
            </a:r>
            <a:endParaRPr kumimoji="1" lang="en-US" altLang="ja-JP" dirty="0">
              <a:latin typeface="Meiryo UI" panose="020B0604030504040204" pitchFamily="50" charset="-128"/>
              <a:ea typeface="Meiryo UI" panose="020B0604030504040204" pitchFamily="50" charset="-128"/>
            </a:endParaRPr>
          </a:p>
        </p:txBody>
      </p:sp>
      <p:cxnSp>
        <p:nvCxnSpPr>
          <p:cNvPr id="51" name="直線コネクタ 50">
            <a:extLst>
              <a:ext uri="{FF2B5EF4-FFF2-40B4-BE49-F238E27FC236}">
                <a16:creationId xmlns:a16="http://schemas.microsoft.com/office/drawing/2014/main" id="{95B156C5-4F3E-F959-1581-AF78BB03D139}"/>
              </a:ext>
            </a:extLst>
          </p:cNvPr>
          <p:cNvCxnSpPr>
            <a:cxnSpLocks/>
            <a:stCxn id="67" idx="3"/>
            <a:endCxn id="46" idx="1"/>
          </p:cNvCxnSpPr>
          <p:nvPr/>
        </p:nvCxnSpPr>
        <p:spPr>
          <a:xfrm flipV="1">
            <a:off x="8045921" y="5044424"/>
            <a:ext cx="436770" cy="19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233AF600-D53E-9677-C7BF-9042BA973F7D}"/>
              </a:ext>
            </a:extLst>
          </p:cNvPr>
          <p:cNvSpPr txBox="1"/>
          <p:nvPr/>
        </p:nvSpPr>
        <p:spPr>
          <a:xfrm>
            <a:off x="8311096" y="4016437"/>
            <a:ext cx="1667122"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USB</a:t>
            </a:r>
            <a:r>
              <a:rPr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Type-A</a:t>
            </a:r>
            <a:r>
              <a:rPr kumimoji="1" lang="ja-JP" altLang="en-US" sz="1400" dirty="0">
                <a:latin typeface="Meiryo UI" panose="020B0604030504040204" pitchFamily="50" charset="-128"/>
                <a:ea typeface="Meiryo UI" panose="020B0604030504040204" pitchFamily="50" charset="-128"/>
              </a:rPr>
              <a:t>端子</a:t>
            </a:r>
            <a:endParaRPr kumimoji="1" lang="en-US" altLang="ja-JP" sz="1400" dirty="0">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3C46C55C-6612-971F-E0C6-88E78AC05726}"/>
              </a:ext>
            </a:extLst>
          </p:cNvPr>
          <p:cNvSpPr txBox="1"/>
          <p:nvPr/>
        </p:nvSpPr>
        <p:spPr>
          <a:xfrm>
            <a:off x="4639702" y="3862290"/>
            <a:ext cx="1766698" cy="307777"/>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信号の流れ</a:t>
            </a:r>
            <a:endParaRPr kumimoji="1" lang="ja-JP" altLang="en-US" sz="14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EB979502-91A4-66E3-659E-E78E17B3FD2A}"/>
              </a:ext>
            </a:extLst>
          </p:cNvPr>
          <p:cNvSpPr txBox="1"/>
          <p:nvPr/>
        </p:nvSpPr>
        <p:spPr>
          <a:xfrm>
            <a:off x="596404" y="1117922"/>
            <a:ext cx="10909776" cy="2092881"/>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１．開発背景</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２液性の接着剤を配合する際、秤で主剤と硬化剤の重量をはかり、配合比が許容誤差内となっているかエクセル</a:t>
            </a:r>
            <a:r>
              <a:rPr lang="en-US" altLang="ja-JP" sz="1400" dirty="0">
                <a:latin typeface="Meiryo UI" panose="020B0604030504040204" pitchFamily="50" charset="-128"/>
                <a:ea typeface="Meiryo UI" panose="020B0604030504040204" pitchFamily="50" charset="-128"/>
              </a:rPr>
              <a:t>VBA</a:t>
            </a:r>
            <a:r>
              <a:rPr lang="ja-JP" altLang="en-US" sz="1400" dirty="0">
                <a:latin typeface="Meiryo UI" panose="020B0604030504040204" pitchFamily="50" charset="-128"/>
                <a:ea typeface="Meiryo UI" panose="020B0604030504040204" pitchFamily="50" charset="-128"/>
              </a:rPr>
              <a:t>ツールに手入力で入力し、計算し、合否判定している。（配合量は接着記録にも入力している）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入力はキーボード入力のため、誤入力の懸念や手入力の手間があった。以前は</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a:t>
            </a:r>
            <a:r>
              <a:rPr lang="en-US" altLang="ja-JP" sz="1400" dirty="0">
                <a:latin typeface="Meiryo UI" panose="020B0604030504040204" pitchFamily="50" charset="-128"/>
                <a:ea typeface="Meiryo UI" panose="020B0604030504040204" pitchFamily="50" charset="-128"/>
              </a:rPr>
              <a:t>RS232c</a:t>
            </a:r>
            <a:r>
              <a:rPr lang="ja-JP" altLang="en-US" sz="1400" dirty="0">
                <a:latin typeface="Meiryo UI" panose="020B0604030504040204" pitchFamily="50" charset="-128"/>
                <a:ea typeface="Meiryo UI" panose="020B0604030504040204" pitchFamily="50" charset="-128"/>
              </a:rPr>
              <a:t>端子を備えていたが、近年では搭載されず</a:t>
            </a:r>
            <a:r>
              <a:rPr lang="en-US" altLang="ja-JP" sz="1400" dirty="0">
                <a:latin typeface="Meiryo UI" panose="020B0604030504040204" pitchFamily="50" charset="-128"/>
                <a:ea typeface="Meiryo UI" panose="020B0604030504040204" pitchFamily="50" charset="-128"/>
              </a:rPr>
              <a:t>USB</a:t>
            </a:r>
            <a:r>
              <a:rPr lang="ja-JP" altLang="en-US" sz="1400" dirty="0">
                <a:latin typeface="Meiryo UI" panose="020B0604030504040204" pitchFamily="50" charset="-128"/>
                <a:ea typeface="Meiryo UI" panose="020B0604030504040204" pitchFamily="50" charset="-128"/>
              </a:rPr>
              <a:t>で代用されるようになったため変換器やそれらのドライバの用意が必要となりインターフェースの構築のハードルが高くデータ活用がしづらい場合があった。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そこで、重量計で読み取り出力した値を</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に送るためのデバイスを開発、制作し、手入力レス化を実現した。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市場には</a:t>
            </a:r>
            <a:r>
              <a:rPr lang="en-US" altLang="ja-JP" sz="1400" dirty="0">
                <a:latin typeface="Meiryo UI" panose="020B0604030504040204" pitchFamily="50" charset="-128"/>
                <a:ea typeface="Meiryo UI" panose="020B0604030504040204" pitchFamily="50" charset="-128"/>
              </a:rPr>
              <a:t>RS232c</a:t>
            </a:r>
            <a:r>
              <a:rPr lang="ja-JP" altLang="en-US" sz="1400" dirty="0">
                <a:latin typeface="Meiryo UI" panose="020B0604030504040204" pitchFamily="50" charset="-128"/>
                <a:ea typeface="Meiryo UI" panose="020B0604030504040204" pitchFamily="50" charset="-128"/>
              </a:rPr>
              <a:t>を</a:t>
            </a:r>
            <a:r>
              <a:rPr lang="en-US" altLang="ja-JP" sz="1400" dirty="0">
                <a:latin typeface="Meiryo UI" panose="020B0604030504040204" pitchFamily="50" charset="-128"/>
                <a:ea typeface="Meiryo UI" panose="020B0604030504040204" pitchFamily="50" charset="-128"/>
              </a:rPr>
              <a:t>Bluetooth</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HID</a:t>
            </a:r>
            <a:r>
              <a:rPr lang="ja-JP" altLang="en-US" sz="1400" dirty="0">
                <a:latin typeface="Meiryo UI" panose="020B0604030504040204" pitchFamily="50" charset="-128"/>
                <a:ea typeface="Meiryo UI" panose="020B0604030504040204" pitchFamily="50" charset="-128"/>
              </a:rPr>
              <a:t>プロファイルで送信する機器が販売されているが、</a:t>
            </a:r>
            <a:r>
              <a:rPr lang="en-US" altLang="ja-JP" sz="1400" dirty="0">
                <a:latin typeface="Meiryo UI" panose="020B0604030504040204" pitchFamily="50" charset="-128"/>
                <a:ea typeface="Meiryo UI" panose="020B0604030504040204" pitchFamily="50" charset="-128"/>
              </a:rPr>
              <a:t>Bluetooth</a:t>
            </a:r>
            <a:r>
              <a:rPr lang="ja-JP" altLang="en-US" sz="1400" dirty="0">
                <a:latin typeface="Meiryo UI" panose="020B0604030504040204" pitchFamily="50" charset="-128"/>
                <a:ea typeface="Meiryo UI" panose="020B0604030504040204" pitchFamily="50" charset="-128"/>
              </a:rPr>
              <a:t>を搭載していない</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で利用するため利用条件に合っていなかった。また受け取った信号から数値のみを切り出して出力する機器は市販で販売されていない。</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本資料では機器作成に必要な、変換デバイスの仕様と開発に必要な</a:t>
            </a:r>
            <a:r>
              <a:rPr lang="en-US" altLang="ja-JP" sz="1400" dirty="0">
                <a:latin typeface="Meiryo UI" panose="020B0604030504040204" pitchFamily="50" charset="-128"/>
                <a:ea typeface="Meiryo UI" panose="020B0604030504040204" pitchFamily="50" charset="-128"/>
              </a:rPr>
              <a:t>H/W</a:t>
            </a:r>
            <a:r>
              <a:rPr lang="ja-JP" altLang="en-US" sz="1400" dirty="0">
                <a:latin typeface="Meiryo UI" panose="020B0604030504040204" pitchFamily="50" charset="-128"/>
                <a:ea typeface="Meiryo UI" panose="020B0604030504040204" pitchFamily="50" charset="-128"/>
              </a:rPr>
              <a:t>や通信の知識をまとめた。</a:t>
            </a:r>
            <a:endParaRPr lang="en-US" altLang="ja-JP" sz="14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260FEE5E-7DD2-FA82-2943-BE75BF6B7DBB}"/>
              </a:ext>
            </a:extLst>
          </p:cNvPr>
          <p:cNvSpPr txBox="1"/>
          <p:nvPr/>
        </p:nvSpPr>
        <p:spPr>
          <a:xfrm>
            <a:off x="607372" y="3463115"/>
            <a:ext cx="5107628"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２．</a:t>
            </a:r>
            <a:r>
              <a:rPr lang="en-US" altLang="ja-JP" b="1" dirty="0">
                <a:latin typeface="Meiryo UI" panose="020B0604030504040204" pitchFamily="50" charset="-128"/>
                <a:ea typeface="Meiryo UI" panose="020B0604030504040204" pitchFamily="50" charset="-128"/>
              </a:rPr>
              <a:t>H/W</a:t>
            </a:r>
            <a:r>
              <a:rPr kumimoji="1" lang="ja-JP" altLang="en-US" b="1" dirty="0">
                <a:latin typeface="Meiryo UI" panose="020B0604030504040204" pitchFamily="50" charset="-128"/>
                <a:ea typeface="Meiryo UI" panose="020B0604030504040204" pitchFamily="50" charset="-128"/>
              </a:rPr>
              <a:t>の構成のイメージと変換デバイスの仕様</a:t>
            </a:r>
            <a:endParaRPr kumimoji="1" lang="ja-JP" altLang="en-US" dirty="0">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16BBB937-EB14-61DD-029A-3266BA426EF7}"/>
              </a:ext>
            </a:extLst>
          </p:cNvPr>
          <p:cNvCxnSpPr>
            <a:cxnSpLocks/>
          </p:cNvCxnSpPr>
          <p:nvPr/>
        </p:nvCxnSpPr>
        <p:spPr>
          <a:xfrm>
            <a:off x="4186514" y="4203935"/>
            <a:ext cx="267502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42A1377-916F-7C84-701A-50F9B22FB3AB}"/>
              </a:ext>
            </a:extLst>
          </p:cNvPr>
          <p:cNvCxnSpPr>
            <a:cxnSpLocks/>
            <a:stCxn id="31" idx="3"/>
            <a:endCxn id="67" idx="1"/>
          </p:cNvCxnSpPr>
          <p:nvPr/>
        </p:nvCxnSpPr>
        <p:spPr>
          <a:xfrm>
            <a:off x="2454768" y="5044424"/>
            <a:ext cx="405351" cy="19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8A2F95B7-2BB3-6686-CADF-B0EBC278B2BF}"/>
              </a:ext>
            </a:extLst>
          </p:cNvPr>
          <p:cNvSpPr/>
          <p:nvPr/>
        </p:nvSpPr>
        <p:spPr>
          <a:xfrm>
            <a:off x="8728704" y="4446534"/>
            <a:ext cx="1184500" cy="552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PC</a:t>
            </a:r>
            <a:r>
              <a:rPr lang="ja-JP" altLang="en-US" sz="1200" dirty="0">
                <a:solidFill>
                  <a:schemeClr val="tx1"/>
                </a:solidFill>
              </a:rPr>
              <a:t>入力データ</a:t>
            </a:r>
            <a:endParaRPr lang="en-US" altLang="ja-JP" sz="1200" dirty="0">
              <a:solidFill>
                <a:schemeClr val="tx1"/>
              </a:solidFill>
            </a:endParaRPr>
          </a:p>
          <a:p>
            <a:pPr algn="ctr"/>
            <a:r>
              <a:rPr lang="en-US" altLang="ja-JP" sz="1200" b="1" dirty="0">
                <a:solidFill>
                  <a:schemeClr val="tx1"/>
                </a:solidFill>
              </a:rPr>
              <a:t>12.78</a:t>
            </a:r>
            <a:endParaRPr kumimoji="1" lang="ja-JP" altLang="en-US" b="1" dirty="0">
              <a:solidFill>
                <a:schemeClr val="tx1"/>
              </a:solidFill>
            </a:endParaRPr>
          </a:p>
        </p:txBody>
      </p:sp>
      <p:sp>
        <p:nvSpPr>
          <p:cNvPr id="90" name="正方形/長方形 89">
            <a:extLst>
              <a:ext uri="{FF2B5EF4-FFF2-40B4-BE49-F238E27FC236}">
                <a16:creationId xmlns:a16="http://schemas.microsoft.com/office/drawing/2014/main" id="{10DF0D4C-05D2-9B5F-411F-597839DA416F}"/>
              </a:ext>
            </a:extLst>
          </p:cNvPr>
          <p:cNvSpPr/>
          <p:nvPr/>
        </p:nvSpPr>
        <p:spPr>
          <a:xfrm>
            <a:off x="792507" y="4413849"/>
            <a:ext cx="1555552" cy="58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秤出力データ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en-US" altLang="ja-JP" sz="1200" b="1" dirty="0">
                <a:solidFill>
                  <a:schemeClr val="tx1"/>
                </a:solidFill>
                <a:latin typeface="Meiryo UI" panose="020B0604030504040204" pitchFamily="50" charset="-128"/>
                <a:ea typeface="Meiryo UI" panose="020B0604030504040204" pitchFamily="50" charset="-128"/>
              </a:rPr>
              <a:t>ST,+00012.78  g</a:t>
            </a:r>
            <a:endParaRPr kumimoji="1" lang="ja-JP" altLang="en-US" sz="1200" b="1" dirty="0">
              <a:solidFill>
                <a:schemeClr val="tx1"/>
              </a:solidFill>
            </a:endParaRPr>
          </a:p>
        </p:txBody>
      </p:sp>
      <p:sp>
        <p:nvSpPr>
          <p:cNvPr id="28" name="テキスト ボックス 27">
            <a:extLst>
              <a:ext uri="{FF2B5EF4-FFF2-40B4-BE49-F238E27FC236}">
                <a16:creationId xmlns:a16="http://schemas.microsoft.com/office/drawing/2014/main" id="{634AE3C6-BD25-1AB7-2B63-293FBEC88953}"/>
              </a:ext>
            </a:extLst>
          </p:cNvPr>
          <p:cNvSpPr txBox="1"/>
          <p:nvPr/>
        </p:nvSpPr>
        <p:spPr>
          <a:xfrm>
            <a:off x="686253" y="5041254"/>
            <a:ext cx="1768515"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秤の送信ボタンを押すと</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重量データを</a:t>
            </a:r>
            <a:r>
              <a:rPr lang="en-US" altLang="ja-JP" sz="1200" dirty="0">
                <a:latin typeface="Meiryo UI" panose="020B0604030504040204" pitchFamily="50" charset="-128"/>
                <a:ea typeface="Meiryo UI" panose="020B0604030504040204" pitchFamily="50" charset="-128"/>
              </a:rPr>
              <a:t>ASCII</a:t>
            </a:r>
            <a:r>
              <a:rPr lang="ja-JP" altLang="en-US" sz="1200" dirty="0">
                <a:latin typeface="Meiryo UI" panose="020B0604030504040204" pitchFamily="50" charset="-128"/>
                <a:ea typeface="Meiryo UI" panose="020B0604030504040204" pitchFamily="50" charset="-128"/>
              </a:rPr>
              <a:t>出力</a:t>
            </a:r>
            <a:endParaRPr lang="en-US" altLang="ja-JP" sz="16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C818BCD7-AE95-3FA5-989D-B5586B14850C}"/>
              </a:ext>
            </a:extLst>
          </p:cNvPr>
          <p:cNvSpPr txBox="1"/>
          <p:nvPr/>
        </p:nvSpPr>
        <p:spPr>
          <a:xfrm>
            <a:off x="8487116" y="5033302"/>
            <a:ext cx="1658252"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アプリに自動で</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キーボード入力</a:t>
            </a:r>
            <a:endParaRPr lang="en-US" altLang="ja-JP" sz="16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C0CB7321-CC7A-880F-B8B1-939347D64999}"/>
              </a:ext>
            </a:extLst>
          </p:cNvPr>
          <p:cNvSpPr txBox="1"/>
          <p:nvPr/>
        </p:nvSpPr>
        <p:spPr>
          <a:xfrm>
            <a:off x="1000761" y="4008124"/>
            <a:ext cx="1642759"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Dsub9</a:t>
            </a:r>
            <a:r>
              <a:rPr kumimoji="1" lang="ja-JP" altLang="en-US" sz="1400" dirty="0">
                <a:latin typeface="Meiryo UI" panose="020B0604030504040204" pitchFamily="50" charset="-128"/>
                <a:ea typeface="Meiryo UI" panose="020B0604030504040204" pitchFamily="50" charset="-128"/>
              </a:rPr>
              <a:t>ピン　オス</a:t>
            </a:r>
            <a:endParaRPr kumimoji="1" lang="en-US" altLang="ja-JP" sz="1400" dirty="0">
              <a:latin typeface="Meiryo UI" panose="020B0604030504040204" pitchFamily="50" charset="-128"/>
              <a:ea typeface="Meiryo UI" panose="020B0604030504040204" pitchFamily="50" charset="-128"/>
            </a:endParaRPr>
          </a:p>
        </p:txBody>
      </p:sp>
      <p:sp>
        <p:nvSpPr>
          <p:cNvPr id="2" name="吹き出し: 四角形 1">
            <a:extLst>
              <a:ext uri="{FF2B5EF4-FFF2-40B4-BE49-F238E27FC236}">
                <a16:creationId xmlns:a16="http://schemas.microsoft.com/office/drawing/2014/main" id="{051D3A36-5020-EA3E-CFD5-935927721D33}"/>
              </a:ext>
            </a:extLst>
          </p:cNvPr>
          <p:cNvSpPr/>
          <p:nvPr/>
        </p:nvSpPr>
        <p:spPr>
          <a:xfrm>
            <a:off x="10324038" y="4811252"/>
            <a:ext cx="1225017" cy="567852"/>
          </a:xfrm>
          <a:prstGeom prst="wedgeRectCallout">
            <a:avLst>
              <a:gd name="adj1" fmla="val -107731"/>
              <a:gd name="adj2" fmla="val -50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値部分のみを出力</a:t>
            </a:r>
          </a:p>
        </p:txBody>
      </p:sp>
      <p:sp>
        <p:nvSpPr>
          <p:cNvPr id="5" name="テキスト ボックス 4">
            <a:extLst>
              <a:ext uri="{FF2B5EF4-FFF2-40B4-BE49-F238E27FC236}">
                <a16:creationId xmlns:a16="http://schemas.microsoft.com/office/drawing/2014/main" id="{C4593B4B-E900-4C31-99AB-37F9622641BD}"/>
              </a:ext>
            </a:extLst>
          </p:cNvPr>
          <p:cNvSpPr txBox="1"/>
          <p:nvPr/>
        </p:nvSpPr>
        <p:spPr>
          <a:xfrm>
            <a:off x="2860120" y="5788841"/>
            <a:ext cx="6732614"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データは</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標準フォーマットの値部分のみ</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に送信する。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例：</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a:t>
            </a:r>
            <a:r>
              <a:rPr lang="en-US" altLang="ja-JP" sz="1400" dirty="0">
                <a:latin typeface="Meiryo UI" panose="020B0604030504040204" pitchFamily="50" charset="-128"/>
                <a:ea typeface="Meiryo UI" panose="020B0604030504040204" pitchFamily="50" charset="-128"/>
              </a:rPr>
              <a:t>ST,+00012.78  </a:t>
            </a:r>
            <a:r>
              <a:rPr lang="en-US" altLang="ja-JP" sz="1400" dirty="0" err="1">
                <a:latin typeface="Meiryo UI" panose="020B0604030504040204" pitchFamily="50" charset="-128"/>
                <a:ea typeface="Meiryo UI" panose="020B0604030504040204" pitchFamily="50" charset="-128"/>
              </a:rPr>
              <a:t>gCrLf</a:t>
            </a:r>
            <a:r>
              <a:rPr lang="ja-JP" altLang="en-US" sz="1400" dirty="0">
                <a:latin typeface="Meiryo UI" panose="020B0604030504040204" pitchFamily="50" charset="-128"/>
                <a:ea typeface="Meiryo UI" panose="020B0604030504040204" pitchFamily="50" charset="-128"/>
              </a:rPr>
              <a:t>　→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への入力：</a:t>
            </a:r>
            <a:r>
              <a:rPr lang="en-US" altLang="ja-JP" sz="1400" dirty="0">
                <a:latin typeface="Meiryo UI" panose="020B0604030504040204" pitchFamily="50" charset="-128"/>
                <a:ea typeface="Meiryo UI" panose="020B0604030504040204" pitchFamily="50" charset="-128"/>
              </a:rPr>
              <a:t>12.78CrLf</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CrLf</a:t>
            </a:r>
            <a:r>
              <a:rPr lang="ja-JP" altLang="en-US" sz="1400" dirty="0">
                <a:latin typeface="Meiryo UI" panose="020B0604030504040204" pitchFamily="50" charset="-128"/>
                <a:ea typeface="Meiryo UI" panose="020B0604030504040204" pitchFamily="50" charset="-128"/>
              </a:rPr>
              <a:t>は改行コード</a:t>
            </a:r>
            <a:r>
              <a:rPr lang="en-US" altLang="ja-JP" sz="1400" dirty="0">
                <a:latin typeface="Meiryo UI" panose="020B0604030504040204" pitchFamily="50" charset="-128"/>
                <a:ea typeface="Meiryo UI" panose="020B0604030504040204" pitchFamily="50" charset="-128"/>
              </a:rPr>
              <a:t>(Cr</a:t>
            </a:r>
            <a:r>
              <a:rPr lang="ja-JP" altLang="en-US" sz="1400" dirty="0">
                <a:latin typeface="Meiryo UI" panose="020B0604030504040204" pitchFamily="50" charset="-128"/>
                <a:ea typeface="Meiryo UI" panose="020B0604030504040204" pitchFamily="50" charset="-128"/>
              </a:rPr>
              <a:t>：キャリッジリターン、</a:t>
            </a:r>
            <a:r>
              <a:rPr lang="en-US" altLang="ja-JP" sz="1400" dirty="0" err="1">
                <a:latin typeface="Meiryo UI" panose="020B0604030504040204" pitchFamily="50" charset="-128"/>
                <a:ea typeface="Meiryo UI" panose="020B0604030504040204" pitchFamily="50" charset="-128"/>
              </a:rPr>
              <a:t>Lf</a:t>
            </a:r>
            <a:r>
              <a:rPr lang="ja-JP" altLang="en-US" sz="1400" dirty="0">
                <a:latin typeface="Meiryo UI" panose="020B0604030504040204" pitchFamily="50" charset="-128"/>
                <a:ea typeface="Meiryo UI" panose="020B0604030504040204" pitchFamily="50" charset="-128"/>
              </a:rPr>
              <a:t>：ラインフィード</a:t>
            </a:r>
            <a:r>
              <a:rPr lang="en-US" altLang="ja-JP" sz="14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379297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5D5B9C-3321-4856-AB81-B6A8F8460F86}"/>
              </a:ext>
            </a:extLst>
          </p:cNvPr>
          <p:cNvSpPr txBox="1"/>
          <p:nvPr/>
        </p:nvSpPr>
        <p:spPr>
          <a:xfrm>
            <a:off x="596404" y="827716"/>
            <a:ext cx="10909776" cy="233910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３．準備する</a:t>
            </a:r>
            <a:r>
              <a:rPr kumimoji="1" lang="ja-JP" altLang="en-US" sz="1600" b="1" dirty="0">
                <a:latin typeface="Meiryo UI" panose="020B0604030504040204" pitchFamily="50" charset="-128"/>
                <a:ea typeface="Meiryo UI" panose="020B0604030504040204" pitchFamily="50" charset="-128"/>
              </a:rPr>
              <a:t>機器</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重量計は</a:t>
            </a:r>
            <a:r>
              <a:rPr kumimoji="1" lang="en-US" altLang="ja-JP" sz="1400" dirty="0" err="1">
                <a:latin typeface="Meiryo UI" panose="020B0604030504040204" pitchFamily="50" charset="-128"/>
                <a:ea typeface="Meiryo UI" panose="020B0604030504040204" pitchFamily="50" charset="-128"/>
              </a:rPr>
              <a:t>A</a:t>
            </a:r>
            <a:r>
              <a:rPr lang="en-US" altLang="ja-JP" sz="1400" dirty="0" err="1">
                <a:latin typeface="Meiryo UI" panose="020B0604030504040204" pitchFamily="50" charset="-128"/>
                <a:ea typeface="Meiryo UI" panose="020B0604030504040204" pitchFamily="50" charset="-128"/>
              </a:rPr>
              <a:t>andD</a:t>
            </a:r>
            <a:r>
              <a:rPr lang="ja-JP" altLang="en-US" sz="1400" dirty="0">
                <a:latin typeface="Meiryo UI" panose="020B0604030504040204" pitchFamily="50" charset="-128"/>
                <a:ea typeface="Meiryo UI" panose="020B0604030504040204" pitchFamily="50" charset="-128"/>
              </a:rPr>
              <a:t>社の</a:t>
            </a:r>
            <a:r>
              <a:rPr lang="en-US" altLang="ja-JP" sz="1400" dirty="0" err="1">
                <a:latin typeface="Meiryo UI" panose="020B0604030504040204" pitchFamily="50" charset="-128"/>
                <a:ea typeface="Meiryo UI" panose="020B0604030504040204" pitchFamily="50" charset="-128"/>
              </a:rPr>
              <a:t>Fx-i</a:t>
            </a:r>
            <a:r>
              <a:rPr lang="ja-JP" altLang="en-US" sz="1400" dirty="0">
                <a:latin typeface="Meiryo UI" panose="020B0604030504040204" pitchFamily="50" charset="-128"/>
                <a:ea typeface="Meiryo UI" panose="020B0604030504040204" pitchFamily="50" charset="-128"/>
              </a:rPr>
              <a:t>シリーズの秤</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標準フォーマット出力に対応していれば他機種でも</a:t>
            </a:r>
            <a:r>
              <a:rPr lang="en-US" altLang="ja-JP" sz="1400" dirty="0">
                <a:latin typeface="Meiryo UI" panose="020B0604030504040204" pitchFamily="50" charset="-128"/>
                <a:ea typeface="Meiryo UI" panose="020B0604030504040204" pitchFamily="50" charset="-128"/>
              </a:rPr>
              <a:t>OK)</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は</a:t>
            </a:r>
            <a:r>
              <a:rPr lang="en-US" altLang="ja-JP" sz="1400" dirty="0">
                <a:latin typeface="Meiryo UI" panose="020B0604030504040204" pitchFamily="50" charset="-128"/>
                <a:ea typeface="Meiryo UI" panose="020B0604030504040204" pitchFamily="50" charset="-128"/>
              </a:rPr>
              <a:t>Windows OS</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※Mac(</a:t>
            </a:r>
            <a:r>
              <a:rPr lang="en-US" altLang="ja-JP" sz="1400" dirty="0" err="1">
                <a:latin typeface="Meiryo UI" panose="020B0604030504040204" pitchFamily="50" charset="-128"/>
                <a:ea typeface="Meiryo UI" panose="020B0604030504040204" pitchFamily="50" charset="-128"/>
              </a:rPr>
              <a:t>unix</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は改行コードが合わないため利用不可。</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４．仕様</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●データは</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標準フォーマットの値部分のみ</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に送信する。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例：</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a:t>
            </a:r>
            <a:r>
              <a:rPr lang="en-US" altLang="ja-JP" sz="1400" dirty="0">
                <a:latin typeface="Meiryo UI" panose="020B0604030504040204" pitchFamily="50" charset="-128"/>
                <a:ea typeface="Meiryo UI" panose="020B0604030504040204" pitchFamily="50" charset="-128"/>
              </a:rPr>
              <a:t>ST,+00012.78  </a:t>
            </a:r>
            <a:r>
              <a:rPr lang="en-US" altLang="ja-JP" sz="1400" dirty="0" err="1">
                <a:latin typeface="Meiryo UI" panose="020B0604030504040204" pitchFamily="50" charset="-128"/>
                <a:ea typeface="Meiryo UI" panose="020B0604030504040204" pitchFamily="50" charset="-128"/>
              </a:rPr>
              <a:t>gCrLf</a:t>
            </a:r>
            <a:r>
              <a:rPr lang="ja-JP" altLang="en-US" sz="1400" dirty="0">
                <a:latin typeface="Meiryo UI" panose="020B0604030504040204" pitchFamily="50" charset="-128"/>
                <a:ea typeface="Meiryo UI" panose="020B0604030504040204" pitchFamily="50" charset="-128"/>
              </a:rPr>
              <a:t>　→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への入力：</a:t>
            </a:r>
            <a:r>
              <a:rPr lang="en-US" altLang="ja-JP" sz="1400" dirty="0">
                <a:latin typeface="Meiryo UI" panose="020B0604030504040204" pitchFamily="50" charset="-128"/>
                <a:ea typeface="Meiryo UI" panose="020B0604030504040204" pitchFamily="50" charset="-128"/>
              </a:rPr>
              <a:t>12.78CrLf</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CrLf</a:t>
            </a:r>
            <a:r>
              <a:rPr lang="ja-JP" altLang="en-US" sz="1400" dirty="0">
                <a:latin typeface="Meiryo UI" panose="020B0604030504040204" pitchFamily="50" charset="-128"/>
                <a:ea typeface="Meiryo UI" panose="020B0604030504040204" pitchFamily="50" charset="-128"/>
              </a:rPr>
              <a:t>は改行コード</a:t>
            </a:r>
            <a:r>
              <a:rPr lang="en-US" altLang="ja-JP" sz="1400" dirty="0">
                <a:latin typeface="Meiryo UI" panose="020B0604030504040204" pitchFamily="50" charset="-128"/>
                <a:ea typeface="Meiryo UI" panose="020B0604030504040204" pitchFamily="50" charset="-128"/>
              </a:rPr>
              <a:t>(Cr</a:t>
            </a:r>
            <a:r>
              <a:rPr lang="ja-JP" altLang="en-US" sz="1400" dirty="0">
                <a:latin typeface="Meiryo UI" panose="020B0604030504040204" pitchFamily="50" charset="-128"/>
                <a:ea typeface="Meiryo UI" panose="020B0604030504040204" pitchFamily="50" charset="-128"/>
              </a:rPr>
              <a:t>：キャリッジリターン、</a:t>
            </a:r>
            <a:r>
              <a:rPr lang="en-US" altLang="ja-JP" sz="1400" dirty="0" err="1">
                <a:latin typeface="Meiryo UI" panose="020B0604030504040204" pitchFamily="50" charset="-128"/>
                <a:ea typeface="Meiryo UI" panose="020B0604030504040204" pitchFamily="50" charset="-128"/>
              </a:rPr>
              <a:t>Lf</a:t>
            </a:r>
            <a:r>
              <a:rPr lang="ja-JP" altLang="en-US" sz="1400" dirty="0">
                <a:latin typeface="Meiryo UI" panose="020B0604030504040204" pitchFamily="50" charset="-128"/>
                <a:ea typeface="Meiryo UI" panose="020B0604030504040204" pitchFamily="50" charset="-128"/>
              </a:rPr>
              <a:t>：ラインフィード</a:t>
            </a:r>
            <a:r>
              <a:rPr lang="en-US" altLang="ja-JP" sz="1400" dirty="0">
                <a:latin typeface="Meiryo UI" panose="020B0604030504040204" pitchFamily="50" charset="-128"/>
                <a:ea typeface="Meiryo UI" panose="020B0604030504040204" pitchFamily="50" charset="-128"/>
              </a:rPr>
              <a:t>)</a:t>
            </a:r>
          </a:p>
          <a:p>
            <a:r>
              <a:rPr lang="ja-JP" altLang="en-US" sz="1400" dirty="0">
                <a:latin typeface="Meiryo UI" panose="020B0604030504040204" pitchFamily="50" charset="-128"/>
                <a:ea typeface="Meiryo UI" panose="020B0604030504040204" pitchFamily="50" charset="-128"/>
              </a:rPr>
              <a:t>　</a:t>
            </a:r>
            <a:endParaRPr lang="en-US" altLang="ja-JP" sz="1400"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５．変換デバイスの部品リスト</a:t>
            </a:r>
            <a:endParaRPr lang="en-US" altLang="ja-JP" sz="1600" b="1"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EED1CB9A-AAFD-7E3B-5FE1-DDF5BE4C49FA}"/>
              </a:ext>
            </a:extLst>
          </p:cNvPr>
          <p:cNvGraphicFramePr>
            <a:graphicFrameLocks noGrp="1"/>
          </p:cNvGraphicFramePr>
          <p:nvPr>
            <p:extLst>
              <p:ext uri="{D42A27DB-BD31-4B8C-83A1-F6EECF244321}">
                <p14:modId xmlns:p14="http://schemas.microsoft.com/office/powerpoint/2010/main" val="3428347754"/>
              </p:ext>
            </p:extLst>
          </p:nvPr>
        </p:nvGraphicFramePr>
        <p:xfrm>
          <a:off x="596404" y="3764639"/>
          <a:ext cx="10565154" cy="2667000"/>
        </p:xfrm>
        <a:graphic>
          <a:graphicData uri="http://schemas.openxmlformats.org/drawingml/2006/table">
            <a:tbl>
              <a:tblPr firstRow="1" bandRow="1">
                <a:tableStyleId>{5C22544A-7EE6-4342-B048-85BDC9FD1C3A}</a:tableStyleId>
              </a:tblPr>
              <a:tblGrid>
                <a:gridCol w="682943">
                  <a:extLst>
                    <a:ext uri="{9D8B030D-6E8A-4147-A177-3AD203B41FA5}">
                      <a16:colId xmlns:a16="http://schemas.microsoft.com/office/drawing/2014/main" val="3488388251"/>
                    </a:ext>
                  </a:extLst>
                </a:gridCol>
                <a:gridCol w="1924770">
                  <a:extLst>
                    <a:ext uri="{9D8B030D-6E8A-4147-A177-3AD203B41FA5}">
                      <a16:colId xmlns:a16="http://schemas.microsoft.com/office/drawing/2014/main" val="19604341"/>
                    </a:ext>
                  </a:extLst>
                </a:gridCol>
                <a:gridCol w="3043619">
                  <a:extLst>
                    <a:ext uri="{9D8B030D-6E8A-4147-A177-3AD203B41FA5}">
                      <a16:colId xmlns:a16="http://schemas.microsoft.com/office/drawing/2014/main" val="2689332390"/>
                    </a:ext>
                  </a:extLst>
                </a:gridCol>
                <a:gridCol w="1436561">
                  <a:extLst>
                    <a:ext uri="{9D8B030D-6E8A-4147-A177-3AD203B41FA5}">
                      <a16:colId xmlns:a16="http://schemas.microsoft.com/office/drawing/2014/main" val="1115473769"/>
                    </a:ext>
                  </a:extLst>
                </a:gridCol>
                <a:gridCol w="1054418">
                  <a:extLst>
                    <a:ext uri="{9D8B030D-6E8A-4147-A177-3AD203B41FA5}">
                      <a16:colId xmlns:a16="http://schemas.microsoft.com/office/drawing/2014/main" val="884728674"/>
                    </a:ext>
                  </a:extLst>
                </a:gridCol>
                <a:gridCol w="2422843">
                  <a:extLst>
                    <a:ext uri="{9D8B030D-6E8A-4147-A177-3AD203B41FA5}">
                      <a16:colId xmlns:a16="http://schemas.microsoft.com/office/drawing/2014/main" val="3281908543"/>
                    </a:ext>
                  </a:extLst>
                </a:gridCol>
              </a:tblGrid>
              <a:tr h="370840">
                <a:tc>
                  <a:txBody>
                    <a:bodyPr/>
                    <a:lstStyle/>
                    <a:p>
                      <a:r>
                        <a:rPr kumimoji="1" lang="en-US" altLang="ja-JP" sz="1600" dirty="0"/>
                        <a:t>L/N</a:t>
                      </a:r>
                      <a:endParaRPr kumimoji="1" lang="ja-JP" altLang="en-US" sz="1600" dirty="0"/>
                    </a:p>
                  </a:txBody>
                  <a:tcPr/>
                </a:tc>
                <a:tc>
                  <a:txBody>
                    <a:bodyPr/>
                    <a:lstStyle/>
                    <a:p>
                      <a:r>
                        <a:rPr kumimoji="1" lang="ja-JP" altLang="en-US" sz="1600" dirty="0"/>
                        <a:t>メーカー</a:t>
                      </a:r>
                    </a:p>
                  </a:txBody>
                  <a:tcPr/>
                </a:tc>
                <a:tc>
                  <a:txBody>
                    <a:bodyPr/>
                    <a:lstStyle/>
                    <a:p>
                      <a:r>
                        <a:rPr kumimoji="1" lang="ja-JP" altLang="en-US" sz="1600" dirty="0"/>
                        <a:t>品名</a:t>
                      </a:r>
                    </a:p>
                  </a:txBody>
                  <a:tcPr/>
                </a:tc>
                <a:tc>
                  <a:txBody>
                    <a:bodyPr/>
                    <a:lstStyle/>
                    <a:p>
                      <a:r>
                        <a:rPr kumimoji="1" lang="ja-JP" altLang="en-US" sz="1600" dirty="0"/>
                        <a:t>型式</a:t>
                      </a:r>
                    </a:p>
                  </a:txBody>
                  <a:tcPr/>
                </a:tc>
                <a:tc>
                  <a:txBody>
                    <a:bodyPr/>
                    <a:lstStyle/>
                    <a:p>
                      <a:r>
                        <a:rPr kumimoji="1" lang="ja-JP" altLang="en-US" sz="1600" dirty="0"/>
                        <a:t>参考金額</a:t>
                      </a:r>
                    </a:p>
                  </a:txBody>
                  <a:tcPr/>
                </a:tc>
                <a:tc>
                  <a:txBody>
                    <a:bodyPr/>
                    <a:lstStyle/>
                    <a:p>
                      <a:r>
                        <a:rPr kumimoji="1" lang="ja-JP" altLang="en-US" sz="1600" dirty="0"/>
                        <a:t>備考</a:t>
                      </a:r>
                    </a:p>
                  </a:txBody>
                  <a:tcPr/>
                </a:tc>
                <a:extLst>
                  <a:ext uri="{0D108BD9-81ED-4DB2-BD59-A6C34878D82A}">
                    <a16:rowId xmlns:a16="http://schemas.microsoft.com/office/drawing/2014/main" val="1567091559"/>
                  </a:ext>
                </a:extLst>
              </a:tr>
              <a:tr h="370840">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NulSom</a:t>
                      </a:r>
                      <a:r>
                        <a:rPr kumimoji="1" lang="en-US" altLang="ja-JP" sz="1200" dirty="0">
                          <a:latin typeface="Meiryo UI" panose="020B0604030504040204" pitchFamily="50" charset="-128"/>
                          <a:ea typeface="Meiryo UI" panose="020B0604030504040204" pitchFamily="50" charset="-128"/>
                        </a:rPr>
                        <a:t> Inc.</a:t>
                      </a:r>
                    </a:p>
                    <a:p>
                      <a:r>
                        <a:rPr kumimoji="1" lang="ja-JP" altLang="en-US" sz="1200" dirty="0">
                          <a:latin typeface="Meiryo UI" panose="020B0604030504040204" pitchFamily="50" charset="-128"/>
                          <a:ea typeface="Meiryo UI" panose="020B0604030504040204" pitchFamily="50" charset="-128"/>
                        </a:rPr>
                        <a:t>購入は</a:t>
                      </a:r>
                      <a:r>
                        <a:rPr kumimoji="1" lang="en-US" altLang="ja-JP" sz="1200" dirty="0">
                          <a:latin typeface="Meiryo UI" panose="020B0604030504040204" pitchFamily="50" charset="-128"/>
                          <a:ea typeface="Meiryo UI" panose="020B0604030504040204" pitchFamily="50" charset="-128"/>
                        </a:rPr>
                        <a:t>Amazon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to TTL</a:t>
                      </a:r>
                      <a:r>
                        <a:rPr lang="ja-JP" altLang="en-US" sz="1200" dirty="0">
                          <a:latin typeface="Meiryo UI" panose="020B0604030504040204" pitchFamily="50" charset="-128"/>
                          <a:ea typeface="Meiryo UI" panose="020B0604030504040204" pitchFamily="50" charset="-128"/>
                        </a:rPr>
                        <a:t>レベル変換モジュール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NS-RS232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2,500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メーカーが違っても</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開発時に購入したメーカを記載</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3909878"/>
                  </a:ext>
                </a:extLst>
              </a:tr>
              <a:tr h="370840">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Seeed</a:t>
                      </a:r>
                      <a:r>
                        <a:rPr kumimoji="1" lang="en-US" altLang="ja-JP" sz="1200" b="0" i="0" kern="1200" dirty="0">
                          <a:solidFill>
                            <a:schemeClr val="dk1"/>
                          </a:solidFill>
                          <a:effectLst/>
                          <a:latin typeface="Meiryo UI" panose="020B0604030504040204" pitchFamily="50" charset="-128"/>
                          <a:ea typeface="Meiryo UI" panose="020B0604030504040204" pitchFamily="50" charset="-128"/>
                          <a:cs typeface="+mn-cs"/>
                        </a:rPr>
                        <a:t> Studio</a:t>
                      </a:r>
                    </a:p>
                    <a:p>
                      <a:r>
                        <a:rPr kumimoji="1" lang="ja-JP" altLang="en-US" sz="1200" b="0" i="0" kern="1200" dirty="0">
                          <a:solidFill>
                            <a:schemeClr val="dk1"/>
                          </a:solidFill>
                          <a:effectLst/>
                          <a:latin typeface="Meiryo UI" panose="020B0604030504040204" pitchFamily="50" charset="-128"/>
                          <a:ea typeface="Meiryo UI" panose="020B0604030504040204" pitchFamily="50" charset="-128"/>
                          <a:cs typeface="+mn-cs"/>
                        </a:rPr>
                        <a:t>購入はスイッチサイエンスまたは秋月電子通商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Seeeduino</a:t>
                      </a:r>
                      <a:r>
                        <a:rPr kumimoji="1" lang="en-US" altLang="ja-JP" sz="1200" dirty="0">
                          <a:latin typeface="Meiryo UI" panose="020B0604030504040204" pitchFamily="50" charset="-128"/>
                          <a:ea typeface="Meiryo UI" panose="020B0604030504040204" pitchFamily="50" charset="-128"/>
                        </a:rPr>
                        <a:t> XINO</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en-US" altLang="ja-JP" sz="1200" dirty="0">
                          <a:latin typeface="Meiryo UI" panose="020B0604030504040204" pitchFamily="50" charset="-128"/>
                          <a:ea typeface="Meiryo UI" panose="020B0604030504040204" pitchFamily="50" charset="-128"/>
                        </a:rPr>
                        <a:t>850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497503"/>
                  </a:ext>
                </a:extLst>
              </a:tr>
              <a:tr h="370840">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機器を入れるケース</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39783301"/>
                  </a:ext>
                </a:extLst>
              </a:tr>
              <a:tr h="370840">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どこでも</a:t>
                      </a:r>
                      <a:r>
                        <a:rPr kumimoji="1" lang="en-US" altLang="ja-JP" sz="1200" dirty="0">
                          <a:latin typeface="Meiryo UI" panose="020B0604030504040204" pitchFamily="50" charset="-128"/>
                          <a:ea typeface="Meiryo UI" panose="020B0604030504040204" pitchFamily="50" charset="-128"/>
                        </a:rPr>
                        <a:t>OK</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電線</a:t>
                      </a:r>
                    </a:p>
                  </a:txBody>
                  <a:tcPr/>
                </a:tc>
                <a:tc>
                  <a:txBody>
                    <a:bodyPr/>
                    <a:lstStyle/>
                    <a:p>
                      <a:r>
                        <a:rPr kumimoji="1" lang="en-US" altLang="ja-JP" sz="1200" dirty="0">
                          <a:latin typeface="Meiryo UI" panose="020B0604030504040204" pitchFamily="50" charset="-128"/>
                          <a:ea typeface="Meiryo UI" panose="020B0604030504040204" pitchFamily="50" charset="-128"/>
                        </a:rPr>
                        <a:t>AWG26</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28</a:t>
                      </a:r>
                      <a:r>
                        <a:rPr kumimoji="1" lang="ja-JP" altLang="en-US" sz="1200" dirty="0">
                          <a:latin typeface="Meiryo UI" panose="020B0604030504040204" pitchFamily="50" charset="-128"/>
                          <a:ea typeface="Meiryo UI" panose="020B0604030504040204" pitchFamily="50" charset="-128"/>
                        </a:rPr>
                        <a:t>程度</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200</a:t>
                      </a:r>
                      <a:r>
                        <a:rPr kumimoji="1" lang="ja-JP" altLang="en-US" sz="1200" dirty="0">
                          <a:latin typeface="Meiryo UI" panose="020B0604030504040204" pitchFamily="50" charset="-128"/>
                          <a:ea typeface="Meiryo UI" panose="020B0604030504040204" pitchFamily="50" charset="-128"/>
                        </a:rPr>
                        <a:t>㎜程度</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34813655"/>
                  </a:ext>
                </a:extLst>
              </a:tr>
              <a:tr h="370840">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ダイソー</a:t>
                      </a:r>
                    </a:p>
                  </a:txBody>
                  <a:tcPr/>
                </a:tc>
                <a:tc>
                  <a:txBody>
                    <a:bodyPr/>
                    <a:lstStyle/>
                    <a:p>
                      <a:r>
                        <a:rPr kumimoji="1" lang="ja-JP" altLang="en-US" sz="1200" dirty="0">
                          <a:latin typeface="Meiryo UI" panose="020B0604030504040204" pitchFamily="50" charset="-128"/>
                          <a:ea typeface="Meiryo UI" panose="020B0604030504040204" pitchFamily="50" charset="-128"/>
                        </a:rPr>
                        <a:t>グルーガン　透明</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649020"/>
                  </a:ext>
                </a:extLst>
              </a:tr>
            </a:tbl>
          </a:graphicData>
        </a:graphic>
      </p:graphicFrame>
    </p:spTree>
    <p:extLst>
      <p:ext uri="{BB962C8B-B14F-4D97-AF65-F5344CB8AC3E}">
        <p14:creationId xmlns:p14="http://schemas.microsoft.com/office/powerpoint/2010/main" val="243617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260FEE5E-7DD2-FA82-2943-BE75BF6B7DBB}"/>
              </a:ext>
            </a:extLst>
          </p:cNvPr>
          <p:cNvSpPr txBox="1"/>
          <p:nvPr/>
        </p:nvSpPr>
        <p:spPr>
          <a:xfrm>
            <a:off x="596404" y="674121"/>
            <a:ext cx="3975596"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６</a:t>
            </a:r>
            <a:r>
              <a:rPr lang="en-US" altLang="ja-JP" b="1" dirty="0">
                <a:latin typeface="Meiryo UI" panose="020B0604030504040204" pitchFamily="50" charset="-128"/>
                <a:ea typeface="Meiryo UI" panose="020B0604030504040204" pitchFamily="50" charset="-128"/>
              </a:rPr>
              <a:t>.H/W</a:t>
            </a:r>
            <a:r>
              <a:rPr kumimoji="1" lang="ja-JP" altLang="en-US" b="1" dirty="0">
                <a:latin typeface="Meiryo UI" panose="020B0604030504040204" pitchFamily="50" charset="-128"/>
                <a:ea typeface="Meiryo UI" panose="020B0604030504040204" pitchFamily="50" charset="-128"/>
              </a:rPr>
              <a:t>の</a:t>
            </a:r>
            <a:r>
              <a:rPr lang="ja-JP" altLang="en-US" b="1" dirty="0">
                <a:latin typeface="Meiryo UI" panose="020B0604030504040204" pitchFamily="50" charset="-128"/>
                <a:ea typeface="Meiryo UI" panose="020B0604030504040204" pitchFamily="50" charset="-128"/>
              </a:rPr>
              <a:t>接続とブロックごとの機能</a:t>
            </a:r>
            <a:endParaRPr kumimoji="1" lang="en-US" altLang="ja-JP" b="1" dirty="0">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8CD88721-CBB0-6A08-F97E-7FAD2E272C8D}"/>
              </a:ext>
            </a:extLst>
          </p:cNvPr>
          <p:cNvSpPr/>
          <p:nvPr/>
        </p:nvSpPr>
        <p:spPr>
          <a:xfrm>
            <a:off x="3076202" y="1300807"/>
            <a:ext cx="5309061" cy="26260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1E382200-2B9C-D8F2-3757-0D3A6B7E87AD}"/>
              </a:ext>
            </a:extLst>
          </p:cNvPr>
          <p:cNvSpPr/>
          <p:nvPr/>
        </p:nvSpPr>
        <p:spPr>
          <a:xfrm>
            <a:off x="2863069" y="2075786"/>
            <a:ext cx="334309" cy="11709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B1F2776F-200D-80C1-3D51-25A664274FA1}"/>
              </a:ext>
            </a:extLst>
          </p:cNvPr>
          <p:cNvSpPr/>
          <p:nvPr/>
        </p:nvSpPr>
        <p:spPr>
          <a:xfrm>
            <a:off x="3672420" y="1608829"/>
            <a:ext cx="1219200" cy="176234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090C16F1-DC45-588E-ADB1-C00333A5C4A1}"/>
              </a:ext>
            </a:extLst>
          </p:cNvPr>
          <p:cNvSpPr/>
          <p:nvPr/>
        </p:nvSpPr>
        <p:spPr>
          <a:xfrm>
            <a:off x="4747242" y="2118742"/>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1B1E2085-503A-10D8-D8C5-8CAF3431AEB6}"/>
              </a:ext>
            </a:extLst>
          </p:cNvPr>
          <p:cNvSpPr/>
          <p:nvPr/>
        </p:nvSpPr>
        <p:spPr>
          <a:xfrm>
            <a:off x="4747242" y="2543857"/>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3DB355BA-219B-0D4F-A4D6-8638C46D027E}"/>
              </a:ext>
            </a:extLst>
          </p:cNvPr>
          <p:cNvSpPr/>
          <p:nvPr/>
        </p:nvSpPr>
        <p:spPr>
          <a:xfrm>
            <a:off x="4747242" y="2968972"/>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92D0BB4-F1AD-CF90-8C0B-4DEFF166DBF7}"/>
              </a:ext>
            </a:extLst>
          </p:cNvPr>
          <p:cNvSpPr/>
          <p:nvPr/>
        </p:nvSpPr>
        <p:spPr>
          <a:xfrm>
            <a:off x="3481371" y="2118742"/>
            <a:ext cx="297546"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A2ADCFD5-1BE2-7B52-6B73-9AA5C0AACC92}"/>
              </a:ext>
            </a:extLst>
          </p:cNvPr>
          <p:cNvSpPr/>
          <p:nvPr/>
        </p:nvSpPr>
        <p:spPr>
          <a:xfrm>
            <a:off x="3481371" y="2545043"/>
            <a:ext cx="297546" cy="2245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D08C3A5A-49EE-B4E0-A1BA-42E48C04E9CD}"/>
              </a:ext>
            </a:extLst>
          </p:cNvPr>
          <p:cNvSpPr/>
          <p:nvPr/>
        </p:nvSpPr>
        <p:spPr>
          <a:xfrm>
            <a:off x="3481371" y="2968972"/>
            <a:ext cx="297546"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1125269-2AF3-C995-25A6-B0DE3B294D0C}"/>
              </a:ext>
            </a:extLst>
          </p:cNvPr>
          <p:cNvSpPr txBox="1"/>
          <p:nvPr/>
        </p:nvSpPr>
        <p:spPr>
          <a:xfrm>
            <a:off x="3005675" y="3408935"/>
            <a:ext cx="2670798"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to TTL</a:t>
            </a:r>
            <a:r>
              <a:rPr lang="ja-JP" altLang="en-US" sz="1200" dirty="0">
                <a:latin typeface="Meiryo UI" panose="020B0604030504040204" pitchFamily="50" charset="-128"/>
                <a:ea typeface="Meiryo UI" panose="020B0604030504040204" pitchFamily="50" charset="-128"/>
              </a:rPr>
              <a:t>レベル変換モジュール</a:t>
            </a:r>
            <a:endParaRPr lang="en-US" altLang="ja-JP" sz="1200" dirty="0">
              <a:latin typeface="Meiryo UI" panose="020B0604030504040204" pitchFamily="50" charset="-128"/>
              <a:ea typeface="Meiryo UI" panose="020B0604030504040204" pitchFamily="50" charset="-128"/>
            </a:endParaRPr>
          </a:p>
          <a:p>
            <a:pPr algn="ctr"/>
            <a:r>
              <a:rPr lang="en-US" altLang="ja-JP" sz="1200" b="0" i="0" dirty="0">
                <a:solidFill>
                  <a:srgbClr val="0F1111"/>
                </a:solidFill>
                <a:effectLst/>
                <a:latin typeface="Hiragino Kaku Gothic ProN"/>
              </a:rPr>
              <a:t>NS-TRS232-02</a:t>
            </a:r>
            <a:endParaRPr lang="en-US" altLang="ja-JP" sz="12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94576C3-224F-6CA0-9427-BC466D9D7404}"/>
              </a:ext>
            </a:extLst>
          </p:cNvPr>
          <p:cNvSpPr txBox="1"/>
          <p:nvPr/>
        </p:nvSpPr>
        <p:spPr>
          <a:xfrm>
            <a:off x="4217852"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81FE96C-6782-5554-280C-F6EF088077EF}"/>
              </a:ext>
            </a:extLst>
          </p:cNvPr>
          <p:cNvSpPr txBox="1"/>
          <p:nvPr/>
        </p:nvSpPr>
        <p:spPr>
          <a:xfrm>
            <a:off x="4217852" y="2511248"/>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DC2BE5B-6B8B-59BB-0A93-D4C5A842DED1}"/>
              </a:ext>
            </a:extLst>
          </p:cNvPr>
          <p:cNvSpPr/>
          <p:nvPr/>
        </p:nvSpPr>
        <p:spPr>
          <a:xfrm>
            <a:off x="7036292" y="1608829"/>
            <a:ext cx="1219200" cy="176234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DFACD3DE-4391-1C16-F4F6-4B68B0A42AD0}"/>
              </a:ext>
            </a:extLst>
          </p:cNvPr>
          <p:cNvSpPr/>
          <p:nvPr/>
        </p:nvSpPr>
        <p:spPr>
          <a:xfrm>
            <a:off x="6845125" y="2118742"/>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19C880B4-3799-C893-CB66-3C90B1B3CCF5}"/>
              </a:ext>
            </a:extLst>
          </p:cNvPr>
          <p:cNvSpPr/>
          <p:nvPr/>
        </p:nvSpPr>
        <p:spPr>
          <a:xfrm>
            <a:off x="6845125" y="2543857"/>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52FF73EF-5270-6101-4CB5-D7CE2D0AB4F0}"/>
              </a:ext>
            </a:extLst>
          </p:cNvPr>
          <p:cNvSpPr/>
          <p:nvPr/>
        </p:nvSpPr>
        <p:spPr>
          <a:xfrm>
            <a:off x="6845125" y="2968972"/>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6959EF88-15CE-DF0B-0FD4-9B4294E17CB4}"/>
              </a:ext>
            </a:extLst>
          </p:cNvPr>
          <p:cNvSpPr txBox="1"/>
          <p:nvPr/>
        </p:nvSpPr>
        <p:spPr>
          <a:xfrm>
            <a:off x="6917634" y="3375325"/>
            <a:ext cx="1467629"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rPr>
              <a:t>マイコン</a:t>
            </a:r>
            <a:endParaRPr kumimoji="1" lang="en-US" altLang="ja-JP" sz="1400" dirty="0">
              <a:latin typeface="Meiryo UI" panose="020B0604030504040204" pitchFamily="50" charset="-128"/>
              <a:ea typeface="Meiryo UI" panose="020B0604030504040204" pitchFamily="50" charset="-128"/>
            </a:endParaRPr>
          </a:p>
          <a:p>
            <a:pPr algn="ctr"/>
            <a:r>
              <a:rPr lang="en-US" altLang="ja-JP" sz="1200" dirty="0" err="1">
                <a:latin typeface="Meiryo UI" panose="020B0604030504040204" pitchFamily="50" charset="-128"/>
                <a:ea typeface="Meiryo UI" panose="020B0604030504040204" pitchFamily="50" charset="-128"/>
              </a:rPr>
              <a:t>Seeeduino</a:t>
            </a:r>
            <a:r>
              <a:rPr lang="en-US" altLang="ja-JP" sz="1200" dirty="0">
                <a:latin typeface="Meiryo UI" panose="020B0604030504040204" pitchFamily="50" charset="-128"/>
                <a:ea typeface="Meiryo UI" panose="020B0604030504040204" pitchFamily="50" charset="-128"/>
              </a:rPr>
              <a:t> XINO</a:t>
            </a:r>
            <a:endParaRPr lang="en-US" altLang="ja-JP" sz="14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D260B303-1438-B41D-01FD-60208A62FFF8}"/>
              </a:ext>
            </a:extLst>
          </p:cNvPr>
          <p:cNvSpPr txBox="1"/>
          <p:nvPr/>
        </p:nvSpPr>
        <p:spPr>
          <a:xfrm>
            <a:off x="7141796"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96E88118-D9A3-9453-378C-F85A535DB725}"/>
              </a:ext>
            </a:extLst>
          </p:cNvPr>
          <p:cNvSpPr txBox="1"/>
          <p:nvPr/>
        </p:nvSpPr>
        <p:spPr>
          <a:xfrm>
            <a:off x="7141796" y="2511248"/>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cxnSp>
        <p:nvCxnSpPr>
          <p:cNvPr id="22" name="直線コネクタ 21">
            <a:extLst>
              <a:ext uri="{FF2B5EF4-FFF2-40B4-BE49-F238E27FC236}">
                <a16:creationId xmlns:a16="http://schemas.microsoft.com/office/drawing/2014/main" id="{1C9E17A3-3FDB-2C9B-406D-0D99DD566E26}"/>
              </a:ext>
            </a:extLst>
          </p:cNvPr>
          <p:cNvCxnSpPr>
            <a:cxnSpLocks/>
            <a:stCxn id="3" idx="3"/>
          </p:cNvCxnSpPr>
          <p:nvPr/>
        </p:nvCxnSpPr>
        <p:spPr>
          <a:xfrm>
            <a:off x="5041134" y="2231037"/>
            <a:ext cx="457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E32AE53-6937-B804-4459-F53D6783CDF8}"/>
              </a:ext>
            </a:extLst>
          </p:cNvPr>
          <p:cNvCxnSpPr>
            <a:cxnSpLocks/>
          </p:cNvCxnSpPr>
          <p:nvPr/>
        </p:nvCxnSpPr>
        <p:spPr>
          <a:xfrm>
            <a:off x="5027973" y="2655557"/>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9AF149B-816E-3070-98EE-8BE99FC30BC4}"/>
              </a:ext>
            </a:extLst>
          </p:cNvPr>
          <p:cNvCxnSpPr>
            <a:cxnSpLocks/>
          </p:cNvCxnSpPr>
          <p:nvPr/>
        </p:nvCxnSpPr>
        <p:spPr>
          <a:xfrm flipV="1">
            <a:off x="5473035" y="2243563"/>
            <a:ext cx="905192"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E7CC949-B691-EAB9-DEDC-1C5BDAED8832}"/>
              </a:ext>
            </a:extLst>
          </p:cNvPr>
          <p:cNvCxnSpPr>
            <a:cxnSpLocks/>
          </p:cNvCxnSpPr>
          <p:nvPr/>
        </p:nvCxnSpPr>
        <p:spPr>
          <a:xfrm>
            <a:off x="5498666" y="2243563"/>
            <a:ext cx="879561"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3689ED1-BB51-FD72-53A0-815E4DB6FBF3}"/>
              </a:ext>
            </a:extLst>
          </p:cNvPr>
          <p:cNvCxnSpPr>
            <a:cxnSpLocks/>
          </p:cNvCxnSpPr>
          <p:nvPr/>
        </p:nvCxnSpPr>
        <p:spPr>
          <a:xfrm>
            <a:off x="6378227" y="2232223"/>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228C6D2-E3FC-EDA3-0110-4BC200F06832}"/>
              </a:ext>
            </a:extLst>
          </p:cNvPr>
          <p:cNvCxnSpPr>
            <a:cxnSpLocks/>
          </p:cNvCxnSpPr>
          <p:nvPr/>
        </p:nvCxnSpPr>
        <p:spPr>
          <a:xfrm>
            <a:off x="6378227" y="2655557"/>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C6FBEBF-9A83-C00B-B39A-FE794FE4D387}"/>
              </a:ext>
            </a:extLst>
          </p:cNvPr>
          <p:cNvCxnSpPr>
            <a:cxnSpLocks/>
          </p:cNvCxnSpPr>
          <p:nvPr/>
        </p:nvCxnSpPr>
        <p:spPr>
          <a:xfrm>
            <a:off x="6378227" y="2127704"/>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55091346-B04D-B9F2-BC85-CB5CB8F4E895}"/>
              </a:ext>
            </a:extLst>
          </p:cNvPr>
          <p:cNvSpPr/>
          <p:nvPr/>
        </p:nvSpPr>
        <p:spPr>
          <a:xfrm>
            <a:off x="596404" y="1608829"/>
            <a:ext cx="1219200" cy="17623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D9961AD1-A096-F142-C77D-2BA88EF22E03}"/>
              </a:ext>
            </a:extLst>
          </p:cNvPr>
          <p:cNvSpPr txBox="1"/>
          <p:nvPr/>
        </p:nvSpPr>
        <p:spPr>
          <a:xfrm>
            <a:off x="397932" y="3332616"/>
            <a:ext cx="1772312"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秤</a:t>
            </a:r>
            <a:endParaRPr lang="en-US" altLang="ja-JP" sz="1600" dirty="0">
              <a:latin typeface="Meiryo UI" panose="020B0604030504040204" pitchFamily="50" charset="-128"/>
              <a:ea typeface="Meiryo UI" panose="020B0604030504040204" pitchFamily="50" charset="-128"/>
            </a:endParaRPr>
          </a:p>
          <a:p>
            <a:pPr algn="ctr"/>
            <a:r>
              <a:rPr lang="en-US" altLang="ja-JP" sz="1200" dirty="0" err="1">
                <a:latin typeface="Meiryo UI" panose="020B0604030504040204" pitchFamily="50" charset="-128"/>
                <a:ea typeface="Meiryo UI" panose="020B0604030504040204" pitchFamily="50" charset="-128"/>
              </a:rPr>
              <a:t>AandD</a:t>
            </a:r>
            <a:r>
              <a:rPr lang="ja-JP" altLang="en-US" sz="1200" dirty="0">
                <a:latin typeface="Meiryo UI" panose="020B0604030504040204" pitchFamily="50" charset="-128"/>
                <a:ea typeface="Meiryo UI" panose="020B0604030504040204" pitchFamily="50" charset="-128"/>
              </a:rPr>
              <a:t>　</a:t>
            </a:r>
            <a:r>
              <a:rPr lang="en-US" altLang="ja-JP" sz="1200" dirty="0" err="1">
                <a:latin typeface="Meiryo UI" panose="020B0604030504040204" pitchFamily="50" charset="-128"/>
                <a:ea typeface="Meiryo UI" panose="020B0604030504040204" pitchFamily="50" charset="-128"/>
              </a:rPr>
              <a:t>Fz-i</a:t>
            </a:r>
            <a:r>
              <a:rPr lang="ja-JP" altLang="en-US" sz="1200" dirty="0">
                <a:latin typeface="Meiryo UI" panose="020B0604030504040204" pitchFamily="50" charset="-128"/>
                <a:ea typeface="Meiryo UI" panose="020B0604030504040204" pitchFamily="50" charset="-128"/>
              </a:rPr>
              <a:t>シリーズ</a:t>
            </a:r>
            <a:endParaRPr lang="en-US" altLang="ja-JP" sz="16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91781013-6C9C-99B7-9893-F92F90873110}"/>
              </a:ext>
            </a:extLst>
          </p:cNvPr>
          <p:cNvSpPr txBox="1"/>
          <p:nvPr/>
        </p:nvSpPr>
        <p:spPr>
          <a:xfrm>
            <a:off x="3745968"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26AD4CF3-9197-C0AD-EE73-15C41E91F1B5}"/>
              </a:ext>
            </a:extLst>
          </p:cNvPr>
          <p:cNvSpPr txBox="1"/>
          <p:nvPr/>
        </p:nvSpPr>
        <p:spPr>
          <a:xfrm>
            <a:off x="3745968" y="2511248"/>
            <a:ext cx="641684" cy="307777"/>
          </a:xfrm>
          <a:prstGeom prst="rect">
            <a:avLst/>
          </a:prstGeom>
          <a:noFill/>
        </p:spPr>
        <p:txBody>
          <a:bodyPr wrap="square" rtlCol="0">
            <a:spAutoFit/>
          </a:bodyPr>
          <a:lstStyle/>
          <a:p>
            <a:pPr algn="ctr"/>
            <a:r>
              <a:rPr kumimoji="1" lang="en-US" altLang="ja-JP" sz="1400" dirty="0">
                <a:solidFill>
                  <a:schemeClr val="bg1">
                    <a:lumMod val="50000"/>
                  </a:schemeClr>
                </a:solidFill>
                <a:latin typeface="Meiryo UI" panose="020B0604030504040204" pitchFamily="50" charset="-128"/>
                <a:ea typeface="Meiryo UI" panose="020B0604030504040204" pitchFamily="50" charset="-128"/>
              </a:rPr>
              <a:t>TX</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cxnSp>
        <p:nvCxnSpPr>
          <p:cNvPr id="37" name="直線コネクタ 36">
            <a:extLst>
              <a:ext uri="{FF2B5EF4-FFF2-40B4-BE49-F238E27FC236}">
                <a16:creationId xmlns:a16="http://schemas.microsoft.com/office/drawing/2014/main" id="{74D6DB83-E220-EEB2-416A-D2FC5FCBA5F3}"/>
              </a:ext>
            </a:extLst>
          </p:cNvPr>
          <p:cNvCxnSpPr>
            <a:cxnSpLocks/>
          </p:cNvCxnSpPr>
          <p:nvPr/>
        </p:nvCxnSpPr>
        <p:spPr>
          <a:xfrm>
            <a:off x="2051208" y="2232223"/>
            <a:ext cx="1430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D04F4B2-36F7-6F16-6511-F8DA91C351D2}"/>
              </a:ext>
            </a:extLst>
          </p:cNvPr>
          <p:cNvCxnSpPr>
            <a:cxnSpLocks/>
          </p:cNvCxnSpPr>
          <p:nvPr/>
        </p:nvCxnSpPr>
        <p:spPr>
          <a:xfrm>
            <a:off x="2051208" y="2655557"/>
            <a:ext cx="143016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5FB9E928-00C2-CDF0-B8C8-7DD522EAFB5C}"/>
              </a:ext>
            </a:extLst>
          </p:cNvPr>
          <p:cNvSpPr txBox="1"/>
          <p:nvPr/>
        </p:nvSpPr>
        <p:spPr>
          <a:xfrm>
            <a:off x="1088425" y="2055870"/>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FF5F4B53-4FF1-50F7-C359-073A972E8717}"/>
              </a:ext>
            </a:extLst>
          </p:cNvPr>
          <p:cNvSpPr txBox="1"/>
          <p:nvPr/>
        </p:nvSpPr>
        <p:spPr>
          <a:xfrm>
            <a:off x="1088425" y="2482386"/>
            <a:ext cx="641684" cy="307777"/>
          </a:xfrm>
          <a:prstGeom prst="rect">
            <a:avLst/>
          </a:prstGeom>
          <a:noFill/>
        </p:spPr>
        <p:txBody>
          <a:bodyPr wrap="square" rtlCol="0">
            <a:spAutoFit/>
          </a:bodyPr>
          <a:lstStyle/>
          <a:p>
            <a:pPr algn="ctr"/>
            <a:r>
              <a:rPr lang="en-US" altLang="ja-JP" sz="1400" dirty="0">
                <a:solidFill>
                  <a:schemeClr val="bg1">
                    <a:lumMod val="50000"/>
                  </a:schemeClr>
                </a:solidFill>
                <a:latin typeface="Meiryo UI" panose="020B0604030504040204" pitchFamily="50" charset="-128"/>
                <a:ea typeface="Meiryo UI" panose="020B0604030504040204" pitchFamily="50" charset="-128"/>
              </a:rPr>
              <a:t>RX</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0804C0EA-4727-8CE9-3B9D-067D28BD7EC6}"/>
              </a:ext>
            </a:extLst>
          </p:cNvPr>
          <p:cNvSpPr/>
          <p:nvPr/>
        </p:nvSpPr>
        <p:spPr>
          <a:xfrm>
            <a:off x="9824450" y="1608829"/>
            <a:ext cx="1670702" cy="17623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D84F99BE-5858-2E43-CB92-500DC395E5B7}"/>
              </a:ext>
            </a:extLst>
          </p:cNvPr>
          <p:cNvSpPr txBox="1"/>
          <p:nvPr/>
        </p:nvSpPr>
        <p:spPr>
          <a:xfrm>
            <a:off x="9823946" y="3332616"/>
            <a:ext cx="1671206"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Windows PC</a:t>
            </a:r>
            <a:endParaRPr kumimoji="1" lang="en-US" altLang="ja-JP" sz="16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FA97868A-CB9D-7151-D3DF-CEDED11B323C}"/>
              </a:ext>
            </a:extLst>
          </p:cNvPr>
          <p:cNvSpPr txBox="1"/>
          <p:nvPr/>
        </p:nvSpPr>
        <p:spPr>
          <a:xfrm>
            <a:off x="1072147"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4C07E1FE-98FD-FA5F-F689-8EE9C3D7CB8F}"/>
              </a:ext>
            </a:extLst>
          </p:cNvPr>
          <p:cNvSpPr txBox="1"/>
          <p:nvPr/>
        </p:nvSpPr>
        <p:spPr>
          <a:xfrm>
            <a:off x="3738988"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434EECBD-38E4-36EA-6B34-C4C874C514E5}"/>
              </a:ext>
            </a:extLst>
          </p:cNvPr>
          <p:cNvSpPr txBox="1"/>
          <p:nvPr/>
        </p:nvSpPr>
        <p:spPr>
          <a:xfrm>
            <a:off x="4204209"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56414BA3-7803-F7AF-E406-1818C2250111}"/>
              </a:ext>
            </a:extLst>
          </p:cNvPr>
          <p:cNvSpPr txBox="1"/>
          <p:nvPr/>
        </p:nvSpPr>
        <p:spPr>
          <a:xfrm>
            <a:off x="7104446"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6E645CCA-7D06-183A-AB68-6C6B38B4A091}"/>
              </a:ext>
            </a:extLst>
          </p:cNvPr>
          <p:cNvSpPr txBox="1"/>
          <p:nvPr/>
        </p:nvSpPr>
        <p:spPr>
          <a:xfrm>
            <a:off x="7652179" y="2935000"/>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cxnSp>
        <p:nvCxnSpPr>
          <p:cNvPr id="48" name="直線コネクタ 47">
            <a:extLst>
              <a:ext uri="{FF2B5EF4-FFF2-40B4-BE49-F238E27FC236}">
                <a16:creationId xmlns:a16="http://schemas.microsoft.com/office/drawing/2014/main" id="{590DABA3-A5F5-8527-2738-B3EC42DE60D1}"/>
              </a:ext>
            </a:extLst>
          </p:cNvPr>
          <p:cNvCxnSpPr>
            <a:cxnSpLocks/>
          </p:cNvCxnSpPr>
          <p:nvPr/>
        </p:nvCxnSpPr>
        <p:spPr>
          <a:xfrm>
            <a:off x="2051208" y="3073499"/>
            <a:ext cx="14301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9A57FA2-B1F7-ED40-C1A6-EF6A0D856B54}"/>
              </a:ext>
            </a:extLst>
          </p:cNvPr>
          <p:cNvCxnSpPr>
            <a:cxnSpLocks/>
          </p:cNvCxnSpPr>
          <p:nvPr/>
        </p:nvCxnSpPr>
        <p:spPr>
          <a:xfrm>
            <a:off x="5027973" y="3073499"/>
            <a:ext cx="18086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5B156C5-4F3E-F959-1581-AF78BB03D139}"/>
              </a:ext>
            </a:extLst>
          </p:cNvPr>
          <p:cNvCxnSpPr>
            <a:cxnSpLocks/>
          </p:cNvCxnSpPr>
          <p:nvPr/>
        </p:nvCxnSpPr>
        <p:spPr>
          <a:xfrm>
            <a:off x="8561184" y="3073499"/>
            <a:ext cx="125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2459578-DCEC-A316-72EF-37BF16B0789E}"/>
              </a:ext>
            </a:extLst>
          </p:cNvPr>
          <p:cNvCxnSpPr>
            <a:cxnSpLocks/>
          </p:cNvCxnSpPr>
          <p:nvPr/>
        </p:nvCxnSpPr>
        <p:spPr>
          <a:xfrm>
            <a:off x="8561184" y="2645265"/>
            <a:ext cx="12522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C43CD94-C9E4-E5B7-2716-7E642450B3FA}"/>
              </a:ext>
            </a:extLst>
          </p:cNvPr>
          <p:cNvCxnSpPr>
            <a:cxnSpLocks/>
          </p:cNvCxnSpPr>
          <p:nvPr/>
        </p:nvCxnSpPr>
        <p:spPr>
          <a:xfrm>
            <a:off x="8561184" y="2243563"/>
            <a:ext cx="1252238"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B8C757EE-E449-2A33-1B4A-E02C8AB4AD11}"/>
              </a:ext>
            </a:extLst>
          </p:cNvPr>
          <p:cNvSpPr/>
          <p:nvPr/>
        </p:nvSpPr>
        <p:spPr>
          <a:xfrm>
            <a:off x="4747242" y="1703188"/>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DABDC1FC-E4DF-137A-B259-9D938BA69879}"/>
              </a:ext>
            </a:extLst>
          </p:cNvPr>
          <p:cNvSpPr/>
          <p:nvPr/>
        </p:nvSpPr>
        <p:spPr>
          <a:xfrm>
            <a:off x="6845125" y="1703188"/>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59" name="直線コネクタ 58">
            <a:extLst>
              <a:ext uri="{FF2B5EF4-FFF2-40B4-BE49-F238E27FC236}">
                <a16:creationId xmlns:a16="http://schemas.microsoft.com/office/drawing/2014/main" id="{636D8CBD-AA5A-B801-F413-441DBE2707F6}"/>
              </a:ext>
            </a:extLst>
          </p:cNvPr>
          <p:cNvCxnSpPr>
            <a:cxnSpLocks/>
          </p:cNvCxnSpPr>
          <p:nvPr/>
        </p:nvCxnSpPr>
        <p:spPr>
          <a:xfrm>
            <a:off x="8561184" y="1794829"/>
            <a:ext cx="125223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1B4BA45C-EA48-2792-5FBD-C6EAB528AFCF}"/>
              </a:ext>
            </a:extLst>
          </p:cNvPr>
          <p:cNvSpPr txBox="1"/>
          <p:nvPr/>
        </p:nvSpPr>
        <p:spPr>
          <a:xfrm>
            <a:off x="4214271" y="1689693"/>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3.3v</a:t>
            </a:r>
            <a:endParaRPr kumimoji="1" lang="ja-JP" altLang="en-US"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FE31E816-D7A9-82DA-EB40-ADC8848AA50F}"/>
              </a:ext>
            </a:extLst>
          </p:cNvPr>
          <p:cNvSpPr txBox="1"/>
          <p:nvPr/>
        </p:nvSpPr>
        <p:spPr>
          <a:xfrm>
            <a:off x="7104446" y="1689693"/>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3.3v</a:t>
            </a:r>
            <a:endParaRPr kumimoji="1" lang="ja-JP" altLang="en-US"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C3F8556A-81BC-E605-43A3-C0BA0CD01552}"/>
              </a:ext>
            </a:extLst>
          </p:cNvPr>
          <p:cNvSpPr txBox="1"/>
          <p:nvPr/>
        </p:nvSpPr>
        <p:spPr>
          <a:xfrm>
            <a:off x="7654854" y="1689693"/>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B319D0FA-22B3-5FF7-869D-B8AB6ED88F62}"/>
              </a:ext>
            </a:extLst>
          </p:cNvPr>
          <p:cNvCxnSpPr>
            <a:cxnSpLocks/>
          </p:cNvCxnSpPr>
          <p:nvPr/>
        </p:nvCxnSpPr>
        <p:spPr>
          <a:xfrm>
            <a:off x="5027973" y="1794829"/>
            <a:ext cx="180868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0D472D0-B628-FF27-293D-26D47F4D4167}"/>
              </a:ext>
            </a:extLst>
          </p:cNvPr>
          <p:cNvSpPr txBox="1"/>
          <p:nvPr/>
        </p:nvSpPr>
        <p:spPr>
          <a:xfrm>
            <a:off x="7654854" y="2077145"/>
            <a:ext cx="58119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D+</a:t>
            </a:r>
            <a:endParaRPr kumimoji="1" lang="ja-JP" altLang="en-US"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857574EA-80BB-939C-5293-A87838DF0AD6}"/>
              </a:ext>
            </a:extLst>
          </p:cNvPr>
          <p:cNvSpPr txBox="1"/>
          <p:nvPr/>
        </p:nvSpPr>
        <p:spPr>
          <a:xfrm>
            <a:off x="7654854" y="2504190"/>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D-</a:t>
            </a:r>
            <a:endParaRPr kumimoji="1" lang="ja-JP" altLang="en-US" sz="1600" dirty="0">
              <a:latin typeface="Meiryo UI" panose="020B0604030504040204" pitchFamily="50" charset="-128"/>
              <a:ea typeface="Meiryo UI" panose="020B0604030504040204" pitchFamily="50" charset="-128"/>
            </a:endParaRPr>
          </a:p>
        </p:txBody>
      </p:sp>
      <p:sp>
        <p:nvSpPr>
          <p:cNvPr id="69" name="テキスト ボックス 68">
            <a:extLst>
              <a:ext uri="{FF2B5EF4-FFF2-40B4-BE49-F238E27FC236}">
                <a16:creationId xmlns:a16="http://schemas.microsoft.com/office/drawing/2014/main" id="{233AF600-D53E-9677-C7BF-9042BA973F7D}"/>
              </a:ext>
            </a:extLst>
          </p:cNvPr>
          <p:cNvSpPr txBox="1"/>
          <p:nvPr/>
        </p:nvSpPr>
        <p:spPr>
          <a:xfrm>
            <a:off x="8261598" y="820327"/>
            <a:ext cx="1670702"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a:p>
            <a:pPr algn="ctr"/>
            <a:r>
              <a:rPr kumimoji="1" lang="en-US" altLang="ja-JP" sz="1200" dirty="0" err="1">
                <a:latin typeface="Meiryo UI" panose="020B0604030504040204" pitchFamily="50" charset="-128"/>
                <a:ea typeface="Meiryo UI" panose="020B0604030504040204" pitchFamily="50" charset="-128"/>
              </a:rPr>
              <a:t>TypeA</a:t>
            </a:r>
            <a:r>
              <a:rPr kumimoji="1" lang="en-US" altLang="ja-JP" sz="1200" dirty="0">
                <a:latin typeface="Meiryo UI" panose="020B0604030504040204" pitchFamily="50" charset="-128"/>
                <a:ea typeface="Meiryo UI" panose="020B0604030504040204" pitchFamily="50" charset="-128"/>
              </a:rPr>
              <a:t> to C</a:t>
            </a:r>
          </a:p>
        </p:txBody>
      </p:sp>
      <p:sp>
        <p:nvSpPr>
          <p:cNvPr id="70" name="テキスト ボックス 69">
            <a:extLst>
              <a:ext uri="{FF2B5EF4-FFF2-40B4-BE49-F238E27FC236}">
                <a16:creationId xmlns:a16="http://schemas.microsoft.com/office/drawing/2014/main" id="{3C46C55C-6612-971F-E0C6-88E78AC05726}"/>
              </a:ext>
            </a:extLst>
          </p:cNvPr>
          <p:cNvSpPr txBox="1"/>
          <p:nvPr/>
        </p:nvSpPr>
        <p:spPr>
          <a:xfrm>
            <a:off x="1206004" y="1123281"/>
            <a:ext cx="1826658"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9pin </a:t>
            </a:r>
            <a:r>
              <a:rPr kumimoji="1" lang="ja-JP" altLang="en-US" sz="1200" dirty="0">
                <a:latin typeface="Meiryo UI" panose="020B0604030504040204" pitchFamily="50" charset="-128"/>
                <a:ea typeface="Meiryo UI" panose="020B0604030504040204" pitchFamily="50" charset="-128"/>
              </a:rPr>
              <a:t>ストレート　メスーメス</a:t>
            </a:r>
            <a:endParaRPr kumimoji="1" lang="en-US" altLang="ja-JP" sz="1200" dirty="0">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6CF48304-3F6C-802C-9F38-574921034312}"/>
              </a:ext>
            </a:extLst>
          </p:cNvPr>
          <p:cNvSpPr txBox="1"/>
          <p:nvPr/>
        </p:nvSpPr>
        <p:spPr>
          <a:xfrm>
            <a:off x="2790089" y="2075785"/>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②</a:t>
            </a:r>
          </a:p>
        </p:txBody>
      </p:sp>
      <p:sp>
        <p:nvSpPr>
          <p:cNvPr id="75" name="テキスト ボックス 74">
            <a:extLst>
              <a:ext uri="{FF2B5EF4-FFF2-40B4-BE49-F238E27FC236}">
                <a16:creationId xmlns:a16="http://schemas.microsoft.com/office/drawing/2014/main" id="{FB2B0D75-D392-0340-1D90-C81E3A560BF9}"/>
              </a:ext>
            </a:extLst>
          </p:cNvPr>
          <p:cNvSpPr txBox="1"/>
          <p:nvPr/>
        </p:nvSpPr>
        <p:spPr>
          <a:xfrm>
            <a:off x="2790089" y="2490000"/>
            <a:ext cx="462997" cy="307777"/>
          </a:xfrm>
          <a:prstGeom prst="rect">
            <a:avLst/>
          </a:prstGeom>
          <a:noFill/>
        </p:spPr>
        <p:txBody>
          <a:bodyPr wrap="square" rtlCol="0">
            <a:spAutoFit/>
          </a:bodyPr>
          <a:lstStyle/>
          <a:p>
            <a:pPr algn="ctr"/>
            <a:r>
              <a:rPr lang="ja-JP" altLang="en-US" sz="1400" dirty="0">
                <a:solidFill>
                  <a:schemeClr val="bg1">
                    <a:lumMod val="50000"/>
                  </a:schemeClr>
                </a:solidFill>
                <a:latin typeface="Meiryo UI" panose="020B0604030504040204" pitchFamily="50" charset="-128"/>
                <a:ea typeface="Meiryo UI" panose="020B0604030504040204" pitchFamily="50" charset="-128"/>
              </a:rPr>
              <a:t>③</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022299E2-B6BE-7C57-2341-599DE464AF71}"/>
              </a:ext>
            </a:extLst>
          </p:cNvPr>
          <p:cNvSpPr txBox="1"/>
          <p:nvPr/>
        </p:nvSpPr>
        <p:spPr>
          <a:xfrm>
            <a:off x="2790089" y="2922031"/>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⑤</a:t>
            </a:r>
          </a:p>
        </p:txBody>
      </p:sp>
      <p:sp>
        <p:nvSpPr>
          <p:cNvPr id="78" name="テキスト ボックス 77">
            <a:extLst>
              <a:ext uri="{FF2B5EF4-FFF2-40B4-BE49-F238E27FC236}">
                <a16:creationId xmlns:a16="http://schemas.microsoft.com/office/drawing/2014/main" id="{205174F0-15CC-1318-04ED-5959B82719C5}"/>
              </a:ext>
            </a:extLst>
          </p:cNvPr>
          <p:cNvSpPr txBox="1"/>
          <p:nvPr/>
        </p:nvSpPr>
        <p:spPr>
          <a:xfrm>
            <a:off x="5027432" y="1469065"/>
            <a:ext cx="1802159"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AWG26</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09B266A2-6559-44E5-C4F9-309B96283B7D}"/>
              </a:ext>
            </a:extLst>
          </p:cNvPr>
          <p:cNvSpPr txBox="1"/>
          <p:nvPr/>
        </p:nvSpPr>
        <p:spPr>
          <a:xfrm>
            <a:off x="3158095" y="1300753"/>
            <a:ext cx="908715" cy="307777"/>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開発範囲</a:t>
            </a:r>
            <a:endParaRPr kumimoji="1" lang="ja-JP" altLang="en-US" sz="1400" dirty="0">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B6529250-F613-F537-1F1F-36F80006EED9}"/>
              </a:ext>
            </a:extLst>
          </p:cNvPr>
          <p:cNvSpPr/>
          <p:nvPr/>
        </p:nvSpPr>
        <p:spPr>
          <a:xfrm>
            <a:off x="1703453" y="2075786"/>
            <a:ext cx="334309" cy="11709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43AD8208-17F0-49FE-7D94-AFD2920E0A97}"/>
              </a:ext>
            </a:extLst>
          </p:cNvPr>
          <p:cNvSpPr txBox="1"/>
          <p:nvPr/>
        </p:nvSpPr>
        <p:spPr>
          <a:xfrm>
            <a:off x="1623541" y="2075785"/>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②</a:t>
            </a:r>
          </a:p>
        </p:txBody>
      </p:sp>
      <p:sp>
        <p:nvSpPr>
          <p:cNvPr id="83" name="テキスト ボックス 82">
            <a:extLst>
              <a:ext uri="{FF2B5EF4-FFF2-40B4-BE49-F238E27FC236}">
                <a16:creationId xmlns:a16="http://schemas.microsoft.com/office/drawing/2014/main" id="{6C5B2CB1-414D-38F0-D8E7-A204500D1FA3}"/>
              </a:ext>
            </a:extLst>
          </p:cNvPr>
          <p:cNvSpPr txBox="1"/>
          <p:nvPr/>
        </p:nvSpPr>
        <p:spPr>
          <a:xfrm>
            <a:off x="1623541" y="2490000"/>
            <a:ext cx="462997" cy="307777"/>
          </a:xfrm>
          <a:prstGeom prst="rect">
            <a:avLst/>
          </a:prstGeom>
          <a:noFill/>
        </p:spPr>
        <p:txBody>
          <a:bodyPr wrap="square" rtlCol="0">
            <a:spAutoFit/>
          </a:bodyPr>
          <a:lstStyle/>
          <a:p>
            <a:pPr algn="ctr"/>
            <a:r>
              <a:rPr lang="ja-JP" altLang="en-US" sz="1400" dirty="0">
                <a:solidFill>
                  <a:schemeClr val="bg1">
                    <a:lumMod val="50000"/>
                  </a:schemeClr>
                </a:solidFill>
                <a:latin typeface="Meiryo UI" panose="020B0604030504040204" pitchFamily="50" charset="-128"/>
                <a:ea typeface="Meiryo UI" panose="020B0604030504040204" pitchFamily="50" charset="-128"/>
              </a:rPr>
              <a:t>③</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84" name="テキスト ボックス 83">
            <a:extLst>
              <a:ext uri="{FF2B5EF4-FFF2-40B4-BE49-F238E27FC236}">
                <a16:creationId xmlns:a16="http://schemas.microsoft.com/office/drawing/2014/main" id="{E37D36E9-0CBE-E9F7-EEDC-D750197B0862}"/>
              </a:ext>
            </a:extLst>
          </p:cNvPr>
          <p:cNvSpPr txBox="1"/>
          <p:nvPr/>
        </p:nvSpPr>
        <p:spPr>
          <a:xfrm>
            <a:off x="1623541" y="2922031"/>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⑤</a:t>
            </a:r>
          </a:p>
        </p:txBody>
      </p:sp>
      <p:sp>
        <p:nvSpPr>
          <p:cNvPr id="41" name="テキスト ボックス 40">
            <a:extLst>
              <a:ext uri="{FF2B5EF4-FFF2-40B4-BE49-F238E27FC236}">
                <a16:creationId xmlns:a16="http://schemas.microsoft.com/office/drawing/2014/main" id="{0E6B4D8E-221B-3497-E353-F98F2F98F1C3}"/>
              </a:ext>
            </a:extLst>
          </p:cNvPr>
          <p:cNvSpPr txBox="1"/>
          <p:nvPr/>
        </p:nvSpPr>
        <p:spPr>
          <a:xfrm>
            <a:off x="9950404" y="2055870"/>
            <a:ext cx="1555776" cy="830997"/>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デバイスマネージャーからは</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キーボードとして認識する。</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プラグ アンド プレイ</a:t>
            </a:r>
            <a:endParaRPr lang="en-US" altLang="ja-JP" sz="1200" dirty="0">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16BBB937-EB14-61DD-029A-3266BA426EF7}"/>
              </a:ext>
            </a:extLst>
          </p:cNvPr>
          <p:cNvCxnSpPr>
            <a:cxnSpLocks/>
          </p:cNvCxnSpPr>
          <p:nvPr/>
        </p:nvCxnSpPr>
        <p:spPr>
          <a:xfrm>
            <a:off x="2173774" y="2127704"/>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B1FC2EB-5B98-7EE1-C55E-83E733A70F70}"/>
              </a:ext>
            </a:extLst>
          </p:cNvPr>
          <p:cNvCxnSpPr>
            <a:cxnSpLocks/>
          </p:cNvCxnSpPr>
          <p:nvPr/>
        </p:nvCxnSpPr>
        <p:spPr>
          <a:xfrm>
            <a:off x="8896080" y="1534579"/>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吹き出し: 四角形 29">
            <a:extLst>
              <a:ext uri="{FF2B5EF4-FFF2-40B4-BE49-F238E27FC236}">
                <a16:creationId xmlns:a16="http://schemas.microsoft.com/office/drawing/2014/main" id="{5C33AA5A-E985-9F3E-95E8-3A51667BD24D}"/>
              </a:ext>
            </a:extLst>
          </p:cNvPr>
          <p:cNvSpPr/>
          <p:nvPr/>
        </p:nvSpPr>
        <p:spPr>
          <a:xfrm>
            <a:off x="727617" y="3817767"/>
            <a:ext cx="2717842" cy="740868"/>
          </a:xfrm>
          <a:prstGeom prst="wedgeRectCallout">
            <a:avLst>
              <a:gd name="adj1" fmla="val 27840"/>
              <a:gd name="adj2" fmla="val -117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err="1"/>
              <a:t>Dsub</a:t>
            </a:r>
            <a:r>
              <a:rPr kumimoji="1" lang="ja-JP" altLang="en-US" sz="1100" dirty="0"/>
              <a:t>の</a:t>
            </a:r>
            <a:r>
              <a:rPr kumimoji="1" lang="en-US" altLang="ja-JP" sz="1100" dirty="0"/>
              <a:t>3</a:t>
            </a:r>
            <a:r>
              <a:rPr kumimoji="1" lang="ja-JP" altLang="en-US" sz="1100" dirty="0"/>
              <a:t>番ピンの接続はするが、</a:t>
            </a:r>
            <a:r>
              <a:rPr kumimoji="1" lang="en-US" altLang="ja-JP" sz="1100" dirty="0"/>
              <a:t>PC</a:t>
            </a:r>
            <a:r>
              <a:rPr kumimoji="1" lang="ja-JP" altLang="en-US" sz="1100" dirty="0"/>
              <a:t>との接続に</a:t>
            </a:r>
            <a:r>
              <a:rPr kumimoji="1" lang="en-US" altLang="ja-JP" sz="1100" dirty="0"/>
              <a:t>HID</a:t>
            </a:r>
            <a:r>
              <a:rPr kumimoji="1" lang="ja-JP" altLang="en-US" sz="1100" dirty="0"/>
              <a:t>のため使用しない。</a:t>
            </a:r>
            <a:endParaRPr kumimoji="1" lang="en-US" altLang="ja-JP" sz="1100" dirty="0"/>
          </a:p>
          <a:p>
            <a:pPr algn="ctr"/>
            <a:r>
              <a:rPr kumimoji="1" lang="en-US" altLang="ja-JP" sz="1100" dirty="0"/>
              <a:t>(</a:t>
            </a:r>
            <a:r>
              <a:rPr kumimoji="1" lang="ja-JP" altLang="en-US" sz="1100" dirty="0"/>
              <a:t>ノイズによる誤作動防止</a:t>
            </a:r>
            <a:r>
              <a:rPr kumimoji="1" lang="en-US" altLang="ja-JP" sz="1100" dirty="0"/>
              <a:t>)</a:t>
            </a:r>
          </a:p>
          <a:p>
            <a:pPr algn="ctr"/>
            <a:r>
              <a:rPr kumimoji="1" lang="ja-JP" altLang="en-US" sz="1100" dirty="0"/>
              <a:t>受信のみなので</a:t>
            </a:r>
            <a:r>
              <a:rPr lang="en-US" altLang="ja-JP" sz="1100" dirty="0"/>
              <a:t>2</a:t>
            </a:r>
            <a:r>
              <a:rPr lang="ja-JP" altLang="en-US" sz="1100" dirty="0"/>
              <a:t>と</a:t>
            </a:r>
            <a:r>
              <a:rPr lang="en-US" altLang="ja-JP" sz="1100" dirty="0"/>
              <a:t>5</a:t>
            </a:r>
            <a:r>
              <a:rPr lang="ja-JP" altLang="en-US" sz="1100" dirty="0"/>
              <a:t>番ピンのみ利用</a:t>
            </a:r>
            <a:r>
              <a:rPr lang="ja-JP" altLang="en-US" sz="1200" dirty="0"/>
              <a:t>。</a:t>
            </a:r>
            <a:endParaRPr kumimoji="1" lang="ja-JP" altLang="en-US" sz="1200" dirty="0"/>
          </a:p>
        </p:txBody>
      </p:sp>
      <p:sp>
        <p:nvSpPr>
          <p:cNvPr id="40" name="テキスト ボックス 39">
            <a:extLst>
              <a:ext uri="{FF2B5EF4-FFF2-40B4-BE49-F238E27FC236}">
                <a16:creationId xmlns:a16="http://schemas.microsoft.com/office/drawing/2014/main" id="{7D5CBE4B-707B-A2CB-C768-8A26958DDC5F}"/>
              </a:ext>
            </a:extLst>
          </p:cNvPr>
          <p:cNvSpPr txBox="1"/>
          <p:nvPr/>
        </p:nvSpPr>
        <p:spPr>
          <a:xfrm>
            <a:off x="2464529" y="1591431"/>
            <a:ext cx="809061" cy="461665"/>
          </a:xfrm>
          <a:prstGeom prst="rect">
            <a:avLst/>
          </a:prstGeom>
          <a:noFill/>
        </p:spPr>
        <p:txBody>
          <a:bodyPr wrap="square" rtlCol="0">
            <a:spAutoFit/>
          </a:bodyPr>
          <a:lstStyle/>
          <a:p>
            <a:pPr algn="ctr"/>
            <a:r>
              <a:rPr kumimoji="1" lang="en-US" altLang="ja-JP" sz="1200" dirty="0" err="1">
                <a:latin typeface="Meiryo UI" panose="020B0604030504040204" pitchFamily="50" charset="-128"/>
                <a:ea typeface="Meiryo UI" panose="020B0604030504040204" pitchFamily="50" charset="-128"/>
              </a:rPr>
              <a:t>Dsub</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a:t>
            </a:r>
            <a:r>
              <a:rPr lang="en-US" altLang="ja-JP" sz="1200" dirty="0">
                <a:latin typeface="Meiryo UI" panose="020B0604030504040204" pitchFamily="50" charset="-128"/>
                <a:ea typeface="Meiryo UI" panose="020B0604030504040204" pitchFamily="50" charset="-128"/>
              </a:rPr>
              <a:t>pin</a:t>
            </a:r>
            <a:r>
              <a:rPr kumimoji="1" lang="ja-JP" altLang="en-US" sz="1200" dirty="0">
                <a:latin typeface="Meiryo UI" panose="020B0604030504040204" pitchFamily="50" charset="-128"/>
                <a:ea typeface="Meiryo UI" panose="020B0604030504040204" pitchFamily="50" charset="-128"/>
              </a:rPr>
              <a:t>オス</a:t>
            </a:r>
          </a:p>
        </p:txBody>
      </p:sp>
      <p:sp>
        <p:nvSpPr>
          <p:cNvPr id="60" name="テキスト ボックス 59">
            <a:extLst>
              <a:ext uri="{FF2B5EF4-FFF2-40B4-BE49-F238E27FC236}">
                <a16:creationId xmlns:a16="http://schemas.microsoft.com/office/drawing/2014/main" id="{AE5789C4-867B-5F4E-D5B3-CF7A1E0CCF30}"/>
              </a:ext>
            </a:extLst>
          </p:cNvPr>
          <p:cNvSpPr txBox="1"/>
          <p:nvPr/>
        </p:nvSpPr>
        <p:spPr>
          <a:xfrm>
            <a:off x="1398177" y="1591431"/>
            <a:ext cx="809061" cy="461665"/>
          </a:xfrm>
          <a:prstGeom prst="rect">
            <a:avLst/>
          </a:prstGeom>
          <a:noFill/>
        </p:spPr>
        <p:txBody>
          <a:bodyPr wrap="square" rtlCol="0">
            <a:spAutoFit/>
          </a:bodyPr>
          <a:lstStyle/>
          <a:p>
            <a:pPr algn="ctr"/>
            <a:r>
              <a:rPr kumimoji="1" lang="en-US" altLang="ja-JP" sz="1200" dirty="0" err="1">
                <a:latin typeface="Meiryo UI" panose="020B0604030504040204" pitchFamily="50" charset="-128"/>
                <a:ea typeface="Meiryo UI" panose="020B0604030504040204" pitchFamily="50" charset="-128"/>
              </a:rPr>
              <a:t>Dsub</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a:t>
            </a:r>
            <a:r>
              <a:rPr lang="en-US" altLang="ja-JP" sz="1200" dirty="0">
                <a:latin typeface="Meiryo UI" panose="020B0604030504040204" pitchFamily="50" charset="-128"/>
                <a:ea typeface="Meiryo UI" panose="020B0604030504040204" pitchFamily="50" charset="-128"/>
              </a:rPr>
              <a:t>pin</a:t>
            </a:r>
            <a:r>
              <a:rPr kumimoji="1" lang="ja-JP" altLang="en-US" sz="1200" dirty="0">
                <a:latin typeface="Meiryo UI" panose="020B0604030504040204" pitchFamily="50" charset="-128"/>
                <a:ea typeface="Meiryo UI" panose="020B0604030504040204" pitchFamily="50" charset="-128"/>
              </a:rPr>
              <a:t>オス</a:t>
            </a:r>
          </a:p>
        </p:txBody>
      </p:sp>
      <p:sp>
        <p:nvSpPr>
          <p:cNvPr id="68" name="正方形/長方形 67">
            <a:extLst>
              <a:ext uri="{FF2B5EF4-FFF2-40B4-BE49-F238E27FC236}">
                <a16:creationId xmlns:a16="http://schemas.microsoft.com/office/drawing/2014/main" id="{2C1E360B-0D1C-7C40-14B4-4785A25DF36B}"/>
              </a:ext>
            </a:extLst>
          </p:cNvPr>
          <p:cNvSpPr/>
          <p:nvPr/>
        </p:nvSpPr>
        <p:spPr>
          <a:xfrm>
            <a:off x="8205371" y="1704374"/>
            <a:ext cx="334309" cy="15423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2" name="テキスト ボックス 71">
            <a:extLst>
              <a:ext uri="{FF2B5EF4-FFF2-40B4-BE49-F238E27FC236}">
                <a16:creationId xmlns:a16="http://schemas.microsoft.com/office/drawing/2014/main" id="{117A3E7F-8F3A-25EE-2E91-2AD581AAB57E}"/>
              </a:ext>
            </a:extLst>
          </p:cNvPr>
          <p:cNvSpPr txBox="1"/>
          <p:nvPr/>
        </p:nvSpPr>
        <p:spPr>
          <a:xfrm>
            <a:off x="9186005" y="1287708"/>
            <a:ext cx="764399"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p>
          <a:p>
            <a:pPr algn="ctr"/>
            <a:r>
              <a:rPr lang="en-US" altLang="ja-JP" sz="1200" dirty="0">
                <a:latin typeface="Meiryo UI" panose="020B0604030504040204" pitchFamily="50" charset="-128"/>
                <a:ea typeface="Meiryo UI" panose="020B0604030504040204" pitchFamily="50" charset="-128"/>
              </a:rPr>
              <a:t>Type-A</a:t>
            </a:r>
            <a:endParaRPr kumimoji="1" lang="en-US" altLang="ja-JP" sz="1200"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EA380543-FBEA-A8DF-8922-F6AD736649F8}"/>
              </a:ext>
            </a:extLst>
          </p:cNvPr>
          <p:cNvSpPr txBox="1"/>
          <p:nvPr/>
        </p:nvSpPr>
        <p:spPr>
          <a:xfrm>
            <a:off x="8241646" y="1287708"/>
            <a:ext cx="764399"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p>
          <a:p>
            <a:pPr algn="ctr"/>
            <a:r>
              <a:rPr lang="en-US" altLang="ja-JP" sz="1200" dirty="0">
                <a:latin typeface="Meiryo UI" panose="020B0604030504040204" pitchFamily="50" charset="-128"/>
                <a:ea typeface="Meiryo UI" panose="020B0604030504040204" pitchFamily="50" charset="-128"/>
              </a:rPr>
              <a:t>Type-C</a:t>
            </a:r>
            <a:endParaRPr kumimoji="1" lang="en-US" altLang="ja-JP" sz="1200" dirty="0">
              <a:latin typeface="Meiryo UI" panose="020B0604030504040204" pitchFamily="50" charset="-128"/>
              <a:ea typeface="Meiryo UI" panose="020B0604030504040204" pitchFamily="50" charset="-128"/>
            </a:endParaRPr>
          </a:p>
        </p:txBody>
      </p:sp>
      <p:sp>
        <p:nvSpPr>
          <p:cNvPr id="74" name="正方形/長方形 73">
            <a:extLst>
              <a:ext uri="{FF2B5EF4-FFF2-40B4-BE49-F238E27FC236}">
                <a16:creationId xmlns:a16="http://schemas.microsoft.com/office/drawing/2014/main" id="{B4629921-4F0C-99AF-778C-EA6027F2F561}"/>
              </a:ext>
            </a:extLst>
          </p:cNvPr>
          <p:cNvSpPr/>
          <p:nvPr/>
        </p:nvSpPr>
        <p:spPr>
          <a:xfrm>
            <a:off x="9574823" y="1704374"/>
            <a:ext cx="334309" cy="15423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4" name="直線コネクタ 13">
            <a:extLst>
              <a:ext uri="{FF2B5EF4-FFF2-40B4-BE49-F238E27FC236}">
                <a16:creationId xmlns:a16="http://schemas.microsoft.com/office/drawing/2014/main" id="{5D311C0D-1A81-1D38-3502-F317B6F7330F}"/>
              </a:ext>
            </a:extLst>
          </p:cNvPr>
          <p:cNvCxnSpPr>
            <a:cxnSpLocks/>
          </p:cNvCxnSpPr>
          <p:nvPr/>
        </p:nvCxnSpPr>
        <p:spPr>
          <a:xfrm>
            <a:off x="1447696" y="5233009"/>
            <a:ext cx="13408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8C20B30-20AB-DB20-49E4-E2032262C7C5}"/>
              </a:ext>
            </a:extLst>
          </p:cNvPr>
          <p:cNvCxnSpPr>
            <a:cxnSpLocks/>
          </p:cNvCxnSpPr>
          <p:nvPr/>
        </p:nvCxnSpPr>
        <p:spPr>
          <a:xfrm>
            <a:off x="1467640" y="5580145"/>
            <a:ext cx="13208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A33136F-7AB9-3A95-A9F3-3E442689F475}"/>
              </a:ext>
            </a:extLst>
          </p:cNvPr>
          <p:cNvCxnSpPr>
            <a:cxnSpLocks/>
          </p:cNvCxnSpPr>
          <p:nvPr/>
        </p:nvCxnSpPr>
        <p:spPr>
          <a:xfrm>
            <a:off x="1447696" y="5808745"/>
            <a:ext cx="2857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6EE6AB-DB33-3981-4746-C990A0EDAF7B}"/>
              </a:ext>
            </a:extLst>
          </p:cNvPr>
          <p:cNvCxnSpPr>
            <a:cxnSpLocks/>
          </p:cNvCxnSpPr>
          <p:nvPr/>
        </p:nvCxnSpPr>
        <p:spPr>
          <a:xfrm>
            <a:off x="1467640" y="6037345"/>
            <a:ext cx="13208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EE85B9A-708C-C171-A63A-5D38C9CA3809}"/>
              </a:ext>
            </a:extLst>
          </p:cNvPr>
          <p:cNvCxnSpPr>
            <a:cxnSpLocks/>
          </p:cNvCxnSpPr>
          <p:nvPr/>
        </p:nvCxnSpPr>
        <p:spPr>
          <a:xfrm>
            <a:off x="1447696" y="6392942"/>
            <a:ext cx="13408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4CFFBFE-CCCB-FE9C-607F-FA49110D9D69}"/>
              </a:ext>
            </a:extLst>
          </p:cNvPr>
          <p:cNvCxnSpPr>
            <a:cxnSpLocks/>
          </p:cNvCxnSpPr>
          <p:nvPr/>
        </p:nvCxnSpPr>
        <p:spPr>
          <a:xfrm>
            <a:off x="3445459" y="5647881"/>
            <a:ext cx="859349"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D8E04F73-5FB5-75F4-DC39-0D0AE7DDEC01}"/>
              </a:ext>
            </a:extLst>
          </p:cNvPr>
          <p:cNvSpPr/>
          <p:nvPr/>
        </p:nvSpPr>
        <p:spPr>
          <a:xfrm>
            <a:off x="1705431" y="5233009"/>
            <a:ext cx="648925" cy="34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11" name="正方形/長方形 110">
            <a:extLst>
              <a:ext uri="{FF2B5EF4-FFF2-40B4-BE49-F238E27FC236}">
                <a16:creationId xmlns:a16="http://schemas.microsoft.com/office/drawing/2014/main" id="{8B261791-0D91-F0B5-C378-C99E0EDF53E9}"/>
              </a:ext>
            </a:extLst>
          </p:cNvPr>
          <p:cNvSpPr/>
          <p:nvPr/>
        </p:nvSpPr>
        <p:spPr>
          <a:xfrm>
            <a:off x="1705431" y="6037345"/>
            <a:ext cx="648925" cy="34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12" name="テキスト ボックス 111">
            <a:extLst>
              <a:ext uri="{FF2B5EF4-FFF2-40B4-BE49-F238E27FC236}">
                <a16:creationId xmlns:a16="http://schemas.microsoft.com/office/drawing/2014/main" id="{E1A99F23-45D9-5DC3-9AD4-D21417341A56}"/>
              </a:ext>
            </a:extLst>
          </p:cNvPr>
          <p:cNvSpPr txBox="1"/>
          <p:nvPr/>
        </p:nvSpPr>
        <p:spPr>
          <a:xfrm>
            <a:off x="649764" y="5086049"/>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+15V</a:t>
            </a:r>
            <a:endParaRPr kumimoji="1" lang="ja-JP" altLang="en-US"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FB4FB1EF-9554-28C2-BAEF-C3972B712D36}"/>
              </a:ext>
            </a:extLst>
          </p:cNvPr>
          <p:cNvSpPr txBox="1"/>
          <p:nvPr/>
        </p:nvSpPr>
        <p:spPr>
          <a:xfrm>
            <a:off x="649764" y="5414603"/>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265DDF55-3AE6-EA6B-8986-17FC7428BBA7}"/>
              </a:ext>
            </a:extLst>
          </p:cNvPr>
          <p:cNvSpPr txBox="1"/>
          <p:nvPr/>
        </p:nvSpPr>
        <p:spPr>
          <a:xfrm>
            <a:off x="649764" y="5668600"/>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0V</a:t>
            </a:r>
            <a:endParaRPr kumimoji="1" lang="ja-JP" altLang="en-US" dirty="0">
              <a:latin typeface="Meiryo UI" panose="020B0604030504040204" pitchFamily="50" charset="-128"/>
              <a:ea typeface="Meiryo UI" panose="020B0604030504040204" pitchFamily="50" charset="-128"/>
            </a:endParaRPr>
          </a:p>
        </p:txBody>
      </p:sp>
      <p:sp>
        <p:nvSpPr>
          <p:cNvPr id="115" name="テキスト ボックス 114">
            <a:extLst>
              <a:ext uri="{FF2B5EF4-FFF2-40B4-BE49-F238E27FC236}">
                <a16:creationId xmlns:a16="http://schemas.microsoft.com/office/drawing/2014/main" id="{24F9E6FB-E3B9-2A7B-1F4E-5F2541224871}"/>
              </a:ext>
            </a:extLst>
          </p:cNvPr>
          <p:cNvSpPr txBox="1"/>
          <p:nvPr/>
        </p:nvSpPr>
        <p:spPr>
          <a:xfrm>
            <a:off x="649764" y="5912809"/>
            <a:ext cx="646381" cy="276999"/>
          </a:xfrm>
          <a:prstGeom prst="rect">
            <a:avLst/>
          </a:prstGeom>
          <a:noFill/>
        </p:spPr>
        <p:txBody>
          <a:bodyPr wrap="square" rtlCol="0">
            <a:spAutoFit/>
          </a:bodyPr>
          <a:lstStyle/>
          <a:p>
            <a:pPr algn="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sp>
        <p:nvSpPr>
          <p:cNvPr id="116" name="テキスト ボックス 115">
            <a:extLst>
              <a:ext uri="{FF2B5EF4-FFF2-40B4-BE49-F238E27FC236}">
                <a16:creationId xmlns:a16="http://schemas.microsoft.com/office/drawing/2014/main" id="{CF434F44-2D24-6499-7D89-963555D212BA}"/>
              </a:ext>
            </a:extLst>
          </p:cNvPr>
          <p:cNvSpPr txBox="1"/>
          <p:nvPr/>
        </p:nvSpPr>
        <p:spPr>
          <a:xfrm>
            <a:off x="649764" y="6242359"/>
            <a:ext cx="646381" cy="276999"/>
          </a:xfrm>
          <a:prstGeom prst="rect">
            <a:avLst/>
          </a:prstGeom>
          <a:noFill/>
        </p:spPr>
        <p:txBody>
          <a:bodyPr wrap="square" rtlCol="0">
            <a:spAutoFit/>
          </a:bodyPr>
          <a:lstStyle/>
          <a:p>
            <a:pPr algn="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15V</a:t>
            </a:r>
            <a:endParaRPr kumimoji="1" lang="ja-JP" altLang="en-US" dirty="0">
              <a:latin typeface="Meiryo UI" panose="020B0604030504040204" pitchFamily="50" charset="-128"/>
              <a:ea typeface="Meiryo UI" panose="020B0604030504040204" pitchFamily="50" charset="-128"/>
            </a:endParaRPr>
          </a:p>
        </p:txBody>
      </p:sp>
      <p:sp>
        <p:nvSpPr>
          <p:cNvPr id="117" name="テキスト ボックス 116">
            <a:extLst>
              <a:ext uri="{FF2B5EF4-FFF2-40B4-BE49-F238E27FC236}">
                <a16:creationId xmlns:a16="http://schemas.microsoft.com/office/drawing/2014/main" id="{A33AAE90-C9B9-32A8-42FE-11A9802722D8}"/>
              </a:ext>
            </a:extLst>
          </p:cNvPr>
          <p:cNvSpPr txBox="1"/>
          <p:nvPr/>
        </p:nvSpPr>
        <p:spPr>
          <a:xfrm>
            <a:off x="4304808" y="5499273"/>
            <a:ext cx="1931485"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+3.3v </a:t>
            </a:r>
            <a:r>
              <a:rPr kumimoji="1" lang="ja-JP" altLang="en-US" sz="1200" dirty="0">
                <a:latin typeface="Meiryo UI" panose="020B0604030504040204" pitchFamily="50" charset="-128"/>
                <a:ea typeface="Meiryo UI" panose="020B0604030504040204" pitchFamily="50" charset="-128"/>
              </a:rPr>
              <a:t>マイコンの電源電圧</a:t>
            </a:r>
            <a:endParaRPr kumimoji="1" lang="ja-JP" altLang="en-US" dirty="0">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27BA406B-3FBA-F628-555E-7499C9DEC369}"/>
              </a:ext>
            </a:extLst>
          </p:cNvPr>
          <p:cNvSpPr/>
          <p:nvPr/>
        </p:nvSpPr>
        <p:spPr>
          <a:xfrm>
            <a:off x="3634497" y="5647585"/>
            <a:ext cx="500332" cy="73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8DF4FD60-24BA-1EB2-AC1C-A2E799B651AB}"/>
              </a:ext>
            </a:extLst>
          </p:cNvPr>
          <p:cNvSpPr/>
          <p:nvPr/>
        </p:nvSpPr>
        <p:spPr>
          <a:xfrm>
            <a:off x="3634497" y="5759342"/>
            <a:ext cx="5003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吹き出し: 四角形 119">
            <a:extLst>
              <a:ext uri="{FF2B5EF4-FFF2-40B4-BE49-F238E27FC236}">
                <a16:creationId xmlns:a16="http://schemas.microsoft.com/office/drawing/2014/main" id="{B8D3A4EE-BAFC-0817-FE4A-AC407D6F1783}"/>
              </a:ext>
            </a:extLst>
          </p:cNvPr>
          <p:cNvSpPr/>
          <p:nvPr/>
        </p:nvSpPr>
        <p:spPr>
          <a:xfrm>
            <a:off x="3801607" y="5188053"/>
            <a:ext cx="1177056" cy="284390"/>
          </a:xfrm>
          <a:prstGeom prst="wedgeRectCallout">
            <a:avLst>
              <a:gd name="adj1" fmla="val -37908"/>
              <a:gd name="adj2" fmla="val 8936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2.4V</a:t>
            </a:r>
            <a:r>
              <a:rPr kumimoji="1" lang="ja-JP" altLang="en-US" sz="1200" dirty="0">
                <a:solidFill>
                  <a:schemeClr val="tx1"/>
                </a:solidFill>
              </a:rPr>
              <a:t>以上：</a:t>
            </a:r>
            <a:r>
              <a:rPr kumimoji="1" lang="en-US" altLang="ja-JP" sz="1200" dirty="0">
                <a:solidFill>
                  <a:schemeClr val="tx1"/>
                </a:solidFill>
              </a:rPr>
              <a:t>”1”</a:t>
            </a:r>
            <a:endParaRPr kumimoji="1" lang="ja-JP" altLang="en-US" sz="1200" dirty="0">
              <a:solidFill>
                <a:schemeClr val="tx1"/>
              </a:solidFill>
            </a:endParaRPr>
          </a:p>
        </p:txBody>
      </p:sp>
      <p:sp>
        <p:nvSpPr>
          <p:cNvPr id="121" name="吹き出し: 四角形 120">
            <a:extLst>
              <a:ext uri="{FF2B5EF4-FFF2-40B4-BE49-F238E27FC236}">
                <a16:creationId xmlns:a16="http://schemas.microsoft.com/office/drawing/2014/main" id="{33FB8185-EE5D-EE72-87A9-DB751D9AED8D}"/>
              </a:ext>
            </a:extLst>
          </p:cNvPr>
          <p:cNvSpPr/>
          <p:nvPr/>
        </p:nvSpPr>
        <p:spPr>
          <a:xfrm>
            <a:off x="3801607" y="6005925"/>
            <a:ext cx="1177056" cy="284390"/>
          </a:xfrm>
          <a:prstGeom prst="wedgeRectCallout">
            <a:avLst>
              <a:gd name="adj1" fmla="val -41128"/>
              <a:gd name="adj2" fmla="val -10635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0.4V</a:t>
            </a:r>
            <a:r>
              <a:rPr kumimoji="1" lang="ja-JP" altLang="en-US" sz="1200" dirty="0">
                <a:solidFill>
                  <a:schemeClr val="tx1"/>
                </a:solidFill>
              </a:rPr>
              <a:t>以下：</a:t>
            </a:r>
            <a:r>
              <a:rPr kumimoji="1" lang="en-US" altLang="ja-JP" sz="1200" dirty="0">
                <a:solidFill>
                  <a:schemeClr val="tx1"/>
                </a:solidFill>
              </a:rPr>
              <a:t>”0”</a:t>
            </a:r>
            <a:endParaRPr kumimoji="1" lang="ja-JP" altLang="en-US" sz="1200" dirty="0">
              <a:solidFill>
                <a:schemeClr val="tx1"/>
              </a:solidFill>
            </a:endParaRPr>
          </a:p>
        </p:txBody>
      </p:sp>
      <p:sp>
        <p:nvSpPr>
          <p:cNvPr id="123" name="テキスト ボックス 122">
            <a:extLst>
              <a:ext uri="{FF2B5EF4-FFF2-40B4-BE49-F238E27FC236}">
                <a16:creationId xmlns:a16="http://schemas.microsoft.com/office/drawing/2014/main" id="{8F601A4F-1AD0-7856-7EFC-842CED497767}"/>
              </a:ext>
            </a:extLst>
          </p:cNvPr>
          <p:cNvSpPr txBox="1"/>
          <p:nvPr/>
        </p:nvSpPr>
        <p:spPr>
          <a:xfrm>
            <a:off x="1143027" y="4923865"/>
            <a:ext cx="1826658"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a:t>
            </a:r>
            <a:r>
              <a:rPr lang="ja-JP" altLang="en-US" sz="1200" dirty="0">
                <a:latin typeface="Meiryo UI" panose="020B0604030504040204" pitchFamily="50" charset="-128"/>
                <a:ea typeface="Meiryo UI" panose="020B0604030504040204" pitchFamily="50" charset="-128"/>
              </a:rPr>
              <a:t>出力電圧の規格</a:t>
            </a:r>
            <a:endParaRPr kumimoji="1" lang="en-US" altLang="ja-JP" sz="1200" dirty="0">
              <a:latin typeface="Meiryo UI" panose="020B0604030504040204" pitchFamily="50" charset="-128"/>
              <a:ea typeface="Meiryo UI" panose="020B0604030504040204" pitchFamily="50" charset="-128"/>
            </a:endParaRPr>
          </a:p>
        </p:txBody>
      </p:sp>
      <p:sp>
        <p:nvSpPr>
          <p:cNvPr id="124" name="テキスト ボックス 123">
            <a:extLst>
              <a:ext uri="{FF2B5EF4-FFF2-40B4-BE49-F238E27FC236}">
                <a16:creationId xmlns:a16="http://schemas.microsoft.com/office/drawing/2014/main" id="{78AE8C24-0457-A435-8553-1F355E9329CC}"/>
              </a:ext>
            </a:extLst>
          </p:cNvPr>
          <p:cNvSpPr txBox="1"/>
          <p:nvPr/>
        </p:nvSpPr>
        <p:spPr>
          <a:xfrm>
            <a:off x="3126083" y="4923865"/>
            <a:ext cx="2035935"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TTL</a:t>
            </a:r>
            <a:r>
              <a:rPr lang="ja-JP" altLang="en-US" sz="1200" dirty="0">
                <a:latin typeface="Meiryo UI" panose="020B0604030504040204" pitchFamily="50" charset="-128"/>
                <a:ea typeface="Meiryo UI" panose="020B0604030504040204" pitchFamily="50" charset="-128"/>
              </a:rPr>
              <a:t>レベル出力電圧の規格</a:t>
            </a:r>
            <a:endParaRPr kumimoji="1" lang="en-US" altLang="ja-JP" sz="12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B7DDA15D-E7DA-C28A-2D53-8944B37185CF}"/>
              </a:ext>
            </a:extLst>
          </p:cNvPr>
          <p:cNvSpPr txBox="1"/>
          <p:nvPr/>
        </p:nvSpPr>
        <p:spPr>
          <a:xfrm>
            <a:off x="397932" y="4690098"/>
            <a:ext cx="667339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①レベル変換モジュールで電圧レベルを</a:t>
            </a:r>
            <a:r>
              <a:rPr kumimoji="1" lang="en-US" altLang="ja-JP" sz="1600" dirty="0">
                <a:latin typeface="Meiryo UI" panose="020B0604030504040204" pitchFamily="50" charset="-128"/>
                <a:ea typeface="Meiryo UI" panose="020B0604030504040204" pitchFamily="50" charset="-128"/>
              </a:rPr>
              <a:t>RS232c</a:t>
            </a:r>
            <a:r>
              <a:rPr kumimoji="1" lang="ja-JP" altLang="en-US" sz="1600" dirty="0">
                <a:latin typeface="Meiryo UI" panose="020B0604030504040204" pitchFamily="50" charset="-128"/>
                <a:ea typeface="Meiryo UI" panose="020B0604030504040204" pitchFamily="50" charset="-128"/>
              </a:rPr>
              <a:t>レベル</a:t>
            </a:r>
            <a:r>
              <a:rPr lang="ja-JP" altLang="en-US" sz="1600" dirty="0">
                <a:latin typeface="Meiryo UI" panose="020B0604030504040204" pitchFamily="50" charset="-128"/>
                <a:ea typeface="Meiryo UI" panose="020B0604030504040204" pitchFamily="50" charset="-128"/>
              </a:rPr>
              <a:t>から</a:t>
            </a:r>
            <a:r>
              <a:rPr kumimoji="1" lang="en-US" altLang="ja-JP" sz="1600" dirty="0">
                <a:latin typeface="Meiryo UI" panose="020B0604030504040204" pitchFamily="50" charset="-128"/>
                <a:ea typeface="Meiryo UI" panose="020B0604030504040204" pitchFamily="50" charset="-128"/>
              </a:rPr>
              <a:t>TTL</a:t>
            </a:r>
            <a:r>
              <a:rPr kumimoji="1" lang="ja-JP" altLang="en-US" sz="1600" dirty="0">
                <a:latin typeface="Meiryo UI" panose="020B0604030504040204" pitchFamily="50" charset="-128"/>
                <a:ea typeface="Meiryo UI" panose="020B0604030504040204" pitchFamily="50" charset="-128"/>
              </a:rPr>
              <a:t>レベルに変換。</a:t>
            </a:r>
          </a:p>
        </p:txBody>
      </p:sp>
      <p:sp>
        <p:nvSpPr>
          <p:cNvPr id="128" name="テキスト ボックス 127">
            <a:extLst>
              <a:ext uri="{FF2B5EF4-FFF2-40B4-BE49-F238E27FC236}">
                <a16:creationId xmlns:a16="http://schemas.microsoft.com/office/drawing/2014/main" id="{C64F1D55-7289-5C69-6713-2E3AE84359AC}"/>
              </a:ext>
            </a:extLst>
          </p:cNvPr>
          <p:cNvSpPr txBox="1"/>
          <p:nvPr/>
        </p:nvSpPr>
        <p:spPr>
          <a:xfrm>
            <a:off x="6917634" y="4690098"/>
            <a:ext cx="4980243" cy="1323439"/>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②秤とマイコンの通信設定はボーレート：</a:t>
            </a:r>
            <a:r>
              <a:rPr lang="en-US" altLang="ja-JP" sz="1600" dirty="0">
                <a:latin typeface="Meiryo UI" panose="020B0604030504040204" pitchFamily="50" charset="-128"/>
                <a:ea typeface="Meiryo UI" panose="020B0604030504040204" pitchFamily="50" charset="-128"/>
              </a:rPr>
              <a:t>9600bps</a:t>
            </a:r>
          </a:p>
          <a:p>
            <a:r>
              <a:rPr lang="ja-JP" altLang="en-US" sz="1600" dirty="0">
                <a:latin typeface="Meiryo UI" panose="020B0604030504040204" pitchFamily="50" charset="-128"/>
                <a:ea typeface="Meiryo UI" panose="020B0604030504040204" pitchFamily="50" charset="-128"/>
              </a:rPr>
              <a:t>データビット：</a:t>
            </a:r>
            <a:r>
              <a:rPr kumimoji="1" lang="en-US" altLang="ja-JP" sz="1600" dirty="0">
                <a:latin typeface="Meiryo UI" panose="020B0604030504040204" pitchFamily="50" charset="-128"/>
                <a:ea typeface="Meiryo UI" panose="020B0604030504040204" pitchFamily="50" charset="-128"/>
              </a:rPr>
              <a:t>8</a:t>
            </a:r>
            <a:r>
              <a:rPr kumimoji="1" lang="ja-JP" altLang="en-US"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パリティ：なし、停止ビット：</a:t>
            </a:r>
            <a:r>
              <a:rPr lang="en-US" altLang="ja-JP" sz="1600" dirty="0">
                <a:latin typeface="Meiryo UI" panose="020B0604030504040204" pitchFamily="50" charset="-128"/>
                <a:ea typeface="Meiryo UI" panose="020B0604030504040204" pitchFamily="50" charset="-128"/>
              </a:rPr>
              <a:t>1(8n1)</a:t>
            </a:r>
          </a:p>
          <a:p>
            <a:r>
              <a:rPr lang="ja-JP" altLang="en-US" sz="1600" dirty="0">
                <a:latin typeface="Meiryo UI" panose="020B0604030504040204" pitchFamily="50" charset="-128"/>
                <a:ea typeface="Meiryo UI" panose="020B0604030504040204" pitchFamily="50" charset="-128"/>
              </a:rPr>
              <a:t>③</a:t>
            </a:r>
            <a:r>
              <a:rPr lang="en-US" altLang="ja-JP" sz="1600" dirty="0">
                <a:latin typeface="Meiryo UI" panose="020B0604030504040204" pitchFamily="50" charset="-128"/>
                <a:ea typeface="Meiryo UI" panose="020B0604030504040204" pitchFamily="50" charset="-128"/>
              </a:rPr>
              <a:t> PC</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HID</a:t>
            </a:r>
            <a:r>
              <a:rPr lang="ja-JP" altLang="en-US" sz="1600" dirty="0">
                <a:latin typeface="Meiryo UI" panose="020B0604030504040204" pitchFamily="50" charset="-128"/>
                <a:ea typeface="Meiryo UI" panose="020B0604030504040204" pitchFamily="50" charset="-128"/>
              </a:rPr>
              <a:t>クラスとして認識させる。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④マイコンで信号を一旦保持し、受信が完了したら、</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重量の数値部分のみを切り出して。</a:t>
            </a:r>
            <a:r>
              <a:rPr lang="en-US" altLang="ja-JP" sz="1600" dirty="0">
                <a:latin typeface="Meiryo UI" panose="020B0604030504040204" pitchFamily="50" charset="-128"/>
                <a:ea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rPr>
              <a:t>で</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に送信。</a:t>
            </a:r>
            <a:endParaRPr lang="en-US" altLang="ja-JP" sz="1600" dirty="0">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96DDEEE6-A636-F6A7-D4BD-B596FED5D902}"/>
              </a:ext>
            </a:extLst>
          </p:cNvPr>
          <p:cNvCxnSpPr/>
          <p:nvPr/>
        </p:nvCxnSpPr>
        <p:spPr>
          <a:xfrm>
            <a:off x="4270602" y="3836990"/>
            <a:ext cx="0" cy="705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AD3DF37F-3D8A-2169-331C-B409A4145F2A}"/>
              </a:ext>
            </a:extLst>
          </p:cNvPr>
          <p:cNvCxnSpPr/>
          <p:nvPr/>
        </p:nvCxnSpPr>
        <p:spPr>
          <a:xfrm>
            <a:off x="7656840" y="3836990"/>
            <a:ext cx="0" cy="705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663CCC82-A3D6-CEFB-6301-1044DB8063E6}"/>
              </a:ext>
            </a:extLst>
          </p:cNvPr>
          <p:cNvSpPr txBox="1"/>
          <p:nvPr/>
        </p:nvSpPr>
        <p:spPr>
          <a:xfrm>
            <a:off x="5254267" y="3078734"/>
            <a:ext cx="1310108" cy="461665"/>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UART</a:t>
            </a:r>
            <a:r>
              <a:rPr kumimoji="1" lang="ja-JP" altLang="en-US" sz="1200" dirty="0">
                <a:latin typeface="Meiryo UI" panose="020B0604030504040204" pitchFamily="50" charset="-128"/>
                <a:ea typeface="Meiryo UI" panose="020B0604030504040204" pitchFamily="50" charset="-128"/>
              </a:rPr>
              <a:t>通信</a:t>
            </a:r>
            <a:endParaRPr kumimoji="1"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次ページで説明</a:t>
            </a:r>
            <a:endParaRPr lang="en-US" altLang="ja-JP" sz="1200" dirty="0">
              <a:latin typeface="Meiryo UI" panose="020B0604030504040204" pitchFamily="50" charset="-128"/>
              <a:ea typeface="Meiryo UI" panose="020B0604030504040204" pitchFamily="50" charset="-128"/>
            </a:endParaRPr>
          </a:p>
        </p:txBody>
      </p:sp>
      <p:sp>
        <p:nvSpPr>
          <p:cNvPr id="134" name="テキスト ボックス 133">
            <a:extLst>
              <a:ext uri="{FF2B5EF4-FFF2-40B4-BE49-F238E27FC236}">
                <a16:creationId xmlns:a16="http://schemas.microsoft.com/office/drawing/2014/main" id="{7CB62F9A-7EC7-C1BB-B403-76CFBB2A13B1}"/>
              </a:ext>
            </a:extLst>
          </p:cNvPr>
          <p:cNvSpPr txBox="1"/>
          <p:nvPr/>
        </p:nvSpPr>
        <p:spPr>
          <a:xfrm>
            <a:off x="8425558" y="3194116"/>
            <a:ext cx="1365800"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通信</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クラス</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キーボード</a:t>
            </a:r>
            <a:r>
              <a:rPr lang="en-US" altLang="ja-JP" sz="1200" dirty="0">
                <a:latin typeface="Meiryo UI" panose="020B0604030504040204" pitchFamily="50" charset="-128"/>
                <a:ea typeface="Meiryo UI" panose="020B0604030504040204" pitchFamily="50" charset="-128"/>
              </a:rPr>
              <a:t>)</a:t>
            </a:r>
          </a:p>
        </p:txBody>
      </p:sp>
      <p:sp>
        <p:nvSpPr>
          <p:cNvPr id="135" name="テキスト ボックス 134">
            <a:extLst>
              <a:ext uri="{FF2B5EF4-FFF2-40B4-BE49-F238E27FC236}">
                <a16:creationId xmlns:a16="http://schemas.microsoft.com/office/drawing/2014/main" id="{9384D75C-CE89-4FAD-E9FE-C3CB1ADF79FF}"/>
              </a:ext>
            </a:extLst>
          </p:cNvPr>
          <p:cNvSpPr txBox="1"/>
          <p:nvPr/>
        </p:nvSpPr>
        <p:spPr>
          <a:xfrm>
            <a:off x="1660125" y="3189339"/>
            <a:ext cx="1219200"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RS232c</a:t>
            </a:r>
            <a:r>
              <a:rPr kumimoji="1" lang="ja-JP" altLang="en-US" sz="1200" dirty="0">
                <a:latin typeface="Meiryo UI" panose="020B0604030504040204" pitchFamily="50" charset="-128"/>
                <a:ea typeface="Meiryo UI" panose="020B0604030504040204" pitchFamily="50" charset="-128"/>
              </a:rPr>
              <a:t>通信</a:t>
            </a:r>
            <a:endParaRPr lang="en-US" altLang="ja-JP"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C8906147-7A1A-DFAB-8860-BDE88088597B}"/>
              </a:ext>
            </a:extLst>
          </p:cNvPr>
          <p:cNvSpPr txBox="1"/>
          <p:nvPr/>
        </p:nvSpPr>
        <p:spPr>
          <a:xfrm>
            <a:off x="8591964" y="3857194"/>
            <a:ext cx="2905750"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※Windows</a:t>
            </a:r>
            <a:r>
              <a:rPr lang="ja-JP" altLang="en-US" sz="1200" dirty="0">
                <a:latin typeface="Meiryo UI" panose="020B0604030504040204" pitchFamily="50" charset="-128"/>
                <a:ea typeface="Meiryo UI" panose="020B0604030504040204" pitchFamily="50" charset="-128"/>
              </a:rPr>
              <a:t>で</a:t>
            </a: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クラスについての説明はライブラリでの通信のため省略。</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817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9CF895-6AE9-1E27-BF82-70E182D9CD5C}"/>
              </a:ext>
            </a:extLst>
          </p:cNvPr>
          <p:cNvSpPr txBox="1"/>
          <p:nvPr/>
        </p:nvSpPr>
        <p:spPr>
          <a:xfrm>
            <a:off x="427344" y="1123414"/>
            <a:ext cx="10507580" cy="2769989"/>
          </a:xfrm>
          <a:prstGeom prst="rect">
            <a:avLst/>
          </a:prstGeom>
          <a:noFill/>
        </p:spPr>
        <p:txBody>
          <a:bodyPr wrap="square" rtlCol="0">
            <a:spAutoFit/>
          </a:bodyPr>
          <a:lstStyle/>
          <a:p>
            <a:r>
              <a:rPr lang="en-US" altLang="ja-JP" sz="1600" b="1" dirty="0">
                <a:latin typeface="Meiryo UI" panose="020B0604030504040204" pitchFamily="50" charset="-128"/>
                <a:ea typeface="Meiryo UI" panose="020B0604030504040204" pitchFamily="50" charset="-128"/>
              </a:rPr>
              <a:t>7.</a:t>
            </a:r>
            <a:r>
              <a:rPr lang="ja-JP" altLang="en-US" sz="1600" b="1" dirty="0">
                <a:latin typeface="Meiryo UI" panose="020B0604030504040204" pitchFamily="50" charset="-128"/>
                <a:ea typeface="Meiryo UI" panose="020B0604030504040204" pitchFamily="50" charset="-128"/>
              </a:rPr>
              <a:t>予備知識</a:t>
            </a:r>
            <a:r>
              <a:rPr lang="en-US" altLang="ja-JP" sz="1600" b="1" dirty="0">
                <a:latin typeface="Meiryo UI" panose="020B0604030504040204" pitchFamily="50" charset="-128"/>
                <a:ea typeface="Meiryo UI" panose="020B0604030504040204" pitchFamily="50" charset="-128"/>
              </a:rPr>
              <a:t>1(UART)</a:t>
            </a:r>
          </a:p>
          <a:p>
            <a:r>
              <a:rPr lang="en-US" altLang="ja-JP" sz="1600" b="1" dirty="0">
                <a:latin typeface="Meiryo UI" panose="020B0604030504040204" pitchFamily="50" charset="-128"/>
                <a:ea typeface="Meiryo UI" panose="020B0604030504040204" pitchFamily="50" charset="-128"/>
              </a:rPr>
              <a:t>(1).</a:t>
            </a:r>
            <a:r>
              <a:rPr kumimoji="1" lang="en-US" altLang="ja-JP" sz="1600" b="1" dirty="0">
                <a:latin typeface="Meiryo UI" panose="020B0604030504040204" pitchFamily="50" charset="-128"/>
                <a:ea typeface="Meiryo UI" panose="020B0604030504040204" pitchFamily="50" charset="-128"/>
              </a:rPr>
              <a:t>UART</a:t>
            </a:r>
            <a:r>
              <a:rPr lang="ja-JP" altLang="en-US" sz="1600" b="1" dirty="0">
                <a:latin typeface="Meiryo UI" panose="020B0604030504040204" pitchFamily="50" charset="-128"/>
                <a:ea typeface="Meiryo UI" panose="020B0604030504040204" pitchFamily="50" charset="-128"/>
              </a:rPr>
              <a:t>とは</a:t>
            </a:r>
            <a:r>
              <a:rPr kumimoji="1" lang="ja-JP" altLang="en-US" sz="1600" b="1" dirty="0">
                <a:latin typeface="Meiryo UI" panose="020B0604030504040204" pitchFamily="50" charset="-128"/>
                <a:ea typeface="Meiryo UI" panose="020B0604030504040204" pitchFamily="50" charset="-128"/>
              </a:rPr>
              <a:t>（</a:t>
            </a:r>
            <a:r>
              <a:rPr lang="en-US" altLang="ja-JP" sz="1600" b="1" i="0" dirty="0">
                <a:effectLst/>
                <a:latin typeface="Meiryo UI" panose="020B0604030504040204" pitchFamily="50" charset="-128"/>
                <a:ea typeface="Meiryo UI" panose="020B0604030504040204" pitchFamily="50" charset="-128"/>
              </a:rPr>
              <a:t>Universal Asynchronous Receiver Transmitter</a:t>
            </a:r>
            <a:r>
              <a:rPr kumimoji="1" lang="ja-JP" altLang="en-US" sz="1600" b="1" dirty="0">
                <a:latin typeface="Meiryo UI" panose="020B0604030504040204" pitchFamily="50" charset="-128"/>
                <a:ea typeface="Meiryo UI" panose="020B0604030504040204" pitchFamily="50" charset="-128"/>
              </a:rPr>
              <a:t>）読み方：ユーアート</a:t>
            </a:r>
            <a:endParaRPr kumimoji="1" lang="en-US" altLang="ja-JP" sz="1600" b="1" dirty="0">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●シリアル信号とパラレル信号の変換する集積回路</a:t>
            </a:r>
            <a:r>
              <a:rPr lang="en-US" altLang="ja-JP" sz="1400" i="0" dirty="0">
                <a:effectLst/>
                <a:latin typeface="Meiryo UI" panose="020B0604030504040204" pitchFamily="50" charset="-128"/>
                <a:ea typeface="Meiryo UI" panose="020B0604030504040204" pitchFamily="50" charset="-128"/>
              </a:rPr>
              <a:t>,</a:t>
            </a:r>
            <a:r>
              <a:rPr lang="ja-JP" altLang="en-US" sz="1400" i="0" dirty="0">
                <a:effectLst/>
                <a:latin typeface="Meiryo UI" panose="020B0604030504040204" pitchFamily="50" charset="-128"/>
                <a:ea typeface="Meiryo UI" panose="020B0604030504040204" pitchFamily="50" charset="-128"/>
              </a:rPr>
              <a:t>または通信プロトコル。</a:t>
            </a:r>
            <a:endParaRPr lang="en-US" altLang="ja-JP" sz="1400" i="0" dirty="0">
              <a:effectLst/>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シリアル通信とは信号をひとつづつ直列にして送り込む</a:t>
            </a:r>
            <a:r>
              <a:rPr lang="ja-JP" altLang="en-US" sz="1400" dirty="0">
                <a:latin typeface="Meiryo UI" panose="020B0604030504040204" pitchFamily="50" charset="-128"/>
                <a:ea typeface="Meiryo UI" panose="020B0604030504040204" pitchFamily="50" charset="-128"/>
              </a:rPr>
              <a:t>。</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●２本のワイヤを使用し、非同期式（調歩同期方式）のシリアル通信に対応する。接続は</a:t>
            </a:r>
            <a:r>
              <a:rPr lang="en-US" altLang="ja-JP" sz="1400" i="0" dirty="0">
                <a:effectLst/>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対</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●ボーレート</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通信速度</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は</a:t>
            </a:r>
            <a:r>
              <a:rPr lang="en-US" altLang="ja-JP" sz="1400" dirty="0">
                <a:latin typeface="Meiryo UI" panose="020B0604030504040204" pitchFamily="50" charset="-128"/>
                <a:ea typeface="Meiryo UI" panose="020B0604030504040204" pitchFamily="50" charset="-128"/>
              </a:rPr>
              <a:t>2400bps</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1.5Mbps</a:t>
            </a:r>
          </a:p>
          <a:p>
            <a:r>
              <a:rPr lang="ja-JP" altLang="en-US" sz="1400" dirty="0">
                <a:latin typeface="Meiryo UI" panose="020B0604030504040204" pitchFamily="50" charset="-128"/>
                <a:ea typeface="Meiryo UI" panose="020B0604030504040204" pitchFamily="50" charset="-128"/>
              </a:rPr>
              <a:t>●正しく処理をするために送信側と受信側のボーレートをあらかじめ合わせておく必要がある。</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パラレル通信と比較し、必要な回路やワイヤの規模、数が抑えられ実装コストも低減できるメリットがある。</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(2)</a:t>
            </a:r>
            <a:r>
              <a:rPr kumimoji="1" lang="en-US" altLang="ja-JP" sz="1600" b="1" dirty="0">
                <a:latin typeface="Meiryo UI" panose="020B0604030504040204" pitchFamily="50" charset="-128"/>
                <a:ea typeface="Meiryo UI" panose="020B0604030504040204" pitchFamily="50" charset="-128"/>
              </a:rPr>
              <a:t>.UART</a:t>
            </a:r>
            <a:r>
              <a:rPr kumimoji="1" lang="ja-JP" altLang="en-US" sz="1600" b="1" dirty="0">
                <a:latin typeface="Meiryo UI" panose="020B0604030504040204" pitchFamily="50" charset="-128"/>
                <a:ea typeface="Meiryo UI" panose="020B0604030504040204" pitchFamily="50" charset="-128"/>
              </a:rPr>
              <a:t>の</a:t>
            </a:r>
            <a:r>
              <a:rPr lang="ja-JP" altLang="en-US" sz="1600" b="1" dirty="0">
                <a:latin typeface="Meiryo UI" panose="020B0604030504040204" pitchFamily="50" charset="-128"/>
                <a:ea typeface="Meiryo UI" panose="020B0604030504040204" pitchFamily="50" charset="-128"/>
              </a:rPr>
              <a:t>インターフェース</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シリアル通信では１本の信号ラインまたはワイヤを使用し、</a:t>
            </a:r>
            <a:r>
              <a:rPr lang="ja-JP" altLang="en-US" sz="1400" i="0" dirty="0">
                <a:effectLst/>
                <a:latin typeface="Meiryo UI" panose="020B0604030504040204" pitchFamily="50" charset="-128"/>
                <a:ea typeface="Meiryo UI" panose="020B0604030504040204" pitchFamily="50" charset="-128"/>
              </a:rPr>
              <a:t>送信用：</a:t>
            </a:r>
            <a:r>
              <a:rPr lang="en-US" altLang="ja-JP" sz="1400" i="0" dirty="0">
                <a:effectLst/>
                <a:latin typeface="Meiryo UI" panose="020B0604030504040204" pitchFamily="50" charset="-128"/>
                <a:ea typeface="Meiryo UI" panose="020B0604030504040204" pitchFamily="50" charset="-128"/>
              </a:rPr>
              <a:t>Tx(</a:t>
            </a:r>
            <a:r>
              <a:rPr lang="ja-JP" altLang="en-US" sz="1400" i="0" dirty="0">
                <a:effectLst/>
                <a:latin typeface="Meiryo UI" panose="020B0604030504040204" pitchFamily="50" charset="-128"/>
                <a:ea typeface="Meiryo UI" panose="020B0604030504040204" pitchFamily="50" charset="-128"/>
              </a:rPr>
              <a:t>トランスミッタ</a:t>
            </a:r>
            <a:r>
              <a:rPr lang="en-US" altLang="ja-JP" sz="1400" i="0" dirty="0">
                <a:effectLst/>
                <a:latin typeface="Meiryo UI" panose="020B0604030504040204" pitchFamily="50" charset="-128"/>
                <a:ea typeface="Meiryo UI" panose="020B0604030504040204" pitchFamily="50" charset="-128"/>
              </a:rPr>
              <a:t>)</a:t>
            </a:r>
            <a:r>
              <a:rPr lang="ja-JP" altLang="en-US" sz="1400" i="0" dirty="0">
                <a:effectLst/>
                <a:latin typeface="Meiryo UI" panose="020B0604030504040204" pitchFamily="50" charset="-128"/>
                <a:ea typeface="Meiryo UI" panose="020B0604030504040204" pitchFamily="50" charset="-128"/>
              </a:rPr>
              <a:t>と、受信用：</a:t>
            </a:r>
            <a:r>
              <a:rPr lang="en-US" altLang="ja-JP" sz="1400" i="0" dirty="0">
                <a:effectLst/>
                <a:latin typeface="Meiryo UI" panose="020B0604030504040204" pitchFamily="50" charset="-128"/>
                <a:ea typeface="Meiryo UI" panose="020B0604030504040204" pitchFamily="50" charset="-128"/>
              </a:rPr>
              <a:t>Rx(</a:t>
            </a:r>
            <a:r>
              <a:rPr lang="ja-JP" altLang="en-US" sz="1400" i="0" dirty="0">
                <a:effectLst/>
                <a:latin typeface="Meiryo UI" panose="020B0604030504040204" pitchFamily="50" charset="-128"/>
                <a:ea typeface="Meiryo UI" panose="020B0604030504040204" pitchFamily="50" charset="-128"/>
              </a:rPr>
              <a:t>レシーバー</a:t>
            </a:r>
            <a:r>
              <a:rPr lang="en-US" altLang="ja-JP" sz="1400" i="0" dirty="0">
                <a:effectLst/>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a:t>
            </a:r>
            <a:r>
              <a:rPr lang="en-US" altLang="ja-JP" sz="1400" i="0" dirty="0">
                <a:effectLst/>
                <a:latin typeface="Meiryo UI" panose="020B0604030504040204" pitchFamily="50" charset="-128"/>
                <a:ea typeface="Meiryo UI" panose="020B0604030504040204" pitchFamily="50" charset="-128"/>
              </a:rPr>
              <a:t>2</a:t>
            </a:r>
            <a:r>
              <a:rPr lang="ja-JP" altLang="en-US" sz="1400" i="0" dirty="0">
                <a:effectLst/>
                <a:latin typeface="Meiryo UI" panose="020B0604030504040204" pitchFamily="50" charset="-128"/>
                <a:ea typeface="Meiryo UI" panose="020B0604030504040204" pitchFamily="50" charset="-128"/>
              </a:rPr>
              <a:t>本の信号線で接続する。</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接続は</a:t>
            </a:r>
            <a:r>
              <a:rPr lang="en-US" altLang="ja-JP" sz="1400" i="0" dirty="0">
                <a:effectLst/>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対</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で行われ、各１本</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計２本</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のワイヤを使用する。</a:t>
            </a:r>
            <a:r>
              <a:rPr lang="en-US" altLang="ja-JP" sz="1400" dirty="0">
                <a:latin typeface="Meiryo UI" panose="020B0604030504040204" pitchFamily="50" charset="-128"/>
                <a:ea typeface="Meiryo UI" panose="020B0604030504040204" pitchFamily="50" charset="-128"/>
              </a:rPr>
              <a:t>※Tx</a:t>
            </a:r>
            <a:r>
              <a:rPr lang="ja-JP" altLang="en-US" sz="1400" dirty="0">
                <a:latin typeface="Meiryo UI" panose="020B0604030504040204" pitchFamily="50" charset="-128"/>
                <a:ea typeface="Meiryo UI" panose="020B0604030504040204" pitchFamily="50" charset="-128"/>
              </a:rPr>
              <a:t>は</a:t>
            </a:r>
            <a:r>
              <a:rPr lang="en-US" altLang="ja-JP" sz="1400" dirty="0" err="1">
                <a:latin typeface="Meiryo UI" panose="020B0604030504040204" pitchFamily="50" charset="-128"/>
                <a:ea typeface="Meiryo UI" panose="020B0604030504040204" pitchFamily="50" charset="-128"/>
              </a:rPr>
              <a:t>TxD</a:t>
            </a:r>
            <a:r>
              <a:rPr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Rx</a:t>
            </a:r>
            <a:r>
              <a:rPr lang="ja-JP" altLang="en-US" sz="1400" dirty="0">
                <a:latin typeface="Meiryo UI" panose="020B0604030504040204" pitchFamily="50" charset="-128"/>
                <a:ea typeface="Meiryo UI" panose="020B0604030504040204" pitchFamily="50" charset="-128"/>
              </a:rPr>
              <a:t>は</a:t>
            </a:r>
            <a:r>
              <a:rPr lang="en-US" altLang="ja-JP" sz="1400" i="0" dirty="0" err="1">
                <a:effectLst/>
                <a:latin typeface="Meiryo UI" panose="020B0604030504040204" pitchFamily="50" charset="-128"/>
                <a:ea typeface="Meiryo UI" panose="020B0604030504040204" pitchFamily="50" charset="-128"/>
              </a:rPr>
              <a:t>RxD</a:t>
            </a:r>
            <a:r>
              <a:rPr lang="ja-JP" altLang="en-US" sz="1400" dirty="0">
                <a:latin typeface="Meiryo UI" panose="020B0604030504040204" pitchFamily="50" charset="-128"/>
                <a:ea typeface="Meiryo UI" panose="020B0604030504040204" pitchFamily="50" charset="-128"/>
              </a:rPr>
              <a:t>と表現することもある。</a:t>
            </a:r>
            <a:endParaRPr kumimoji="1"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9DD0F481-3214-8F6F-1115-0FC4E040EAE7}"/>
              </a:ext>
            </a:extLst>
          </p:cNvPr>
          <p:cNvSpPr/>
          <p:nvPr/>
        </p:nvSpPr>
        <p:spPr>
          <a:xfrm>
            <a:off x="3520015" y="4543918"/>
            <a:ext cx="1219200" cy="1451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C27DA5C7-E596-8339-63EB-F84F728E483A}"/>
              </a:ext>
            </a:extLst>
          </p:cNvPr>
          <p:cNvSpPr/>
          <p:nvPr/>
        </p:nvSpPr>
        <p:spPr>
          <a:xfrm>
            <a:off x="4594836"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E65286D0-0B3A-5D58-A09F-9BB179EDA5F0}"/>
              </a:ext>
            </a:extLst>
          </p:cNvPr>
          <p:cNvSpPr/>
          <p:nvPr/>
        </p:nvSpPr>
        <p:spPr>
          <a:xfrm>
            <a:off x="4594836"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9232B7F8-9932-0EC5-A983-5C26A104A087}"/>
              </a:ext>
            </a:extLst>
          </p:cNvPr>
          <p:cNvSpPr/>
          <p:nvPr/>
        </p:nvSpPr>
        <p:spPr>
          <a:xfrm>
            <a:off x="4594836"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27779AA2-7217-F0D9-AC79-9CD31A9D41AF}"/>
              </a:ext>
            </a:extLst>
          </p:cNvPr>
          <p:cNvSpPr/>
          <p:nvPr/>
        </p:nvSpPr>
        <p:spPr>
          <a:xfrm>
            <a:off x="3303446"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4593530E-6979-0828-0C4E-A692007B6175}"/>
              </a:ext>
            </a:extLst>
          </p:cNvPr>
          <p:cNvSpPr/>
          <p:nvPr/>
        </p:nvSpPr>
        <p:spPr>
          <a:xfrm>
            <a:off x="3303446"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EC60300-8923-7B3C-D30C-0B48B6F84D0B}"/>
              </a:ext>
            </a:extLst>
          </p:cNvPr>
          <p:cNvSpPr/>
          <p:nvPr/>
        </p:nvSpPr>
        <p:spPr>
          <a:xfrm>
            <a:off x="3303446"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30D843F0-B3DE-F18A-1167-9C28777CC7D5}"/>
              </a:ext>
            </a:extLst>
          </p:cNvPr>
          <p:cNvSpPr txBox="1"/>
          <p:nvPr/>
        </p:nvSpPr>
        <p:spPr>
          <a:xfrm>
            <a:off x="3520016" y="5957132"/>
            <a:ext cx="1219200"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UART1</a:t>
            </a:r>
            <a:endParaRPr kumimoji="1" lang="ja-JP" altLang="en-US" sz="16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A8B4D2A-BB24-C8B8-A5DA-3925DC4B72A0}"/>
              </a:ext>
            </a:extLst>
          </p:cNvPr>
          <p:cNvSpPr txBox="1"/>
          <p:nvPr/>
        </p:nvSpPr>
        <p:spPr>
          <a:xfrm>
            <a:off x="4065447" y="4683413"/>
            <a:ext cx="641684"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RX</a:t>
            </a:r>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97E8CB2-BF23-9F73-1B47-010A9F25F167}"/>
              </a:ext>
            </a:extLst>
          </p:cNvPr>
          <p:cNvSpPr txBox="1"/>
          <p:nvPr/>
        </p:nvSpPr>
        <p:spPr>
          <a:xfrm>
            <a:off x="4065447" y="5085115"/>
            <a:ext cx="641684" cy="369332"/>
          </a:xfrm>
          <a:prstGeom prst="rect">
            <a:avLst/>
          </a:prstGeom>
          <a:noFill/>
        </p:spPr>
        <p:txBody>
          <a:bodyPr wrap="square" rtlCol="0">
            <a:spAutoFit/>
          </a:bodyPr>
          <a:lstStyle/>
          <a:p>
            <a:pPr algn="ctr"/>
            <a:r>
              <a:rPr kumimoji="1" lang="en-US" altLang="ja-JP" dirty="0">
                <a:latin typeface="Meiryo UI" panose="020B0604030504040204" pitchFamily="50" charset="-128"/>
                <a:ea typeface="Meiryo UI" panose="020B0604030504040204" pitchFamily="50" charset="-128"/>
              </a:rPr>
              <a:t>TX</a:t>
            </a:r>
            <a:endParaRPr kumimoji="1" lang="ja-JP" altLang="en-US"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DE28E01-FC94-472C-A9FE-0DC4F734F129}"/>
              </a:ext>
            </a:extLst>
          </p:cNvPr>
          <p:cNvSpPr/>
          <p:nvPr/>
        </p:nvSpPr>
        <p:spPr>
          <a:xfrm>
            <a:off x="7053226" y="4543918"/>
            <a:ext cx="1219200" cy="1451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0F9F5AE6-278A-8F9B-1CFA-FE0E9339E675}"/>
              </a:ext>
            </a:extLst>
          </p:cNvPr>
          <p:cNvSpPr/>
          <p:nvPr/>
        </p:nvSpPr>
        <p:spPr>
          <a:xfrm>
            <a:off x="8128047"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51E78E7-FB69-0F7C-CB96-1CE6B6E5FEAE}"/>
              </a:ext>
            </a:extLst>
          </p:cNvPr>
          <p:cNvSpPr/>
          <p:nvPr/>
        </p:nvSpPr>
        <p:spPr>
          <a:xfrm>
            <a:off x="8128047"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E925A257-F850-5FC0-FF72-649485A87844}"/>
              </a:ext>
            </a:extLst>
          </p:cNvPr>
          <p:cNvSpPr/>
          <p:nvPr/>
        </p:nvSpPr>
        <p:spPr>
          <a:xfrm>
            <a:off x="8128047"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EFB0878A-F25A-FB09-239C-9C7306C1CB24}"/>
              </a:ext>
            </a:extLst>
          </p:cNvPr>
          <p:cNvSpPr/>
          <p:nvPr/>
        </p:nvSpPr>
        <p:spPr>
          <a:xfrm>
            <a:off x="6836657"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1B854F83-0B92-F131-9F2B-5307A0488CCE}"/>
              </a:ext>
            </a:extLst>
          </p:cNvPr>
          <p:cNvSpPr/>
          <p:nvPr/>
        </p:nvSpPr>
        <p:spPr>
          <a:xfrm>
            <a:off x="6836657"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062405B5-555E-DCA5-0023-4480BE1E24CA}"/>
              </a:ext>
            </a:extLst>
          </p:cNvPr>
          <p:cNvSpPr/>
          <p:nvPr/>
        </p:nvSpPr>
        <p:spPr>
          <a:xfrm>
            <a:off x="6836657"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9D4E2624-EDF3-80FA-6181-909BB9AB2955}"/>
              </a:ext>
            </a:extLst>
          </p:cNvPr>
          <p:cNvSpPr txBox="1"/>
          <p:nvPr/>
        </p:nvSpPr>
        <p:spPr>
          <a:xfrm>
            <a:off x="7053226" y="5957132"/>
            <a:ext cx="1219200"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UART2</a:t>
            </a:r>
            <a:endParaRPr kumimoji="1" lang="ja-JP" altLang="en-US" sz="16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B8CDFC87-5256-33C5-1002-B3E68126ACA5}"/>
              </a:ext>
            </a:extLst>
          </p:cNvPr>
          <p:cNvSpPr txBox="1"/>
          <p:nvPr/>
        </p:nvSpPr>
        <p:spPr>
          <a:xfrm>
            <a:off x="7189584" y="4683413"/>
            <a:ext cx="641684"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RX</a:t>
            </a:r>
            <a:endParaRPr kumimoji="1" lang="ja-JP" altLang="en-US"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9BF931F-3316-ACEB-A603-2B57DF05BF02}"/>
              </a:ext>
            </a:extLst>
          </p:cNvPr>
          <p:cNvSpPr txBox="1"/>
          <p:nvPr/>
        </p:nvSpPr>
        <p:spPr>
          <a:xfrm>
            <a:off x="7189584" y="5085115"/>
            <a:ext cx="641684" cy="369332"/>
          </a:xfrm>
          <a:prstGeom prst="rect">
            <a:avLst/>
          </a:prstGeom>
          <a:noFill/>
        </p:spPr>
        <p:txBody>
          <a:bodyPr wrap="square" rtlCol="0">
            <a:spAutoFit/>
          </a:bodyPr>
          <a:lstStyle/>
          <a:p>
            <a:pPr algn="ctr"/>
            <a:r>
              <a:rPr kumimoji="1" lang="en-US" altLang="ja-JP" dirty="0">
                <a:latin typeface="Meiryo UI" panose="020B0604030504040204" pitchFamily="50" charset="-128"/>
                <a:ea typeface="Meiryo UI" panose="020B0604030504040204" pitchFamily="50" charset="-128"/>
              </a:rPr>
              <a:t>TX</a:t>
            </a:r>
            <a:endParaRPr kumimoji="1" lang="ja-JP" altLang="en-US" dirty="0">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8A973BBB-D53E-A0DF-E9A3-85BEE95F608B}"/>
              </a:ext>
            </a:extLst>
          </p:cNvPr>
          <p:cNvCxnSpPr>
            <a:cxnSpLocks/>
            <a:stCxn id="8" idx="3"/>
          </p:cNvCxnSpPr>
          <p:nvPr/>
        </p:nvCxnSpPr>
        <p:spPr>
          <a:xfrm>
            <a:off x="5027973" y="4856739"/>
            <a:ext cx="470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BEA3ED9-C6D7-7B41-CEEF-C68D056BCF38}"/>
              </a:ext>
            </a:extLst>
          </p:cNvPr>
          <p:cNvCxnSpPr>
            <a:cxnSpLocks/>
          </p:cNvCxnSpPr>
          <p:nvPr/>
        </p:nvCxnSpPr>
        <p:spPr>
          <a:xfrm>
            <a:off x="5027973" y="5280073"/>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6219939-B5C3-6869-E3CB-5F4EEE45369C}"/>
              </a:ext>
            </a:extLst>
          </p:cNvPr>
          <p:cNvCxnSpPr>
            <a:cxnSpLocks/>
          </p:cNvCxnSpPr>
          <p:nvPr/>
        </p:nvCxnSpPr>
        <p:spPr>
          <a:xfrm flipV="1">
            <a:off x="5473035" y="4868079"/>
            <a:ext cx="905192"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215A136-CAE8-D92D-E592-C8E33F31AF15}"/>
              </a:ext>
            </a:extLst>
          </p:cNvPr>
          <p:cNvCxnSpPr>
            <a:cxnSpLocks/>
          </p:cNvCxnSpPr>
          <p:nvPr/>
        </p:nvCxnSpPr>
        <p:spPr>
          <a:xfrm>
            <a:off x="5498666" y="4868079"/>
            <a:ext cx="879561" cy="411994"/>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1A72017-7F58-BC69-E3C6-C81D335871DF}"/>
              </a:ext>
            </a:extLst>
          </p:cNvPr>
          <p:cNvSpPr txBox="1"/>
          <p:nvPr/>
        </p:nvSpPr>
        <p:spPr>
          <a:xfrm>
            <a:off x="3659599" y="4035214"/>
            <a:ext cx="4275220"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相互に直接通信を行う２つの</a:t>
            </a:r>
            <a:r>
              <a:rPr lang="en-US" altLang="ja-JP" sz="1600" dirty="0">
                <a:latin typeface="Meiryo UI" panose="020B0604030504040204" pitchFamily="50" charset="-128"/>
                <a:ea typeface="Meiryo UI" panose="020B0604030504040204" pitchFamily="50" charset="-128"/>
              </a:rPr>
              <a:t>UART</a:t>
            </a:r>
            <a:r>
              <a:rPr lang="ja-JP" altLang="en-US" sz="1600" dirty="0">
                <a:latin typeface="Meiryo UI" panose="020B0604030504040204" pitchFamily="50" charset="-128"/>
                <a:ea typeface="Meiryo UI" panose="020B0604030504040204" pitchFamily="50" charset="-128"/>
              </a:rPr>
              <a:t>デバイス</a:t>
            </a:r>
            <a:endParaRPr kumimoji="1" lang="ja-JP" altLang="en-US" sz="1600" dirty="0">
              <a:latin typeface="Meiryo UI" panose="020B0604030504040204" pitchFamily="50" charset="-128"/>
              <a:ea typeface="Meiryo UI" panose="020B0604030504040204" pitchFamily="50" charset="-128"/>
            </a:endParaRPr>
          </a:p>
        </p:txBody>
      </p:sp>
      <p:sp>
        <p:nvSpPr>
          <p:cNvPr id="43" name="矢印: 左右 42">
            <a:extLst>
              <a:ext uri="{FF2B5EF4-FFF2-40B4-BE49-F238E27FC236}">
                <a16:creationId xmlns:a16="http://schemas.microsoft.com/office/drawing/2014/main" id="{06DE32EF-9274-A817-E4F7-AECCBAD4E579}"/>
              </a:ext>
            </a:extLst>
          </p:cNvPr>
          <p:cNvSpPr/>
          <p:nvPr/>
        </p:nvSpPr>
        <p:spPr>
          <a:xfrm>
            <a:off x="8672900" y="5016939"/>
            <a:ext cx="721065" cy="3772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BED6023B-1F67-F6DE-DC4D-BD253A855259}"/>
              </a:ext>
            </a:extLst>
          </p:cNvPr>
          <p:cNvSpPr txBox="1"/>
          <p:nvPr/>
        </p:nvSpPr>
        <p:spPr>
          <a:xfrm>
            <a:off x="9533003" y="4889870"/>
            <a:ext cx="2128595"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データバスへパラレル形式で渡す。</a:t>
            </a:r>
            <a:endParaRPr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後に説明するデータフレームを受け渡す。</a:t>
            </a:r>
          </a:p>
        </p:txBody>
      </p:sp>
      <p:sp>
        <p:nvSpPr>
          <p:cNvPr id="45" name="矢印: 左右 44">
            <a:extLst>
              <a:ext uri="{FF2B5EF4-FFF2-40B4-BE49-F238E27FC236}">
                <a16:creationId xmlns:a16="http://schemas.microsoft.com/office/drawing/2014/main" id="{22955B1F-1DBB-B82A-BA07-2BE2FFEAD9D9}"/>
              </a:ext>
            </a:extLst>
          </p:cNvPr>
          <p:cNvSpPr/>
          <p:nvPr/>
        </p:nvSpPr>
        <p:spPr>
          <a:xfrm>
            <a:off x="2454401" y="5016939"/>
            <a:ext cx="721065" cy="3772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66804362-DF60-1988-08B4-1B8873B53BAA}"/>
              </a:ext>
            </a:extLst>
          </p:cNvPr>
          <p:cNvCxnSpPr>
            <a:cxnSpLocks/>
          </p:cNvCxnSpPr>
          <p:nvPr/>
        </p:nvCxnSpPr>
        <p:spPr>
          <a:xfrm>
            <a:off x="6378227" y="4856739"/>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3A2444B-152C-5374-425A-CEA6945082B4}"/>
              </a:ext>
            </a:extLst>
          </p:cNvPr>
          <p:cNvCxnSpPr>
            <a:cxnSpLocks/>
          </p:cNvCxnSpPr>
          <p:nvPr/>
        </p:nvCxnSpPr>
        <p:spPr>
          <a:xfrm>
            <a:off x="6378227" y="5280073"/>
            <a:ext cx="45843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F39E445-C798-FB01-1546-F30890052F55}"/>
              </a:ext>
            </a:extLst>
          </p:cNvPr>
          <p:cNvSpPr txBox="1"/>
          <p:nvPr/>
        </p:nvSpPr>
        <p:spPr>
          <a:xfrm>
            <a:off x="326294" y="4889870"/>
            <a:ext cx="2128595"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データバスへパラレル形式で渡す。</a:t>
            </a:r>
            <a:endParaRPr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後に説明するデータフレームを受け渡す</a:t>
            </a:r>
          </a:p>
        </p:txBody>
      </p:sp>
      <p:sp>
        <p:nvSpPr>
          <p:cNvPr id="4" name="テキスト ボックス 3">
            <a:extLst>
              <a:ext uri="{FF2B5EF4-FFF2-40B4-BE49-F238E27FC236}">
                <a16:creationId xmlns:a16="http://schemas.microsoft.com/office/drawing/2014/main" id="{DF82567E-86DB-5DD5-6FC7-69B6B24AA580}"/>
              </a:ext>
            </a:extLst>
          </p:cNvPr>
          <p:cNvSpPr txBox="1"/>
          <p:nvPr/>
        </p:nvSpPr>
        <p:spPr>
          <a:xfrm>
            <a:off x="4997160" y="5543207"/>
            <a:ext cx="1831352"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パケットとして送受信</a:t>
            </a:r>
            <a:endParaRPr kumimoji="1" lang="ja-JP" altLang="en-US" sz="1600" dirty="0">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BFEC45D3-5522-9D8A-FF70-DC82C128CEDD}"/>
              </a:ext>
            </a:extLst>
          </p:cNvPr>
          <p:cNvCxnSpPr>
            <a:cxnSpLocks/>
          </p:cNvCxnSpPr>
          <p:nvPr/>
        </p:nvCxnSpPr>
        <p:spPr>
          <a:xfrm>
            <a:off x="6378227" y="4752220"/>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65476F4-1B52-2B07-832E-128EF97AE937}"/>
              </a:ext>
            </a:extLst>
          </p:cNvPr>
          <p:cNvCxnSpPr>
            <a:cxnSpLocks/>
          </p:cNvCxnSpPr>
          <p:nvPr/>
        </p:nvCxnSpPr>
        <p:spPr>
          <a:xfrm flipH="1">
            <a:off x="6378227" y="5436483"/>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D1743F10-356F-E983-6D36-7F2FAE691A5B}"/>
              </a:ext>
            </a:extLst>
          </p:cNvPr>
          <p:cNvSpPr txBox="1"/>
          <p:nvPr/>
        </p:nvSpPr>
        <p:spPr>
          <a:xfrm>
            <a:off x="8561184" y="5739722"/>
            <a:ext cx="1589842" cy="461665"/>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データバスの通信</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LSB</a:t>
            </a:r>
            <a:r>
              <a:rPr lang="ja-JP" altLang="en-US" sz="1200" dirty="0">
                <a:latin typeface="Meiryo UI" panose="020B0604030504040204" pitchFamily="50" charset="-128"/>
                <a:ea typeface="Meiryo UI" panose="020B0604030504040204" pitchFamily="50" charset="-128"/>
              </a:rPr>
              <a:t>については省略</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228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4" y="1172061"/>
            <a:ext cx="10889485" cy="1200329"/>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(3)UART</a:t>
            </a:r>
            <a:r>
              <a:rPr kumimoji="1" lang="ja-JP" altLang="en-US" sz="1600" b="1" dirty="0">
                <a:latin typeface="Meiryo UI" panose="020B0604030504040204" pitchFamily="50" charset="-128"/>
                <a:ea typeface="Meiryo UI" panose="020B0604030504040204" pitchFamily="50" charset="-128"/>
              </a:rPr>
              <a:t>のデータ転送</a:t>
            </a:r>
            <a:endParaRPr lang="en-US" altLang="ja-JP" sz="1600" b="1" dirty="0">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a:t>
            </a:r>
            <a:r>
              <a:rPr lang="en-US" altLang="ja-JP" sz="1400" b="0" i="0" dirty="0">
                <a:effectLst/>
                <a:latin typeface="Meiryo UI" panose="020B0604030504040204" pitchFamily="50" charset="-128"/>
                <a:ea typeface="Meiryo UI" panose="020B0604030504040204" pitchFamily="50" charset="-128"/>
              </a:rPr>
              <a:t>UART</a:t>
            </a:r>
            <a:r>
              <a:rPr lang="ja-JP" altLang="en-US" sz="1400" b="0" i="0" dirty="0">
                <a:effectLst/>
                <a:latin typeface="Meiryo UI" panose="020B0604030504040204" pitchFamily="50" charset="-128"/>
                <a:ea typeface="Meiryo UI" panose="020B0604030504040204" pitchFamily="50" charset="-128"/>
              </a:rPr>
              <a:t>では、パケット方式でデータの伝送が行われる。</a:t>
            </a:r>
            <a:endParaRPr lang="en-US" altLang="ja-JP" sz="1400" b="0" i="0" dirty="0">
              <a:effectLst/>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●送信機器と受信機器の間では、シリアル・パケットの構成や、物理的なハードウェア・ラインの制御といった処理を行う必要</a:t>
            </a:r>
            <a:r>
              <a:rPr lang="ja-JP" altLang="en-US" sz="1400" dirty="0">
                <a:latin typeface="Meiryo UI" panose="020B0604030504040204" pitchFamily="50" charset="-128"/>
                <a:ea typeface="Meiryo UI" panose="020B0604030504040204" pitchFamily="50" charset="-128"/>
              </a:rPr>
              <a:t>がある</a:t>
            </a:r>
            <a:r>
              <a:rPr lang="ja-JP" altLang="en-US" sz="1400" b="0" i="0" dirty="0">
                <a:effectLst/>
                <a:latin typeface="Meiryo UI" panose="020B0604030504040204" pitchFamily="50" charset="-128"/>
                <a:ea typeface="Meiryo UI" panose="020B0604030504040204" pitchFamily="50" charset="-128"/>
              </a:rPr>
              <a:t>。</a:t>
            </a:r>
            <a:endParaRPr lang="en-US" altLang="ja-JP" sz="1400" b="0" i="0" dirty="0">
              <a:effectLst/>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●パケットは、開始ビット、データ・フレーム、パリティ・ビット、停止ビットで構成される。</a:t>
            </a:r>
            <a:endParaRPr lang="en-US" altLang="ja-JP" sz="1400" b="0" i="0" dirty="0">
              <a:effectLst/>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フレーム・プロトコルについては説明を省略。</a:t>
            </a:r>
            <a:endParaRPr lang="en-US" altLang="ja-JP" sz="1400" b="0" i="0" dirty="0">
              <a:effectLst/>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1FAE8DF-3844-34C9-31F3-5F847907FB86}"/>
              </a:ext>
            </a:extLst>
          </p:cNvPr>
          <p:cNvSpPr/>
          <p:nvPr/>
        </p:nvSpPr>
        <p:spPr>
          <a:xfrm>
            <a:off x="1460063"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開始ビット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(1bit)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C25C854F-632F-D8EA-EC85-ADCCBC0A0928}"/>
              </a:ext>
            </a:extLst>
          </p:cNvPr>
          <p:cNvSpPr/>
          <p:nvPr/>
        </p:nvSpPr>
        <p:spPr>
          <a:xfrm>
            <a:off x="3162739" y="2957908"/>
            <a:ext cx="4004441"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データフレーム</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(5</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9</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Data</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B</a:t>
            </a:r>
            <a:r>
              <a:rPr kumimoji="1" lang="en-US" altLang="ja-JP" sz="1400" dirty="0">
                <a:solidFill>
                  <a:schemeClr val="tx1"/>
                </a:solidFill>
                <a:latin typeface="Meiryo UI" panose="020B0604030504040204" pitchFamily="50" charset="-128"/>
                <a:ea typeface="Meiryo UI" panose="020B0604030504040204" pitchFamily="50" charset="-128"/>
              </a:rPr>
              <a:t>its)</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17880567-2142-2149-EC86-E40C37D3D34A}"/>
              </a:ext>
            </a:extLst>
          </p:cNvPr>
          <p:cNvSpPr/>
          <p:nvPr/>
        </p:nvSpPr>
        <p:spPr>
          <a:xfrm>
            <a:off x="7167180"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パリティビット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(0</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bit</a:t>
            </a:r>
            <a:r>
              <a:rPr kumimoji="1" lang="en-US" altLang="ja-JP" sz="1400" dirty="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8C2F7383-0218-D034-477B-77920182A0B4}"/>
              </a:ext>
            </a:extLst>
          </p:cNvPr>
          <p:cNvSpPr/>
          <p:nvPr/>
        </p:nvSpPr>
        <p:spPr>
          <a:xfrm>
            <a:off x="8869856"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停止ビット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2 bit)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DE3605D2-3A6C-7DE7-B228-9E03D7437DD7}"/>
              </a:ext>
            </a:extLst>
          </p:cNvPr>
          <p:cNvSpPr txBox="1"/>
          <p:nvPr/>
        </p:nvSpPr>
        <p:spPr>
          <a:xfrm>
            <a:off x="3792837" y="2575096"/>
            <a:ext cx="4275220"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UART</a:t>
            </a:r>
            <a:r>
              <a:rPr lang="ja-JP" altLang="en-US" dirty="0">
                <a:latin typeface="Meiryo UI" panose="020B0604030504040204" pitchFamily="50" charset="-128"/>
                <a:ea typeface="Meiryo UI" panose="020B0604030504040204" pitchFamily="50" charset="-128"/>
              </a:rPr>
              <a:t>パケットの例</a:t>
            </a:r>
            <a:endParaRPr kumimoji="1" lang="ja-JP" altLang="en-US"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FDCC9F39-6921-DD92-BEB5-E8D681A878C0}"/>
              </a:ext>
            </a:extLst>
          </p:cNvPr>
          <p:cNvSpPr txBox="1"/>
          <p:nvPr/>
        </p:nvSpPr>
        <p:spPr>
          <a:xfrm>
            <a:off x="460304" y="3994168"/>
            <a:ext cx="3412064" cy="1569660"/>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通常、</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のデータ伝送ラインは、データを伝送していないときには電圧レベルがハイの状態で維持。データ転送開始時は、送信側の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デバイスは伝送ラインの電圧を</a:t>
            </a:r>
            <a:r>
              <a:rPr lang="en-US" altLang="ja-JP" sz="1200" b="0" i="0" dirty="0">
                <a:effectLst/>
                <a:latin typeface="Meiryo UI" panose="020B0604030504040204" pitchFamily="50" charset="-128"/>
                <a:ea typeface="Meiryo UI" panose="020B0604030504040204" pitchFamily="50" charset="-128"/>
              </a:rPr>
              <a:t>1</a:t>
            </a:r>
            <a:r>
              <a:rPr lang="ja-JP" altLang="en-US" sz="1200" b="0" i="0" dirty="0">
                <a:effectLst/>
                <a:latin typeface="Meiryo UI" panose="020B0604030504040204" pitchFamily="50" charset="-128"/>
                <a:ea typeface="Meiryo UI" panose="020B0604030504040204" pitchFamily="50" charset="-128"/>
              </a:rPr>
              <a:t>クロック・サイクルの間、ハイからローに引き下げる。</a:t>
            </a:r>
            <a:endParaRPr lang="en-US" altLang="ja-JP" sz="1200" b="0" i="0" dirty="0">
              <a:effectLst/>
              <a:latin typeface="Meiryo UI" panose="020B0604030504040204" pitchFamily="50" charset="-128"/>
              <a:ea typeface="Meiryo UI" panose="020B0604030504040204" pitchFamily="50" charset="-128"/>
            </a:endParaRPr>
          </a:p>
          <a:p>
            <a:pPr algn="ctr"/>
            <a:r>
              <a:rPr lang="ja-JP" altLang="en-US" sz="1200" b="0" i="0" dirty="0">
                <a:effectLst/>
                <a:latin typeface="Meiryo UI" panose="020B0604030504040204" pitchFamily="50" charset="-128"/>
                <a:ea typeface="Meiryo UI" panose="020B0604030504040204" pitchFamily="50" charset="-128"/>
              </a:rPr>
              <a:t>一方、受信側の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デバイスは電圧がハイからローに遷移したことを検出すると、ボー・レートの周波数でデータ・フレームのビットの読み出しを開始する。</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0D407C5F-D519-B7AF-2DAC-CE619C8110CF}"/>
              </a:ext>
            </a:extLst>
          </p:cNvPr>
          <p:cNvSpPr txBox="1"/>
          <p:nvPr/>
        </p:nvSpPr>
        <p:spPr>
          <a:xfrm>
            <a:off x="3899820" y="3994168"/>
            <a:ext cx="3079821" cy="1200329"/>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データ・フレームには、転送の対象となる本来のデータが含まれる。パリティ・ビットを使用する場合、データ・フレームの長さは</a:t>
            </a:r>
            <a:r>
              <a:rPr lang="en-US" altLang="ja-JP" sz="1200" b="0" i="0" dirty="0">
                <a:effectLst/>
                <a:latin typeface="Meiryo UI" panose="020B0604030504040204" pitchFamily="50" charset="-128"/>
                <a:ea typeface="Meiryo UI" panose="020B0604030504040204" pitchFamily="50" charset="-128"/>
              </a:rPr>
              <a:t>5</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8</a:t>
            </a:r>
            <a:r>
              <a:rPr lang="ja-JP" altLang="en-US" sz="1200" b="0" i="0" dirty="0">
                <a:effectLst/>
                <a:latin typeface="Meiryo UI" panose="020B0604030504040204" pitchFamily="50" charset="-128"/>
                <a:ea typeface="Meiryo UI" panose="020B0604030504040204" pitchFamily="50" charset="-128"/>
              </a:rPr>
              <a:t>ビット。パリティ・ビットを使用しない場合には</a:t>
            </a:r>
            <a:r>
              <a:rPr lang="en-US" altLang="ja-JP" sz="1200" b="0" i="0" dirty="0">
                <a:effectLst/>
                <a:latin typeface="Meiryo UI" panose="020B0604030504040204" pitchFamily="50" charset="-128"/>
                <a:ea typeface="Meiryo UI" panose="020B0604030504040204" pitchFamily="50" charset="-128"/>
              </a:rPr>
              <a:t>9</a:t>
            </a:r>
            <a:r>
              <a:rPr lang="ja-JP" altLang="en-US" sz="1200" b="0" i="0" dirty="0">
                <a:effectLst/>
                <a:latin typeface="Meiryo UI" panose="020B0604030504040204" pitchFamily="50" charset="-128"/>
                <a:ea typeface="Meiryo UI" panose="020B0604030504040204" pitchFamily="50" charset="-128"/>
              </a:rPr>
              <a:t>ビットまで拡張できる。ほとんどの場合、データは最下位ビットから順に送信される（</a:t>
            </a:r>
            <a:r>
              <a:rPr lang="en-US" altLang="ja-JP" sz="1200" b="0" i="0" dirty="0">
                <a:effectLst/>
                <a:latin typeface="Meiryo UI" panose="020B0604030504040204" pitchFamily="50" charset="-128"/>
                <a:ea typeface="Meiryo UI" panose="020B0604030504040204" pitchFamily="50" charset="-128"/>
              </a:rPr>
              <a:t>LSB</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7196CC7-8838-CF5A-4CE5-BEB15771E788}"/>
              </a:ext>
            </a:extLst>
          </p:cNvPr>
          <p:cNvSpPr txBox="1"/>
          <p:nvPr/>
        </p:nvSpPr>
        <p:spPr>
          <a:xfrm>
            <a:off x="7035824" y="3994168"/>
            <a:ext cx="2426000" cy="646331"/>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受信側の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デバイスが、伝送中にデータが変化していない（エラーが発生していない）ことを確認する</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65CF386C-BE2E-9594-CC85-2846B54891F8}"/>
              </a:ext>
            </a:extLst>
          </p:cNvPr>
          <p:cNvSpPr txBox="1"/>
          <p:nvPr/>
        </p:nvSpPr>
        <p:spPr>
          <a:xfrm>
            <a:off x="9461827" y="3994168"/>
            <a:ext cx="2216807" cy="1015663"/>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パケットの終わりを知らせるためのビット。</a:t>
            </a:r>
            <a:endParaRPr lang="en-US" altLang="ja-JP" sz="1200" b="0" i="0" dirty="0">
              <a:effectLst/>
              <a:latin typeface="Meiryo UI" panose="020B0604030504040204" pitchFamily="50" charset="-128"/>
              <a:ea typeface="Meiryo UI" panose="020B0604030504040204" pitchFamily="50" charset="-128"/>
            </a:endParaRPr>
          </a:p>
          <a:p>
            <a:pPr algn="ctr"/>
            <a:r>
              <a:rPr lang="en-US" altLang="ja-JP" sz="1200" b="0" i="0" dirty="0">
                <a:effectLst/>
                <a:latin typeface="Meiryo UI" panose="020B0604030504040204" pitchFamily="50" charset="-128"/>
                <a:ea typeface="Meiryo UI" panose="020B0604030504040204" pitchFamily="50" charset="-128"/>
              </a:rPr>
              <a:t>1</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2</a:t>
            </a:r>
            <a:r>
              <a:rPr lang="ja-JP" altLang="en-US" sz="1200" b="0" i="0" dirty="0">
                <a:effectLst/>
                <a:latin typeface="Meiryo UI" panose="020B0604030504040204" pitchFamily="50" charset="-128"/>
                <a:ea typeface="Meiryo UI" panose="020B0604030504040204" pitchFamily="50" charset="-128"/>
              </a:rPr>
              <a:t>ビット分の間、データ伝送ラインの電圧をローからハイに引き上げる。</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cxnSp>
        <p:nvCxnSpPr>
          <p:cNvPr id="14" name="直線矢印コネクタ 13">
            <a:extLst>
              <a:ext uri="{FF2B5EF4-FFF2-40B4-BE49-F238E27FC236}">
                <a16:creationId xmlns:a16="http://schemas.microsoft.com/office/drawing/2014/main" id="{06790028-6E5A-9B00-CCCE-C4DDFE339573}"/>
              </a:ext>
            </a:extLst>
          </p:cNvPr>
          <p:cNvCxnSpPr>
            <a:cxnSpLocks/>
            <a:stCxn id="3" idx="2"/>
          </p:cNvCxnSpPr>
          <p:nvPr/>
        </p:nvCxnSpPr>
        <p:spPr>
          <a:xfrm>
            <a:off x="2311401" y="3557370"/>
            <a:ext cx="0" cy="410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C99C8F7-8E35-9B80-40E1-4BE371057B86}"/>
              </a:ext>
            </a:extLst>
          </p:cNvPr>
          <p:cNvCxnSpPr>
            <a:cxnSpLocks/>
          </p:cNvCxnSpPr>
          <p:nvPr/>
        </p:nvCxnSpPr>
        <p:spPr>
          <a:xfrm>
            <a:off x="5164959"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16729E1-0F55-216D-A45C-05CE646A640D}"/>
              </a:ext>
            </a:extLst>
          </p:cNvPr>
          <p:cNvCxnSpPr>
            <a:cxnSpLocks/>
          </p:cNvCxnSpPr>
          <p:nvPr/>
        </p:nvCxnSpPr>
        <p:spPr>
          <a:xfrm>
            <a:off x="8018518"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F15D5D2-8840-BF8E-2821-08A4799DCAD5}"/>
              </a:ext>
            </a:extLst>
          </p:cNvPr>
          <p:cNvCxnSpPr>
            <a:cxnSpLocks/>
          </p:cNvCxnSpPr>
          <p:nvPr/>
        </p:nvCxnSpPr>
        <p:spPr>
          <a:xfrm>
            <a:off x="9738711"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0A97541-ACB9-3C42-C327-FE6AEBF7310F}"/>
              </a:ext>
            </a:extLst>
          </p:cNvPr>
          <p:cNvSpPr txBox="1"/>
          <p:nvPr/>
        </p:nvSpPr>
        <p:spPr>
          <a:xfrm>
            <a:off x="553452" y="5735510"/>
            <a:ext cx="9327147" cy="769441"/>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引用</a:t>
            </a:r>
            <a:endParaRPr lang="en-US" altLang="ja-JP" sz="1100" dirty="0">
              <a:latin typeface="Meiryo UI" panose="020B0604030504040204" pitchFamily="50" charset="-128"/>
              <a:ea typeface="Meiryo UI" panose="020B0604030504040204" pitchFamily="50" charset="-128"/>
            </a:endParaRPr>
          </a:p>
          <a:p>
            <a:r>
              <a:rPr lang="en-US" altLang="ja-JP" sz="1100" b="0" i="0" dirty="0" err="1">
                <a:effectLst/>
                <a:latin typeface="Meiryo UI" panose="020B0604030504040204" pitchFamily="50" charset="-128"/>
                <a:ea typeface="Meiryo UI" panose="020B0604030504040204" pitchFamily="50" charset="-128"/>
              </a:rPr>
              <a:t>AnalogDialogue</a:t>
            </a:r>
            <a:r>
              <a:rPr lang="en-US" altLang="ja-JP" sz="1100" b="0" i="0" dirty="0">
                <a:effectLst/>
                <a:latin typeface="Meiryo UI" panose="020B0604030504040204" pitchFamily="50" charset="-128"/>
                <a:ea typeface="Meiryo UI" panose="020B0604030504040204" pitchFamily="50" charset="-128"/>
              </a:rPr>
              <a:t> DEC2020 VOL54 UART――</a:t>
            </a:r>
            <a:r>
              <a:rPr lang="ja-JP" altLang="en-US" sz="1100" b="0" i="0" dirty="0">
                <a:effectLst/>
                <a:latin typeface="Meiryo UI" panose="020B0604030504040204" pitchFamily="50" charset="-128"/>
                <a:ea typeface="Meiryo UI" panose="020B0604030504040204" pitchFamily="50" charset="-128"/>
              </a:rPr>
              <a:t>多様な非同期通信に対応可能なハードウェア通信プロトコル</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著者：</a:t>
            </a:r>
            <a:r>
              <a:rPr kumimoji="1" lang="en-US" altLang="ja-JP" sz="1100" dirty="0">
                <a:latin typeface="Meiryo UI" panose="020B0604030504040204" pitchFamily="50" charset="-128"/>
                <a:ea typeface="Meiryo UI" panose="020B0604030504040204" pitchFamily="50" charset="-128"/>
              </a:rPr>
              <a:t>Eric </a:t>
            </a:r>
            <a:r>
              <a:rPr kumimoji="1" lang="en-US" altLang="ja-JP" sz="1100" dirty="0" err="1">
                <a:latin typeface="Meiryo UI" panose="020B0604030504040204" pitchFamily="50" charset="-128"/>
                <a:ea typeface="Meiryo UI" panose="020B0604030504040204" pitchFamily="50" charset="-128"/>
              </a:rPr>
              <a:t>Peňa</a:t>
            </a:r>
            <a:r>
              <a:rPr kumimoji="1" lang="en-US" altLang="ja-JP" sz="1100" dirty="0">
                <a:latin typeface="Meiryo UI" panose="020B0604030504040204" pitchFamily="50" charset="-128"/>
                <a:ea typeface="Meiryo UI" panose="020B0604030504040204" pitchFamily="50" charset="-128"/>
              </a:rPr>
              <a:t> , Mary Grace Legaspi</a:t>
            </a:r>
          </a:p>
          <a:p>
            <a:r>
              <a:rPr kumimoji="1" lang="en-US" altLang="ja-JP" sz="1100" dirty="0">
                <a:latin typeface="Meiryo UI" panose="020B0604030504040204" pitchFamily="50" charset="-128"/>
                <a:ea typeface="Meiryo UI" panose="020B0604030504040204" pitchFamily="50" charset="-128"/>
              </a:rPr>
              <a:t>https://www.analog.com/jp/analog-dialogue/articles/uart-a-hardware-communication-protocol.html</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0072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4" y="1172061"/>
            <a:ext cx="5838897"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８</a:t>
            </a:r>
            <a:r>
              <a:rPr kumimoji="1" lang="en-US" altLang="ja-JP" sz="1600" b="1" dirty="0">
                <a:latin typeface="Meiryo UI" panose="020B0604030504040204" pitchFamily="50" charset="-128"/>
                <a:ea typeface="Meiryo UI" panose="020B0604030504040204" pitchFamily="50" charset="-128"/>
              </a:rPr>
              <a:t>.A&amp;D</a:t>
            </a:r>
            <a:r>
              <a:rPr kumimoji="1" lang="ja-JP" altLang="en-US" sz="1600" b="1" dirty="0">
                <a:latin typeface="Meiryo UI" panose="020B0604030504040204" pitchFamily="50" charset="-128"/>
                <a:ea typeface="Meiryo UI" panose="020B0604030504040204" pitchFamily="50" charset="-128"/>
              </a:rPr>
              <a:t>標準フォーマットと秤設定について</a:t>
            </a:r>
            <a:r>
              <a:rPr lang="ja-JP" altLang="en-US" sz="1600" b="1" i="0" dirty="0">
                <a:effectLst/>
                <a:latin typeface="Meiryo UI" panose="020B0604030504040204" pitchFamily="50" charset="-128"/>
                <a:ea typeface="Meiryo UI" panose="020B0604030504040204" pitchFamily="50" charset="-128"/>
              </a:rPr>
              <a:t>取り扱い説明書抜粋</a:t>
            </a:r>
            <a:endParaRPr lang="en-US" altLang="ja-JP" sz="1400" b="0" i="0" dirty="0">
              <a:effectLst/>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0A97541-ACB9-3C42-C327-FE6AEBF7310F}"/>
              </a:ext>
            </a:extLst>
          </p:cNvPr>
          <p:cNvSpPr txBox="1"/>
          <p:nvPr/>
        </p:nvSpPr>
        <p:spPr>
          <a:xfrm>
            <a:off x="460304" y="5685939"/>
            <a:ext cx="5529949"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画像の出典</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上皿電子天びん </a:t>
            </a:r>
            <a:r>
              <a:rPr lang="en-US" altLang="ja-JP" sz="1100" dirty="0">
                <a:latin typeface="Meiryo UI" panose="020B0604030504040204" pitchFamily="50" charset="-128"/>
                <a:ea typeface="Meiryo UI" panose="020B0604030504040204" pitchFamily="50" charset="-128"/>
              </a:rPr>
              <a:t>FZ-</a:t>
            </a:r>
            <a:r>
              <a:rPr lang="en-US" altLang="ja-JP" sz="1100" dirty="0" err="1">
                <a:latin typeface="Meiryo UI" panose="020B0604030504040204" pitchFamily="50" charset="-128"/>
                <a:ea typeface="Meiryo UI" panose="020B0604030504040204" pitchFamily="50" charset="-128"/>
              </a:rPr>
              <a:t>i</a:t>
            </a:r>
            <a:r>
              <a:rPr lang="en-US" altLang="ja-JP" sz="1100" dirty="0">
                <a:latin typeface="Meiryo UI" panose="020B0604030504040204" pitchFamily="50" charset="-128"/>
                <a:ea typeface="Meiryo UI" panose="020B0604030504040204" pitchFamily="50" charset="-128"/>
              </a:rPr>
              <a:t>/FX-</a:t>
            </a:r>
            <a:r>
              <a:rPr lang="en-US" altLang="ja-JP" sz="1100" dirty="0" err="1">
                <a:latin typeface="Meiryo UI" panose="020B0604030504040204" pitchFamily="50" charset="-128"/>
                <a:ea typeface="Meiryo UI" panose="020B0604030504040204" pitchFamily="50" charset="-128"/>
              </a:rPr>
              <a:t>i</a:t>
            </a:r>
            <a:r>
              <a:rPr lang="ja-JP" altLang="en-US" sz="1100" dirty="0">
                <a:latin typeface="Meiryo UI" panose="020B0604030504040204" pitchFamily="50" charset="-128"/>
                <a:ea typeface="Meiryo UI" panose="020B0604030504040204" pitchFamily="50" charset="-128"/>
              </a:rPr>
              <a:t>シリーズ 取扱説明書 </a:t>
            </a:r>
            <a:r>
              <a:rPr lang="en-US" altLang="ja-JP" sz="1100" dirty="0">
                <a:latin typeface="Meiryo UI" panose="020B0604030504040204" pitchFamily="50" charset="-128"/>
                <a:ea typeface="Meiryo UI" panose="020B0604030504040204" pitchFamily="50" charset="-128"/>
              </a:rPr>
              <a:t>- A&amp;D</a:t>
            </a:r>
          </a:p>
          <a:p>
            <a:r>
              <a:rPr kumimoji="1" lang="en-US" altLang="ja-JP" sz="1100" dirty="0">
                <a:latin typeface="Meiryo UI" panose="020B0604030504040204" pitchFamily="50" charset="-128"/>
                <a:ea typeface="Meiryo UI" panose="020B0604030504040204" pitchFamily="50" charset="-128"/>
                <a:hlinkClick r:id="rId2"/>
              </a:rPr>
              <a:t>https://www.aandd.co.jp/pdf_storage/manual/balance/m_fx-i_fz-i.pdf</a:t>
            </a:r>
            <a:endParaRPr kumimoji="1" lang="ja-JP" altLang="en-US" sz="1100" dirty="0">
              <a:latin typeface="Meiryo UI" panose="020B0604030504040204" pitchFamily="50" charset="-128"/>
              <a:ea typeface="Meiryo UI" panose="020B0604030504040204" pitchFamily="50" charset="-128"/>
            </a:endParaRPr>
          </a:p>
        </p:txBody>
      </p:sp>
      <p:pic>
        <p:nvPicPr>
          <p:cNvPr id="15" name="図 14">
            <a:extLst>
              <a:ext uri="{FF2B5EF4-FFF2-40B4-BE49-F238E27FC236}">
                <a16:creationId xmlns:a16="http://schemas.microsoft.com/office/drawing/2014/main" id="{695AB7C3-FA79-1F41-4B00-3A2A0EAEF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04" y="2092679"/>
            <a:ext cx="5040456" cy="3089312"/>
          </a:xfrm>
          <a:prstGeom prst="rect">
            <a:avLst/>
          </a:prstGeom>
          <a:ln>
            <a:solidFill>
              <a:schemeClr val="accent1"/>
            </a:solidFill>
          </a:ln>
        </p:spPr>
      </p:pic>
      <p:pic>
        <p:nvPicPr>
          <p:cNvPr id="20" name="図 19">
            <a:extLst>
              <a:ext uri="{FF2B5EF4-FFF2-40B4-BE49-F238E27FC236}">
                <a16:creationId xmlns:a16="http://schemas.microsoft.com/office/drawing/2014/main" id="{B50F757B-48B2-D565-E270-34ADF74F1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786" y="2092679"/>
            <a:ext cx="4651402" cy="3089312"/>
          </a:xfrm>
          <a:prstGeom prst="rect">
            <a:avLst/>
          </a:prstGeom>
        </p:spPr>
      </p:pic>
      <p:sp>
        <p:nvSpPr>
          <p:cNvPr id="21" name="正方形/長方形 20">
            <a:extLst>
              <a:ext uri="{FF2B5EF4-FFF2-40B4-BE49-F238E27FC236}">
                <a16:creationId xmlns:a16="http://schemas.microsoft.com/office/drawing/2014/main" id="{12148AD6-D8E4-0714-0C7D-579A8718DA4C}"/>
              </a:ext>
            </a:extLst>
          </p:cNvPr>
          <p:cNvSpPr/>
          <p:nvPr/>
        </p:nvSpPr>
        <p:spPr>
          <a:xfrm>
            <a:off x="7910111" y="2845841"/>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0C061FE-C0AD-88CC-0705-4E796152FE33}"/>
              </a:ext>
            </a:extLst>
          </p:cNvPr>
          <p:cNvSpPr/>
          <p:nvPr/>
        </p:nvSpPr>
        <p:spPr>
          <a:xfrm>
            <a:off x="7910111" y="3387707"/>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1798ABC-356D-20AD-821B-33FAAD03FE61}"/>
              </a:ext>
            </a:extLst>
          </p:cNvPr>
          <p:cNvSpPr/>
          <p:nvPr/>
        </p:nvSpPr>
        <p:spPr>
          <a:xfrm>
            <a:off x="7910111" y="3531642"/>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2913945A-6E1E-2A94-9BE3-FC03C1704E1C}"/>
              </a:ext>
            </a:extLst>
          </p:cNvPr>
          <p:cNvSpPr/>
          <p:nvPr/>
        </p:nvSpPr>
        <p:spPr>
          <a:xfrm>
            <a:off x="7910111" y="3794108"/>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BD85B712-954B-12A0-7F59-802FBF73930E}"/>
              </a:ext>
            </a:extLst>
          </p:cNvPr>
          <p:cNvSpPr/>
          <p:nvPr/>
        </p:nvSpPr>
        <p:spPr>
          <a:xfrm>
            <a:off x="7910111" y="4722431"/>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6E7C49-691A-6D58-503E-1918E6AF7C9F}"/>
              </a:ext>
            </a:extLst>
          </p:cNvPr>
          <p:cNvSpPr/>
          <p:nvPr/>
        </p:nvSpPr>
        <p:spPr>
          <a:xfrm>
            <a:off x="7910111" y="4859076"/>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1061E798-14A0-EA43-008D-892A71808019}"/>
              </a:ext>
            </a:extLst>
          </p:cNvPr>
          <p:cNvSpPr txBox="1"/>
          <p:nvPr/>
        </p:nvSpPr>
        <p:spPr>
          <a:xfrm>
            <a:off x="6477000" y="1521331"/>
            <a:ext cx="3245514"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秤の設定以下赤枠に設定する。</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59DB3A0A-8B51-94FD-2E1B-6AD1C84FEEA9}"/>
              </a:ext>
            </a:extLst>
          </p:cNvPr>
          <p:cNvSpPr txBox="1"/>
          <p:nvPr/>
        </p:nvSpPr>
        <p:spPr>
          <a:xfrm>
            <a:off x="6477000" y="5195244"/>
            <a:ext cx="3245514" cy="120032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ボーレート　　　　　：</a:t>
            </a:r>
            <a:r>
              <a:rPr lang="en-US" altLang="ja-JP" sz="1200" b="1" dirty="0">
                <a:latin typeface="Meiryo UI" panose="020B0604030504040204" pitchFamily="50" charset="-128"/>
                <a:ea typeface="Meiryo UI" panose="020B0604030504040204" pitchFamily="50" charset="-128"/>
              </a:rPr>
              <a:t>9600bps</a:t>
            </a:r>
          </a:p>
          <a:p>
            <a:r>
              <a:rPr lang="ja-JP" altLang="en-US" sz="1200" dirty="0">
                <a:latin typeface="Meiryo UI" panose="020B0604030504040204" pitchFamily="50" charset="-128"/>
                <a:ea typeface="Meiryo UI" panose="020B0604030504040204" pitchFamily="50" charset="-128"/>
              </a:rPr>
              <a:t>ビット長、パリティ　：</a:t>
            </a:r>
            <a:r>
              <a:rPr lang="en-US" altLang="ja-JP" sz="1200" b="1" dirty="0">
                <a:latin typeface="Meiryo UI" panose="020B0604030504040204" pitchFamily="50" charset="-128"/>
                <a:ea typeface="Meiryo UI" panose="020B0604030504040204" pitchFamily="50" charset="-128"/>
              </a:rPr>
              <a:t>8bit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None</a:t>
            </a:r>
          </a:p>
          <a:p>
            <a:r>
              <a:rPr lang="ja-JP" altLang="en-US" sz="1200" dirty="0">
                <a:latin typeface="Meiryo UI" panose="020B0604030504040204" pitchFamily="50" charset="-128"/>
                <a:ea typeface="Meiryo UI" panose="020B0604030504040204" pitchFamily="50" charset="-128"/>
              </a:rPr>
              <a:t>ターミネータ　　　　：</a:t>
            </a:r>
            <a:r>
              <a:rPr lang="en-US" altLang="ja-JP" sz="1200" b="1" dirty="0">
                <a:latin typeface="Meiryo UI" panose="020B0604030504040204" pitchFamily="50" charset="-128"/>
                <a:ea typeface="Meiryo UI" panose="020B0604030504040204" pitchFamily="50" charset="-128"/>
              </a:rPr>
              <a:t>Cr </a:t>
            </a:r>
            <a:r>
              <a:rPr lang="en-US" altLang="ja-JP" sz="1200" b="1" dirty="0" err="1">
                <a:latin typeface="Meiryo UI" panose="020B0604030504040204" pitchFamily="50" charset="-128"/>
                <a:ea typeface="Meiryo UI" panose="020B0604030504040204" pitchFamily="50" charset="-128"/>
              </a:rPr>
              <a:t>Lf</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データフォーマット　：</a:t>
            </a:r>
            <a:r>
              <a:rPr lang="en-US" altLang="ja-JP" sz="1200" b="1" dirty="0">
                <a:latin typeface="Meiryo UI" panose="020B0604030504040204" pitchFamily="50" charset="-128"/>
                <a:ea typeface="Meiryo UI" panose="020B0604030504040204" pitchFamily="50" charset="-128"/>
              </a:rPr>
              <a:t>A&amp;D</a:t>
            </a:r>
            <a:r>
              <a:rPr lang="ja-JP" altLang="en-US" sz="1200" b="1" dirty="0">
                <a:latin typeface="Meiryo UI" panose="020B0604030504040204" pitchFamily="50" charset="-128"/>
                <a:ea typeface="Meiryo UI" panose="020B0604030504040204" pitchFamily="50" charset="-128"/>
              </a:rPr>
              <a:t>標準フォーマット</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コマンドタイムアウト：</a:t>
            </a:r>
            <a:r>
              <a:rPr lang="en-US" altLang="ja-JP" sz="1200" b="1" dirty="0">
                <a:latin typeface="Meiryo UI" panose="020B0604030504040204" pitchFamily="50" charset="-128"/>
                <a:ea typeface="Meiryo UI" panose="020B0604030504040204" pitchFamily="50" charset="-128"/>
              </a:rPr>
              <a:t>1</a:t>
            </a:r>
            <a:r>
              <a:rPr lang="ja-JP" altLang="en-US" sz="1200" b="1" dirty="0">
                <a:latin typeface="Meiryo UI" panose="020B0604030504040204" pitchFamily="50" charset="-128"/>
                <a:ea typeface="Meiryo UI" panose="020B0604030504040204" pitchFamily="50" charset="-128"/>
              </a:rPr>
              <a:t>秒間の制限あり</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エラーコード　　　　：</a:t>
            </a:r>
            <a:r>
              <a:rPr lang="ja-JP" altLang="en-US" sz="1200" b="1" dirty="0">
                <a:latin typeface="Meiryo UI" panose="020B0604030504040204" pitchFamily="50" charset="-128"/>
                <a:ea typeface="Meiryo UI" panose="020B0604030504040204" pitchFamily="50" charset="-128"/>
              </a:rPr>
              <a:t>出力しない</a:t>
            </a:r>
            <a:endParaRPr lang="en-US" altLang="ja-JP" sz="1200" b="1"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299CF8B5-FA57-A2EC-1DFE-1EB17A89B5D4}"/>
              </a:ext>
            </a:extLst>
          </p:cNvPr>
          <p:cNvSpPr txBox="1"/>
          <p:nvPr/>
        </p:nvSpPr>
        <p:spPr>
          <a:xfrm>
            <a:off x="558799" y="1521331"/>
            <a:ext cx="5627397"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マイコンで受信するデータフォーマットについて</a:t>
            </a:r>
            <a:r>
              <a:rPr lang="en-US" altLang="ja-JP" sz="1400" dirty="0">
                <a:latin typeface="Meiryo UI" panose="020B0604030504040204" pitchFamily="50" charset="-128"/>
                <a:ea typeface="Meiryo UI" panose="020B0604030504040204" pitchFamily="50" charset="-128"/>
              </a:rPr>
              <a:t>A</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D</a:t>
            </a:r>
            <a:r>
              <a:rPr lang="ja-JP" altLang="en-US" sz="1400" dirty="0">
                <a:latin typeface="Meiryo UI" panose="020B0604030504040204" pitchFamily="50" charset="-128"/>
                <a:ea typeface="Meiryo UI" panose="020B0604030504040204" pitchFamily="50" charset="-128"/>
              </a:rPr>
              <a:t>の取り扱い説明書から抜粋。</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726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5" y="1174847"/>
            <a:ext cx="9847478" cy="1846659"/>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８</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マイコン</a:t>
            </a:r>
            <a:r>
              <a:rPr lang="en-US" altLang="ja-JP" sz="1600" b="1" dirty="0">
                <a:latin typeface="Meiryo UI" panose="020B0604030504040204" pitchFamily="50" charset="-128"/>
                <a:ea typeface="Meiryo UI" panose="020B0604030504040204" pitchFamily="50" charset="-128"/>
              </a:rPr>
              <a:t>(</a:t>
            </a:r>
            <a:r>
              <a:rPr lang="en-US" altLang="ja-JP" sz="1600" b="1" dirty="0" err="1">
                <a:latin typeface="Meiryo UI" panose="020B0604030504040204" pitchFamily="50" charset="-128"/>
                <a:ea typeface="Meiryo UI" panose="020B0604030504040204" pitchFamily="50" charset="-128"/>
              </a:rPr>
              <a:t>Seeeduino</a:t>
            </a:r>
            <a:r>
              <a:rPr lang="en-US" altLang="ja-JP" sz="1600" b="1" dirty="0">
                <a:latin typeface="Meiryo UI" panose="020B0604030504040204" pitchFamily="50" charset="-128"/>
                <a:ea typeface="Meiryo UI" panose="020B0604030504040204" pitchFamily="50" charset="-128"/>
              </a:rPr>
              <a:t> XINO)</a:t>
            </a:r>
            <a:r>
              <a:rPr lang="ja-JP" altLang="en-US" sz="1600" b="1" dirty="0">
                <a:latin typeface="Meiryo UI" panose="020B0604030504040204" pitchFamily="50" charset="-128"/>
                <a:ea typeface="Meiryo UI" panose="020B0604030504040204" pitchFamily="50" charset="-128"/>
              </a:rPr>
              <a:t>とは</a:t>
            </a:r>
            <a:endParaRPr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b="0" i="0" dirty="0">
                <a:effectLst/>
                <a:latin typeface="Roboto"/>
              </a:rPr>
              <a:t> </a:t>
            </a:r>
            <a:r>
              <a:rPr lang="en-US" altLang="ja-JP" sz="1400" b="0" i="0" dirty="0">
                <a:effectLst/>
                <a:latin typeface="Roboto"/>
              </a:rPr>
              <a:t>256KB Flash</a:t>
            </a:r>
            <a:r>
              <a:rPr lang="ja-JP" altLang="en-US" sz="1400" b="0" i="0" dirty="0">
                <a:effectLst/>
                <a:latin typeface="Roboto"/>
              </a:rPr>
              <a:t>と</a:t>
            </a:r>
            <a:r>
              <a:rPr lang="en-US" altLang="ja-JP" sz="1400" b="0" i="0" dirty="0">
                <a:effectLst/>
                <a:latin typeface="Roboto"/>
              </a:rPr>
              <a:t>2KB SRAM</a:t>
            </a:r>
            <a:r>
              <a:rPr lang="ja-JP" altLang="en-US" sz="1400" b="0" i="0" dirty="0">
                <a:effectLst/>
                <a:latin typeface="Roboto"/>
              </a:rPr>
              <a:t>を搭載した</a:t>
            </a:r>
            <a:r>
              <a:rPr lang="en-US" altLang="ja-JP" sz="1400" b="0" i="0" dirty="0">
                <a:effectLst/>
                <a:latin typeface="Roboto"/>
              </a:rPr>
              <a:t>ARM Cortex-M0+ 32bit 48MHz </a:t>
            </a:r>
            <a:r>
              <a:rPr lang="ja-JP" altLang="en-US" sz="1400" b="0" i="0" dirty="0">
                <a:effectLst/>
                <a:latin typeface="Roboto"/>
              </a:rPr>
              <a:t>マイクロコントローラー</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b="0" i="0" dirty="0">
                <a:effectLst/>
                <a:latin typeface="Roboto"/>
              </a:rPr>
              <a:t>サイズは</a:t>
            </a:r>
            <a:r>
              <a:rPr lang="en-US" altLang="ja-JP" sz="1400" b="0" i="0" dirty="0">
                <a:effectLst/>
                <a:latin typeface="Roboto"/>
              </a:rPr>
              <a:t>20x17.5mm</a:t>
            </a:r>
            <a:r>
              <a:rPr lang="ja-JP" altLang="en-US" sz="1400" b="0" i="0" dirty="0">
                <a:effectLst/>
                <a:latin typeface="Roboto"/>
              </a:rPr>
              <a:t>で小型。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b="0" i="0" dirty="0">
                <a:effectLst/>
                <a:latin typeface="Roboto"/>
              </a:rPr>
              <a:t>Arduino IDE</a:t>
            </a:r>
            <a:r>
              <a:rPr lang="ja-JP" altLang="en-US" sz="1400" b="0" i="0" dirty="0">
                <a:effectLst/>
                <a:latin typeface="Roboto"/>
              </a:rPr>
              <a:t>での開発が可能で高い互換性がある。</a:t>
            </a:r>
            <a:endParaRPr lang="en-US" altLang="ja-JP" sz="1400" b="0" i="0" dirty="0">
              <a:effectLst/>
              <a:latin typeface="Roboto"/>
            </a:endParaRPr>
          </a:p>
          <a:p>
            <a:r>
              <a:rPr lang="en-US" altLang="ja-JP" sz="1400" dirty="0">
                <a:latin typeface="Roboto"/>
                <a:ea typeface="Meiryo UI" panose="020B0604030504040204" pitchFamily="50" charset="-128"/>
              </a:rPr>
              <a:t>※</a:t>
            </a:r>
            <a:r>
              <a:rPr lang="en-US" altLang="ja-JP" sz="1400" b="0" i="0" dirty="0">
                <a:effectLst/>
                <a:latin typeface="Roboto"/>
              </a:rPr>
              <a:t> Arduino IDE</a:t>
            </a:r>
            <a:r>
              <a:rPr lang="ja-JP" altLang="en-US" sz="1400" b="0" i="0" dirty="0">
                <a:effectLst/>
                <a:latin typeface="Roboto"/>
              </a:rPr>
              <a:t>とは</a:t>
            </a:r>
            <a:r>
              <a:rPr lang="en-US" altLang="ja-JP" sz="1400" b="0" i="0" dirty="0">
                <a:solidFill>
                  <a:srgbClr val="333333"/>
                </a:solidFill>
                <a:effectLst/>
                <a:latin typeface="Noto Sans JP"/>
              </a:rPr>
              <a:t>Arduino</a:t>
            </a:r>
            <a:r>
              <a:rPr lang="ja-JP" altLang="en-US" sz="1400" b="0" i="0" dirty="0">
                <a:solidFill>
                  <a:srgbClr val="333333"/>
                </a:solidFill>
                <a:effectLst/>
                <a:latin typeface="Noto Sans JP"/>
              </a:rPr>
              <a:t>ボード上で動作するソフトウェアを開発するために作られた統合開発環境</a:t>
            </a:r>
            <a:r>
              <a:rPr lang="ja-JP" altLang="en-US" sz="1400" dirty="0">
                <a:solidFill>
                  <a:srgbClr val="333333"/>
                </a:solidFill>
                <a:latin typeface="Roboto"/>
              </a:rPr>
              <a:t>。</a:t>
            </a:r>
            <a:endParaRPr lang="en-US" altLang="ja-JP" sz="1400" dirty="0">
              <a:solidFill>
                <a:srgbClr val="333333"/>
              </a:solidFill>
              <a:latin typeface="Roboto"/>
            </a:endParaRPr>
          </a:p>
          <a:p>
            <a:r>
              <a:rPr lang="ja-JP" altLang="en-US" sz="1400" b="0" i="0" dirty="0">
                <a:solidFill>
                  <a:srgbClr val="333333"/>
                </a:solidFill>
                <a:effectLst/>
                <a:latin typeface="Noto Sans JP"/>
              </a:rPr>
              <a:t>多くの</a:t>
            </a:r>
            <a:r>
              <a:rPr lang="en-US" altLang="ja-JP" sz="1400" b="0" i="0" dirty="0">
                <a:solidFill>
                  <a:srgbClr val="333333"/>
                </a:solidFill>
                <a:effectLst/>
                <a:latin typeface="Noto Sans JP"/>
              </a:rPr>
              <a:t>3rd </a:t>
            </a:r>
            <a:r>
              <a:rPr lang="ja-JP" altLang="en-US" sz="1400" b="0" i="0" dirty="0">
                <a:solidFill>
                  <a:srgbClr val="333333"/>
                </a:solidFill>
                <a:effectLst/>
                <a:latin typeface="Noto Sans JP"/>
              </a:rPr>
              <a:t>パーティー製のマイコンボードベンダーがボードパッケージや</a:t>
            </a:r>
            <a:r>
              <a:rPr lang="en-US" altLang="ja-JP" sz="1400" b="0" i="0" dirty="0">
                <a:solidFill>
                  <a:srgbClr val="333333"/>
                </a:solidFill>
                <a:effectLst/>
                <a:latin typeface="Noto Sans JP"/>
              </a:rPr>
              <a:t>I/O</a:t>
            </a:r>
            <a:r>
              <a:rPr lang="ja-JP" altLang="en-US" sz="1400" b="0" i="0" dirty="0">
                <a:solidFill>
                  <a:srgbClr val="333333"/>
                </a:solidFill>
                <a:effectLst/>
                <a:latin typeface="Noto Sans JP"/>
              </a:rPr>
              <a:t>ライブラリを提供し、開発環境を</a:t>
            </a:r>
            <a:r>
              <a:rPr lang="en-US" altLang="ja-JP" sz="1400" b="0" i="0" dirty="0">
                <a:solidFill>
                  <a:srgbClr val="333333"/>
                </a:solidFill>
                <a:effectLst/>
                <a:latin typeface="Noto Sans JP"/>
              </a:rPr>
              <a:t>Arduino IDE</a:t>
            </a:r>
            <a:r>
              <a:rPr lang="ja-JP" altLang="en-US" sz="1400" b="0" i="0" dirty="0">
                <a:solidFill>
                  <a:srgbClr val="333333"/>
                </a:solidFill>
                <a:effectLst/>
                <a:latin typeface="Noto Sans JP"/>
              </a:rPr>
              <a:t>に統一することで、異なるボード間での移植性が高まったり、</a:t>
            </a:r>
            <a:r>
              <a:rPr lang="en-US" altLang="ja-JP" sz="1400" b="0" i="0" dirty="0">
                <a:solidFill>
                  <a:srgbClr val="333333"/>
                </a:solidFill>
                <a:effectLst/>
                <a:latin typeface="Noto Sans JP"/>
              </a:rPr>
              <a:t>Arduino</a:t>
            </a:r>
            <a:r>
              <a:rPr lang="ja-JP" altLang="en-US" sz="1400" b="0" i="0" dirty="0">
                <a:solidFill>
                  <a:srgbClr val="333333"/>
                </a:solidFill>
                <a:effectLst/>
                <a:latin typeface="Noto Sans JP"/>
              </a:rPr>
              <a:t>環境向けに開発された各種センサーや</a:t>
            </a:r>
            <a:r>
              <a:rPr lang="en-US" altLang="ja-JP" sz="1400" b="0" i="0" dirty="0">
                <a:solidFill>
                  <a:srgbClr val="333333"/>
                </a:solidFill>
                <a:effectLst/>
                <a:latin typeface="Noto Sans JP"/>
              </a:rPr>
              <a:t>I/O</a:t>
            </a:r>
            <a:r>
              <a:rPr lang="ja-JP" altLang="en-US" sz="1400" b="0" i="0" dirty="0">
                <a:solidFill>
                  <a:srgbClr val="333333"/>
                </a:solidFill>
                <a:effectLst/>
                <a:latin typeface="Noto Sans JP"/>
              </a:rPr>
              <a:t>制御ライブラリがそのまま利用できるなど多くのメリットがある。</a:t>
            </a:r>
            <a:endParaRPr lang="en-US" altLang="ja-JP" sz="1400" dirty="0">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F5144C36-B3F5-E1A8-B0FB-6104777AF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33" y="3241643"/>
            <a:ext cx="3015137" cy="2025795"/>
          </a:xfrm>
          <a:prstGeom prst="rect">
            <a:avLst/>
          </a:prstGeom>
        </p:spPr>
      </p:pic>
      <p:sp>
        <p:nvSpPr>
          <p:cNvPr id="8" name="テキスト ボックス 7">
            <a:extLst>
              <a:ext uri="{FF2B5EF4-FFF2-40B4-BE49-F238E27FC236}">
                <a16:creationId xmlns:a16="http://schemas.microsoft.com/office/drawing/2014/main" id="{FDCC9F39-6921-DD92-BEB5-E8D681A878C0}"/>
              </a:ext>
            </a:extLst>
          </p:cNvPr>
          <p:cNvSpPr txBox="1"/>
          <p:nvPr/>
        </p:nvSpPr>
        <p:spPr>
          <a:xfrm>
            <a:off x="605869" y="5792123"/>
            <a:ext cx="3412064" cy="646331"/>
          </a:xfrm>
          <a:prstGeom prst="rect">
            <a:avLst/>
          </a:prstGeom>
          <a:noFill/>
        </p:spPr>
        <p:txBody>
          <a:bodyPr wrap="square" rtlCol="0">
            <a:spAutoFit/>
          </a:bodyPr>
          <a:lstStyle/>
          <a:p>
            <a:pPr algn="ctr"/>
            <a:r>
              <a:rPr lang="ja-JP" altLang="en-US" sz="1200" b="0" i="0" dirty="0">
                <a:effectLst/>
                <a:latin typeface="Meiryo UI" panose="020B0604030504040204" pitchFamily="50" charset="-128"/>
                <a:ea typeface="Meiryo UI" panose="020B0604030504040204" pitchFamily="50" charset="-128"/>
              </a:rPr>
              <a:t>ハードウェアシリアル</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は</a:t>
            </a:r>
            <a:r>
              <a:rPr lang="en-US" altLang="ja-JP" sz="1200" b="0" i="0" dirty="0">
                <a:effectLst/>
                <a:latin typeface="Meiryo UI" panose="020B0604030504040204" pitchFamily="50" charset="-128"/>
                <a:ea typeface="Meiryo UI" panose="020B0604030504040204" pitchFamily="50" charset="-128"/>
              </a:rPr>
              <a:t>2</a:t>
            </a:r>
            <a:r>
              <a:rPr lang="ja-JP" altLang="en-US" sz="1200" b="0" i="0" dirty="0">
                <a:effectLst/>
                <a:latin typeface="Meiryo UI" panose="020B0604030504040204" pitchFamily="50" charset="-128"/>
                <a:ea typeface="Meiryo UI" panose="020B0604030504040204" pitchFamily="50" charset="-128"/>
              </a:rPr>
              <a:t>つ用意されており、</a:t>
            </a:r>
            <a:endParaRPr lang="en-US" altLang="ja-JP" sz="1200" b="0" i="0" dirty="0">
              <a:effectLst/>
              <a:latin typeface="Meiryo UI" panose="020B0604030504040204" pitchFamily="50" charset="-128"/>
              <a:ea typeface="Meiryo UI" panose="020B0604030504040204" pitchFamily="50" charset="-128"/>
            </a:endParaRPr>
          </a:p>
          <a:p>
            <a:pPr algn="ctr"/>
            <a:r>
              <a:rPr lang="en-US" altLang="ja-JP" sz="1200" b="0" i="0" dirty="0">
                <a:effectLst/>
                <a:latin typeface="Meiryo UI" panose="020B0604030504040204" pitchFamily="50" charset="-128"/>
                <a:ea typeface="Meiryo UI" panose="020B0604030504040204" pitchFamily="50" charset="-128"/>
              </a:rPr>
              <a:t>UART1</a:t>
            </a:r>
            <a:r>
              <a:rPr lang="ja-JP" altLang="en-US" sz="1200" b="0" i="0" dirty="0">
                <a:effectLst/>
                <a:latin typeface="Meiryo UI" panose="020B0604030504040204" pitchFamily="50" charset="-128"/>
                <a:ea typeface="Meiryo UI" panose="020B0604030504040204" pitchFamily="50" charset="-128"/>
              </a:rPr>
              <a:t>は</a:t>
            </a:r>
            <a:r>
              <a:rPr lang="en-US" altLang="ja-JP" sz="1200" b="0" i="0" dirty="0">
                <a:effectLst/>
                <a:latin typeface="Meiryo UI" panose="020B0604030504040204" pitchFamily="50" charset="-128"/>
                <a:ea typeface="Meiryo UI" panose="020B0604030504040204" pitchFamily="50" charset="-128"/>
              </a:rPr>
              <a:t>USB</a:t>
            </a:r>
            <a:r>
              <a:rPr lang="ja-JP" altLang="en-US" sz="1200" b="0" i="0" dirty="0">
                <a:effectLst/>
                <a:latin typeface="Meiryo UI" panose="020B0604030504040204" pitchFamily="50" charset="-128"/>
                <a:ea typeface="Meiryo UI" panose="020B0604030504040204" pitchFamily="50" charset="-128"/>
              </a:rPr>
              <a:t>のシリアルチップに接続され</a:t>
            </a:r>
            <a:endParaRPr lang="en-US" altLang="ja-JP" sz="1200" b="0" i="0" dirty="0">
              <a:effectLst/>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UART2</a:t>
            </a:r>
            <a:r>
              <a:rPr kumimoji="1" lang="ja-JP" altLang="en-US" sz="1200" dirty="0">
                <a:latin typeface="Meiryo UI" panose="020B0604030504040204" pitchFamily="50" charset="-128"/>
                <a:ea typeface="Meiryo UI" panose="020B0604030504040204" pitchFamily="50" charset="-128"/>
              </a:rPr>
              <a:t>は</a:t>
            </a:r>
            <a:r>
              <a:rPr kumimoji="1" lang="en-US" altLang="ja-JP" sz="1200" dirty="0">
                <a:latin typeface="Meiryo UI" panose="020B0604030504040204" pitchFamily="50" charset="-128"/>
                <a:ea typeface="Meiryo UI" panose="020B0604030504040204" pitchFamily="50" charset="-128"/>
              </a:rPr>
              <a:t>D6,D7</a:t>
            </a:r>
            <a:r>
              <a:rPr lang="ja-JP" altLang="en-US" sz="1200" dirty="0">
                <a:latin typeface="Meiryo UI" panose="020B0604030504040204" pitchFamily="50" charset="-128"/>
                <a:ea typeface="Meiryo UI" panose="020B0604030504040204" pitchFamily="50" charset="-128"/>
              </a:rPr>
              <a:t>に接続することで利用可能。</a:t>
            </a:r>
            <a:endParaRPr kumimoji="1" lang="ja-JP" altLang="en-US" sz="1200" dirty="0">
              <a:latin typeface="Meiryo UI" panose="020B0604030504040204" pitchFamily="50" charset="-128"/>
              <a:ea typeface="Meiryo UI" panose="020B0604030504040204" pitchFamily="50" charset="-128"/>
            </a:endParaRPr>
          </a:p>
        </p:txBody>
      </p:sp>
      <p:pic>
        <p:nvPicPr>
          <p:cNvPr id="23" name="図 22">
            <a:extLst>
              <a:ext uri="{FF2B5EF4-FFF2-40B4-BE49-F238E27FC236}">
                <a16:creationId xmlns:a16="http://schemas.microsoft.com/office/drawing/2014/main" id="{42E63BA1-C19C-D172-7176-BEA9A3E68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940" y="3469228"/>
            <a:ext cx="3180891" cy="2803793"/>
          </a:xfrm>
          <a:prstGeom prst="rect">
            <a:avLst/>
          </a:prstGeom>
        </p:spPr>
      </p:pic>
      <p:sp>
        <p:nvSpPr>
          <p:cNvPr id="24" name="テキスト ボックス 23">
            <a:extLst>
              <a:ext uri="{FF2B5EF4-FFF2-40B4-BE49-F238E27FC236}">
                <a16:creationId xmlns:a16="http://schemas.microsoft.com/office/drawing/2014/main" id="{C6C66280-F669-A067-E986-823F3FBAF1DE}"/>
              </a:ext>
            </a:extLst>
          </p:cNvPr>
          <p:cNvSpPr txBox="1"/>
          <p:nvPr/>
        </p:nvSpPr>
        <p:spPr>
          <a:xfrm>
            <a:off x="4812940" y="3104536"/>
            <a:ext cx="3180891"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rPr>
              <a:t>統合開発環境</a:t>
            </a:r>
            <a:r>
              <a:rPr kumimoji="1" lang="en-US" altLang="ja-JP" sz="1200" dirty="0">
                <a:latin typeface="Meiryo UI" panose="020B0604030504040204" pitchFamily="50" charset="-128"/>
                <a:ea typeface="Meiryo UI" panose="020B0604030504040204" pitchFamily="50" charset="-128"/>
              </a:rPr>
              <a:t>Arduino</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IDE2.0.0</a:t>
            </a:r>
            <a:r>
              <a:rPr kumimoji="1" lang="ja-JP" altLang="en-US" sz="1200" dirty="0">
                <a:latin typeface="Meiryo UI" panose="020B0604030504040204" pitchFamily="50" charset="-128"/>
                <a:ea typeface="Meiryo UI" panose="020B0604030504040204" pitchFamily="50" charset="-128"/>
              </a:rPr>
              <a:t>の画面</a:t>
            </a:r>
          </a:p>
        </p:txBody>
      </p:sp>
      <p:sp>
        <p:nvSpPr>
          <p:cNvPr id="25" name="テキスト ボックス 24">
            <a:extLst>
              <a:ext uri="{FF2B5EF4-FFF2-40B4-BE49-F238E27FC236}">
                <a16:creationId xmlns:a16="http://schemas.microsoft.com/office/drawing/2014/main" id="{168C140D-D668-7B24-A574-CE3D6407A2E9}"/>
              </a:ext>
            </a:extLst>
          </p:cNvPr>
          <p:cNvSpPr txBox="1"/>
          <p:nvPr/>
        </p:nvSpPr>
        <p:spPr>
          <a:xfrm>
            <a:off x="969484" y="3104536"/>
            <a:ext cx="2743199" cy="276999"/>
          </a:xfrm>
          <a:prstGeom prst="rect">
            <a:avLst/>
          </a:prstGeom>
          <a:noFill/>
        </p:spPr>
        <p:txBody>
          <a:bodyPr wrap="square" rtlCol="0">
            <a:spAutoFit/>
          </a:bodyPr>
          <a:lstStyle/>
          <a:p>
            <a:pPr algn="ctr"/>
            <a:r>
              <a:rPr lang="en-US" altLang="ja-JP" sz="1200" dirty="0" err="1">
                <a:latin typeface="Meiryo UI" panose="020B0604030504040204" pitchFamily="50" charset="-128"/>
                <a:ea typeface="Meiryo UI" panose="020B0604030504040204" pitchFamily="50" charset="-128"/>
              </a:rPr>
              <a:t>Seeeduino</a:t>
            </a:r>
            <a:r>
              <a:rPr lang="en-US" altLang="ja-JP" sz="1200" dirty="0">
                <a:latin typeface="Meiryo UI" panose="020B0604030504040204" pitchFamily="50" charset="-128"/>
                <a:ea typeface="Meiryo UI" panose="020B0604030504040204" pitchFamily="50" charset="-128"/>
              </a:rPr>
              <a:t> XINO</a:t>
            </a:r>
            <a:r>
              <a:rPr lang="ja-JP" altLang="en-US" sz="1200" dirty="0">
                <a:latin typeface="Meiryo UI" panose="020B0604030504040204" pitchFamily="50" charset="-128"/>
                <a:ea typeface="Meiryo UI" panose="020B0604030504040204" pitchFamily="50" charset="-128"/>
              </a:rPr>
              <a:t>とピン配列</a:t>
            </a:r>
            <a:endParaRPr lang="en-US" altLang="ja-JP" sz="1200" dirty="0">
              <a:latin typeface="Meiryo UI" panose="020B0604030504040204" pitchFamily="50" charset="-128"/>
              <a:ea typeface="Meiryo UI" panose="020B0604030504040204" pitchFamily="50" charset="-128"/>
            </a:endParaRPr>
          </a:p>
        </p:txBody>
      </p:sp>
      <p:sp>
        <p:nvSpPr>
          <p:cNvPr id="26" name="吹き出し: 四角形 25">
            <a:extLst>
              <a:ext uri="{FF2B5EF4-FFF2-40B4-BE49-F238E27FC236}">
                <a16:creationId xmlns:a16="http://schemas.microsoft.com/office/drawing/2014/main" id="{DCFA9F75-3CAB-205C-7893-B753EDDAFF2C}"/>
              </a:ext>
            </a:extLst>
          </p:cNvPr>
          <p:cNvSpPr/>
          <p:nvPr/>
        </p:nvSpPr>
        <p:spPr>
          <a:xfrm>
            <a:off x="8136202" y="3851263"/>
            <a:ext cx="1935696" cy="621385"/>
          </a:xfrm>
          <a:prstGeom prst="wedgeRectCallout">
            <a:avLst>
              <a:gd name="adj1" fmla="val -67823"/>
              <a:gd name="adj2" fmla="val -25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開発言語は</a:t>
            </a:r>
            <a:r>
              <a:rPr kumimoji="1" lang="en-US" altLang="ja-JP" sz="1200" dirty="0"/>
              <a:t>C++</a:t>
            </a:r>
            <a:r>
              <a:rPr kumimoji="1" lang="ja-JP" altLang="en-US" sz="1200" dirty="0"/>
              <a:t>に近い</a:t>
            </a:r>
            <a:endParaRPr kumimoji="1" lang="en-US" altLang="ja-JP" sz="1200" dirty="0"/>
          </a:p>
          <a:p>
            <a:pPr algn="ctr"/>
            <a:r>
              <a:rPr lang="ja-JP" altLang="en-US" sz="1200" dirty="0"/>
              <a:t>拡張子は</a:t>
            </a:r>
            <a:r>
              <a:rPr lang="en-US" altLang="ja-JP" sz="1200" dirty="0"/>
              <a:t>.</a:t>
            </a:r>
            <a:r>
              <a:rPr lang="en-US" altLang="ja-JP" sz="1200" dirty="0" err="1"/>
              <a:t>ino</a:t>
            </a:r>
            <a:endParaRPr kumimoji="1" lang="ja-JP" altLang="en-US" sz="1200" dirty="0"/>
          </a:p>
        </p:txBody>
      </p:sp>
      <p:sp>
        <p:nvSpPr>
          <p:cNvPr id="27" name="テキスト ボックス 26">
            <a:extLst>
              <a:ext uri="{FF2B5EF4-FFF2-40B4-BE49-F238E27FC236}">
                <a16:creationId xmlns:a16="http://schemas.microsoft.com/office/drawing/2014/main" id="{2EAB216D-1701-0A10-F5A6-185444674696}"/>
              </a:ext>
            </a:extLst>
          </p:cNvPr>
          <p:cNvSpPr txBox="1"/>
          <p:nvPr/>
        </p:nvSpPr>
        <p:spPr>
          <a:xfrm>
            <a:off x="7993831" y="5557440"/>
            <a:ext cx="3592300" cy="830997"/>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※Arduino IDE</a:t>
            </a:r>
            <a:r>
              <a:rPr kumimoji="1" lang="ja-JP" altLang="en-US" sz="1200" dirty="0">
                <a:latin typeface="Meiryo UI" panose="020B0604030504040204" pitchFamily="50" charset="-128"/>
                <a:ea typeface="Meiryo UI" panose="020B0604030504040204" pitchFamily="50" charset="-128"/>
              </a:rPr>
              <a:t>のダウンロードと環境構築についての</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説明は公式サイトを参照。</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hlinkClick r:id="rId4"/>
              </a:rPr>
              <a:t>https://wiki.seeedstudio.com/jp/Seeeduino-XIAO/</a:t>
            </a:r>
            <a:endParaRPr kumimoji="1" lang="en-US" altLang="ja-JP"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0A97541-ACB9-3C42-C327-FE6AEBF7310F}"/>
              </a:ext>
            </a:extLst>
          </p:cNvPr>
          <p:cNvSpPr txBox="1"/>
          <p:nvPr/>
        </p:nvSpPr>
        <p:spPr>
          <a:xfrm>
            <a:off x="460305" y="5036727"/>
            <a:ext cx="3900028"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出典</a:t>
            </a:r>
            <a:endParaRPr lang="en-US" altLang="ja-JP" sz="1100" dirty="0">
              <a:latin typeface="Meiryo UI" panose="020B0604030504040204" pitchFamily="50" charset="-128"/>
              <a:ea typeface="Meiryo UI" panose="020B0604030504040204" pitchFamily="50" charset="-128"/>
            </a:endParaRPr>
          </a:p>
          <a:p>
            <a:r>
              <a:rPr lang="en-US" altLang="ja-JP" sz="1100" dirty="0" err="1">
                <a:latin typeface="Meiryo UI" panose="020B0604030504040204" pitchFamily="50" charset="-128"/>
                <a:ea typeface="Meiryo UI" panose="020B0604030504040204" pitchFamily="50" charset="-128"/>
              </a:rPr>
              <a:t>Seeeduino</a:t>
            </a:r>
            <a:r>
              <a:rPr lang="en-US" altLang="ja-JP" sz="1100" dirty="0">
                <a:latin typeface="Meiryo UI" panose="020B0604030504040204" pitchFamily="50" charset="-128"/>
                <a:ea typeface="Meiryo UI" panose="020B0604030504040204" pitchFamily="50" charset="-128"/>
              </a:rPr>
              <a:t> Xiao</a:t>
            </a:r>
            <a:r>
              <a:rPr lang="ja-JP" altLang="en-US" sz="1100" dirty="0">
                <a:latin typeface="Meiryo UI" panose="020B0604030504040204" pitchFamily="50" charset="-128"/>
                <a:ea typeface="Meiryo UI" panose="020B0604030504040204" pitchFamily="50" charset="-128"/>
              </a:rPr>
              <a:t>をはじめよう</a:t>
            </a:r>
            <a:endParaRPr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hlinkClick r:id="rId4"/>
              </a:rPr>
              <a:t>https://wiki.seeedstudio.com/jp/Seeeduino-XIAO/</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213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2F23B01-60C9-9651-2F65-22159CA6027D}"/>
              </a:ext>
            </a:extLst>
          </p:cNvPr>
          <p:cNvSpPr txBox="1"/>
          <p:nvPr/>
        </p:nvSpPr>
        <p:spPr>
          <a:xfrm>
            <a:off x="428432" y="1533965"/>
            <a:ext cx="4175202" cy="5262979"/>
          </a:xfrm>
          <a:prstGeom prst="rect">
            <a:avLst/>
          </a:prstGeom>
          <a:noFill/>
        </p:spPr>
        <p:txBody>
          <a:bodyPr wrap="square" rtlCol="0">
            <a:spAutoFit/>
          </a:bodyPr>
          <a:lstStyle/>
          <a:p>
            <a:r>
              <a:rPr lang="en-US" altLang="ja-JP" sz="800" b="0" i="0" dirty="0">
                <a:effectLst/>
                <a:latin typeface="Meiryo UI" panose="020B0604030504040204" pitchFamily="50" charset="-128"/>
                <a:ea typeface="Meiryo UI" panose="020B0604030504040204" pitchFamily="50" charset="-128"/>
              </a:rPr>
              <a:t>#include &lt;</a:t>
            </a:r>
            <a:r>
              <a:rPr lang="en-US" altLang="ja-JP" sz="800" b="0" i="0" dirty="0" err="1">
                <a:effectLst/>
                <a:latin typeface="Meiryo UI" panose="020B0604030504040204" pitchFamily="50" charset="-128"/>
                <a:ea typeface="Meiryo UI" panose="020B0604030504040204" pitchFamily="50" charset="-128"/>
              </a:rPr>
              <a:t>Keyboard.h</a:t>
            </a:r>
            <a:r>
              <a:rPr lang="en-US" altLang="ja-JP" sz="800" b="0" i="0" dirty="0">
                <a:effectLst/>
                <a:latin typeface="Meiryo UI" panose="020B0604030504040204" pitchFamily="50" charset="-128"/>
                <a:ea typeface="Meiryo UI" panose="020B0604030504040204" pitchFamily="50" charset="-128"/>
              </a:rPr>
              <a:t>&gt;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#define BPS1 9600       //</a:t>
            </a:r>
            <a:r>
              <a:rPr lang="ja-JP" altLang="en-US" sz="800" b="0" i="0" dirty="0">
                <a:effectLst/>
                <a:latin typeface="Meiryo UI" panose="020B0604030504040204" pitchFamily="50" charset="-128"/>
                <a:ea typeface="Meiryo UI" panose="020B0604030504040204" pitchFamily="50" charset="-128"/>
              </a:rPr>
              <a:t>シリアル受信側</a:t>
            </a:r>
            <a:r>
              <a:rPr lang="en-US" altLang="ja-JP" sz="800" b="0" i="0" dirty="0">
                <a:effectLst/>
                <a:latin typeface="Meiryo UI" panose="020B0604030504040204" pitchFamily="50" charset="-128"/>
                <a:ea typeface="Meiryo UI" panose="020B0604030504040204" pitchFamily="50" charset="-128"/>
              </a:rPr>
              <a:t>UART1</a:t>
            </a:r>
          </a:p>
          <a:p>
            <a:r>
              <a:rPr lang="en-US" altLang="ja-JP" sz="800" b="0" i="0" dirty="0">
                <a:effectLst/>
                <a:latin typeface="Meiryo UI" panose="020B0604030504040204" pitchFamily="50" charset="-128"/>
                <a:ea typeface="Meiryo UI" panose="020B0604030504040204" pitchFamily="50" charset="-128"/>
              </a:rPr>
              <a:t>#define DATA_BUFFER 17  // </a:t>
            </a:r>
            <a:r>
              <a:rPr lang="ja-JP" altLang="en-US" sz="800" b="0" i="0" dirty="0">
                <a:effectLst/>
                <a:latin typeface="Meiryo UI" panose="020B0604030504040204" pitchFamily="50" charset="-128"/>
                <a:ea typeface="Meiryo UI" panose="020B0604030504040204" pitchFamily="50" charset="-128"/>
              </a:rPr>
              <a:t>文字列の格納領域のバイト数</a:t>
            </a:r>
          </a:p>
          <a:p>
            <a:endParaRPr lang="ja-JP" altLang="en-US"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char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[DATA_BUFFER];  //</a:t>
            </a:r>
            <a:r>
              <a:rPr lang="ja-JP" altLang="en-US" sz="800" b="0" i="0" dirty="0">
                <a:effectLst/>
                <a:latin typeface="Meiryo UI" panose="020B0604030504040204" pitchFamily="50" charset="-128"/>
                <a:ea typeface="Meiryo UI" panose="020B0604030504040204" pitchFamily="50" charset="-128"/>
              </a:rPr>
              <a:t>送信用データ</a:t>
            </a:r>
          </a:p>
          <a:p>
            <a:r>
              <a:rPr lang="en-US" altLang="ja-JP" sz="800" b="0" i="0" dirty="0">
                <a:effectLst/>
                <a:latin typeface="Meiryo UI" panose="020B0604030504040204" pitchFamily="50" charset="-128"/>
                <a:ea typeface="Meiryo UI" panose="020B0604030504040204" pitchFamily="50" charset="-128"/>
              </a:rPr>
              <a:t>uint8_t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 0;</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1" i="0" dirty="0">
                <a:effectLst/>
                <a:latin typeface="Meiryo UI" panose="020B0604030504040204" pitchFamily="50" charset="-128"/>
                <a:ea typeface="Meiryo UI" panose="020B0604030504040204" pitchFamily="50" charset="-128"/>
              </a:rPr>
              <a:t>// A&amp;D</a:t>
            </a:r>
            <a:r>
              <a:rPr lang="ja-JP" altLang="en-US" sz="800" b="1" i="0" dirty="0">
                <a:effectLst/>
                <a:latin typeface="Meiryo UI" panose="020B0604030504040204" pitchFamily="50" charset="-128"/>
                <a:ea typeface="Meiryo UI" panose="020B0604030504040204" pitchFamily="50" charset="-128"/>
              </a:rPr>
              <a:t>標準フォーマットから値部分のデータを切り出してデータ送信</a:t>
            </a:r>
          </a:p>
          <a:p>
            <a:r>
              <a:rPr lang="en-US" altLang="ja-JP" sz="800" b="1" i="0" dirty="0">
                <a:effectLst/>
                <a:latin typeface="Meiryo UI" panose="020B0604030504040204" pitchFamily="50" charset="-128"/>
                <a:ea typeface="Meiryo UI" panose="020B0604030504040204" pitchFamily="50" charset="-128"/>
              </a:rPr>
              <a:t>// </a:t>
            </a:r>
            <a:r>
              <a:rPr lang="ja-JP" altLang="en-US" sz="800" b="1" i="0" dirty="0">
                <a:effectLst/>
                <a:latin typeface="Meiryo UI" panose="020B0604030504040204" pitchFamily="50" charset="-128"/>
                <a:ea typeface="Meiryo UI" panose="020B0604030504040204" pitchFamily="50" charset="-128"/>
              </a:rPr>
              <a:t>データ例：</a:t>
            </a:r>
            <a:r>
              <a:rPr lang="en-US" altLang="ja-JP" sz="800" b="1" i="0" dirty="0">
                <a:effectLst/>
                <a:latin typeface="Meiryo UI" panose="020B0604030504040204" pitchFamily="50" charset="-128"/>
                <a:ea typeface="Meiryo UI" panose="020B0604030504040204" pitchFamily="50" charset="-128"/>
              </a:rPr>
              <a:t>ST,+00012.78  </a:t>
            </a:r>
            <a:r>
              <a:rPr lang="en-US" altLang="ja-JP" sz="800" b="1" i="0" dirty="0" err="1">
                <a:effectLst/>
                <a:latin typeface="Meiryo UI" panose="020B0604030504040204" pitchFamily="50" charset="-128"/>
                <a:ea typeface="Meiryo UI" panose="020B0604030504040204" pitchFamily="50" charset="-128"/>
              </a:rPr>
              <a:t>gCrLf</a:t>
            </a:r>
            <a:endParaRPr lang="en-US" altLang="ja-JP" sz="800" b="1"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void </a:t>
            </a:r>
            <a:r>
              <a:rPr lang="en-US" altLang="ja-JP" sz="800" b="0" i="0" dirty="0" err="1">
                <a:effectLst/>
                <a:latin typeface="Meiryo UI" panose="020B0604030504040204" pitchFamily="50" charset="-128"/>
                <a:ea typeface="Meiryo UI" panose="020B0604030504040204" pitchFamily="50" charset="-128"/>
              </a:rPr>
              <a:t>AandDFormatSend</a:t>
            </a:r>
            <a:r>
              <a:rPr lang="en-US" altLang="ja-JP" sz="800" b="0" i="0" dirty="0">
                <a:effectLst/>
                <a:latin typeface="Meiryo UI" panose="020B0604030504040204" pitchFamily="50" charset="-128"/>
                <a:ea typeface="Meiryo UI" panose="020B0604030504040204" pitchFamily="50" charset="-128"/>
              </a:rPr>
              <a:t>() { </a:t>
            </a:r>
          </a:p>
          <a:p>
            <a:r>
              <a:rPr lang="en-US" altLang="ja-JP" sz="800" b="0" i="0" dirty="0">
                <a:effectLst/>
                <a:latin typeface="Meiryo UI" panose="020B0604030504040204" pitchFamily="50" charset="-128"/>
                <a:ea typeface="Meiryo UI" panose="020B0604030504040204" pitchFamily="50" charset="-128"/>
              </a:rPr>
              <a:t>  if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[0] != 'S'){</a:t>
            </a:r>
          </a:p>
          <a:p>
            <a:r>
              <a:rPr lang="en-US" altLang="ja-JP" sz="800" b="0" i="0" dirty="0">
                <a:effectLst/>
                <a:latin typeface="Meiryo UI" panose="020B0604030504040204" pitchFamily="50" charset="-128"/>
                <a:ea typeface="Meiryo UI" panose="020B0604030504040204" pitchFamily="50" charset="-128"/>
              </a:rPr>
              <a:t>    return; // </a:t>
            </a:r>
            <a:r>
              <a:rPr lang="ja-JP" altLang="en-US" sz="800" b="0" i="0" dirty="0">
                <a:effectLst/>
                <a:latin typeface="Meiryo UI" panose="020B0604030504040204" pitchFamily="50" charset="-128"/>
                <a:ea typeface="Meiryo UI" panose="020B0604030504040204" pitchFamily="50" charset="-128"/>
              </a:rPr>
              <a:t>安定状態</a:t>
            </a:r>
            <a:r>
              <a:rPr lang="en-US" altLang="ja-JP" sz="800" b="0" i="0" dirty="0">
                <a:effectLst/>
                <a:latin typeface="Meiryo UI" panose="020B0604030504040204" pitchFamily="50" charset="-128"/>
                <a:ea typeface="Meiryo UI" panose="020B0604030504040204" pitchFamily="50" charset="-128"/>
              </a:rPr>
              <a:t>"ST"</a:t>
            </a:r>
            <a:r>
              <a:rPr lang="ja-JP" altLang="en-US" sz="800" b="0" i="0" dirty="0">
                <a:effectLst/>
                <a:latin typeface="Meiryo UI" panose="020B0604030504040204" pitchFamily="50" charset="-128"/>
                <a:ea typeface="Meiryo UI" panose="020B0604030504040204" pitchFamily="50" charset="-128"/>
              </a:rPr>
              <a:t>以外の場合は送信しない。</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//HID</a:t>
            </a:r>
            <a:r>
              <a:rPr lang="ja-JP" altLang="en-US" sz="800" b="0" i="0" dirty="0">
                <a:effectLst/>
                <a:latin typeface="Meiryo UI" panose="020B0604030504040204" pitchFamily="50" charset="-128"/>
                <a:ea typeface="Meiryo UI" panose="020B0604030504040204" pitchFamily="50" charset="-128"/>
              </a:rPr>
              <a:t>でデータを</a:t>
            </a:r>
            <a:r>
              <a:rPr lang="en-US" altLang="ja-JP" sz="800" b="0" i="0" dirty="0">
                <a:effectLst/>
                <a:latin typeface="Meiryo UI" panose="020B0604030504040204" pitchFamily="50" charset="-128"/>
                <a:ea typeface="Meiryo UI" panose="020B0604030504040204" pitchFamily="50" charset="-128"/>
              </a:rPr>
              <a:t>PC</a:t>
            </a:r>
            <a:r>
              <a:rPr lang="ja-JP" altLang="en-US" sz="800" b="0" i="0" dirty="0">
                <a:effectLst/>
                <a:latin typeface="Meiryo UI" panose="020B0604030504040204" pitchFamily="50" charset="-128"/>
                <a:ea typeface="Meiryo UI" panose="020B0604030504040204" pitchFamily="50" charset="-128"/>
              </a:rPr>
              <a:t>に送信マイナスの場合は</a:t>
            </a:r>
            <a:r>
              <a:rPr lang="en-US" altLang="ja-JP" sz="800" b="0" i="0" dirty="0">
                <a:effectLst/>
                <a:latin typeface="Meiryo UI" panose="020B0604030504040204" pitchFamily="50" charset="-128"/>
                <a:ea typeface="Meiryo UI" panose="020B0604030504040204" pitchFamily="50" charset="-128"/>
              </a:rPr>
              <a:t>'-'(0x2d)</a:t>
            </a:r>
            <a:r>
              <a:rPr lang="ja-JP" altLang="en-US" sz="800" b="0" i="0" dirty="0">
                <a:effectLst/>
                <a:latin typeface="Meiryo UI" panose="020B0604030504040204" pitchFamily="50" charset="-128"/>
                <a:ea typeface="Meiryo UI" panose="020B0604030504040204" pitchFamily="50" charset="-128"/>
              </a:rPr>
              <a:t>を送信</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if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[3] == '-')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Keyboard.print</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 else if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[3] == '+') {  // '+'(0x2b)</a:t>
            </a:r>
            <a:r>
              <a:rPr lang="ja-JP" altLang="en-US" sz="800" b="0" i="0" dirty="0">
                <a:effectLst/>
                <a:latin typeface="Meiryo UI" panose="020B0604030504040204" pitchFamily="50" charset="-128"/>
                <a:ea typeface="Meiryo UI" panose="020B0604030504040204" pitchFamily="50" charset="-128"/>
              </a:rPr>
              <a:t>フォーマットエラー</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a:t>
            </a:r>
            <a:r>
              <a:rPr lang="ja-JP" altLang="en-US" sz="800" b="0" i="0" dirty="0">
                <a:effectLst/>
                <a:latin typeface="Meiryo UI" panose="020B0604030504040204" pitchFamily="50" charset="-128"/>
                <a:ea typeface="Meiryo UI" panose="020B0604030504040204" pitchFamily="50" charset="-128"/>
              </a:rPr>
              <a:t>は送信しない。    </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 else{</a:t>
            </a:r>
          </a:p>
          <a:p>
            <a:r>
              <a:rPr lang="en-US" altLang="ja-JP" sz="800" b="0" i="0" dirty="0">
                <a:effectLst/>
                <a:latin typeface="Meiryo UI" panose="020B0604030504040204" pitchFamily="50" charset="-128"/>
                <a:ea typeface="Meiryo UI" panose="020B0604030504040204" pitchFamily="50" charset="-128"/>
              </a:rPr>
              <a:t>    // </a:t>
            </a:r>
            <a:r>
              <a:rPr lang="en-US" altLang="ja-JP" sz="800" b="0" i="0" dirty="0" err="1">
                <a:effectLst/>
                <a:latin typeface="Meiryo UI" panose="020B0604030504040204" pitchFamily="50" charset="-128"/>
                <a:ea typeface="Meiryo UI" panose="020B0604030504040204" pitchFamily="50" charset="-128"/>
              </a:rPr>
              <a:t>Serial.println</a:t>
            </a:r>
            <a:r>
              <a:rPr lang="en-US" altLang="ja-JP" sz="800" b="0" i="0" dirty="0">
                <a:effectLst/>
                <a:latin typeface="Meiryo UI" panose="020B0604030504040204" pitchFamily="50" charset="-128"/>
                <a:ea typeface="Meiryo UI" panose="020B0604030504040204" pitchFamily="50" charset="-128"/>
              </a:rPr>
              <a:t>("Data Format Error");</a:t>
            </a:r>
          </a:p>
          <a:p>
            <a:r>
              <a:rPr lang="en-US" altLang="ja-JP" sz="800" b="0" i="0" dirty="0">
                <a:effectLst/>
                <a:latin typeface="Meiryo UI" panose="020B0604030504040204" pitchFamily="50" charset="-128"/>
                <a:ea typeface="Meiryo UI" panose="020B0604030504040204" pitchFamily="50" charset="-128"/>
              </a:rPr>
              <a:t>    return;</a:t>
            </a:r>
          </a:p>
          <a:p>
            <a:r>
              <a:rPr lang="en-US" altLang="ja-JP" sz="800" b="0" i="0" dirty="0">
                <a:effectLst/>
                <a:latin typeface="Meiryo UI" panose="020B0604030504040204" pitchFamily="50" charset="-128"/>
                <a:ea typeface="Meiryo UI" panose="020B0604030504040204" pitchFamily="50" charset="-128"/>
              </a:rPr>
              <a:t>  }</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uint8_t </a:t>
            </a:r>
            <a:r>
              <a:rPr lang="en-US" altLang="ja-JP" sz="800" b="0" i="0" dirty="0" err="1">
                <a:effectLst/>
                <a:latin typeface="Meiryo UI" panose="020B0604030504040204" pitchFamily="50" charset="-128"/>
                <a:ea typeface="Meiryo UI" panose="020B0604030504040204" pitchFamily="50" charset="-128"/>
              </a:rPr>
              <a:t>pPass</a:t>
            </a:r>
            <a:r>
              <a:rPr lang="en-US" altLang="ja-JP" sz="800" b="0" i="0" dirty="0">
                <a:effectLst/>
                <a:latin typeface="Meiryo UI" panose="020B0604030504040204" pitchFamily="50" charset="-128"/>
                <a:ea typeface="Meiryo UI" panose="020B0604030504040204" pitchFamily="50" charset="-128"/>
              </a:rPr>
              <a:t> = 4;</a:t>
            </a:r>
          </a:p>
          <a:p>
            <a:r>
              <a:rPr lang="en-US" altLang="ja-JP" sz="800" b="0" i="0" dirty="0">
                <a:effectLst/>
                <a:latin typeface="Meiryo UI" panose="020B0604030504040204" pitchFamily="50" charset="-128"/>
                <a:ea typeface="Meiryo UI" panose="020B0604030504040204" pitchFamily="50" charset="-128"/>
              </a:rPr>
              <a:t>  do {</a:t>
            </a:r>
          </a:p>
          <a:p>
            <a:r>
              <a:rPr lang="en-US" altLang="ja-JP" sz="800" b="0" i="0" dirty="0">
                <a:effectLst/>
                <a:latin typeface="Meiryo UI" panose="020B0604030504040204" pitchFamily="50" charset="-128"/>
                <a:ea typeface="Meiryo UI" panose="020B0604030504040204" pitchFamily="50" charset="-128"/>
              </a:rPr>
              <a:t>    if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a:t>
            </a:r>
            <a:r>
              <a:rPr lang="en-US" altLang="ja-JP" sz="800" b="0" i="0" dirty="0" err="1">
                <a:effectLst/>
                <a:latin typeface="Meiryo UI" panose="020B0604030504040204" pitchFamily="50" charset="-128"/>
                <a:ea typeface="Meiryo UI" panose="020B0604030504040204" pitchFamily="50" charset="-128"/>
              </a:rPr>
              <a:t>pPass</a:t>
            </a:r>
            <a:r>
              <a:rPr lang="en-US" altLang="ja-JP" sz="800" b="0" i="0" dirty="0">
                <a:effectLst/>
                <a:latin typeface="Meiryo UI" panose="020B0604030504040204" pitchFamily="50" charset="-128"/>
                <a:ea typeface="Meiryo UI" panose="020B0604030504040204" pitchFamily="50" charset="-128"/>
              </a:rPr>
              <a:t>] != '0') { // </a:t>
            </a:r>
            <a:r>
              <a:rPr lang="ja-JP" altLang="en-US" sz="800" b="0" i="0" dirty="0">
                <a:effectLst/>
                <a:latin typeface="Meiryo UI" panose="020B0604030504040204" pitchFamily="50" charset="-128"/>
                <a:ea typeface="Meiryo UI" panose="020B0604030504040204" pitchFamily="50" charset="-128"/>
              </a:rPr>
              <a:t>重量値の上位</a:t>
            </a:r>
            <a:r>
              <a:rPr lang="en-US" altLang="ja-JP" sz="800" b="0" i="0" dirty="0">
                <a:effectLst/>
                <a:latin typeface="Meiryo UI" panose="020B0604030504040204" pitchFamily="50" charset="-128"/>
                <a:ea typeface="Meiryo UI" panose="020B0604030504040204" pitchFamily="50" charset="-128"/>
              </a:rPr>
              <a:t>'0'(0x30)</a:t>
            </a:r>
            <a:r>
              <a:rPr lang="ja-JP" altLang="en-US" sz="800" b="0" i="0" dirty="0">
                <a:effectLst/>
                <a:latin typeface="Meiryo UI" panose="020B0604030504040204" pitchFamily="50" charset="-128"/>
                <a:ea typeface="Meiryo UI" panose="020B0604030504040204" pitchFamily="50" charset="-128"/>
              </a:rPr>
              <a:t>埋め値は送信しない</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break;  //</a:t>
            </a:r>
            <a:r>
              <a:rPr lang="ja-JP" altLang="en-US" sz="800" b="0" i="0" dirty="0">
                <a:effectLst/>
                <a:latin typeface="Meiryo UI" panose="020B0604030504040204" pitchFamily="50" charset="-128"/>
                <a:ea typeface="Meiryo UI" panose="020B0604030504040204" pitchFamily="50" charset="-128"/>
              </a:rPr>
              <a:t>数値がゼロ以外になったら抜ける</a:t>
            </a: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pPass</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 while (</a:t>
            </a:r>
            <a:r>
              <a:rPr lang="en-US" altLang="ja-JP" sz="800" b="0" i="0" dirty="0" err="1">
                <a:effectLst/>
                <a:latin typeface="Meiryo UI" panose="020B0604030504040204" pitchFamily="50" charset="-128"/>
                <a:ea typeface="Meiryo UI" panose="020B0604030504040204" pitchFamily="50" charset="-128"/>
              </a:rPr>
              <a:t>pPass</a:t>
            </a:r>
            <a:r>
              <a:rPr lang="en-US" altLang="ja-JP" sz="800" b="0" i="0" dirty="0">
                <a:effectLst/>
                <a:latin typeface="Meiryo UI" panose="020B0604030504040204" pitchFamily="50" charset="-128"/>
                <a:ea typeface="Meiryo UI" panose="020B0604030504040204" pitchFamily="50" charset="-128"/>
              </a:rPr>
              <a:t> &lt; 8);</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for (uint8_t </a:t>
            </a:r>
            <a:r>
              <a:rPr lang="en-US" altLang="ja-JP" sz="800" b="0" i="0" dirty="0" err="1">
                <a:effectLst/>
                <a:latin typeface="Meiryo UI" panose="020B0604030504040204" pitchFamily="50" charset="-128"/>
                <a:ea typeface="Meiryo UI" panose="020B0604030504040204" pitchFamily="50" charset="-128"/>
              </a:rPr>
              <a:t>pSend</a:t>
            </a:r>
            <a:r>
              <a:rPr lang="en-US" altLang="ja-JP" sz="800" b="0" i="0" dirty="0">
                <a:effectLst/>
                <a:latin typeface="Meiryo UI" panose="020B0604030504040204" pitchFamily="50" charset="-128"/>
                <a:ea typeface="Meiryo UI" panose="020B0604030504040204" pitchFamily="50" charset="-128"/>
              </a:rPr>
              <a:t> = </a:t>
            </a:r>
            <a:r>
              <a:rPr lang="en-US" altLang="ja-JP" sz="800" b="0" i="0" dirty="0" err="1">
                <a:effectLst/>
                <a:latin typeface="Meiryo UI" panose="020B0604030504040204" pitchFamily="50" charset="-128"/>
                <a:ea typeface="Meiryo UI" panose="020B0604030504040204" pitchFamily="50" charset="-128"/>
              </a:rPr>
              <a:t>pPass</a:t>
            </a:r>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pSend</a:t>
            </a:r>
            <a:r>
              <a:rPr lang="en-US" altLang="ja-JP" sz="800" b="0" i="0" dirty="0">
                <a:effectLst/>
                <a:latin typeface="Meiryo UI" panose="020B0604030504040204" pitchFamily="50" charset="-128"/>
                <a:ea typeface="Meiryo UI" panose="020B0604030504040204" pitchFamily="50" charset="-128"/>
              </a:rPr>
              <a:t> &lt;= 12; </a:t>
            </a:r>
            <a:r>
              <a:rPr lang="en-US" altLang="ja-JP" sz="800" b="0" i="0" dirty="0" err="1">
                <a:effectLst/>
                <a:latin typeface="Meiryo UI" panose="020B0604030504040204" pitchFamily="50" charset="-128"/>
                <a:ea typeface="Meiryo UI" panose="020B0604030504040204" pitchFamily="50" charset="-128"/>
              </a:rPr>
              <a:t>pSend</a:t>
            </a:r>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Keyboard.print</a:t>
            </a:r>
            <a:r>
              <a:rPr lang="en-US" altLang="ja-JP" sz="800" b="0" i="0" dirty="0">
                <a:effectLst/>
                <a:latin typeface="Meiryo UI" panose="020B0604030504040204" pitchFamily="50" charset="-128"/>
                <a:ea typeface="Meiryo UI" panose="020B0604030504040204" pitchFamily="50" charset="-128"/>
              </a:rPr>
              <a:t>(</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a:t>
            </a:r>
            <a:r>
              <a:rPr lang="en-US" altLang="ja-JP" sz="800" b="0" i="0" dirty="0" err="1">
                <a:effectLst/>
                <a:latin typeface="Meiryo UI" panose="020B0604030504040204" pitchFamily="50" charset="-128"/>
                <a:ea typeface="Meiryo UI" panose="020B0604030504040204" pitchFamily="50" charset="-128"/>
              </a:rPr>
              <a:t>pSend</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Keyboard.println</a:t>
            </a:r>
            <a:r>
              <a:rPr lang="en-US" altLang="ja-JP" sz="800" b="0" i="0" dirty="0">
                <a:effectLst/>
                <a:latin typeface="Meiryo UI" panose="020B0604030504040204" pitchFamily="50" charset="-128"/>
                <a:ea typeface="Meiryo UI" panose="020B0604030504040204" pitchFamily="50" charset="-128"/>
              </a:rPr>
              <a: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return;</a:t>
            </a:r>
          </a:p>
          <a:p>
            <a:r>
              <a:rPr lang="en-US" altLang="ja-JP" sz="800" b="0" i="0" dirty="0">
                <a:effectLst/>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938DA83-8D3E-325F-C53F-BD5358FBD0D3}"/>
              </a:ext>
            </a:extLst>
          </p:cNvPr>
          <p:cNvSpPr txBox="1"/>
          <p:nvPr/>
        </p:nvSpPr>
        <p:spPr>
          <a:xfrm>
            <a:off x="6293839" y="1287744"/>
            <a:ext cx="4517596" cy="5509200"/>
          </a:xfrm>
          <a:prstGeom prst="rect">
            <a:avLst/>
          </a:prstGeom>
          <a:noFill/>
        </p:spPr>
        <p:txBody>
          <a:bodyPr wrap="square" rtlCol="0">
            <a:spAutoFit/>
          </a:bodyPr>
          <a:lstStyle/>
          <a:p>
            <a:r>
              <a:rPr lang="en-US" altLang="ja-JP" sz="800" b="1" i="0" dirty="0">
                <a:effectLst/>
                <a:latin typeface="Meiryo UI" panose="020B0604030504040204" pitchFamily="50" charset="-128"/>
                <a:ea typeface="Meiryo UI" panose="020B0604030504040204" pitchFamily="50" charset="-128"/>
              </a:rPr>
              <a:t>//char</a:t>
            </a:r>
            <a:r>
              <a:rPr lang="ja-JP" altLang="en-US" sz="800" b="1" i="0" dirty="0">
                <a:effectLst/>
                <a:latin typeface="Meiryo UI" panose="020B0604030504040204" pitchFamily="50" charset="-128"/>
                <a:ea typeface="Meiryo UI" panose="020B0604030504040204" pitchFamily="50" charset="-128"/>
              </a:rPr>
              <a:t>配列とシリアルバッファを消去する。</a:t>
            </a:r>
            <a:endParaRPr lang="en-US" altLang="ja-JP" sz="800" b="1"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void </a:t>
            </a:r>
            <a:r>
              <a:rPr lang="en-US" altLang="ja-JP" sz="800" b="0" i="0" dirty="0" err="1">
                <a:effectLst/>
                <a:latin typeface="Meiryo UI" panose="020B0604030504040204" pitchFamily="50" charset="-128"/>
                <a:ea typeface="Meiryo UI" panose="020B0604030504040204" pitchFamily="50" charset="-128"/>
              </a:rPr>
              <a:t>bufferReset</a:t>
            </a:r>
            <a:r>
              <a:rPr lang="en-US" altLang="ja-JP" sz="800" b="0" i="0" dirty="0">
                <a:effectLst/>
                <a:latin typeface="Meiryo UI" panose="020B0604030504040204" pitchFamily="50" charset="-128"/>
                <a:ea typeface="Meiryo UI" panose="020B0604030504040204" pitchFamily="50" charset="-128"/>
              </a:rPr>
              <a:t>() {</a:t>
            </a:r>
            <a:endParaRPr lang="ja-JP" altLang="en-US" sz="800" b="0" i="0" dirty="0">
              <a:effectLst/>
              <a:latin typeface="Meiryo UI" panose="020B0604030504040204" pitchFamily="50" charset="-128"/>
              <a:ea typeface="Meiryo UI" panose="020B0604030504040204" pitchFamily="50" charset="-128"/>
            </a:endParaRP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for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 0;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&lt; DATA_BUFFER;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 '\0';</a:t>
            </a:r>
          </a:p>
          <a:p>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 0;</a:t>
            </a:r>
          </a:p>
          <a:p>
            <a:r>
              <a:rPr lang="en-US" altLang="ja-JP" sz="800" b="0" i="0" dirty="0">
                <a:effectLst/>
                <a:latin typeface="Meiryo UI" panose="020B0604030504040204" pitchFamily="50" charset="-128"/>
                <a:ea typeface="Meiryo UI" panose="020B0604030504040204" pitchFamily="50" charset="-128"/>
              </a:rPr>
              <a:t>  while (Serial1.available() &gt; 0) {</a:t>
            </a:r>
          </a:p>
          <a:p>
            <a:r>
              <a:rPr lang="en-US" altLang="ja-JP" sz="800" b="0" i="0" dirty="0">
                <a:effectLst/>
                <a:latin typeface="Meiryo UI" panose="020B0604030504040204" pitchFamily="50" charset="-128"/>
                <a:ea typeface="Meiryo UI" panose="020B0604030504040204" pitchFamily="50" charset="-128"/>
              </a:rPr>
              <a:t>    Serial1.read();</a:t>
            </a:r>
          </a:p>
          <a:p>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a:t>
            </a:r>
          </a:p>
          <a:p>
            <a:endParaRPr lang="en-US" altLang="ja-JP" sz="800" dirty="0">
              <a:latin typeface="Meiryo UI" panose="020B0604030504040204" pitchFamily="50" charset="-128"/>
              <a:ea typeface="Meiryo UI" panose="020B0604030504040204" pitchFamily="50" charset="-128"/>
            </a:endParaRPr>
          </a:p>
          <a:p>
            <a:r>
              <a:rPr lang="en-US" altLang="ja-JP" sz="800" b="1" i="0" dirty="0">
                <a:effectLst/>
                <a:latin typeface="Meiryo UI" panose="020B0604030504040204" pitchFamily="50" charset="-128"/>
                <a:ea typeface="Meiryo UI" panose="020B0604030504040204" pitchFamily="50" charset="-128"/>
              </a:rPr>
              <a:t>//</a:t>
            </a:r>
            <a:r>
              <a:rPr lang="ja-JP" altLang="en-US" sz="800" b="1" i="0" dirty="0">
                <a:effectLst/>
                <a:latin typeface="Meiryo UI" panose="020B0604030504040204" pitchFamily="50" charset="-128"/>
                <a:ea typeface="Meiryo UI" panose="020B0604030504040204" pitchFamily="50" charset="-128"/>
              </a:rPr>
              <a:t>初期化</a:t>
            </a:r>
            <a:endParaRPr lang="en-US" altLang="ja-JP" sz="800" b="1"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void setup()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Keyboard.begin</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Serial1.begin(BPS1);  // </a:t>
            </a:r>
            <a:r>
              <a:rPr lang="ja-JP" altLang="en-US" sz="800" b="0" i="0" dirty="0">
                <a:effectLst/>
                <a:latin typeface="Meiryo UI" panose="020B0604030504040204" pitchFamily="50" charset="-128"/>
                <a:ea typeface="Meiryo UI" panose="020B0604030504040204" pitchFamily="50" charset="-128"/>
              </a:rPr>
              <a:t>通信速度</a:t>
            </a:r>
            <a:r>
              <a:rPr lang="en-US" altLang="ja-JP" sz="800" b="0" i="0" dirty="0">
                <a:effectLst/>
                <a:latin typeface="Meiryo UI" panose="020B0604030504040204" pitchFamily="50" charset="-128"/>
                <a:ea typeface="Meiryo UI" panose="020B0604030504040204" pitchFamily="50" charset="-128"/>
              </a:rPr>
              <a:t>bps</a:t>
            </a:r>
            <a:r>
              <a:rPr lang="ja-JP" altLang="en-US" sz="800" b="0" i="0" dirty="0">
                <a:effectLst/>
                <a:latin typeface="Meiryo UI" panose="020B0604030504040204" pitchFamily="50" charset="-128"/>
                <a:ea typeface="Meiryo UI" panose="020B0604030504040204" pitchFamily="50" charset="-128"/>
              </a:rPr>
              <a:t>、</a:t>
            </a:r>
            <a:r>
              <a:rPr lang="en-US" altLang="ja-JP" sz="800" b="0" i="0" dirty="0">
                <a:effectLst/>
                <a:latin typeface="Meiryo UI" panose="020B0604030504040204" pitchFamily="50" charset="-128"/>
                <a:ea typeface="Meiryo UI" panose="020B0604030504040204" pitchFamily="50" charset="-128"/>
              </a:rPr>
              <a:t>UART1</a:t>
            </a:r>
          </a:p>
          <a:p>
            <a:r>
              <a:rPr lang="en-US" altLang="ja-JP" sz="800" b="0" i="0" dirty="0">
                <a:effectLst/>
                <a:latin typeface="Meiryo UI" panose="020B0604030504040204" pitchFamily="50" charset="-128"/>
                <a:ea typeface="Meiryo UI" panose="020B0604030504040204" pitchFamily="50" charset="-128"/>
              </a:rPr>
              <a:t>  delay(50);</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bufferReset</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1" i="0" dirty="0">
                <a:effectLst/>
                <a:latin typeface="Meiryo UI" panose="020B0604030504040204" pitchFamily="50" charset="-128"/>
                <a:ea typeface="Meiryo UI" panose="020B0604030504040204" pitchFamily="50" charset="-128"/>
              </a:rPr>
              <a:t>// UART1</a:t>
            </a:r>
            <a:r>
              <a:rPr lang="ja-JP" altLang="en-US" sz="800" b="1" i="0" dirty="0">
                <a:effectLst/>
                <a:latin typeface="Meiryo UI" panose="020B0604030504040204" pitchFamily="50" charset="-128"/>
                <a:ea typeface="Meiryo UI" panose="020B0604030504040204" pitchFamily="50" charset="-128"/>
              </a:rPr>
              <a:t>から受信シリアル受信</a:t>
            </a:r>
            <a:r>
              <a:rPr lang="ja-JP" altLang="en-US" sz="800" b="1" dirty="0">
                <a:latin typeface="Meiryo UI" panose="020B0604030504040204" pitchFamily="50" charset="-128"/>
                <a:ea typeface="Meiryo UI" panose="020B0604030504040204" pitchFamily="50" charset="-128"/>
              </a:rPr>
              <a:t>し、</a:t>
            </a:r>
            <a:r>
              <a:rPr lang="en-US" altLang="ja-JP" sz="800" b="1" i="0" dirty="0">
                <a:effectLst/>
                <a:latin typeface="Meiryo UI" panose="020B0604030504040204" pitchFamily="50" charset="-128"/>
                <a:ea typeface="Meiryo UI" panose="020B0604030504040204" pitchFamily="50" charset="-128"/>
              </a:rPr>
              <a:t>1</a:t>
            </a:r>
            <a:r>
              <a:rPr lang="ja-JP" altLang="en-US" sz="800" b="1" i="0" dirty="0">
                <a:effectLst/>
                <a:latin typeface="Meiryo UI" panose="020B0604030504040204" pitchFamily="50" charset="-128"/>
                <a:ea typeface="Meiryo UI" panose="020B0604030504040204" pitchFamily="50" charset="-128"/>
              </a:rPr>
              <a:t>バイトづつ読み込み</a:t>
            </a:r>
            <a:r>
              <a:rPr lang="en-US" altLang="ja-JP" sz="800" b="1" i="0" dirty="0" err="1">
                <a:effectLst/>
                <a:latin typeface="Meiryo UI" panose="020B0604030504040204" pitchFamily="50" charset="-128"/>
                <a:ea typeface="Meiryo UI" panose="020B0604030504040204" pitchFamily="50" charset="-128"/>
              </a:rPr>
              <a:t>strDATA</a:t>
            </a:r>
            <a:r>
              <a:rPr lang="ja-JP" altLang="en-US" sz="800" b="1" i="0" dirty="0">
                <a:effectLst/>
                <a:latin typeface="Meiryo UI" panose="020B0604030504040204" pitchFamily="50" charset="-128"/>
                <a:ea typeface="Meiryo UI" panose="020B0604030504040204" pitchFamily="50" charset="-128"/>
              </a:rPr>
              <a:t>に結合し</a:t>
            </a:r>
            <a:r>
              <a:rPr lang="en-US" altLang="ja-JP" sz="800" b="1" i="0" dirty="0">
                <a:effectLst/>
                <a:latin typeface="Meiryo UI" panose="020B0604030504040204" pitchFamily="50" charset="-128"/>
                <a:ea typeface="Meiryo UI" panose="020B0604030504040204" pitchFamily="50" charset="-128"/>
              </a:rPr>
              <a:t>USB HID</a:t>
            </a:r>
            <a:r>
              <a:rPr lang="ja-JP" altLang="en-US" sz="800" b="1" i="0" dirty="0">
                <a:effectLst/>
                <a:latin typeface="Meiryo UI" panose="020B0604030504040204" pitchFamily="50" charset="-128"/>
                <a:ea typeface="Meiryo UI" panose="020B0604030504040204" pitchFamily="50" charset="-128"/>
              </a:rPr>
              <a:t>送信</a:t>
            </a:r>
            <a:r>
              <a:rPr lang="ja-JP" altLang="en-US" sz="800" b="1" dirty="0">
                <a:latin typeface="Meiryo UI" panose="020B0604030504040204" pitchFamily="50" charset="-128"/>
                <a:ea typeface="Meiryo UI" panose="020B0604030504040204" pitchFamily="50" charset="-128"/>
              </a:rPr>
              <a:t>。</a:t>
            </a:r>
            <a:endParaRPr lang="en-US" altLang="ja-JP" sz="800" b="1"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void loop() {</a:t>
            </a:r>
          </a:p>
          <a:p>
            <a:r>
              <a:rPr lang="en-US" altLang="ja-JP" sz="800" b="0" i="0" dirty="0">
                <a:effectLst/>
                <a:latin typeface="Meiryo UI" panose="020B0604030504040204" pitchFamily="50" charset="-128"/>
                <a:ea typeface="Meiryo UI" panose="020B0604030504040204" pitchFamily="50" charset="-128"/>
              </a:rPr>
              <a:t>  while (Serial1.available() &gt; 0) {  // </a:t>
            </a:r>
            <a:r>
              <a:rPr lang="ja-JP" altLang="en-US" sz="800" b="0" i="0" dirty="0">
                <a:effectLst/>
                <a:latin typeface="Meiryo UI" panose="020B0604030504040204" pitchFamily="50" charset="-128"/>
                <a:ea typeface="Meiryo UI" panose="020B0604030504040204" pitchFamily="50" charset="-128"/>
              </a:rPr>
              <a:t>受信したデータバッファが</a:t>
            </a:r>
            <a:r>
              <a:rPr lang="en-US" altLang="ja-JP" sz="800" b="0" i="0" dirty="0">
                <a:effectLst/>
                <a:latin typeface="Meiryo UI" panose="020B0604030504040204" pitchFamily="50" charset="-128"/>
                <a:ea typeface="Meiryo UI" panose="020B0604030504040204" pitchFamily="50" charset="-128"/>
              </a:rPr>
              <a:t>1</a:t>
            </a:r>
            <a:r>
              <a:rPr lang="ja-JP" altLang="en-US" sz="800" b="0" i="0" dirty="0">
                <a:effectLst/>
                <a:latin typeface="Meiryo UI" panose="020B0604030504040204" pitchFamily="50" charset="-128"/>
                <a:ea typeface="Meiryo UI" panose="020B0604030504040204" pitchFamily="50" charset="-128"/>
              </a:rPr>
              <a:t>バイト以上存在する場合</a:t>
            </a:r>
          </a:p>
          <a:p>
            <a:endParaRPr lang="ja-JP" altLang="en-US" sz="800" b="0" i="0" dirty="0">
              <a:effectLst/>
              <a:latin typeface="Meiryo UI" panose="020B0604030504040204" pitchFamily="50" charset="-128"/>
              <a:ea typeface="Meiryo UI" panose="020B0604030504040204" pitchFamily="50" charset="-128"/>
            </a:endParaRP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char </a:t>
            </a:r>
            <a:r>
              <a:rPr lang="en-US" altLang="ja-JP" sz="800" b="0" i="0" dirty="0" err="1">
                <a:effectLst/>
                <a:latin typeface="Meiryo UI" panose="020B0604030504040204" pitchFamily="50" charset="-128"/>
                <a:ea typeface="Meiryo UI" panose="020B0604030504040204" pitchFamily="50" charset="-128"/>
              </a:rPr>
              <a:t>inChar</a:t>
            </a:r>
            <a:r>
              <a:rPr lang="en-US" altLang="ja-JP" sz="800" b="0" i="0" dirty="0">
                <a:effectLst/>
                <a:latin typeface="Meiryo UI" panose="020B0604030504040204" pitchFamily="50" charset="-128"/>
                <a:ea typeface="Meiryo UI" panose="020B0604030504040204" pitchFamily="50" charset="-128"/>
              </a:rPr>
              <a:t> = (char)Serial1.read();  // </a:t>
            </a:r>
            <a:r>
              <a:rPr lang="ja-JP" altLang="en-US" sz="800" b="0" i="0" dirty="0">
                <a:effectLst/>
                <a:latin typeface="Meiryo UI" panose="020B0604030504040204" pitchFamily="50" charset="-128"/>
                <a:ea typeface="Meiryo UI" panose="020B0604030504040204" pitchFamily="50" charset="-128"/>
              </a:rPr>
              <a:t>シリアル</a:t>
            </a:r>
            <a:r>
              <a:rPr lang="en-US" altLang="ja-JP" sz="800" b="0" i="0" dirty="0">
                <a:effectLst/>
                <a:latin typeface="Meiryo UI" panose="020B0604030504040204" pitchFamily="50" charset="-128"/>
                <a:ea typeface="Meiryo UI" panose="020B0604030504040204" pitchFamily="50" charset="-128"/>
              </a:rPr>
              <a:t>1</a:t>
            </a:r>
            <a:r>
              <a:rPr lang="ja-JP" altLang="en-US" sz="800" b="0" i="0" dirty="0">
                <a:effectLst/>
                <a:latin typeface="Meiryo UI" panose="020B0604030504040204" pitchFamily="50" charset="-128"/>
                <a:ea typeface="Meiryo UI" panose="020B0604030504040204" pitchFamily="50" charset="-128"/>
              </a:rPr>
              <a:t>からデータ読み込み</a:t>
            </a:r>
          </a:p>
          <a:p>
            <a:endParaRPr lang="ja-JP" altLang="en-US" sz="800" b="0" i="0" dirty="0">
              <a:effectLst/>
              <a:latin typeface="Meiryo UI" panose="020B0604030504040204" pitchFamily="50" charset="-128"/>
              <a:ea typeface="Meiryo UI" panose="020B0604030504040204" pitchFamily="50" charset="-128"/>
            </a:endParaRP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if (</a:t>
            </a:r>
            <a:r>
              <a:rPr lang="en-US" altLang="ja-JP" sz="800" b="0" i="0" dirty="0" err="1">
                <a:effectLst/>
                <a:latin typeface="Meiryo UI" panose="020B0604030504040204" pitchFamily="50" charset="-128"/>
                <a:ea typeface="Meiryo UI" panose="020B0604030504040204" pitchFamily="50" charset="-128"/>
              </a:rPr>
              <a:t>inChar</a:t>
            </a:r>
            <a:r>
              <a:rPr lang="en-US" altLang="ja-JP" sz="800" b="0" i="0" dirty="0">
                <a:effectLst/>
                <a:latin typeface="Meiryo UI" panose="020B0604030504040204" pitchFamily="50" charset="-128"/>
                <a:ea typeface="Meiryo UI" panose="020B0604030504040204" pitchFamily="50" charset="-128"/>
              </a:rPr>
              <a:t> == '\n') {  // </a:t>
            </a:r>
            <a:r>
              <a:rPr lang="ja-JP" altLang="en-US" sz="800" b="0" i="0" dirty="0">
                <a:effectLst/>
                <a:latin typeface="Meiryo UI" panose="020B0604030504040204" pitchFamily="50" charset="-128"/>
                <a:ea typeface="Meiryo UI" panose="020B0604030504040204" pitchFamily="50" charset="-128"/>
              </a:rPr>
              <a:t>改行</a:t>
            </a:r>
            <a:r>
              <a:rPr lang="en-US" altLang="ja-JP" sz="800" b="0" i="0" dirty="0">
                <a:effectLst/>
                <a:latin typeface="Meiryo UI" panose="020B0604030504040204" pitchFamily="50" charset="-128"/>
                <a:ea typeface="Meiryo UI" panose="020B0604030504040204" pitchFamily="50" charset="-128"/>
              </a:rPr>
              <a:t>(LF:0x0a)</a:t>
            </a:r>
            <a:r>
              <a:rPr lang="ja-JP" altLang="en-US" sz="800" b="0" i="0" dirty="0">
                <a:effectLst/>
                <a:latin typeface="Meiryo UI" panose="020B0604030504040204" pitchFamily="50" charset="-128"/>
                <a:ea typeface="Meiryo UI" panose="020B0604030504040204" pitchFamily="50" charset="-128"/>
              </a:rPr>
              <a:t>がある場合の処理</a:t>
            </a:r>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AandDFormatSend</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bufferReset</a:t>
            </a:r>
            <a:r>
              <a:rPr lang="en-US" altLang="ja-JP" sz="800" b="0" i="0" dirty="0">
                <a:effectLst/>
                <a:latin typeface="Meiryo UI" panose="020B0604030504040204" pitchFamily="50" charset="-128"/>
                <a:ea typeface="Meiryo UI" panose="020B0604030504040204" pitchFamily="50" charset="-128"/>
              </a:rPr>
              <a: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 else if (</a:t>
            </a:r>
            <a:r>
              <a:rPr lang="en-US" altLang="ja-JP" sz="800" b="0" i="0" dirty="0" err="1">
                <a:effectLst/>
                <a:latin typeface="Meiryo UI" panose="020B0604030504040204" pitchFamily="50" charset="-128"/>
                <a:ea typeface="Meiryo UI" panose="020B0604030504040204" pitchFamily="50" charset="-128"/>
              </a:rPr>
              <a:t>inChar</a:t>
            </a:r>
            <a:r>
              <a:rPr lang="en-US" altLang="ja-JP" sz="800" b="0" i="0" dirty="0">
                <a:effectLst/>
                <a:latin typeface="Meiryo UI" panose="020B0604030504040204" pitchFamily="50" charset="-128"/>
                <a:ea typeface="Meiryo UI" panose="020B0604030504040204" pitchFamily="50" charset="-128"/>
              </a:rPr>
              <a:t> != ‘\r’) {  // </a:t>
            </a:r>
            <a:r>
              <a:rPr lang="ja-JP" altLang="en-US" sz="800" b="0" i="0" dirty="0">
                <a:effectLst/>
                <a:latin typeface="Meiryo UI" panose="020B0604030504040204" pitchFamily="50" charset="-128"/>
                <a:ea typeface="Meiryo UI" panose="020B0604030504040204" pitchFamily="50" charset="-128"/>
              </a:rPr>
              <a:t>復帰</a:t>
            </a:r>
            <a:r>
              <a:rPr lang="en-US" altLang="ja-JP" sz="800" b="0" i="0" dirty="0">
                <a:effectLst/>
                <a:latin typeface="Meiryo UI" panose="020B0604030504040204" pitchFamily="50" charset="-128"/>
                <a:ea typeface="Meiryo UI" panose="020B0604030504040204" pitchFamily="50" charset="-128"/>
              </a:rPr>
              <a:t>(CR:0x0d)</a:t>
            </a:r>
            <a:r>
              <a:rPr lang="ja-JP" altLang="en-US" sz="800" dirty="0">
                <a:latin typeface="Meiryo UI" panose="020B0604030504040204" pitchFamily="50" charset="-128"/>
                <a:ea typeface="Meiryo UI" panose="020B0604030504040204" pitchFamily="50" charset="-128"/>
              </a:rPr>
              <a:t>以外の</a:t>
            </a:r>
            <a:r>
              <a:rPr lang="ja-JP" altLang="en-US" sz="800" b="0" i="0" dirty="0">
                <a:effectLst/>
                <a:latin typeface="Meiryo UI" panose="020B0604030504040204" pitchFamily="50" charset="-128"/>
                <a:ea typeface="Meiryo UI" panose="020B0604030504040204" pitchFamily="50" charset="-128"/>
              </a:rPr>
              <a:t>場合は結合</a:t>
            </a:r>
            <a:r>
              <a:rPr lang="en-US" altLang="ja-JP" sz="800" b="0" i="0" dirty="0">
                <a:effectLst/>
                <a:latin typeface="Meiryo UI" panose="020B0604030504040204" pitchFamily="50" charset="-128"/>
                <a:ea typeface="Meiryo UI" panose="020B0604030504040204" pitchFamily="50" charset="-128"/>
              </a:rPr>
              <a:t>char</a:t>
            </a:r>
            <a:r>
              <a:rPr lang="ja-JP" altLang="en-US" sz="800" b="0" i="0" dirty="0">
                <a:effectLst/>
                <a:latin typeface="Meiryo UI" panose="020B0604030504040204" pitchFamily="50" charset="-128"/>
                <a:ea typeface="Meiryo UI" panose="020B0604030504040204" pitchFamily="50" charset="-128"/>
              </a:rPr>
              <a:t>配列に格納</a:t>
            </a:r>
          </a:p>
          <a:p>
            <a:endParaRPr lang="ja-JP" altLang="en-US" sz="800" b="0" i="0" dirty="0">
              <a:effectLst/>
              <a:latin typeface="Meiryo UI" panose="020B0604030504040204" pitchFamily="50" charset="-128"/>
              <a:ea typeface="Meiryo UI" panose="020B0604030504040204" pitchFamily="50" charset="-128"/>
            </a:endParaRPr>
          </a:p>
          <a:p>
            <a:r>
              <a:rPr lang="ja-JP" altLang="en-US" sz="800" b="0" i="0" dirty="0">
                <a:effectLst/>
                <a:latin typeface="Meiryo UI" panose="020B0604030504040204" pitchFamily="50" charset="-128"/>
                <a:ea typeface="Meiryo UI" panose="020B0604030504040204" pitchFamily="50" charset="-128"/>
              </a:rPr>
              <a:t>      </a:t>
            </a:r>
            <a:r>
              <a:rPr lang="en-US" altLang="ja-JP" sz="800" b="0" i="0" dirty="0">
                <a:effectLst/>
                <a:latin typeface="Meiryo UI" panose="020B0604030504040204" pitchFamily="50" charset="-128"/>
                <a:ea typeface="Meiryo UI" panose="020B0604030504040204" pitchFamily="50" charset="-128"/>
              </a:rPr>
              <a:t>if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&lt; DATA_BUFFER) {</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resDATA</a:t>
            </a:r>
            <a:r>
              <a:rPr lang="en-US" altLang="ja-JP" sz="800" b="0" i="0" dirty="0">
                <a:effectLst/>
                <a:latin typeface="Meiryo UI" panose="020B0604030504040204" pitchFamily="50" charset="-128"/>
                <a:ea typeface="Meiryo UI" panose="020B0604030504040204" pitchFamily="50" charset="-128"/>
              </a:rPr>
              <a:t>[</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 = </a:t>
            </a:r>
            <a:r>
              <a:rPr lang="en-US" altLang="ja-JP" sz="800" b="0" i="0" dirty="0" err="1">
                <a:effectLst/>
                <a:latin typeface="Meiryo UI" panose="020B0604030504040204" pitchFamily="50" charset="-128"/>
                <a:ea typeface="Meiryo UI" panose="020B0604030504040204" pitchFamily="50" charset="-128"/>
              </a:rPr>
              <a:t>inChar</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pData</a:t>
            </a:r>
            <a:r>
              <a:rPr lang="en-US" altLang="ja-JP" sz="800" b="0" i="0" dirty="0">
                <a:effectLst/>
                <a:latin typeface="Meiryo UI" panose="020B0604030504040204" pitchFamily="50" charset="-128"/>
                <a:ea typeface="Meiryo UI" panose="020B0604030504040204" pitchFamily="50" charset="-128"/>
              </a:rPr>
              <a:t>++;</a:t>
            </a:r>
          </a:p>
          <a:p>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 else {  //</a:t>
            </a:r>
            <a:r>
              <a:rPr lang="ja-JP" altLang="en-US" sz="800" b="0" i="0" dirty="0">
                <a:effectLst/>
                <a:latin typeface="Meiryo UI" panose="020B0604030504040204" pitchFamily="50" charset="-128"/>
                <a:ea typeface="Meiryo UI" panose="020B0604030504040204" pitchFamily="50" charset="-128"/>
              </a:rPr>
              <a:t>データバッファ溢れが発生する不正データは一旦リセット</a:t>
            </a:r>
            <a:endParaRPr lang="en-US" altLang="ja-JP" sz="800" b="0" i="0" dirty="0">
              <a:effectLst/>
              <a:latin typeface="Meiryo UI" panose="020B0604030504040204" pitchFamily="50" charset="-128"/>
              <a:ea typeface="Meiryo UI" panose="020B0604030504040204" pitchFamily="50" charset="-128"/>
            </a:endParaRPr>
          </a:p>
          <a:p>
            <a:r>
              <a:rPr lang="en-US" altLang="ja-JP" sz="800" b="0" i="0" dirty="0">
                <a:effectLst/>
                <a:latin typeface="Meiryo UI" panose="020B0604030504040204" pitchFamily="50" charset="-128"/>
                <a:ea typeface="Meiryo UI" panose="020B0604030504040204" pitchFamily="50" charset="-128"/>
              </a:rPr>
              <a:t>        </a:t>
            </a:r>
            <a:r>
              <a:rPr lang="en-US" altLang="ja-JP" sz="800" b="0" i="0" dirty="0" err="1">
                <a:effectLst/>
                <a:latin typeface="Meiryo UI" panose="020B0604030504040204" pitchFamily="50" charset="-128"/>
                <a:ea typeface="Meiryo UI" panose="020B0604030504040204" pitchFamily="50" charset="-128"/>
              </a:rPr>
              <a:t>bufferReset</a:t>
            </a:r>
            <a:r>
              <a:rPr lang="en-US" altLang="ja-JP" sz="800" b="0" i="0" dirty="0">
                <a:effectLst/>
                <a:latin typeface="Meiryo UI" panose="020B0604030504040204" pitchFamily="50" charset="-128"/>
                <a:ea typeface="Meiryo UI" panose="020B0604030504040204" pitchFamily="50" charset="-128"/>
              </a:rPr>
              <a:t>();</a:t>
            </a:r>
          </a:p>
          <a:p>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a:t>
            </a:r>
          </a:p>
          <a:p>
            <a:r>
              <a:rPr lang="en-US" altLang="ja-JP" sz="800" b="0" i="0" dirty="0">
                <a:effectLst/>
                <a:latin typeface="Meiryo UI" panose="020B0604030504040204" pitchFamily="50" charset="-128"/>
                <a:ea typeface="Meiryo UI" panose="020B0604030504040204" pitchFamily="50" charset="-128"/>
              </a:rPr>
              <a:t>  delay(1);</a:t>
            </a:r>
          </a:p>
          <a:p>
            <a:r>
              <a:rPr lang="en-US" altLang="ja-JP" sz="800" b="0" i="0" dirty="0">
                <a:effectLst/>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E2643779-E100-F462-D497-1D9565A11A91}"/>
              </a:ext>
            </a:extLst>
          </p:cNvPr>
          <p:cNvSpPr txBox="1"/>
          <p:nvPr/>
        </p:nvSpPr>
        <p:spPr>
          <a:xfrm>
            <a:off x="428432" y="959297"/>
            <a:ext cx="6057035" cy="553998"/>
          </a:xfrm>
          <a:prstGeom prst="rect">
            <a:avLst/>
          </a:prstGeom>
          <a:noFill/>
        </p:spPr>
        <p:txBody>
          <a:bodyPr wrap="square" rtlCol="0">
            <a:spAutoFit/>
          </a:bodyPr>
          <a:lstStyle/>
          <a:p>
            <a:r>
              <a:rPr lang="ja-JP" altLang="en-US" sz="1000" b="0" i="0" dirty="0">
                <a:effectLst/>
                <a:latin typeface="Meiryo UI" panose="020B0604030504040204" pitchFamily="50" charset="-128"/>
                <a:ea typeface="Meiryo UI" panose="020B0604030504040204" pitchFamily="50" charset="-128"/>
              </a:rPr>
              <a:t>以下サイトからライブラリ</a:t>
            </a:r>
            <a:r>
              <a:rPr lang="en-US" altLang="ja-JP" sz="1000" b="0" i="0" dirty="0">
                <a:effectLst/>
                <a:latin typeface="Meiryo UI" panose="020B0604030504040204" pitchFamily="50" charset="-128"/>
                <a:ea typeface="Meiryo UI" panose="020B0604030504040204" pitchFamily="50" charset="-128"/>
              </a:rPr>
              <a:t>(</a:t>
            </a:r>
            <a:r>
              <a:rPr lang="en-US" altLang="ja-JP" sz="1000" b="0" i="0" dirty="0" err="1">
                <a:effectLst/>
                <a:latin typeface="Meiryo UI" panose="020B0604030504040204" pitchFamily="50" charset="-128"/>
                <a:ea typeface="Meiryo UI" panose="020B0604030504040204" pitchFamily="50" charset="-128"/>
              </a:rPr>
              <a:t>adafruit</a:t>
            </a:r>
            <a:r>
              <a:rPr lang="en-US" altLang="ja-JP" sz="1000" b="0" i="0" dirty="0">
                <a:effectLst/>
                <a:latin typeface="Meiryo UI" panose="020B0604030504040204" pitchFamily="50" charset="-128"/>
                <a:ea typeface="Meiryo UI" panose="020B0604030504040204" pitchFamily="50" charset="-128"/>
              </a:rPr>
              <a:t>/</a:t>
            </a:r>
            <a:r>
              <a:rPr lang="en-US" altLang="ja-JP" sz="1000" b="0" i="0" dirty="0" err="1">
                <a:effectLst/>
                <a:latin typeface="Meiryo UI" panose="020B0604030504040204" pitchFamily="50" charset="-128"/>
                <a:ea typeface="Meiryo UI" panose="020B0604030504040204" pitchFamily="50" charset="-128"/>
              </a:rPr>
              <a:t>Adafruit_TinyUSB_Arduino</a:t>
            </a:r>
            <a:r>
              <a:rPr lang="en-US" altLang="ja-JP" sz="1000" b="0" i="0" dirty="0">
                <a:effectLst/>
                <a:latin typeface="Meiryo UI" panose="020B0604030504040204" pitchFamily="50" charset="-128"/>
                <a:ea typeface="Meiryo UI" panose="020B0604030504040204" pitchFamily="50" charset="-128"/>
              </a:rPr>
              <a:t>)</a:t>
            </a:r>
            <a:r>
              <a:rPr lang="ja-JP" altLang="en-US" sz="1000" b="0" i="0" dirty="0">
                <a:effectLst/>
                <a:latin typeface="Meiryo UI" panose="020B0604030504040204" pitchFamily="50" charset="-128"/>
                <a:ea typeface="Meiryo UI" panose="020B0604030504040204" pitchFamily="50" charset="-128"/>
              </a:rPr>
              <a:t>を</a:t>
            </a:r>
            <a:r>
              <a:rPr lang="en-US" altLang="ja-JP" sz="1000" b="0" i="0" dirty="0">
                <a:effectLst/>
                <a:latin typeface="Meiryo UI" panose="020B0604030504040204" pitchFamily="50" charset="-128"/>
                <a:ea typeface="Meiryo UI" panose="020B0604030504040204" pitchFamily="50" charset="-128"/>
              </a:rPr>
              <a:t>DL</a:t>
            </a:r>
            <a:r>
              <a:rPr lang="ja-JP" altLang="en-US" sz="1000" b="0" i="0" dirty="0">
                <a:effectLst/>
                <a:latin typeface="Meiryo UI" panose="020B0604030504040204" pitchFamily="50" charset="-128"/>
                <a:ea typeface="Meiryo UI" panose="020B0604030504040204" pitchFamily="50" charset="-128"/>
              </a:rPr>
              <a:t>し、</a:t>
            </a:r>
            <a:r>
              <a:rPr lang="en-US" altLang="ja-JP" sz="1000" b="0" i="0" dirty="0">
                <a:effectLst/>
                <a:latin typeface="Meiryo UI" panose="020B0604030504040204" pitchFamily="50" charset="-128"/>
                <a:ea typeface="Meiryo UI" panose="020B0604030504040204" pitchFamily="50" charset="-128"/>
              </a:rPr>
              <a:t>Arduino IDE</a:t>
            </a:r>
            <a:r>
              <a:rPr lang="ja-JP" altLang="en-US" sz="1000" b="0" i="0" dirty="0">
                <a:effectLst/>
                <a:latin typeface="Meiryo UI" panose="020B0604030504040204" pitchFamily="50" charset="-128"/>
                <a:ea typeface="Meiryo UI" panose="020B0604030504040204" pitchFamily="50" charset="-128"/>
              </a:rPr>
              <a:t>にインクルードする。</a:t>
            </a:r>
            <a:endParaRPr lang="en-US" altLang="ja-JP" sz="1000" b="0" i="0" dirty="0">
              <a:effectLst/>
              <a:latin typeface="Meiryo UI" panose="020B0604030504040204" pitchFamily="50" charset="-128"/>
              <a:ea typeface="Meiryo UI" panose="020B0604030504040204" pitchFamily="50" charset="-128"/>
            </a:endParaRPr>
          </a:p>
          <a:p>
            <a:r>
              <a:rPr lang="en-US" altLang="ja-JP" sz="1000" b="0" i="0" dirty="0">
                <a:effectLst/>
                <a:latin typeface="Meiryo UI" panose="020B0604030504040204" pitchFamily="50" charset="-128"/>
                <a:ea typeface="Meiryo UI" panose="020B0604030504040204" pitchFamily="50" charset="-128"/>
                <a:hlinkClick r:id="rId2"/>
              </a:rPr>
              <a:t>https://github.com/adafruit/Adafruit_TinyUSB_Arduino</a:t>
            </a:r>
            <a:endParaRPr lang="en-US" altLang="ja-JP" sz="1000" b="0" i="0" dirty="0">
              <a:effectLst/>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以下を</a:t>
            </a:r>
            <a:r>
              <a:rPr lang="en-US" altLang="ja-JP" sz="1000" dirty="0">
                <a:latin typeface="Meiryo UI" panose="020B0604030504040204" pitchFamily="50" charset="-128"/>
                <a:ea typeface="Meiryo UI" panose="020B0604030504040204" pitchFamily="50" charset="-128"/>
              </a:rPr>
              <a:t>Arduino</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IDE</a:t>
            </a:r>
            <a:r>
              <a:rPr lang="ja-JP" altLang="en-US" sz="1000" dirty="0">
                <a:latin typeface="Meiryo UI" panose="020B0604030504040204" pitchFamily="50" charset="-128"/>
                <a:ea typeface="Meiryo UI" panose="020B0604030504040204" pitchFamily="50" charset="-128"/>
              </a:rPr>
              <a:t>にコピペして</a:t>
            </a:r>
            <a:r>
              <a:rPr lang="en-US" altLang="ja-JP" sz="1000" dirty="0" err="1">
                <a:latin typeface="Meiryo UI" panose="020B0604030504040204" pitchFamily="50" charset="-128"/>
                <a:ea typeface="Meiryo UI" panose="020B0604030504040204" pitchFamily="50" charset="-128"/>
              </a:rPr>
              <a:t>Seeeduino</a:t>
            </a:r>
            <a:r>
              <a:rPr lang="en-US" altLang="ja-JP" sz="1000" dirty="0">
                <a:latin typeface="Meiryo UI" panose="020B0604030504040204" pitchFamily="50" charset="-128"/>
                <a:ea typeface="Meiryo UI" panose="020B0604030504040204" pitchFamily="50" charset="-128"/>
              </a:rPr>
              <a:t> XINO</a:t>
            </a:r>
            <a:r>
              <a:rPr lang="ja-JP" altLang="en-US" sz="1000" dirty="0">
                <a:latin typeface="Meiryo UI" panose="020B0604030504040204" pitchFamily="50" charset="-128"/>
                <a:ea typeface="Meiryo UI" panose="020B0604030504040204" pitchFamily="50" charset="-128"/>
              </a:rPr>
              <a:t>に書き込むことで利用可能。</a:t>
            </a:r>
            <a:endParaRPr lang="en-US" altLang="ja-JP" sz="1000" b="0" i="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7657B0D5-8170-2093-6C48-F7BBB74CC154}"/>
              </a:ext>
            </a:extLst>
          </p:cNvPr>
          <p:cNvSpPr/>
          <p:nvPr/>
        </p:nvSpPr>
        <p:spPr>
          <a:xfrm>
            <a:off x="3756469" y="1560858"/>
            <a:ext cx="847164" cy="41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endParaRPr kumimoji="1" lang="ja-JP" altLang="en-US" dirty="0"/>
          </a:p>
        </p:txBody>
      </p:sp>
      <p:sp>
        <p:nvSpPr>
          <p:cNvPr id="7" name="正方形/長方形 6">
            <a:extLst>
              <a:ext uri="{FF2B5EF4-FFF2-40B4-BE49-F238E27FC236}">
                <a16:creationId xmlns:a16="http://schemas.microsoft.com/office/drawing/2014/main" id="{6FCC0F21-7B5F-DF07-FECE-4574D37D6002}"/>
              </a:ext>
            </a:extLst>
          </p:cNvPr>
          <p:cNvSpPr/>
          <p:nvPr/>
        </p:nvSpPr>
        <p:spPr>
          <a:xfrm>
            <a:off x="9964271" y="1325535"/>
            <a:ext cx="847164" cy="41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endParaRPr kumimoji="1" lang="ja-JP" altLang="en-US" dirty="0"/>
          </a:p>
        </p:txBody>
      </p:sp>
    </p:spTree>
    <p:extLst>
      <p:ext uri="{BB962C8B-B14F-4D97-AF65-F5344CB8AC3E}">
        <p14:creationId xmlns:p14="http://schemas.microsoft.com/office/powerpoint/2010/main" val="23734685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2480</Words>
  <Application>Microsoft Office PowerPoint</Application>
  <PresentationFormat>ワイド画面</PresentationFormat>
  <Paragraphs>319</Paragraphs>
  <Slides>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Hiragino Kaku Gothic ProN</vt:lpstr>
      <vt:lpstr>Meiryo UI</vt:lpstr>
      <vt:lpstr>Noto Sans JP</vt:lpstr>
      <vt:lpstr>Roboto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matsuoka ken</dc:creator>
  <cp:lastModifiedBy>matsuoka ken</cp:lastModifiedBy>
  <cp:revision>57</cp:revision>
  <dcterms:created xsi:type="dcterms:W3CDTF">2022-10-09T22:37:16Z</dcterms:created>
  <dcterms:modified xsi:type="dcterms:W3CDTF">2022-10-17T16:58:07Z</dcterms:modified>
</cp:coreProperties>
</file>