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9" r:id="rId6"/>
    <p:sldId id="264"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0C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2D321-E16A-36BA-837E-E879C84DBC3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2565D56-EBF9-1995-D54E-16E07AAA1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38D3179-FCF5-3EAD-4790-156ACF50EBE7}"/>
              </a:ext>
            </a:extLst>
          </p:cNvPr>
          <p:cNvSpPr>
            <a:spLocks noGrp="1"/>
          </p:cNvSpPr>
          <p:nvPr>
            <p:ph type="dt" sz="half" idx="10"/>
          </p:nvPr>
        </p:nvSpPr>
        <p:spPr/>
        <p:txBody>
          <a:bodyPr/>
          <a:lstStyle/>
          <a:p>
            <a:fld id="{04B7F6F1-562F-4946-B49B-B1AA9F33AD2D}"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91F04F0A-B975-6997-07B8-1297D245DA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C2849D-E3CA-DC02-B368-CB8AEC22C19A}"/>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72356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0530D-0B64-838A-8683-30CE9D149DF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C251F9-E43B-F26C-6F08-C4994114F5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DD5813-58A7-3DF6-0F50-34DA8B07CDFB}"/>
              </a:ext>
            </a:extLst>
          </p:cNvPr>
          <p:cNvSpPr>
            <a:spLocks noGrp="1"/>
          </p:cNvSpPr>
          <p:nvPr>
            <p:ph type="dt" sz="half" idx="10"/>
          </p:nvPr>
        </p:nvSpPr>
        <p:spPr/>
        <p:txBody>
          <a:bodyPr/>
          <a:lstStyle/>
          <a:p>
            <a:fld id="{04B7F6F1-562F-4946-B49B-B1AA9F33AD2D}"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EE8BD31D-AB7C-DF8B-6212-7D580F23DB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4D0C07-C86D-3952-94AA-36FB05DDC73A}"/>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80063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BDC43-9BD2-A898-638D-586F429E86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4D0FBA-92FB-746F-B94E-69E0DD22EA1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BF0959-1F2C-4302-FB54-6B89AF40194E}"/>
              </a:ext>
            </a:extLst>
          </p:cNvPr>
          <p:cNvSpPr>
            <a:spLocks noGrp="1"/>
          </p:cNvSpPr>
          <p:nvPr>
            <p:ph type="dt" sz="half" idx="10"/>
          </p:nvPr>
        </p:nvSpPr>
        <p:spPr/>
        <p:txBody>
          <a:bodyPr/>
          <a:lstStyle/>
          <a:p>
            <a:fld id="{04B7F6F1-562F-4946-B49B-B1AA9F33AD2D}"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6B76B5CE-A607-9717-DBD2-F6B6B1841D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F715E3-CD9D-CD41-D55D-3A70761CD846}"/>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80383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50CFE-2BBB-28A2-1286-0C1BAF4B12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D5A2BE-18F1-1653-342C-A7EF45C193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95241D-E057-7AB9-E737-136678BC10C6}"/>
              </a:ext>
            </a:extLst>
          </p:cNvPr>
          <p:cNvSpPr>
            <a:spLocks noGrp="1"/>
          </p:cNvSpPr>
          <p:nvPr>
            <p:ph type="dt" sz="half" idx="10"/>
          </p:nvPr>
        </p:nvSpPr>
        <p:spPr/>
        <p:txBody>
          <a:bodyPr/>
          <a:lstStyle/>
          <a:p>
            <a:fld id="{04B7F6F1-562F-4946-B49B-B1AA9F33AD2D}"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84D338D7-3B2B-2129-DF27-5D476BE652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0DF216-27B5-E696-9567-1593F3ADA64A}"/>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27988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CBEEB8-6278-8A42-3325-A455D769009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915DD5-31BA-A3AB-CB2F-0781D3B71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EAE56D2-5A46-C36D-3BFF-BEE0AE321E66}"/>
              </a:ext>
            </a:extLst>
          </p:cNvPr>
          <p:cNvSpPr>
            <a:spLocks noGrp="1"/>
          </p:cNvSpPr>
          <p:nvPr>
            <p:ph type="dt" sz="half" idx="10"/>
          </p:nvPr>
        </p:nvSpPr>
        <p:spPr/>
        <p:txBody>
          <a:bodyPr/>
          <a:lstStyle/>
          <a:p>
            <a:fld id="{04B7F6F1-562F-4946-B49B-B1AA9F33AD2D}"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3E46CD91-0768-F641-CC3D-A4FE5F5F91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D452EF-A09B-B3DB-0A8C-7304AFAAE85B}"/>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93008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E28B6-A6C0-87D7-7A75-CB74D1180C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2665B0-3EFE-7A48-3B0B-3FA456AF1D4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BBB394-D4FB-88EC-401E-F9CEB3E14E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FE07146-E84A-91CB-B0C3-4EA52AABDF79}"/>
              </a:ext>
            </a:extLst>
          </p:cNvPr>
          <p:cNvSpPr>
            <a:spLocks noGrp="1"/>
          </p:cNvSpPr>
          <p:nvPr>
            <p:ph type="dt" sz="half" idx="10"/>
          </p:nvPr>
        </p:nvSpPr>
        <p:spPr/>
        <p:txBody>
          <a:bodyPr/>
          <a:lstStyle/>
          <a:p>
            <a:fld id="{04B7F6F1-562F-4946-B49B-B1AA9F33AD2D}" type="datetimeFigureOut">
              <a:rPr kumimoji="1" lang="ja-JP" altLang="en-US" smtClean="0"/>
              <a:t>2023/7/26</a:t>
            </a:fld>
            <a:endParaRPr kumimoji="1" lang="ja-JP" altLang="en-US"/>
          </a:p>
        </p:txBody>
      </p:sp>
      <p:sp>
        <p:nvSpPr>
          <p:cNvPr id="6" name="フッター プレースホルダー 5">
            <a:extLst>
              <a:ext uri="{FF2B5EF4-FFF2-40B4-BE49-F238E27FC236}">
                <a16:creationId xmlns:a16="http://schemas.microsoft.com/office/drawing/2014/main" id="{39360CE5-6081-6242-9558-A836E0B520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ABB0F4-0FF8-F8CE-402D-6A10F257FC18}"/>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136951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86AC2-8506-48CC-C8E7-0CF9753546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F1ED5D-EC99-F06B-CB26-8CF4790D5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19941ED-89A9-23C1-99B7-610F210D2B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9A44CC-D04F-A6E1-3D28-4BE468D9A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C387DDC-0D8E-A084-7793-A0917688E9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8632AFB-B0D6-6600-304F-FE24C548D775}"/>
              </a:ext>
            </a:extLst>
          </p:cNvPr>
          <p:cNvSpPr>
            <a:spLocks noGrp="1"/>
          </p:cNvSpPr>
          <p:nvPr>
            <p:ph type="dt" sz="half" idx="10"/>
          </p:nvPr>
        </p:nvSpPr>
        <p:spPr/>
        <p:txBody>
          <a:bodyPr/>
          <a:lstStyle/>
          <a:p>
            <a:fld id="{04B7F6F1-562F-4946-B49B-B1AA9F33AD2D}" type="datetimeFigureOut">
              <a:rPr kumimoji="1" lang="ja-JP" altLang="en-US" smtClean="0"/>
              <a:t>2023/7/26</a:t>
            </a:fld>
            <a:endParaRPr kumimoji="1" lang="ja-JP" altLang="en-US"/>
          </a:p>
        </p:txBody>
      </p:sp>
      <p:sp>
        <p:nvSpPr>
          <p:cNvPr id="8" name="フッター プレースホルダー 7">
            <a:extLst>
              <a:ext uri="{FF2B5EF4-FFF2-40B4-BE49-F238E27FC236}">
                <a16:creationId xmlns:a16="http://schemas.microsoft.com/office/drawing/2014/main" id="{0068CD3A-7313-9156-DF86-662A5B2E65B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136C61-0356-3F65-9CD2-4125FE34F7D8}"/>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358720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C467B-6B7A-20B4-5D2F-DAEDA6B5A1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0C1C5FA-4054-4CC9-1E2E-C21F756E8394}"/>
              </a:ext>
            </a:extLst>
          </p:cNvPr>
          <p:cNvSpPr>
            <a:spLocks noGrp="1"/>
          </p:cNvSpPr>
          <p:nvPr>
            <p:ph type="dt" sz="half" idx="10"/>
          </p:nvPr>
        </p:nvSpPr>
        <p:spPr/>
        <p:txBody>
          <a:bodyPr/>
          <a:lstStyle/>
          <a:p>
            <a:fld id="{04B7F6F1-562F-4946-B49B-B1AA9F33AD2D}" type="datetimeFigureOut">
              <a:rPr kumimoji="1" lang="ja-JP" altLang="en-US" smtClean="0"/>
              <a:t>2023/7/26</a:t>
            </a:fld>
            <a:endParaRPr kumimoji="1" lang="ja-JP" altLang="en-US"/>
          </a:p>
        </p:txBody>
      </p:sp>
      <p:sp>
        <p:nvSpPr>
          <p:cNvPr id="4" name="フッター プレースホルダー 3">
            <a:extLst>
              <a:ext uri="{FF2B5EF4-FFF2-40B4-BE49-F238E27FC236}">
                <a16:creationId xmlns:a16="http://schemas.microsoft.com/office/drawing/2014/main" id="{BB6D80C5-86FF-D99D-31B0-80EFDB87937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98FF19-CAC6-F403-E741-AF5D7304CCBC}"/>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3967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7EED512-63B7-D8FB-9584-4B836111D485}"/>
              </a:ext>
            </a:extLst>
          </p:cNvPr>
          <p:cNvSpPr>
            <a:spLocks noGrp="1"/>
          </p:cNvSpPr>
          <p:nvPr>
            <p:ph type="dt" sz="half" idx="10"/>
          </p:nvPr>
        </p:nvSpPr>
        <p:spPr/>
        <p:txBody>
          <a:bodyPr/>
          <a:lstStyle/>
          <a:p>
            <a:fld id="{04B7F6F1-562F-4946-B49B-B1AA9F33AD2D}" type="datetimeFigureOut">
              <a:rPr kumimoji="1" lang="ja-JP" altLang="en-US" smtClean="0"/>
              <a:t>2023/7/26</a:t>
            </a:fld>
            <a:endParaRPr kumimoji="1" lang="ja-JP" altLang="en-US"/>
          </a:p>
        </p:txBody>
      </p:sp>
      <p:sp>
        <p:nvSpPr>
          <p:cNvPr id="3" name="フッター プレースホルダー 2">
            <a:extLst>
              <a:ext uri="{FF2B5EF4-FFF2-40B4-BE49-F238E27FC236}">
                <a16:creationId xmlns:a16="http://schemas.microsoft.com/office/drawing/2014/main" id="{6C1B3D7F-6859-F454-BD07-99569A77304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7705B93-54ED-71E4-B44E-67F0E9251390}"/>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5520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AC933-B71C-C523-8394-B7AA074BCE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6C64D9-07E8-9575-7D87-2B4684B78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A2A90FA-C8B4-A346-D525-CF84ACAF3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2B25CD-D251-8623-4B13-FEC8061ABF27}"/>
              </a:ext>
            </a:extLst>
          </p:cNvPr>
          <p:cNvSpPr>
            <a:spLocks noGrp="1"/>
          </p:cNvSpPr>
          <p:nvPr>
            <p:ph type="dt" sz="half" idx="10"/>
          </p:nvPr>
        </p:nvSpPr>
        <p:spPr/>
        <p:txBody>
          <a:bodyPr/>
          <a:lstStyle/>
          <a:p>
            <a:fld id="{04B7F6F1-562F-4946-B49B-B1AA9F33AD2D}" type="datetimeFigureOut">
              <a:rPr kumimoji="1" lang="ja-JP" altLang="en-US" smtClean="0"/>
              <a:t>2023/7/26</a:t>
            </a:fld>
            <a:endParaRPr kumimoji="1" lang="ja-JP" altLang="en-US"/>
          </a:p>
        </p:txBody>
      </p:sp>
      <p:sp>
        <p:nvSpPr>
          <p:cNvPr id="6" name="フッター プレースホルダー 5">
            <a:extLst>
              <a:ext uri="{FF2B5EF4-FFF2-40B4-BE49-F238E27FC236}">
                <a16:creationId xmlns:a16="http://schemas.microsoft.com/office/drawing/2014/main" id="{E26ABC3E-BEA2-D036-AC13-D595D56FE2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DF22C3-5D49-02D6-D446-CBD0F21E1727}"/>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41590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B7F697-43ED-1870-AAE8-5B6DA850C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C4BD58E-0FCF-2048-5B70-1487700BC3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CF2F429-B89A-837C-BAEE-1F6C1B043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FDA352-016A-A2D4-4248-737AB3F632C3}"/>
              </a:ext>
            </a:extLst>
          </p:cNvPr>
          <p:cNvSpPr>
            <a:spLocks noGrp="1"/>
          </p:cNvSpPr>
          <p:nvPr>
            <p:ph type="dt" sz="half" idx="10"/>
          </p:nvPr>
        </p:nvSpPr>
        <p:spPr/>
        <p:txBody>
          <a:bodyPr/>
          <a:lstStyle/>
          <a:p>
            <a:fld id="{04B7F6F1-562F-4946-B49B-B1AA9F33AD2D}" type="datetimeFigureOut">
              <a:rPr kumimoji="1" lang="ja-JP" altLang="en-US" smtClean="0"/>
              <a:t>2023/7/26</a:t>
            </a:fld>
            <a:endParaRPr kumimoji="1" lang="ja-JP" altLang="en-US"/>
          </a:p>
        </p:txBody>
      </p:sp>
      <p:sp>
        <p:nvSpPr>
          <p:cNvPr id="6" name="フッター プレースホルダー 5">
            <a:extLst>
              <a:ext uri="{FF2B5EF4-FFF2-40B4-BE49-F238E27FC236}">
                <a16:creationId xmlns:a16="http://schemas.microsoft.com/office/drawing/2014/main" id="{920DB311-0B88-3F01-85B2-BF0FB711B7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BDB5D3-9131-9295-180B-92F6B3A4ADC0}"/>
              </a:ext>
            </a:extLst>
          </p:cNvPr>
          <p:cNvSpPr>
            <a:spLocks noGrp="1"/>
          </p:cNvSpPr>
          <p:nvPr>
            <p:ph type="sldNum" sz="quarter" idx="12"/>
          </p:nvPr>
        </p:nvSpPr>
        <p:spPr/>
        <p:txBody>
          <a:body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91133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C607D1-CC49-F780-6F43-049F2B4A74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5E5CD8-032F-E3B0-CA73-3EEA2E22CA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7CA4BC-BC8C-B10C-085C-4EFBDC5F1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7F6F1-562F-4946-B49B-B1AA9F33AD2D}" type="datetimeFigureOut">
              <a:rPr kumimoji="1" lang="ja-JP" altLang="en-US" smtClean="0"/>
              <a:t>2023/7/26</a:t>
            </a:fld>
            <a:endParaRPr kumimoji="1" lang="ja-JP" altLang="en-US"/>
          </a:p>
        </p:txBody>
      </p:sp>
      <p:sp>
        <p:nvSpPr>
          <p:cNvPr id="5" name="フッター プレースホルダー 4">
            <a:extLst>
              <a:ext uri="{FF2B5EF4-FFF2-40B4-BE49-F238E27FC236}">
                <a16:creationId xmlns:a16="http://schemas.microsoft.com/office/drawing/2014/main" id="{1F318C65-5973-B72D-ADAF-69649E986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90C1CE-5CDD-9B8C-DE2F-6E2BB6260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5C3F7-650F-4332-AAB9-E2429E090BCA}" type="slidenum">
              <a:rPr kumimoji="1" lang="ja-JP" altLang="en-US" smtClean="0"/>
              <a:t>‹#›</a:t>
            </a:fld>
            <a:endParaRPr kumimoji="1" lang="ja-JP" altLang="en-US"/>
          </a:p>
        </p:txBody>
      </p:sp>
    </p:spTree>
    <p:extLst>
      <p:ext uri="{BB962C8B-B14F-4D97-AF65-F5344CB8AC3E}">
        <p14:creationId xmlns:p14="http://schemas.microsoft.com/office/powerpoint/2010/main" val="257845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andd.co.jp/pdf_storage/manual/balance/m_fx-i_fz-i.pdf"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https://wiki.seeedstudio.com/jp/Seeeduino-XIA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a:extLst>
              <a:ext uri="{FF2B5EF4-FFF2-40B4-BE49-F238E27FC236}">
                <a16:creationId xmlns:a16="http://schemas.microsoft.com/office/drawing/2014/main" id="{8CD88721-CBB0-6A08-F97E-7FAD2E272C8D}"/>
              </a:ext>
            </a:extLst>
          </p:cNvPr>
          <p:cNvSpPr/>
          <p:nvPr/>
        </p:nvSpPr>
        <p:spPr>
          <a:xfrm>
            <a:off x="2860119" y="4308348"/>
            <a:ext cx="5185802" cy="147597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変換デバイスに必要な要件</a:t>
            </a:r>
            <a:r>
              <a:rPr lang="ja-JP" altLang="en-US" sz="1400" dirty="0">
                <a:solidFill>
                  <a:schemeClr val="tx1"/>
                </a:solidFill>
                <a:latin typeface="Meiryo UI" panose="020B0604030504040204" pitchFamily="50" charset="-128"/>
                <a:ea typeface="Meiryo UI" panose="020B0604030504040204" pitchFamily="50" charset="-128"/>
              </a:rPr>
              <a:t>・仕様</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機械：</a:t>
            </a:r>
            <a:r>
              <a:rPr kumimoji="1" lang="en-US" altLang="ja-JP" sz="1400" dirty="0">
                <a:solidFill>
                  <a:schemeClr val="tx1"/>
                </a:solidFill>
                <a:latin typeface="Meiryo UI" panose="020B0604030504040204" pitchFamily="50" charset="-128"/>
                <a:ea typeface="Meiryo UI" panose="020B0604030504040204" pitchFamily="50" charset="-128"/>
              </a:rPr>
              <a:t>Dsub9pin</a:t>
            </a:r>
            <a:r>
              <a:rPr kumimoji="1" lang="ja-JP" altLang="en-US" sz="1400" dirty="0">
                <a:solidFill>
                  <a:schemeClr val="tx1"/>
                </a:solidFill>
                <a:latin typeface="Meiryo UI" panose="020B0604030504040204" pitchFamily="50" charset="-128"/>
                <a:ea typeface="Meiryo UI" panose="020B0604030504040204" pitchFamily="50" charset="-128"/>
              </a:rPr>
              <a:t>端子を</a:t>
            </a:r>
            <a:r>
              <a:rPr kumimoji="1" lang="en-US" altLang="ja-JP" sz="1400" dirty="0">
                <a:solidFill>
                  <a:schemeClr val="tx1"/>
                </a:solidFill>
                <a:latin typeface="Meiryo UI" panose="020B0604030504040204" pitchFamily="50" charset="-128"/>
                <a:ea typeface="Meiryo UI" panose="020B0604030504040204" pitchFamily="50" charset="-128"/>
              </a:rPr>
              <a:t>USB Type-A</a:t>
            </a:r>
            <a:r>
              <a:rPr kumimoji="1" lang="ja-JP" altLang="en-US" sz="1400" dirty="0">
                <a:solidFill>
                  <a:schemeClr val="tx1"/>
                </a:solidFill>
                <a:latin typeface="Meiryo UI" panose="020B0604030504040204" pitchFamily="50" charset="-128"/>
                <a:ea typeface="Meiryo UI" panose="020B0604030504040204" pitchFamily="50" charset="-128"/>
              </a:rPr>
              <a:t>端子に変換</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電気：</a:t>
            </a:r>
            <a:r>
              <a:rPr lang="en-US" altLang="ja-JP" sz="1400" dirty="0">
                <a:solidFill>
                  <a:schemeClr val="tx1"/>
                </a:solidFill>
                <a:latin typeface="Meiryo UI" panose="020B0604030504040204" pitchFamily="50" charset="-128"/>
                <a:ea typeface="Meiryo UI" panose="020B0604030504040204" pitchFamily="50" charset="-128"/>
              </a:rPr>
              <a:t>RS232c</a:t>
            </a:r>
            <a:r>
              <a:rPr lang="ja-JP" altLang="en-US" sz="1400" dirty="0">
                <a:solidFill>
                  <a:schemeClr val="tx1"/>
                </a:solidFill>
                <a:latin typeface="Meiryo UI" panose="020B0604030504040204" pitchFamily="50" charset="-128"/>
                <a:ea typeface="Meiryo UI" panose="020B0604030504040204" pitchFamily="50" charset="-128"/>
              </a:rPr>
              <a:t>の電圧レベルを</a:t>
            </a:r>
            <a:r>
              <a:rPr lang="en-US" altLang="ja-JP" sz="1400" dirty="0">
                <a:solidFill>
                  <a:schemeClr val="tx1"/>
                </a:solidFill>
                <a:latin typeface="Meiryo UI" panose="020B0604030504040204" pitchFamily="50" charset="-128"/>
                <a:ea typeface="Meiryo UI" panose="020B0604030504040204" pitchFamily="50" charset="-128"/>
              </a:rPr>
              <a:t>USB</a:t>
            </a:r>
            <a:r>
              <a:rPr lang="ja-JP" altLang="en-US" sz="1400" dirty="0">
                <a:solidFill>
                  <a:schemeClr val="tx1"/>
                </a:solidFill>
                <a:latin typeface="Meiryo UI" panose="020B0604030504040204" pitchFamily="50" charset="-128"/>
                <a:ea typeface="Meiryo UI" panose="020B0604030504040204" pitchFamily="50" charset="-128"/>
              </a:rPr>
              <a:t>の電圧レベルに変換</a:t>
            </a:r>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データ処理</a:t>
            </a:r>
            <a:r>
              <a:rPr kumimoji="1" lang="ja-JP" altLang="en-US" sz="1400" dirty="0">
                <a:solidFill>
                  <a:schemeClr val="tx1"/>
                </a:solidFill>
                <a:latin typeface="Meiryo UI" panose="020B0604030504040204" pitchFamily="50" charset="-128"/>
                <a:ea typeface="Meiryo UI" panose="020B0604030504040204" pitchFamily="50" charset="-128"/>
              </a:rPr>
              <a:t>：重量計から出力する重量値のみを出力</a:t>
            </a:r>
            <a:r>
              <a:rPr lang="en-US" altLang="ja-JP" sz="1400" dirty="0">
                <a:solidFill>
                  <a:schemeClr val="tx1"/>
                </a:solidFill>
                <a:latin typeface="Meiryo UI" panose="020B0604030504040204" pitchFamily="50" charset="-128"/>
                <a:ea typeface="Meiryo UI" panose="020B0604030504040204" pitchFamily="50" charset="-128"/>
              </a:rPr>
              <a:t>(</a:t>
            </a:r>
            <a:r>
              <a:rPr lang="ja-JP" altLang="en-US" sz="1400" dirty="0">
                <a:solidFill>
                  <a:schemeClr val="tx1"/>
                </a:solidFill>
                <a:latin typeface="Meiryo UI" panose="020B0604030504040204" pitchFamily="50" charset="-128"/>
                <a:ea typeface="Meiryo UI" panose="020B0604030504040204" pitchFamily="50" charset="-128"/>
              </a:rPr>
              <a:t>フィルター機能</a:t>
            </a:r>
            <a:r>
              <a:rPr lang="en-US" altLang="ja-JP" sz="1400" dirty="0">
                <a:solidFill>
                  <a:schemeClr val="tx1"/>
                </a:solidFill>
                <a:latin typeface="Meiryo UI" panose="020B0604030504040204" pitchFamily="50" charset="-128"/>
                <a:ea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通信：プロトコルを</a:t>
            </a:r>
            <a:r>
              <a:rPr kumimoji="1" lang="en-US" altLang="ja-JP" sz="1400" dirty="0">
                <a:solidFill>
                  <a:schemeClr val="tx1"/>
                </a:solidFill>
                <a:latin typeface="Meiryo UI" panose="020B0604030504040204" pitchFamily="50" charset="-128"/>
                <a:ea typeface="Meiryo UI" panose="020B0604030504040204" pitchFamily="50" charset="-128"/>
              </a:rPr>
              <a:t>RS232c</a:t>
            </a:r>
            <a:r>
              <a:rPr kumimoji="1" lang="ja-JP" altLang="en-US" sz="1400" dirty="0">
                <a:solidFill>
                  <a:schemeClr val="tx1"/>
                </a:solidFill>
                <a:latin typeface="Meiryo UI" panose="020B0604030504040204" pitchFamily="50" charset="-128"/>
                <a:ea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rPr>
              <a:t>USB</a:t>
            </a:r>
            <a:r>
              <a:rPr kumimoji="1" lang="ja-JP" altLang="en-US" sz="1400" dirty="0">
                <a:solidFill>
                  <a:schemeClr val="tx1"/>
                </a:solidFill>
                <a:latin typeface="Meiryo UI" panose="020B0604030504040204" pitchFamily="50" charset="-128"/>
                <a:ea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rPr>
              <a:t>HID</a:t>
            </a:r>
            <a:r>
              <a:rPr kumimoji="1" lang="ja-JP" altLang="en-US" sz="1400" dirty="0">
                <a:solidFill>
                  <a:schemeClr val="tx1"/>
                </a:solidFill>
                <a:latin typeface="Meiryo UI" panose="020B0604030504040204" pitchFamily="50" charset="-128"/>
                <a:ea typeface="Meiryo UI" panose="020B0604030504040204" pitchFamily="50" charset="-128"/>
              </a:rPr>
              <a:t>クラス</a:t>
            </a:r>
            <a:r>
              <a:rPr kumimoji="1" lang="en-US" altLang="ja-JP" sz="1400" dirty="0">
                <a:solidFill>
                  <a:schemeClr val="tx1"/>
                </a:solidFill>
                <a:latin typeface="Meiryo UI" panose="020B0604030504040204" pitchFamily="50" charset="-128"/>
                <a:ea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rPr>
              <a:t>キーボード</a:t>
            </a:r>
            <a:r>
              <a:rPr kumimoji="1" lang="en-US" altLang="ja-JP" sz="1400" dirty="0">
                <a:solidFill>
                  <a:schemeClr val="tx1"/>
                </a:solidFill>
                <a:latin typeface="Meiryo UI" panose="020B0604030504040204" pitchFamily="50" charset="-128"/>
                <a:ea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rPr>
              <a:t>変換</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55091346-B04D-B9F2-BC85-CB5CB8F4E895}"/>
              </a:ext>
            </a:extLst>
          </p:cNvPr>
          <p:cNvSpPr/>
          <p:nvPr/>
        </p:nvSpPr>
        <p:spPr>
          <a:xfrm>
            <a:off x="688071" y="4308348"/>
            <a:ext cx="1766697" cy="14721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D9961AD1-A096-F142-C77D-2BA88EF22E03}"/>
              </a:ext>
            </a:extLst>
          </p:cNvPr>
          <p:cNvSpPr txBox="1"/>
          <p:nvPr/>
        </p:nvSpPr>
        <p:spPr>
          <a:xfrm>
            <a:off x="686253" y="5468226"/>
            <a:ext cx="1768515" cy="338554"/>
          </a:xfrm>
          <a:prstGeom prst="rect">
            <a:avLst/>
          </a:prstGeom>
          <a:noFill/>
        </p:spPr>
        <p:txBody>
          <a:bodyPr wrap="square" rtlCol="0">
            <a:spAutoFit/>
          </a:bodyPr>
          <a:lstStyle/>
          <a:p>
            <a:pPr algn="ctr"/>
            <a:r>
              <a:rPr lang="ja-JP" altLang="en-US" sz="1600" dirty="0">
                <a:latin typeface="Meiryo UI" panose="020B0604030504040204" pitchFamily="50" charset="-128"/>
                <a:ea typeface="Meiryo UI" panose="020B0604030504040204" pitchFamily="50" charset="-128"/>
              </a:rPr>
              <a:t>秤　</a:t>
            </a:r>
            <a:r>
              <a:rPr lang="en-US" altLang="ja-JP" sz="1600" dirty="0" err="1">
                <a:latin typeface="Meiryo UI" panose="020B0604030504040204" pitchFamily="50" charset="-128"/>
                <a:ea typeface="Meiryo UI" panose="020B0604030504040204" pitchFamily="50" charset="-128"/>
              </a:rPr>
              <a:t>AandD</a:t>
            </a:r>
            <a:endParaRPr lang="en-US" altLang="ja-JP" sz="1600" dirty="0">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0804C0EA-4727-8CE9-3B9D-067D28BD7EC6}"/>
              </a:ext>
            </a:extLst>
          </p:cNvPr>
          <p:cNvSpPr/>
          <p:nvPr/>
        </p:nvSpPr>
        <p:spPr>
          <a:xfrm>
            <a:off x="8482691" y="4308348"/>
            <a:ext cx="1667122" cy="14721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D84F99BE-5858-2E43-CB92-500DC395E5B7}"/>
              </a:ext>
            </a:extLst>
          </p:cNvPr>
          <p:cNvSpPr txBox="1"/>
          <p:nvPr/>
        </p:nvSpPr>
        <p:spPr>
          <a:xfrm>
            <a:off x="8482691" y="5468226"/>
            <a:ext cx="1667122" cy="338554"/>
          </a:xfrm>
          <a:prstGeom prst="rect">
            <a:avLst/>
          </a:prstGeom>
          <a:noFill/>
        </p:spPr>
        <p:txBody>
          <a:bodyPr wrap="square" rtlCol="0">
            <a:spAutoFit/>
          </a:bodyPr>
          <a:lstStyle/>
          <a:p>
            <a:pPr algn="ctr"/>
            <a:r>
              <a:rPr kumimoji="1" lang="en-US" altLang="ja-JP" sz="1600" dirty="0">
                <a:latin typeface="Meiryo UI" panose="020B0604030504040204" pitchFamily="50" charset="-128"/>
                <a:ea typeface="Meiryo UI" panose="020B0604030504040204" pitchFamily="50" charset="-128"/>
              </a:rPr>
              <a:t>Windows PC</a:t>
            </a:r>
            <a:endParaRPr kumimoji="1" lang="en-US" altLang="ja-JP" dirty="0">
              <a:latin typeface="Meiryo UI" panose="020B0604030504040204" pitchFamily="50" charset="-128"/>
              <a:ea typeface="Meiryo UI" panose="020B0604030504040204" pitchFamily="50" charset="-128"/>
            </a:endParaRPr>
          </a:p>
        </p:txBody>
      </p:sp>
      <p:cxnSp>
        <p:nvCxnSpPr>
          <p:cNvPr id="51" name="直線コネクタ 50">
            <a:extLst>
              <a:ext uri="{FF2B5EF4-FFF2-40B4-BE49-F238E27FC236}">
                <a16:creationId xmlns:a16="http://schemas.microsoft.com/office/drawing/2014/main" id="{95B156C5-4F3E-F959-1581-AF78BB03D139}"/>
              </a:ext>
            </a:extLst>
          </p:cNvPr>
          <p:cNvCxnSpPr>
            <a:cxnSpLocks/>
            <a:stCxn id="67" idx="3"/>
            <a:endCxn id="46" idx="1"/>
          </p:cNvCxnSpPr>
          <p:nvPr/>
        </p:nvCxnSpPr>
        <p:spPr>
          <a:xfrm flipV="1">
            <a:off x="8045921" y="5044424"/>
            <a:ext cx="436770" cy="191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233AF600-D53E-9677-C7BF-9042BA973F7D}"/>
              </a:ext>
            </a:extLst>
          </p:cNvPr>
          <p:cNvSpPr txBox="1"/>
          <p:nvPr/>
        </p:nvSpPr>
        <p:spPr>
          <a:xfrm>
            <a:off x="8311096" y="4016437"/>
            <a:ext cx="1667122" cy="307777"/>
          </a:xfrm>
          <a:prstGeom prst="rect">
            <a:avLst/>
          </a:prstGeom>
          <a:noFill/>
        </p:spPr>
        <p:txBody>
          <a:bodyPr wrap="square" rtlCol="0">
            <a:spAutoFit/>
          </a:bodyPr>
          <a:lstStyle/>
          <a:p>
            <a:pPr algn="ctr"/>
            <a:r>
              <a:rPr lang="en-US" altLang="ja-JP" sz="1400" dirty="0">
                <a:latin typeface="Meiryo UI" panose="020B0604030504040204" pitchFamily="50" charset="-128"/>
                <a:ea typeface="Meiryo UI" panose="020B0604030504040204" pitchFamily="50" charset="-128"/>
              </a:rPr>
              <a:t>USB</a:t>
            </a:r>
            <a:r>
              <a:rPr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Type-A</a:t>
            </a:r>
            <a:r>
              <a:rPr kumimoji="1" lang="ja-JP" altLang="en-US" sz="1400" dirty="0">
                <a:latin typeface="Meiryo UI" panose="020B0604030504040204" pitchFamily="50" charset="-128"/>
                <a:ea typeface="Meiryo UI" panose="020B0604030504040204" pitchFamily="50" charset="-128"/>
              </a:rPr>
              <a:t>端子</a:t>
            </a:r>
            <a:endParaRPr kumimoji="1" lang="en-US" altLang="ja-JP" sz="1400" dirty="0">
              <a:latin typeface="Meiryo UI" panose="020B0604030504040204" pitchFamily="50" charset="-128"/>
              <a:ea typeface="Meiryo UI" panose="020B0604030504040204" pitchFamily="50" charset="-128"/>
            </a:endParaRPr>
          </a:p>
        </p:txBody>
      </p:sp>
      <p:sp>
        <p:nvSpPr>
          <p:cNvPr id="70" name="テキスト ボックス 69">
            <a:extLst>
              <a:ext uri="{FF2B5EF4-FFF2-40B4-BE49-F238E27FC236}">
                <a16:creationId xmlns:a16="http://schemas.microsoft.com/office/drawing/2014/main" id="{3C46C55C-6612-971F-E0C6-88E78AC05726}"/>
              </a:ext>
            </a:extLst>
          </p:cNvPr>
          <p:cNvSpPr txBox="1"/>
          <p:nvPr/>
        </p:nvSpPr>
        <p:spPr>
          <a:xfrm>
            <a:off x="4639702" y="3862290"/>
            <a:ext cx="1766698" cy="307777"/>
          </a:xfrm>
          <a:prstGeom prst="rect">
            <a:avLst/>
          </a:prstGeom>
          <a:noFill/>
        </p:spPr>
        <p:txBody>
          <a:bodyPr wrap="square" rtlCol="0">
            <a:spAutoFit/>
          </a:bodyPr>
          <a:lstStyle/>
          <a:p>
            <a:pPr algn="ctr"/>
            <a:r>
              <a:rPr lang="ja-JP" altLang="en-US" sz="1400" dirty="0">
                <a:latin typeface="Meiryo UI" panose="020B0604030504040204" pitchFamily="50" charset="-128"/>
                <a:ea typeface="Meiryo UI" panose="020B0604030504040204" pitchFamily="50" charset="-128"/>
              </a:rPr>
              <a:t>信号の流れ</a:t>
            </a:r>
            <a:endParaRPr kumimoji="1" lang="ja-JP" altLang="en-US" sz="1400" dirty="0">
              <a:latin typeface="Meiryo UI" panose="020B0604030504040204" pitchFamily="50" charset="-128"/>
              <a:ea typeface="Meiryo UI" panose="020B0604030504040204" pitchFamily="50" charset="-128"/>
            </a:endParaRPr>
          </a:p>
        </p:txBody>
      </p:sp>
      <p:sp>
        <p:nvSpPr>
          <p:cNvPr id="79" name="テキスト ボックス 78">
            <a:extLst>
              <a:ext uri="{FF2B5EF4-FFF2-40B4-BE49-F238E27FC236}">
                <a16:creationId xmlns:a16="http://schemas.microsoft.com/office/drawing/2014/main" id="{EB979502-91A4-66E3-659E-E78E17B3FD2A}"/>
              </a:ext>
            </a:extLst>
          </p:cNvPr>
          <p:cNvSpPr txBox="1"/>
          <p:nvPr/>
        </p:nvSpPr>
        <p:spPr>
          <a:xfrm>
            <a:off x="596404" y="1117922"/>
            <a:ext cx="10909776" cy="2092881"/>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１．開発背景</a:t>
            </a:r>
            <a:endParaRPr kumimoji="1"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２液性の接着剤を配合する際、秤で主剤と硬化剤の重量をはかり、配合比が許容誤差内となっているかエクセル</a:t>
            </a:r>
            <a:r>
              <a:rPr lang="en-US" altLang="ja-JP" sz="1400" dirty="0">
                <a:latin typeface="Meiryo UI" panose="020B0604030504040204" pitchFamily="50" charset="-128"/>
                <a:ea typeface="Meiryo UI" panose="020B0604030504040204" pitchFamily="50" charset="-128"/>
              </a:rPr>
              <a:t>VBA</a:t>
            </a:r>
            <a:r>
              <a:rPr lang="ja-JP" altLang="en-US" sz="1400" dirty="0">
                <a:latin typeface="Meiryo UI" panose="020B0604030504040204" pitchFamily="50" charset="-128"/>
                <a:ea typeface="Meiryo UI" panose="020B0604030504040204" pitchFamily="50" charset="-128"/>
              </a:rPr>
              <a:t>ツールに手入力で入力し、計算し、合否判定している。（配合量は接着記録にも入力している）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入力はキーボード入力のため、誤入力の懸念や手入力の手間があった。以前は</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に</a:t>
            </a:r>
            <a:r>
              <a:rPr lang="en-US" altLang="ja-JP" sz="1400" dirty="0">
                <a:latin typeface="Meiryo UI" panose="020B0604030504040204" pitchFamily="50" charset="-128"/>
                <a:ea typeface="Meiryo UI" panose="020B0604030504040204" pitchFamily="50" charset="-128"/>
              </a:rPr>
              <a:t>RS232c</a:t>
            </a:r>
            <a:r>
              <a:rPr lang="ja-JP" altLang="en-US" sz="1400" dirty="0">
                <a:latin typeface="Meiryo UI" panose="020B0604030504040204" pitchFamily="50" charset="-128"/>
                <a:ea typeface="Meiryo UI" panose="020B0604030504040204" pitchFamily="50" charset="-128"/>
              </a:rPr>
              <a:t>端子を備えていたが、近年では搭載されず</a:t>
            </a:r>
            <a:r>
              <a:rPr lang="en-US" altLang="ja-JP" sz="1400" dirty="0">
                <a:latin typeface="Meiryo UI" panose="020B0604030504040204" pitchFamily="50" charset="-128"/>
                <a:ea typeface="Meiryo UI" panose="020B0604030504040204" pitchFamily="50" charset="-128"/>
              </a:rPr>
              <a:t>USB</a:t>
            </a:r>
            <a:r>
              <a:rPr lang="ja-JP" altLang="en-US" sz="1400" dirty="0">
                <a:latin typeface="Meiryo UI" panose="020B0604030504040204" pitchFamily="50" charset="-128"/>
                <a:ea typeface="Meiryo UI" panose="020B0604030504040204" pitchFamily="50" charset="-128"/>
              </a:rPr>
              <a:t>で代用されるようになったため変換器やそれらのドライバの用意が必要となりインターフェースの構築のハードルが高くデータ活用がしづらい場合があった。</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そこで、重量計で読み取り出力した値を</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に送るためのデバイスを開発、制作し、手入力レス化を実現した。</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市場には</a:t>
            </a:r>
            <a:r>
              <a:rPr lang="en-US" altLang="ja-JP" sz="1400" dirty="0">
                <a:latin typeface="Meiryo UI" panose="020B0604030504040204" pitchFamily="50" charset="-128"/>
                <a:ea typeface="Meiryo UI" panose="020B0604030504040204" pitchFamily="50" charset="-128"/>
              </a:rPr>
              <a:t>RS232c</a:t>
            </a:r>
            <a:r>
              <a:rPr lang="ja-JP" altLang="en-US" sz="1400" dirty="0">
                <a:latin typeface="Meiryo UI" panose="020B0604030504040204" pitchFamily="50" charset="-128"/>
                <a:ea typeface="Meiryo UI" panose="020B0604030504040204" pitchFamily="50" charset="-128"/>
              </a:rPr>
              <a:t>を</a:t>
            </a:r>
            <a:r>
              <a:rPr lang="en-US" altLang="ja-JP" sz="1400" dirty="0">
                <a:latin typeface="Meiryo UI" panose="020B0604030504040204" pitchFamily="50" charset="-128"/>
                <a:ea typeface="Meiryo UI" panose="020B0604030504040204" pitchFamily="50" charset="-128"/>
              </a:rPr>
              <a:t>Bluetooth</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HID</a:t>
            </a:r>
            <a:r>
              <a:rPr lang="ja-JP" altLang="en-US" sz="1400" dirty="0">
                <a:latin typeface="Meiryo UI" panose="020B0604030504040204" pitchFamily="50" charset="-128"/>
                <a:ea typeface="Meiryo UI" panose="020B0604030504040204" pitchFamily="50" charset="-128"/>
              </a:rPr>
              <a:t>プロファイルで送信する機器が販売されているが、</a:t>
            </a:r>
            <a:r>
              <a:rPr lang="en-US" altLang="ja-JP" sz="1400" dirty="0">
                <a:latin typeface="Meiryo UI" panose="020B0604030504040204" pitchFamily="50" charset="-128"/>
                <a:ea typeface="Meiryo UI" panose="020B0604030504040204" pitchFamily="50" charset="-128"/>
              </a:rPr>
              <a:t>Bluetooth</a:t>
            </a:r>
            <a:r>
              <a:rPr lang="ja-JP" altLang="en-US" sz="1400" dirty="0">
                <a:latin typeface="Meiryo UI" panose="020B0604030504040204" pitchFamily="50" charset="-128"/>
                <a:ea typeface="Meiryo UI" panose="020B0604030504040204" pitchFamily="50" charset="-128"/>
              </a:rPr>
              <a:t>を搭載していない</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で利用するため利用条件に合っていなかった。また受け取った信号から数値のみを切り出して出力する機器は市販で販売されていない。</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本資料では機器作成に必要な、変換デバイスの仕様と開発に必要な</a:t>
            </a:r>
            <a:r>
              <a:rPr lang="en-US" altLang="ja-JP" sz="1400" dirty="0">
                <a:latin typeface="Meiryo UI" panose="020B0604030504040204" pitchFamily="50" charset="-128"/>
                <a:ea typeface="Meiryo UI" panose="020B0604030504040204" pitchFamily="50" charset="-128"/>
              </a:rPr>
              <a:t>H/W</a:t>
            </a:r>
            <a:r>
              <a:rPr lang="ja-JP" altLang="en-US" sz="1400" dirty="0">
                <a:latin typeface="Meiryo UI" panose="020B0604030504040204" pitchFamily="50" charset="-128"/>
                <a:ea typeface="Meiryo UI" panose="020B0604030504040204" pitchFamily="50" charset="-128"/>
              </a:rPr>
              <a:t>や通信の知識をまとめた。</a:t>
            </a:r>
            <a:endParaRPr lang="en-US" altLang="ja-JP" sz="1400" dirty="0">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260FEE5E-7DD2-FA82-2943-BE75BF6B7DBB}"/>
              </a:ext>
            </a:extLst>
          </p:cNvPr>
          <p:cNvSpPr txBox="1"/>
          <p:nvPr/>
        </p:nvSpPr>
        <p:spPr>
          <a:xfrm>
            <a:off x="607372" y="3463115"/>
            <a:ext cx="5107628" cy="369332"/>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２．</a:t>
            </a:r>
            <a:r>
              <a:rPr lang="en-US" altLang="ja-JP" b="1" dirty="0">
                <a:latin typeface="Meiryo UI" panose="020B0604030504040204" pitchFamily="50" charset="-128"/>
                <a:ea typeface="Meiryo UI" panose="020B0604030504040204" pitchFamily="50" charset="-128"/>
              </a:rPr>
              <a:t>H/W</a:t>
            </a:r>
            <a:r>
              <a:rPr kumimoji="1" lang="ja-JP" altLang="en-US" b="1" dirty="0">
                <a:latin typeface="Meiryo UI" panose="020B0604030504040204" pitchFamily="50" charset="-128"/>
                <a:ea typeface="Meiryo UI" panose="020B0604030504040204" pitchFamily="50" charset="-128"/>
              </a:rPr>
              <a:t>の構成のイメージと変換デバイスの仕様</a:t>
            </a:r>
            <a:endParaRPr kumimoji="1" lang="ja-JP" altLang="en-US" dirty="0">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16BBB937-EB14-61DD-029A-3266BA426EF7}"/>
              </a:ext>
            </a:extLst>
          </p:cNvPr>
          <p:cNvCxnSpPr>
            <a:cxnSpLocks/>
          </p:cNvCxnSpPr>
          <p:nvPr/>
        </p:nvCxnSpPr>
        <p:spPr>
          <a:xfrm>
            <a:off x="4186514" y="4203935"/>
            <a:ext cx="267502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42A1377-916F-7C84-701A-50F9B22FB3AB}"/>
              </a:ext>
            </a:extLst>
          </p:cNvPr>
          <p:cNvCxnSpPr>
            <a:cxnSpLocks/>
            <a:stCxn id="31" idx="3"/>
            <a:endCxn id="67" idx="1"/>
          </p:cNvCxnSpPr>
          <p:nvPr/>
        </p:nvCxnSpPr>
        <p:spPr>
          <a:xfrm>
            <a:off x="2454768" y="5044424"/>
            <a:ext cx="405351" cy="191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正方形/長方形 88">
            <a:extLst>
              <a:ext uri="{FF2B5EF4-FFF2-40B4-BE49-F238E27FC236}">
                <a16:creationId xmlns:a16="http://schemas.microsoft.com/office/drawing/2014/main" id="{8A2F95B7-2BB3-6686-CADF-B0EBC278B2BF}"/>
              </a:ext>
            </a:extLst>
          </p:cNvPr>
          <p:cNvSpPr/>
          <p:nvPr/>
        </p:nvSpPr>
        <p:spPr>
          <a:xfrm>
            <a:off x="8728704" y="4446534"/>
            <a:ext cx="1184500" cy="552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PC</a:t>
            </a:r>
            <a:r>
              <a:rPr lang="ja-JP" altLang="en-US" sz="1200" dirty="0">
                <a:solidFill>
                  <a:schemeClr val="tx1"/>
                </a:solidFill>
              </a:rPr>
              <a:t>入力データ</a:t>
            </a:r>
            <a:endParaRPr lang="en-US" altLang="ja-JP" sz="1200" dirty="0">
              <a:solidFill>
                <a:schemeClr val="tx1"/>
              </a:solidFill>
            </a:endParaRPr>
          </a:p>
          <a:p>
            <a:pPr algn="ctr"/>
            <a:r>
              <a:rPr lang="en-US" altLang="ja-JP" sz="1200" b="1" dirty="0">
                <a:solidFill>
                  <a:schemeClr val="tx1"/>
                </a:solidFill>
              </a:rPr>
              <a:t>12.78</a:t>
            </a:r>
            <a:endParaRPr kumimoji="1" lang="ja-JP" altLang="en-US" b="1" dirty="0">
              <a:solidFill>
                <a:schemeClr val="tx1"/>
              </a:solidFill>
            </a:endParaRPr>
          </a:p>
        </p:txBody>
      </p:sp>
      <p:sp>
        <p:nvSpPr>
          <p:cNvPr id="90" name="正方形/長方形 89">
            <a:extLst>
              <a:ext uri="{FF2B5EF4-FFF2-40B4-BE49-F238E27FC236}">
                <a16:creationId xmlns:a16="http://schemas.microsoft.com/office/drawing/2014/main" id="{10DF0D4C-05D2-9B5F-411F-597839DA416F}"/>
              </a:ext>
            </a:extLst>
          </p:cNvPr>
          <p:cNvSpPr/>
          <p:nvPr/>
        </p:nvSpPr>
        <p:spPr>
          <a:xfrm>
            <a:off x="792507" y="4413849"/>
            <a:ext cx="1555552" cy="58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秤出力データ</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en-US" altLang="ja-JP" sz="1200" b="1" dirty="0">
                <a:solidFill>
                  <a:schemeClr val="tx1"/>
                </a:solidFill>
                <a:latin typeface="Meiryo UI" panose="020B0604030504040204" pitchFamily="50" charset="-128"/>
                <a:ea typeface="Meiryo UI" panose="020B0604030504040204" pitchFamily="50" charset="-128"/>
              </a:rPr>
              <a:t>ST,+00012.78  g</a:t>
            </a:r>
            <a:endParaRPr kumimoji="1" lang="ja-JP" altLang="en-US" sz="1200" b="1" dirty="0">
              <a:solidFill>
                <a:schemeClr val="tx1"/>
              </a:solidFill>
            </a:endParaRPr>
          </a:p>
        </p:txBody>
      </p:sp>
      <p:sp>
        <p:nvSpPr>
          <p:cNvPr id="28" name="テキスト ボックス 27">
            <a:extLst>
              <a:ext uri="{FF2B5EF4-FFF2-40B4-BE49-F238E27FC236}">
                <a16:creationId xmlns:a16="http://schemas.microsoft.com/office/drawing/2014/main" id="{634AE3C6-BD25-1AB7-2B63-293FBEC88953}"/>
              </a:ext>
            </a:extLst>
          </p:cNvPr>
          <p:cNvSpPr txBox="1"/>
          <p:nvPr/>
        </p:nvSpPr>
        <p:spPr>
          <a:xfrm>
            <a:off x="686253" y="5041254"/>
            <a:ext cx="1768515" cy="461665"/>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秤の送信ボタンを押すと</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重量データを</a:t>
            </a:r>
            <a:r>
              <a:rPr lang="en-US" altLang="ja-JP" sz="1200" dirty="0">
                <a:latin typeface="Meiryo UI" panose="020B0604030504040204" pitchFamily="50" charset="-128"/>
                <a:ea typeface="Meiryo UI" panose="020B0604030504040204" pitchFamily="50" charset="-128"/>
              </a:rPr>
              <a:t>ASCII</a:t>
            </a:r>
            <a:r>
              <a:rPr lang="ja-JP" altLang="en-US" sz="1200" dirty="0">
                <a:latin typeface="Meiryo UI" panose="020B0604030504040204" pitchFamily="50" charset="-128"/>
                <a:ea typeface="Meiryo UI" panose="020B0604030504040204" pitchFamily="50" charset="-128"/>
              </a:rPr>
              <a:t>出力</a:t>
            </a:r>
            <a:endParaRPr lang="en-US" altLang="ja-JP" sz="16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C818BCD7-AE95-3FA5-989D-B5586B14850C}"/>
              </a:ext>
            </a:extLst>
          </p:cNvPr>
          <p:cNvSpPr txBox="1"/>
          <p:nvPr/>
        </p:nvSpPr>
        <p:spPr>
          <a:xfrm>
            <a:off x="8487116" y="5033302"/>
            <a:ext cx="1658252" cy="461665"/>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アプリに自動で</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キーボード入力</a:t>
            </a:r>
            <a:endParaRPr lang="en-US" altLang="ja-JP" sz="16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C0CB7321-CC7A-880F-B8B1-939347D64999}"/>
              </a:ext>
            </a:extLst>
          </p:cNvPr>
          <p:cNvSpPr txBox="1"/>
          <p:nvPr/>
        </p:nvSpPr>
        <p:spPr>
          <a:xfrm>
            <a:off x="1000761" y="4008124"/>
            <a:ext cx="1642759" cy="307777"/>
          </a:xfrm>
          <a:prstGeom prst="rect">
            <a:avLst/>
          </a:prstGeom>
          <a:noFill/>
        </p:spPr>
        <p:txBody>
          <a:bodyPr wrap="square" rtlCol="0">
            <a:spAutoFit/>
          </a:bodyPr>
          <a:lstStyle/>
          <a:p>
            <a:pPr algn="ctr"/>
            <a:r>
              <a:rPr kumimoji="1" lang="en-US" altLang="ja-JP" sz="1400" dirty="0">
                <a:latin typeface="Meiryo UI" panose="020B0604030504040204" pitchFamily="50" charset="-128"/>
                <a:ea typeface="Meiryo UI" panose="020B0604030504040204" pitchFamily="50" charset="-128"/>
              </a:rPr>
              <a:t>Dsub9</a:t>
            </a:r>
            <a:r>
              <a:rPr kumimoji="1" lang="ja-JP" altLang="en-US" sz="1400" dirty="0">
                <a:latin typeface="Meiryo UI" panose="020B0604030504040204" pitchFamily="50" charset="-128"/>
                <a:ea typeface="Meiryo UI" panose="020B0604030504040204" pitchFamily="50" charset="-128"/>
              </a:rPr>
              <a:t>ピン　オス</a:t>
            </a:r>
            <a:endParaRPr kumimoji="1" lang="en-US" altLang="ja-JP" sz="1400" dirty="0">
              <a:latin typeface="Meiryo UI" panose="020B0604030504040204" pitchFamily="50" charset="-128"/>
              <a:ea typeface="Meiryo UI" panose="020B0604030504040204" pitchFamily="50" charset="-128"/>
            </a:endParaRPr>
          </a:p>
        </p:txBody>
      </p:sp>
      <p:sp>
        <p:nvSpPr>
          <p:cNvPr id="2" name="吹き出し: 四角形 1">
            <a:extLst>
              <a:ext uri="{FF2B5EF4-FFF2-40B4-BE49-F238E27FC236}">
                <a16:creationId xmlns:a16="http://schemas.microsoft.com/office/drawing/2014/main" id="{051D3A36-5020-EA3E-CFD5-935927721D33}"/>
              </a:ext>
            </a:extLst>
          </p:cNvPr>
          <p:cNvSpPr/>
          <p:nvPr/>
        </p:nvSpPr>
        <p:spPr>
          <a:xfrm>
            <a:off x="10324038" y="4811252"/>
            <a:ext cx="1225017" cy="567852"/>
          </a:xfrm>
          <a:prstGeom prst="wedgeRectCallout">
            <a:avLst>
              <a:gd name="adj1" fmla="val -107731"/>
              <a:gd name="adj2" fmla="val -502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値部分のみを出力</a:t>
            </a:r>
          </a:p>
        </p:txBody>
      </p:sp>
      <p:sp>
        <p:nvSpPr>
          <p:cNvPr id="5" name="テキスト ボックス 4">
            <a:extLst>
              <a:ext uri="{FF2B5EF4-FFF2-40B4-BE49-F238E27FC236}">
                <a16:creationId xmlns:a16="http://schemas.microsoft.com/office/drawing/2014/main" id="{C4593B4B-E900-4C31-99AB-37F9622641BD}"/>
              </a:ext>
            </a:extLst>
          </p:cNvPr>
          <p:cNvSpPr txBox="1"/>
          <p:nvPr/>
        </p:nvSpPr>
        <p:spPr>
          <a:xfrm>
            <a:off x="2860120" y="5788841"/>
            <a:ext cx="6732614"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データは</a:t>
            </a:r>
            <a:r>
              <a:rPr lang="en-US" altLang="ja-JP" sz="1400" dirty="0" err="1">
                <a:latin typeface="Meiryo UI" panose="020B0604030504040204" pitchFamily="50" charset="-128"/>
                <a:ea typeface="Meiryo UI" panose="020B0604030504040204" pitchFamily="50" charset="-128"/>
              </a:rPr>
              <a:t>AandD</a:t>
            </a:r>
            <a:r>
              <a:rPr lang="ja-JP" altLang="en-US" sz="1400" dirty="0">
                <a:latin typeface="Meiryo UI" panose="020B0604030504040204" pitchFamily="50" charset="-128"/>
                <a:ea typeface="Meiryo UI" panose="020B0604030504040204" pitchFamily="50" charset="-128"/>
              </a:rPr>
              <a:t>標準フォーマットの値部分のみ</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に送信する。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例：</a:t>
            </a:r>
            <a:r>
              <a:rPr lang="en-US" altLang="ja-JP" sz="1400" dirty="0" err="1">
                <a:latin typeface="Meiryo UI" panose="020B0604030504040204" pitchFamily="50" charset="-128"/>
                <a:ea typeface="Meiryo UI" panose="020B0604030504040204" pitchFamily="50" charset="-128"/>
              </a:rPr>
              <a:t>AandD</a:t>
            </a:r>
            <a:r>
              <a:rPr lang="ja-JP" altLang="en-US" sz="1400" dirty="0">
                <a:latin typeface="Meiryo UI" panose="020B0604030504040204" pitchFamily="50" charset="-128"/>
                <a:ea typeface="Meiryo UI" panose="020B0604030504040204" pitchFamily="50" charset="-128"/>
              </a:rPr>
              <a:t>標準フォーマット：</a:t>
            </a:r>
            <a:r>
              <a:rPr lang="en-US" altLang="ja-JP" sz="1400" dirty="0">
                <a:latin typeface="Meiryo UI" panose="020B0604030504040204" pitchFamily="50" charset="-128"/>
                <a:ea typeface="Meiryo UI" panose="020B0604030504040204" pitchFamily="50" charset="-128"/>
              </a:rPr>
              <a:t>ST,+00012.78  </a:t>
            </a:r>
            <a:r>
              <a:rPr lang="en-US" altLang="ja-JP" sz="1400" dirty="0" err="1">
                <a:latin typeface="Meiryo UI" panose="020B0604030504040204" pitchFamily="50" charset="-128"/>
                <a:ea typeface="Meiryo UI" panose="020B0604030504040204" pitchFamily="50" charset="-128"/>
              </a:rPr>
              <a:t>gCrLf</a:t>
            </a:r>
            <a:r>
              <a:rPr lang="ja-JP" altLang="en-US" sz="1400" dirty="0">
                <a:latin typeface="Meiryo UI" panose="020B0604030504040204" pitchFamily="50" charset="-128"/>
                <a:ea typeface="Meiryo UI" panose="020B0604030504040204" pitchFamily="50" charset="-128"/>
              </a:rPr>
              <a:t>　→　</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への入力：</a:t>
            </a:r>
            <a:r>
              <a:rPr lang="en-US" altLang="ja-JP" sz="1400" dirty="0">
                <a:latin typeface="Meiryo UI" panose="020B0604030504040204" pitchFamily="50" charset="-128"/>
                <a:ea typeface="Meiryo UI" panose="020B0604030504040204" pitchFamily="50" charset="-128"/>
              </a:rPr>
              <a:t>12.78CrLf</a:t>
            </a:r>
          </a:p>
          <a:p>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CrLf</a:t>
            </a:r>
            <a:r>
              <a:rPr lang="ja-JP" altLang="en-US" sz="1400" dirty="0">
                <a:latin typeface="Meiryo UI" panose="020B0604030504040204" pitchFamily="50" charset="-128"/>
                <a:ea typeface="Meiryo UI" panose="020B0604030504040204" pitchFamily="50" charset="-128"/>
              </a:rPr>
              <a:t>は改行コード</a:t>
            </a:r>
            <a:r>
              <a:rPr lang="en-US" altLang="ja-JP" sz="1400" dirty="0">
                <a:latin typeface="Meiryo UI" panose="020B0604030504040204" pitchFamily="50" charset="-128"/>
                <a:ea typeface="Meiryo UI" panose="020B0604030504040204" pitchFamily="50" charset="-128"/>
              </a:rPr>
              <a:t>(Cr</a:t>
            </a:r>
            <a:r>
              <a:rPr lang="ja-JP" altLang="en-US" sz="1400" dirty="0">
                <a:latin typeface="Meiryo UI" panose="020B0604030504040204" pitchFamily="50" charset="-128"/>
                <a:ea typeface="Meiryo UI" panose="020B0604030504040204" pitchFamily="50" charset="-128"/>
              </a:rPr>
              <a:t>：キャリッジリターン、</a:t>
            </a:r>
            <a:r>
              <a:rPr lang="en-US" altLang="ja-JP" sz="1400" dirty="0" err="1">
                <a:latin typeface="Meiryo UI" panose="020B0604030504040204" pitchFamily="50" charset="-128"/>
                <a:ea typeface="Meiryo UI" panose="020B0604030504040204" pitchFamily="50" charset="-128"/>
              </a:rPr>
              <a:t>Lf</a:t>
            </a:r>
            <a:r>
              <a:rPr lang="ja-JP" altLang="en-US" sz="1400" dirty="0">
                <a:latin typeface="Meiryo UI" panose="020B0604030504040204" pitchFamily="50" charset="-128"/>
                <a:ea typeface="Meiryo UI" panose="020B0604030504040204" pitchFamily="50" charset="-128"/>
              </a:rPr>
              <a:t>：ラインフィード</a:t>
            </a:r>
            <a:r>
              <a:rPr lang="en-US" altLang="ja-JP" sz="14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379297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5D5B9C-3321-4856-AB81-B6A8F8460F86}"/>
              </a:ext>
            </a:extLst>
          </p:cNvPr>
          <p:cNvSpPr txBox="1"/>
          <p:nvPr/>
        </p:nvSpPr>
        <p:spPr>
          <a:xfrm>
            <a:off x="596404" y="827716"/>
            <a:ext cx="10909776" cy="2339102"/>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３．準備する</a:t>
            </a:r>
            <a:r>
              <a:rPr kumimoji="1" lang="ja-JP" altLang="en-US" sz="1600" b="1" dirty="0">
                <a:latin typeface="Meiryo UI" panose="020B0604030504040204" pitchFamily="50" charset="-128"/>
                <a:ea typeface="Meiryo UI" panose="020B0604030504040204" pitchFamily="50" charset="-128"/>
              </a:rPr>
              <a:t>機器</a:t>
            </a:r>
            <a:endParaRPr kumimoji="1"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重量計は</a:t>
            </a:r>
            <a:r>
              <a:rPr kumimoji="1" lang="en-US" altLang="ja-JP" sz="1400" dirty="0" err="1">
                <a:latin typeface="Meiryo UI" panose="020B0604030504040204" pitchFamily="50" charset="-128"/>
                <a:ea typeface="Meiryo UI" panose="020B0604030504040204" pitchFamily="50" charset="-128"/>
              </a:rPr>
              <a:t>A</a:t>
            </a:r>
            <a:r>
              <a:rPr lang="en-US" altLang="ja-JP" sz="1400" dirty="0" err="1">
                <a:latin typeface="Meiryo UI" panose="020B0604030504040204" pitchFamily="50" charset="-128"/>
                <a:ea typeface="Meiryo UI" panose="020B0604030504040204" pitchFamily="50" charset="-128"/>
              </a:rPr>
              <a:t>andD</a:t>
            </a:r>
            <a:r>
              <a:rPr lang="ja-JP" altLang="en-US" sz="1400" dirty="0">
                <a:latin typeface="Meiryo UI" panose="020B0604030504040204" pitchFamily="50" charset="-128"/>
                <a:ea typeface="Meiryo UI" panose="020B0604030504040204" pitchFamily="50" charset="-128"/>
              </a:rPr>
              <a:t>社の</a:t>
            </a:r>
            <a:r>
              <a:rPr lang="en-US" altLang="ja-JP" sz="1400" dirty="0" err="1">
                <a:latin typeface="Meiryo UI" panose="020B0604030504040204" pitchFamily="50" charset="-128"/>
                <a:ea typeface="Meiryo UI" panose="020B0604030504040204" pitchFamily="50" charset="-128"/>
              </a:rPr>
              <a:t>Fx-i</a:t>
            </a:r>
            <a:r>
              <a:rPr lang="ja-JP" altLang="en-US" sz="1400" dirty="0">
                <a:latin typeface="Meiryo UI" panose="020B0604030504040204" pitchFamily="50" charset="-128"/>
                <a:ea typeface="Meiryo UI" panose="020B0604030504040204" pitchFamily="50" charset="-128"/>
              </a:rPr>
              <a:t>シリーズの秤</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AandD</a:t>
            </a:r>
            <a:r>
              <a:rPr lang="ja-JP" altLang="en-US" sz="1400" dirty="0">
                <a:latin typeface="Meiryo UI" panose="020B0604030504040204" pitchFamily="50" charset="-128"/>
                <a:ea typeface="Meiryo UI" panose="020B0604030504040204" pitchFamily="50" charset="-128"/>
              </a:rPr>
              <a:t>標準フォーマット出力に対応していれば他機種でも</a:t>
            </a:r>
            <a:r>
              <a:rPr lang="en-US" altLang="ja-JP" sz="1400" dirty="0">
                <a:latin typeface="Meiryo UI" panose="020B0604030504040204" pitchFamily="50" charset="-128"/>
                <a:ea typeface="Meiryo UI" panose="020B0604030504040204" pitchFamily="50" charset="-128"/>
              </a:rPr>
              <a:t>OK)</a:t>
            </a: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は</a:t>
            </a:r>
            <a:r>
              <a:rPr lang="en-US" altLang="ja-JP" sz="1400" dirty="0">
                <a:latin typeface="Meiryo UI" panose="020B0604030504040204" pitchFamily="50" charset="-128"/>
                <a:ea typeface="Meiryo UI" panose="020B0604030504040204" pitchFamily="50" charset="-128"/>
              </a:rPr>
              <a:t>Windows OS</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※Mac(</a:t>
            </a:r>
            <a:r>
              <a:rPr lang="en-US" altLang="ja-JP" sz="1400" dirty="0" err="1">
                <a:latin typeface="Meiryo UI" panose="020B0604030504040204" pitchFamily="50" charset="-128"/>
                <a:ea typeface="Meiryo UI" panose="020B0604030504040204" pitchFamily="50" charset="-128"/>
              </a:rPr>
              <a:t>unix</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は改行コードが合わないため利用不可。</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kumimoji="1" lang="ja-JP" altLang="en-US" sz="1600" b="1" dirty="0">
                <a:latin typeface="Meiryo UI" panose="020B0604030504040204" pitchFamily="50" charset="-128"/>
                <a:ea typeface="Meiryo UI" panose="020B0604030504040204" pitchFamily="50" charset="-128"/>
              </a:rPr>
              <a:t>４．仕様</a:t>
            </a:r>
            <a:endParaRPr kumimoji="1"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●データは</a:t>
            </a:r>
            <a:r>
              <a:rPr lang="en-US" altLang="ja-JP" sz="1400" dirty="0" err="1">
                <a:latin typeface="Meiryo UI" panose="020B0604030504040204" pitchFamily="50" charset="-128"/>
                <a:ea typeface="Meiryo UI" panose="020B0604030504040204" pitchFamily="50" charset="-128"/>
              </a:rPr>
              <a:t>AandD</a:t>
            </a:r>
            <a:r>
              <a:rPr lang="ja-JP" altLang="en-US" sz="1400" dirty="0">
                <a:latin typeface="Meiryo UI" panose="020B0604030504040204" pitchFamily="50" charset="-128"/>
                <a:ea typeface="Meiryo UI" panose="020B0604030504040204" pitchFamily="50" charset="-128"/>
              </a:rPr>
              <a:t>標準フォーマットの値部分のみ</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に送信する。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例：</a:t>
            </a:r>
            <a:r>
              <a:rPr lang="en-US" altLang="ja-JP" sz="1400" dirty="0" err="1">
                <a:latin typeface="Meiryo UI" panose="020B0604030504040204" pitchFamily="50" charset="-128"/>
                <a:ea typeface="Meiryo UI" panose="020B0604030504040204" pitchFamily="50" charset="-128"/>
              </a:rPr>
              <a:t>AandD</a:t>
            </a:r>
            <a:r>
              <a:rPr lang="ja-JP" altLang="en-US" sz="1400" dirty="0">
                <a:latin typeface="Meiryo UI" panose="020B0604030504040204" pitchFamily="50" charset="-128"/>
                <a:ea typeface="Meiryo UI" panose="020B0604030504040204" pitchFamily="50" charset="-128"/>
              </a:rPr>
              <a:t>標準フォーマット：</a:t>
            </a:r>
            <a:r>
              <a:rPr lang="en-US" altLang="ja-JP" sz="1400" dirty="0">
                <a:latin typeface="Meiryo UI" panose="020B0604030504040204" pitchFamily="50" charset="-128"/>
                <a:ea typeface="Meiryo UI" panose="020B0604030504040204" pitchFamily="50" charset="-128"/>
              </a:rPr>
              <a:t>ST,+00012.78  </a:t>
            </a:r>
            <a:r>
              <a:rPr lang="en-US" altLang="ja-JP" sz="1400" dirty="0" err="1">
                <a:latin typeface="Meiryo UI" panose="020B0604030504040204" pitchFamily="50" charset="-128"/>
                <a:ea typeface="Meiryo UI" panose="020B0604030504040204" pitchFamily="50" charset="-128"/>
              </a:rPr>
              <a:t>gCrLf</a:t>
            </a:r>
            <a:r>
              <a:rPr lang="ja-JP" altLang="en-US" sz="1400" dirty="0">
                <a:latin typeface="Meiryo UI" panose="020B0604030504040204" pitchFamily="50" charset="-128"/>
                <a:ea typeface="Meiryo UI" panose="020B0604030504040204" pitchFamily="50" charset="-128"/>
              </a:rPr>
              <a:t>　→　</a:t>
            </a:r>
            <a:r>
              <a:rPr lang="en-US" altLang="ja-JP" sz="1400" dirty="0">
                <a:latin typeface="Meiryo UI" panose="020B0604030504040204" pitchFamily="50" charset="-128"/>
                <a:ea typeface="Meiryo UI" panose="020B0604030504040204" pitchFamily="50" charset="-128"/>
              </a:rPr>
              <a:t>PC</a:t>
            </a:r>
            <a:r>
              <a:rPr lang="ja-JP" altLang="en-US" sz="1400" dirty="0">
                <a:latin typeface="Meiryo UI" panose="020B0604030504040204" pitchFamily="50" charset="-128"/>
                <a:ea typeface="Meiryo UI" panose="020B0604030504040204" pitchFamily="50" charset="-128"/>
              </a:rPr>
              <a:t>への入力：</a:t>
            </a:r>
            <a:r>
              <a:rPr lang="en-US" altLang="ja-JP" sz="1400" dirty="0">
                <a:latin typeface="Meiryo UI" panose="020B0604030504040204" pitchFamily="50" charset="-128"/>
                <a:ea typeface="Meiryo UI" panose="020B0604030504040204" pitchFamily="50" charset="-128"/>
              </a:rPr>
              <a:t>12.78CrLf</a:t>
            </a: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CrLf</a:t>
            </a:r>
            <a:r>
              <a:rPr lang="ja-JP" altLang="en-US" sz="1400" dirty="0">
                <a:latin typeface="Meiryo UI" panose="020B0604030504040204" pitchFamily="50" charset="-128"/>
                <a:ea typeface="Meiryo UI" panose="020B0604030504040204" pitchFamily="50" charset="-128"/>
              </a:rPr>
              <a:t>は改行コード</a:t>
            </a:r>
            <a:r>
              <a:rPr lang="en-US" altLang="ja-JP" sz="1400" dirty="0">
                <a:latin typeface="Meiryo UI" panose="020B0604030504040204" pitchFamily="50" charset="-128"/>
                <a:ea typeface="Meiryo UI" panose="020B0604030504040204" pitchFamily="50" charset="-128"/>
              </a:rPr>
              <a:t>(Cr</a:t>
            </a:r>
            <a:r>
              <a:rPr lang="ja-JP" altLang="en-US" sz="1400" dirty="0">
                <a:latin typeface="Meiryo UI" panose="020B0604030504040204" pitchFamily="50" charset="-128"/>
                <a:ea typeface="Meiryo UI" panose="020B0604030504040204" pitchFamily="50" charset="-128"/>
              </a:rPr>
              <a:t>：キャリッジリターン、</a:t>
            </a:r>
            <a:r>
              <a:rPr lang="en-US" altLang="ja-JP" sz="1400" dirty="0" err="1">
                <a:latin typeface="Meiryo UI" panose="020B0604030504040204" pitchFamily="50" charset="-128"/>
                <a:ea typeface="Meiryo UI" panose="020B0604030504040204" pitchFamily="50" charset="-128"/>
              </a:rPr>
              <a:t>Lf</a:t>
            </a:r>
            <a:r>
              <a:rPr lang="ja-JP" altLang="en-US" sz="1400" dirty="0">
                <a:latin typeface="Meiryo UI" panose="020B0604030504040204" pitchFamily="50" charset="-128"/>
                <a:ea typeface="Meiryo UI" panose="020B0604030504040204" pitchFamily="50" charset="-128"/>
              </a:rPr>
              <a:t>：ラインフィード</a:t>
            </a:r>
            <a:r>
              <a:rPr lang="en-US" altLang="ja-JP" sz="1400" dirty="0">
                <a:latin typeface="Meiryo UI" panose="020B0604030504040204" pitchFamily="50" charset="-128"/>
                <a:ea typeface="Meiryo UI" panose="020B0604030504040204" pitchFamily="50" charset="-128"/>
              </a:rPr>
              <a:t>)</a:t>
            </a:r>
          </a:p>
          <a:p>
            <a:r>
              <a:rPr lang="ja-JP" altLang="en-US" sz="1400" dirty="0">
                <a:latin typeface="Meiryo UI" panose="020B0604030504040204" pitchFamily="50" charset="-128"/>
                <a:ea typeface="Meiryo UI" panose="020B0604030504040204" pitchFamily="50" charset="-128"/>
              </a:rPr>
              <a:t>　</a:t>
            </a:r>
            <a:endParaRPr lang="en-US" altLang="ja-JP" sz="1400"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５．変換デバイスの部品リスト</a:t>
            </a:r>
            <a:endParaRPr lang="en-US" altLang="ja-JP" sz="1600" b="1" dirty="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EED1CB9A-AAFD-7E3B-5FE1-DDF5BE4C49FA}"/>
              </a:ext>
            </a:extLst>
          </p:cNvPr>
          <p:cNvGraphicFramePr>
            <a:graphicFrameLocks noGrp="1"/>
          </p:cNvGraphicFramePr>
          <p:nvPr>
            <p:extLst>
              <p:ext uri="{D42A27DB-BD31-4B8C-83A1-F6EECF244321}">
                <p14:modId xmlns:p14="http://schemas.microsoft.com/office/powerpoint/2010/main" val="3428347754"/>
              </p:ext>
            </p:extLst>
          </p:nvPr>
        </p:nvGraphicFramePr>
        <p:xfrm>
          <a:off x="596404" y="3764639"/>
          <a:ext cx="10565154" cy="2667000"/>
        </p:xfrm>
        <a:graphic>
          <a:graphicData uri="http://schemas.openxmlformats.org/drawingml/2006/table">
            <a:tbl>
              <a:tblPr firstRow="1" bandRow="1">
                <a:tableStyleId>{5C22544A-7EE6-4342-B048-85BDC9FD1C3A}</a:tableStyleId>
              </a:tblPr>
              <a:tblGrid>
                <a:gridCol w="682943">
                  <a:extLst>
                    <a:ext uri="{9D8B030D-6E8A-4147-A177-3AD203B41FA5}">
                      <a16:colId xmlns:a16="http://schemas.microsoft.com/office/drawing/2014/main" val="3488388251"/>
                    </a:ext>
                  </a:extLst>
                </a:gridCol>
                <a:gridCol w="1924770">
                  <a:extLst>
                    <a:ext uri="{9D8B030D-6E8A-4147-A177-3AD203B41FA5}">
                      <a16:colId xmlns:a16="http://schemas.microsoft.com/office/drawing/2014/main" val="19604341"/>
                    </a:ext>
                  </a:extLst>
                </a:gridCol>
                <a:gridCol w="3043619">
                  <a:extLst>
                    <a:ext uri="{9D8B030D-6E8A-4147-A177-3AD203B41FA5}">
                      <a16:colId xmlns:a16="http://schemas.microsoft.com/office/drawing/2014/main" val="2689332390"/>
                    </a:ext>
                  </a:extLst>
                </a:gridCol>
                <a:gridCol w="1436561">
                  <a:extLst>
                    <a:ext uri="{9D8B030D-6E8A-4147-A177-3AD203B41FA5}">
                      <a16:colId xmlns:a16="http://schemas.microsoft.com/office/drawing/2014/main" val="1115473769"/>
                    </a:ext>
                  </a:extLst>
                </a:gridCol>
                <a:gridCol w="1054418">
                  <a:extLst>
                    <a:ext uri="{9D8B030D-6E8A-4147-A177-3AD203B41FA5}">
                      <a16:colId xmlns:a16="http://schemas.microsoft.com/office/drawing/2014/main" val="884728674"/>
                    </a:ext>
                  </a:extLst>
                </a:gridCol>
                <a:gridCol w="2422843">
                  <a:extLst>
                    <a:ext uri="{9D8B030D-6E8A-4147-A177-3AD203B41FA5}">
                      <a16:colId xmlns:a16="http://schemas.microsoft.com/office/drawing/2014/main" val="3281908543"/>
                    </a:ext>
                  </a:extLst>
                </a:gridCol>
              </a:tblGrid>
              <a:tr h="370840">
                <a:tc>
                  <a:txBody>
                    <a:bodyPr/>
                    <a:lstStyle/>
                    <a:p>
                      <a:r>
                        <a:rPr kumimoji="1" lang="en-US" altLang="ja-JP" sz="1600" dirty="0"/>
                        <a:t>L/N</a:t>
                      </a:r>
                      <a:endParaRPr kumimoji="1" lang="ja-JP" altLang="en-US" sz="1600" dirty="0"/>
                    </a:p>
                  </a:txBody>
                  <a:tcPr/>
                </a:tc>
                <a:tc>
                  <a:txBody>
                    <a:bodyPr/>
                    <a:lstStyle/>
                    <a:p>
                      <a:r>
                        <a:rPr kumimoji="1" lang="ja-JP" altLang="en-US" sz="1600" dirty="0"/>
                        <a:t>メーカー</a:t>
                      </a:r>
                    </a:p>
                  </a:txBody>
                  <a:tcPr/>
                </a:tc>
                <a:tc>
                  <a:txBody>
                    <a:bodyPr/>
                    <a:lstStyle/>
                    <a:p>
                      <a:r>
                        <a:rPr kumimoji="1" lang="ja-JP" altLang="en-US" sz="1600" dirty="0"/>
                        <a:t>品名</a:t>
                      </a:r>
                    </a:p>
                  </a:txBody>
                  <a:tcPr/>
                </a:tc>
                <a:tc>
                  <a:txBody>
                    <a:bodyPr/>
                    <a:lstStyle/>
                    <a:p>
                      <a:r>
                        <a:rPr kumimoji="1" lang="ja-JP" altLang="en-US" sz="1600" dirty="0"/>
                        <a:t>型式</a:t>
                      </a:r>
                    </a:p>
                  </a:txBody>
                  <a:tcPr/>
                </a:tc>
                <a:tc>
                  <a:txBody>
                    <a:bodyPr/>
                    <a:lstStyle/>
                    <a:p>
                      <a:r>
                        <a:rPr kumimoji="1" lang="ja-JP" altLang="en-US" sz="1600" dirty="0"/>
                        <a:t>参考金額</a:t>
                      </a:r>
                    </a:p>
                  </a:txBody>
                  <a:tcPr/>
                </a:tc>
                <a:tc>
                  <a:txBody>
                    <a:bodyPr/>
                    <a:lstStyle/>
                    <a:p>
                      <a:r>
                        <a:rPr kumimoji="1" lang="ja-JP" altLang="en-US" sz="1600" dirty="0"/>
                        <a:t>備考</a:t>
                      </a:r>
                    </a:p>
                  </a:txBody>
                  <a:tcPr/>
                </a:tc>
                <a:extLst>
                  <a:ext uri="{0D108BD9-81ED-4DB2-BD59-A6C34878D82A}">
                    <a16:rowId xmlns:a16="http://schemas.microsoft.com/office/drawing/2014/main" val="1567091559"/>
                  </a:ext>
                </a:extLst>
              </a:tr>
              <a:tr h="370840">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NulSom</a:t>
                      </a:r>
                      <a:r>
                        <a:rPr kumimoji="1" lang="en-US" altLang="ja-JP" sz="1200" dirty="0">
                          <a:latin typeface="Meiryo UI" panose="020B0604030504040204" pitchFamily="50" charset="-128"/>
                          <a:ea typeface="Meiryo UI" panose="020B0604030504040204" pitchFamily="50" charset="-128"/>
                        </a:rPr>
                        <a:t> Inc.</a:t>
                      </a:r>
                    </a:p>
                    <a:p>
                      <a:r>
                        <a:rPr kumimoji="1" lang="ja-JP" altLang="en-US" sz="1200" dirty="0">
                          <a:latin typeface="Meiryo UI" panose="020B0604030504040204" pitchFamily="50" charset="-128"/>
                          <a:ea typeface="Meiryo UI" panose="020B0604030504040204" pitchFamily="50" charset="-128"/>
                        </a:rPr>
                        <a:t>購入は</a:t>
                      </a:r>
                      <a:r>
                        <a:rPr kumimoji="1" lang="en-US" altLang="ja-JP" sz="1200" dirty="0">
                          <a:latin typeface="Meiryo UI" panose="020B0604030504040204" pitchFamily="50" charset="-128"/>
                          <a:ea typeface="Meiryo UI" panose="020B0604030504040204" pitchFamily="50" charset="-128"/>
                        </a:rPr>
                        <a:t>Amazon</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a:latin typeface="Meiryo UI" panose="020B0604030504040204" pitchFamily="50" charset="-128"/>
                          <a:ea typeface="Meiryo UI" panose="020B0604030504040204" pitchFamily="50" charset="-128"/>
                        </a:rPr>
                        <a:t>RS232c</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to TTL</a:t>
                      </a:r>
                      <a:r>
                        <a:rPr lang="ja-JP" altLang="en-US" sz="1200" dirty="0">
                          <a:latin typeface="Meiryo UI" panose="020B0604030504040204" pitchFamily="50" charset="-128"/>
                          <a:ea typeface="Meiryo UI" panose="020B0604030504040204" pitchFamily="50" charset="-128"/>
                        </a:rPr>
                        <a:t>レベル変換モジュール</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NS-RS232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2,500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メーカーが違っても</a:t>
                      </a:r>
                      <a:r>
                        <a:rPr kumimoji="1" lang="en-US" altLang="ja-JP" sz="1200" dirty="0">
                          <a:latin typeface="Meiryo UI" panose="020B0604030504040204" pitchFamily="50" charset="-128"/>
                          <a:ea typeface="Meiryo UI" panose="020B0604030504040204" pitchFamily="50" charset="-128"/>
                        </a:rPr>
                        <a:t>OK</a:t>
                      </a:r>
                      <a:r>
                        <a:rPr kumimoji="1"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開発時に購入したメーカを記載</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23909878"/>
                  </a:ext>
                </a:extLst>
              </a:tr>
              <a:tr h="370840">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b="0" i="0" kern="1200" dirty="0" err="1">
                          <a:solidFill>
                            <a:schemeClr val="dk1"/>
                          </a:solidFill>
                          <a:effectLst/>
                          <a:latin typeface="Meiryo UI" panose="020B0604030504040204" pitchFamily="50" charset="-128"/>
                          <a:ea typeface="Meiryo UI" panose="020B0604030504040204" pitchFamily="50" charset="-128"/>
                          <a:cs typeface="+mn-cs"/>
                        </a:rPr>
                        <a:t>Seeed</a:t>
                      </a:r>
                      <a:r>
                        <a:rPr kumimoji="1" lang="en-US" altLang="ja-JP" sz="1200" b="0" i="0" kern="1200" dirty="0">
                          <a:solidFill>
                            <a:schemeClr val="dk1"/>
                          </a:solidFill>
                          <a:effectLst/>
                          <a:latin typeface="Meiryo UI" panose="020B0604030504040204" pitchFamily="50" charset="-128"/>
                          <a:ea typeface="Meiryo UI" panose="020B0604030504040204" pitchFamily="50" charset="-128"/>
                          <a:cs typeface="+mn-cs"/>
                        </a:rPr>
                        <a:t> Studio</a:t>
                      </a:r>
                    </a:p>
                    <a:p>
                      <a:r>
                        <a:rPr kumimoji="1" lang="ja-JP" altLang="en-US" sz="1200" b="0" i="0" kern="1200" dirty="0">
                          <a:solidFill>
                            <a:schemeClr val="dk1"/>
                          </a:solidFill>
                          <a:effectLst/>
                          <a:latin typeface="Meiryo UI" panose="020B0604030504040204" pitchFamily="50" charset="-128"/>
                          <a:ea typeface="Meiryo UI" panose="020B0604030504040204" pitchFamily="50" charset="-128"/>
                          <a:cs typeface="+mn-cs"/>
                        </a:rPr>
                        <a:t>購入はスイッチサイエンスまたは秋月電子通商</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Seeeduino</a:t>
                      </a:r>
                      <a:r>
                        <a:rPr kumimoji="1" lang="en-US" altLang="ja-JP" sz="1200" dirty="0">
                          <a:latin typeface="Meiryo UI" panose="020B0604030504040204" pitchFamily="50" charset="-128"/>
                          <a:ea typeface="Meiryo UI" panose="020B0604030504040204" pitchFamily="50" charset="-128"/>
                        </a:rPr>
                        <a:t> XINO</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r>
                        <a:rPr kumimoji="1" lang="en-US" altLang="ja-JP" sz="1200" dirty="0">
                          <a:latin typeface="Meiryo UI" panose="020B0604030504040204" pitchFamily="50" charset="-128"/>
                          <a:ea typeface="Meiryo UI" panose="020B0604030504040204" pitchFamily="50" charset="-128"/>
                        </a:rPr>
                        <a:t>850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2497503"/>
                  </a:ext>
                </a:extLst>
              </a:tr>
              <a:tr h="370840">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機器を入れるケース</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39783301"/>
                  </a:ext>
                </a:extLst>
              </a:tr>
              <a:tr h="370840">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どこでも</a:t>
                      </a:r>
                      <a:r>
                        <a:rPr kumimoji="1" lang="en-US" altLang="ja-JP" sz="1200" dirty="0">
                          <a:latin typeface="Meiryo UI" panose="020B0604030504040204" pitchFamily="50" charset="-128"/>
                          <a:ea typeface="Meiryo UI" panose="020B0604030504040204" pitchFamily="50" charset="-128"/>
                        </a:rPr>
                        <a:t>OK</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電線</a:t>
                      </a:r>
                    </a:p>
                  </a:txBody>
                  <a:tcPr/>
                </a:tc>
                <a:tc>
                  <a:txBody>
                    <a:bodyPr/>
                    <a:lstStyle/>
                    <a:p>
                      <a:r>
                        <a:rPr kumimoji="1" lang="en-US" altLang="ja-JP" sz="1200" dirty="0">
                          <a:latin typeface="Meiryo UI" panose="020B0604030504040204" pitchFamily="50" charset="-128"/>
                          <a:ea typeface="Meiryo UI" panose="020B0604030504040204" pitchFamily="50" charset="-128"/>
                        </a:rPr>
                        <a:t>AWG26</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28</a:t>
                      </a:r>
                      <a:r>
                        <a:rPr kumimoji="1" lang="ja-JP" altLang="en-US" sz="1200" dirty="0">
                          <a:latin typeface="Meiryo UI" panose="020B0604030504040204" pitchFamily="50" charset="-128"/>
                          <a:ea typeface="Meiryo UI" panose="020B0604030504040204" pitchFamily="50" charset="-128"/>
                        </a:rPr>
                        <a:t>程度</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200</a:t>
                      </a:r>
                      <a:r>
                        <a:rPr kumimoji="1" lang="ja-JP" altLang="en-US" sz="1200" dirty="0">
                          <a:latin typeface="Meiryo UI" panose="020B0604030504040204" pitchFamily="50" charset="-128"/>
                          <a:ea typeface="Meiryo UI" panose="020B0604030504040204" pitchFamily="50" charset="-128"/>
                        </a:rPr>
                        <a:t>㎜程度</a:t>
                      </a: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34813655"/>
                  </a:ext>
                </a:extLst>
              </a:tr>
              <a:tr h="370840">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ダイソー</a:t>
                      </a:r>
                    </a:p>
                  </a:txBody>
                  <a:tcPr/>
                </a:tc>
                <a:tc>
                  <a:txBody>
                    <a:bodyPr/>
                    <a:lstStyle/>
                    <a:p>
                      <a:r>
                        <a:rPr kumimoji="1" lang="ja-JP" altLang="en-US" sz="1200" dirty="0">
                          <a:latin typeface="Meiryo UI" panose="020B0604030504040204" pitchFamily="50" charset="-128"/>
                          <a:ea typeface="Meiryo UI" panose="020B0604030504040204" pitchFamily="50" charset="-128"/>
                        </a:rPr>
                        <a:t>グルーガン　透明</a:t>
                      </a: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r>
                        <a:rPr kumimoji="1" lang="ja-JP" altLang="en-US" sz="1200" dirty="0">
                          <a:latin typeface="Meiryo UI" panose="020B0604030504040204" pitchFamily="50" charset="-128"/>
                          <a:ea typeface="Meiryo UI" panose="020B0604030504040204" pitchFamily="50" charset="-128"/>
                        </a:rPr>
                        <a:t>ー</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649020"/>
                  </a:ext>
                </a:extLst>
              </a:tr>
            </a:tbl>
          </a:graphicData>
        </a:graphic>
      </p:graphicFrame>
    </p:spTree>
    <p:extLst>
      <p:ext uri="{BB962C8B-B14F-4D97-AF65-F5344CB8AC3E}">
        <p14:creationId xmlns:p14="http://schemas.microsoft.com/office/powerpoint/2010/main" val="243617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ボックス 41">
            <a:extLst>
              <a:ext uri="{FF2B5EF4-FFF2-40B4-BE49-F238E27FC236}">
                <a16:creationId xmlns:a16="http://schemas.microsoft.com/office/drawing/2014/main" id="{260FEE5E-7DD2-FA82-2943-BE75BF6B7DBB}"/>
              </a:ext>
            </a:extLst>
          </p:cNvPr>
          <p:cNvSpPr txBox="1"/>
          <p:nvPr/>
        </p:nvSpPr>
        <p:spPr>
          <a:xfrm>
            <a:off x="596404" y="674121"/>
            <a:ext cx="3975596" cy="369332"/>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６</a:t>
            </a:r>
            <a:r>
              <a:rPr lang="en-US" altLang="ja-JP" b="1" dirty="0">
                <a:latin typeface="Meiryo UI" panose="020B0604030504040204" pitchFamily="50" charset="-128"/>
                <a:ea typeface="Meiryo UI" panose="020B0604030504040204" pitchFamily="50" charset="-128"/>
              </a:rPr>
              <a:t>.H/W</a:t>
            </a:r>
            <a:r>
              <a:rPr kumimoji="1" lang="ja-JP" altLang="en-US" b="1" dirty="0">
                <a:latin typeface="Meiryo UI" panose="020B0604030504040204" pitchFamily="50" charset="-128"/>
                <a:ea typeface="Meiryo UI" panose="020B0604030504040204" pitchFamily="50" charset="-128"/>
              </a:rPr>
              <a:t>の</a:t>
            </a:r>
            <a:r>
              <a:rPr lang="ja-JP" altLang="en-US" b="1" dirty="0">
                <a:latin typeface="Meiryo UI" panose="020B0604030504040204" pitchFamily="50" charset="-128"/>
                <a:ea typeface="Meiryo UI" panose="020B0604030504040204" pitchFamily="50" charset="-128"/>
              </a:rPr>
              <a:t>接続とブロックごとの機能</a:t>
            </a:r>
            <a:endParaRPr kumimoji="1" lang="en-US" altLang="ja-JP" b="1" dirty="0">
              <a:latin typeface="Meiryo UI" panose="020B0604030504040204" pitchFamily="50" charset="-128"/>
              <a:ea typeface="Meiryo UI" panose="020B0604030504040204" pitchFamily="50" charset="-128"/>
            </a:endParaRPr>
          </a:p>
        </p:txBody>
      </p:sp>
      <p:sp>
        <p:nvSpPr>
          <p:cNvPr id="67" name="正方形/長方形 66">
            <a:extLst>
              <a:ext uri="{FF2B5EF4-FFF2-40B4-BE49-F238E27FC236}">
                <a16:creationId xmlns:a16="http://schemas.microsoft.com/office/drawing/2014/main" id="{8CD88721-CBB0-6A08-F97E-7FAD2E272C8D}"/>
              </a:ext>
            </a:extLst>
          </p:cNvPr>
          <p:cNvSpPr/>
          <p:nvPr/>
        </p:nvSpPr>
        <p:spPr>
          <a:xfrm>
            <a:off x="3076202" y="1300807"/>
            <a:ext cx="5309061" cy="26260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1E382200-2B9C-D8F2-3757-0D3A6B7E87AD}"/>
              </a:ext>
            </a:extLst>
          </p:cNvPr>
          <p:cNvSpPr/>
          <p:nvPr/>
        </p:nvSpPr>
        <p:spPr>
          <a:xfrm>
            <a:off x="2863069" y="2075786"/>
            <a:ext cx="334309" cy="11709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B1F2776F-200D-80C1-3D51-25A664274FA1}"/>
              </a:ext>
            </a:extLst>
          </p:cNvPr>
          <p:cNvSpPr/>
          <p:nvPr/>
        </p:nvSpPr>
        <p:spPr>
          <a:xfrm>
            <a:off x="3672420" y="1608829"/>
            <a:ext cx="1219200" cy="176234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090C16F1-DC45-588E-ADB1-C00333A5C4A1}"/>
              </a:ext>
            </a:extLst>
          </p:cNvPr>
          <p:cNvSpPr/>
          <p:nvPr/>
        </p:nvSpPr>
        <p:spPr>
          <a:xfrm>
            <a:off x="4747242" y="2118742"/>
            <a:ext cx="293892"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1B1E2085-503A-10D8-D8C5-8CAF3431AEB6}"/>
              </a:ext>
            </a:extLst>
          </p:cNvPr>
          <p:cNvSpPr/>
          <p:nvPr/>
        </p:nvSpPr>
        <p:spPr>
          <a:xfrm>
            <a:off x="4747242" y="2543857"/>
            <a:ext cx="293892"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3DB355BA-219B-0D4F-A4D6-8638C46D027E}"/>
              </a:ext>
            </a:extLst>
          </p:cNvPr>
          <p:cNvSpPr/>
          <p:nvPr/>
        </p:nvSpPr>
        <p:spPr>
          <a:xfrm>
            <a:off x="4747242" y="2968972"/>
            <a:ext cx="293892"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F92D0BB4-F1AD-CF90-8C0B-4DEFF166DBF7}"/>
              </a:ext>
            </a:extLst>
          </p:cNvPr>
          <p:cNvSpPr/>
          <p:nvPr/>
        </p:nvSpPr>
        <p:spPr>
          <a:xfrm>
            <a:off x="3481371" y="2118742"/>
            <a:ext cx="297546"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A2ADCFD5-1BE2-7B52-6B73-9AA5C0AACC92}"/>
              </a:ext>
            </a:extLst>
          </p:cNvPr>
          <p:cNvSpPr/>
          <p:nvPr/>
        </p:nvSpPr>
        <p:spPr>
          <a:xfrm>
            <a:off x="3481371" y="2545043"/>
            <a:ext cx="297546" cy="2245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D08C3A5A-49EE-B4E0-A1BA-42E48C04E9CD}"/>
              </a:ext>
            </a:extLst>
          </p:cNvPr>
          <p:cNvSpPr/>
          <p:nvPr/>
        </p:nvSpPr>
        <p:spPr>
          <a:xfrm>
            <a:off x="3481371" y="2968972"/>
            <a:ext cx="297546"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E1125269-2AF3-C995-25A6-B0DE3B294D0C}"/>
              </a:ext>
            </a:extLst>
          </p:cNvPr>
          <p:cNvSpPr txBox="1"/>
          <p:nvPr/>
        </p:nvSpPr>
        <p:spPr>
          <a:xfrm>
            <a:off x="3005675" y="3408935"/>
            <a:ext cx="2670798"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RS232c</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to TTL</a:t>
            </a:r>
            <a:r>
              <a:rPr lang="ja-JP" altLang="en-US" sz="1200" dirty="0">
                <a:latin typeface="Meiryo UI" panose="020B0604030504040204" pitchFamily="50" charset="-128"/>
                <a:ea typeface="Meiryo UI" panose="020B0604030504040204" pitchFamily="50" charset="-128"/>
              </a:rPr>
              <a:t>レベル変換モジュール</a:t>
            </a:r>
            <a:endParaRPr lang="en-US" altLang="ja-JP" sz="1200" dirty="0">
              <a:latin typeface="Meiryo UI" panose="020B0604030504040204" pitchFamily="50" charset="-128"/>
              <a:ea typeface="Meiryo UI" panose="020B0604030504040204" pitchFamily="50" charset="-128"/>
            </a:endParaRPr>
          </a:p>
          <a:p>
            <a:pPr algn="ctr"/>
            <a:r>
              <a:rPr lang="en-US" altLang="ja-JP" sz="1200" b="0" i="0" dirty="0">
                <a:solidFill>
                  <a:srgbClr val="0F1111"/>
                </a:solidFill>
                <a:effectLst/>
                <a:latin typeface="Hiragino Kaku Gothic ProN"/>
              </a:rPr>
              <a:t>NS-TRS232-02</a:t>
            </a:r>
            <a:endParaRPr lang="en-US" altLang="ja-JP" sz="12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594576C3-224F-6CA0-9427-BC466D9D7404}"/>
              </a:ext>
            </a:extLst>
          </p:cNvPr>
          <p:cNvSpPr txBox="1"/>
          <p:nvPr/>
        </p:nvSpPr>
        <p:spPr>
          <a:xfrm>
            <a:off x="4217852" y="2058744"/>
            <a:ext cx="641684" cy="307777"/>
          </a:xfrm>
          <a:prstGeom prst="rect">
            <a:avLst/>
          </a:prstGeom>
          <a:noFill/>
        </p:spPr>
        <p:txBody>
          <a:bodyPr wrap="square" rtlCol="0">
            <a:spAutoFit/>
          </a:bodyPr>
          <a:lstStyle/>
          <a:p>
            <a:pPr algn="ctr"/>
            <a:r>
              <a:rPr lang="en-US" altLang="ja-JP" sz="1400" dirty="0">
                <a:latin typeface="Meiryo UI" panose="020B0604030504040204" pitchFamily="50" charset="-128"/>
                <a:ea typeface="Meiryo UI" panose="020B0604030504040204" pitchFamily="50" charset="-128"/>
              </a:rPr>
              <a:t>RX</a:t>
            </a:r>
            <a:endParaRPr kumimoji="1" lang="ja-JP" altLang="en-US" sz="14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81FE96C-6782-5554-280C-F6EF088077EF}"/>
              </a:ext>
            </a:extLst>
          </p:cNvPr>
          <p:cNvSpPr txBox="1"/>
          <p:nvPr/>
        </p:nvSpPr>
        <p:spPr>
          <a:xfrm>
            <a:off x="4217852" y="2511248"/>
            <a:ext cx="641684" cy="307777"/>
          </a:xfrm>
          <a:prstGeom prst="rect">
            <a:avLst/>
          </a:prstGeom>
          <a:noFill/>
        </p:spPr>
        <p:txBody>
          <a:bodyPr wrap="square" rtlCol="0">
            <a:spAutoFit/>
          </a:bodyPr>
          <a:lstStyle/>
          <a:p>
            <a:pPr algn="ctr"/>
            <a:r>
              <a:rPr kumimoji="1" lang="en-US" altLang="ja-JP" sz="1400" dirty="0">
                <a:latin typeface="Meiryo UI" panose="020B0604030504040204" pitchFamily="50" charset="-128"/>
                <a:ea typeface="Meiryo UI" panose="020B0604030504040204" pitchFamily="50" charset="-128"/>
              </a:rPr>
              <a:t>TX</a:t>
            </a:r>
            <a:endParaRPr kumimoji="1" lang="ja-JP" altLang="en-US" sz="1400"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6DC2BE5B-6B8B-59BB-0A93-D4C5A842DED1}"/>
              </a:ext>
            </a:extLst>
          </p:cNvPr>
          <p:cNvSpPr/>
          <p:nvPr/>
        </p:nvSpPr>
        <p:spPr>
          <a:xfrm>
            <a:off x="7036292" y="1608829"/>
            <a:ext cx="1219200" cy="176234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DFACD3DE-4391-1C16-F4F6-4B68B0A42AD0}"/>
              </a:ext>
            </a:extLst>
          </p:cNvPr>
          <p:cNvSpPr/>
          <p:nvPr/>
        </p:nvSpPr>
        <p:spPr>
          <a:xfrm>
            <a:off x="6845125" y="2118742"/>
            <a:ext cx="270058"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19C880B4-3799-C893-CB66-3C90B1B3CCF5}"/>
              </a:ext>
            </a:extLst>
          </p:cNvPr>
          <p:cNvSpPr/>
          <p:nvPr/>
        </p:nvSpPr>
        <p:spPr>
          <a:xfrm>
            <a:off x="6845125" y="2543857"/>
            <a:ext cx="270058"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52FF73EF-5270-6101-4CB5-D7CE2D0AB4F0}"/>
              </a:ext>
            </a:extLst>
          </p:cNvPr>
          <p:cNvSpPr/>
          <p:nvPr/>
        </p:nvSpPr>
        <p:spPr>
          <a:xfrm>
            <a:off x="6845125" y="2968972"/>
            <a:ext cx="270058"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6959EF88-15CE-DF0B-0FD4-9B4294E17CB4}"/>
              </a:ext>
            </a:extLst>
          </p:cNvPr>
          <p:cNvSpPr txBox="1"/>
          <p:nvPr/>
        </p:nvSpPr>
        <p:spPr>
          <a:xfrm>
            <a:off x="6917634" y="3375325"/>
            <a:ext cx="1467629" cy="461665"/>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rPr>
              <a:t>マイコン</a:t>
            </a:r>
            <a:endParaRPr kumimoji="1" lang="en-US" altLang="ja-JP" sz="1400" dirty="0">
              <a:latin typeface="Meiryo UI" panose="020B0604030504040204" pitchFamily="50" charset="-128"/>
              <a:ea typeface="Meiryo UI" panose="020B0604030504040204" pitchFamily="50" charset="-128"/>
            </a:endParaRPr>
          </a:p>
          <a:p>
            <a:pPr algn="ctr"/>
            <a:r>
              <a:rPr lang="en-US" altLang="ja-JP" sz="1200" dirty="0" err="1">
                <a:latin typeface="Meiryo UI" panose="020B0604030504040204" pitchFamily="50" charset="-128"/>
                <a:ea typeface="Meiryo UI" panose="020B0604030504040204" pitchFamily="50" charset="-128"/>
              </a:rPr>
              <a:t>Seeeduino</a:t>
            </a:r>
            <a:r>
              <a:rPr lang="en-US" altLang="ja-JP" sz="1200" dirty="0">
                <a:latin typeface="Meiryo UI" panose="020B0604030504040204" pitchFamily="50" charset="-128"/>
                <a:ea typeface="Meiryo UI" panose="020B0604030504040204" pitchFamily="50" charset="-128"/>
              </a:rPr>
              <a:t> XINO</a:t>
            </a:r>
            <a:endParaRPr lang="en-US" altLang="ja-JP" sz="14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D260B303-1438-B41D-01FD-60208A62FFF8}"/>
              </a:ext>
            </a:extLst>
          </p:cNvPr>
          <p:cNvSpPr txBox="1"/>
          <p:nvPr/>
        </p:nvSpPr>
        <p:spPr>
          <a:xfrm>
            <a:off x="7141796" y="2058744"/>
            <a:ext cx="641684" cy="307777"/>
          </a:xfrm>
          <a:prstGeom prst="rect">
            <a:avLst/>
          </a:prstGeom>
          <a:noFill/>
        </p:spPr>
        <p:txBody>
          <a:bodyPr wrap="square" rtlCol="0">
            <a:spAutoFit/>
          </a:bodyPr>
          <a:lstStyle/>
          <a:p>
            <a:pPr algn="ctr"/>
            <a:r>
              <a:rPr lang="en-US" altLang="ja-JP" sz="1400" dirty="0">
                <a:latin typeface="Meiryo UI" panose="020B0604030504040204" pitchFamily="50" charset="-128"/>
                <a:ea typeface="Meiryo UI" panose="020B0604030504040204" pitchFamily="50" charset="-128"/>
              </a:rPr>
              <a:t>RX</a:t>
            </a:r>
            <a:endParaRPr kumimoji="1" lang="ja-JP" altLang="en-US" sz="1400" dirty="0">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96E88118-D9A3-9453-378C-F85A535DB725}"/>
              </a:ext>
            </a:extLst>
          </p:cNvPr>
          <p:cNvSpPr txBox="1"/>
          <p:nvPr/>
        </p:nvSpPr>
        <p:spPr>
          <a:xfrm>
            <a:off x="7141796" y="2511248"/>
            <a:ext cx="641684" cy="307777"/>
          </a:xfrm>
          <a:prstGeom prst="rect">
            <a:avLst/>
          </a:prstGeom>
          <a:noFill/>
        </p:spPr>
        <p:txBody>
          <a:bodyPr wrap="square" rtlCol="0">
            <a:spAutoFit/>
          </a:bodyPr>
          <a:lstStyle/>
          <a:p>
            <a:pPr algn="ctr"/>
            <a:r>
              <a:rPr kumimoji="1" lang="en-US" altLang="ja-JP" sz="1400" dirty="0">
                <a:latin typeface="Meiryo UI" panose="020B0604030504040204" pitchFamily="50" charset="-128"/>
                <a:ea typeface="Meiryo UI" panose="020B0604030504040204" pitchFamily="50" charset="-128"/>
              </a:rPr>
              <a:t>TX</a:t>
            </a:r>
            <a:endParaRPr kumimoji="1" lang="ja-JP" altLang="en-US" sz="1400" dirty="0">
              <a:latin typeface="Meiryo UI" panose="020B0604030504040204" pitchFamily="50" charset="-128"/>
              <a:ea typeface="Meiryo UI" panose="020B0604030504040204" pitchFamily="50" charset="-128"/>
            </a:endParaRPr>
          </a:p>
        </p:txBody>
      </p:sp>
      <p:cxnSp>
        <p:nvCxnSpPr>
          <p:cNvPr id="22" name="直線コネクタ 21">
            <a:extLst>
              <a:ext uri="{FF2B5EF4-FFF2-40B4-BE49-F238E27FC236}">
                <a16:creationId xmlns:a16="http://schemas.microsoft.com/office/drawing/2014/main" id="{1C9E17A3-3FDB-2C9B-406D-0D99DD566E26}"/>
              </a:ext>
            </a:extLst>
          </p:cNvPr>
          <p:cNvCxnSpPr>
            <a:cxnSpLocks/>
            <a:stCxn id="3" idx="3"/>
          </p:cNvCxnSpPr>
          <p:nvPr/>
        </p:nvCxnSpPr>
        <p:spPr>
          <a:xfrm>
            <a:off x="5041134" y="2231037"/>
            <a:ext cx="4575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E32AE53-6937-B804-4459-F53D6783CDF8}"/>
              </a:ext>
            </a:extLst>
          </p:cNvPr>
          <p:cNvCxnSpPr>
            <a:cxnSpLocks/>
          </p:cNvCxnSpPr>
          <p:nvPr/>
        </p:nvCxnSpPr>
        <p:spPr>
          <a:xfrm>
            <a:off x="5027973" y="2655557"/>
            <a:ext cx="458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9AF149B-816E-3070-98EE-8BE99FC30BC4}"/>
              </a:ext>
            </a:extLst>
          </p:cNvPr>
          <p:cNvCxnSpPr>
            <a:cxnSpLocks/>
          </p:cNvCxnSpPr>
          <p:nvPr/>
        </p:nvCxnSpPr>
        <p:spPr>
          <a:xfrm flipV="1">
            <a:off x="5473035" y="2243563"/>
            <a:ext cx="905192" cy="411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E7CC949-B691-EAB9-DEDC-1C5BDAED8832}"/>
              </a:ext>
            </a:extLst>
          </p:cNvPr>
          <p:cNvCxnSpPr>
            <a:cxnSpLocks/>
          </p:cNvCxnSpPr>
          <p:nvPr/>
        </p:nvCxnSpPr>
        <p:spPr>
          <a:xfrm>
            <a:off x="5498666" y="2243563"/>
            <a:ext cx="879561" cy="411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3689ED1-BB51-FD72-53A0-815E4DB6FBF3}"/>
              </a:ext>
            </a:extLst>
          </p:cNvPr>
          <p:cNvCxnSpPr>
            <a:cxnSpLocks/>
          </p:cNvCxnSpPr>
          <p:nvPr/>
        </p:nvCxnSpPr>
        <p:spPr>
          <a:xfrm>
            <a:off x="6378227" y="2232223"/>
            <a:ext cx="458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228C6D2-E3FC-EDA3-0110-4BC200F06832}"/>
              </a:ext>
            </a:extLst>
          </p:cNvPr>
          <p:cNvCxnSpPr>
            <a:cxnSpLocks/>
          </p:cNvCxnSpPr>
          <p:nvPr/>
        </p:nvCxnSpPr>
        <p:spPr>
          <a:xfrm>
            <a:off x="6378227" y="2655557"/>
            <a:ext cx="458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C6FBEBF-9A83-C00B-B39A-FE794FE4D387}"/>
              </a:ext>
            </a:extLst>
          </p:cNvPr>
          <p:cNvCxnSpPr>
            <a:cxnSpLocks/>
          </p:cNvCxnSpPr>
          <p:nvPr/>
        </p:nvCxnSpPr>
        <p:spPr>
          <a:xfrm>
            <a:off x="6378227" y="2127704"/>
            <a:ext cx="386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55091346-B04D-B9F2-BC85-CB5CB8F4E895}"/>
              </a:ext>
            </a:extLst>
          </p:cNvPr>
          <p:cNvSpPr/>
          <p:nvPr/>
        </p:nvSpPr>
        <p:spPr>
          <a:xfrm>
            <a:off x="596404" y="1608829"/>
            <a:ext cx="1219200" cy="17623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D9961AD1-A096-F142-C77D-2BA88EF22E03}"/>
              </a:ext>
            </a:extLst>
          </p:cNvPr>
          <p:cNvSpPr txBox="1"/>
          <p:nvPr/>
        </p:nvSpPr>
        <p:spPr>
          <a:xfrm>
            <a:off x="397932" y="3332616"/>
            <a:ext cx="1772312" cy="461665"/>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秤</a:t>
            </a:r>
            <a:endParaRPr lang="en-US" altLang="ja-JP" sz="1600" dirty="0">
              <a:latin typeface="Meiryo UI" panose="020B0604030504040204" pitchFamily="50" charset="-128"/>
              <a:ea typeface="Meiryo UI" panose="020B0604030504040204" pitchFamily="50" charset="-128"/>
            </a:endParaRPr>
          </a:p>
          <a:p>
            <a:pPr algn="ctr"/>
            <a:r>
              <a:rPr lang="en-US" altLang="ja-JP" sz="1200" dirty="0" err="1">
                <a:latin typeface="Meiryo UI" panose="020B0604030504040204" pitchFamily="50" charset="-128"/>
                <a:ea typeface="Meiryo UI" panose="020B0604030504040204" pitchFamily="50" charset="-128"/>
              </a:rPr>
              <a:t>AandD</a:t>
            </a:r>
            <a:r>
              <a:rPr lang="ja-JP" altLang="en-US" sz="1200" dirty="0">
                <a:latin typeface="Meiryo UI" panose="020B0604030504040204" pitchFamily="50" charset="-128"/>
                <a:ea typeface="Meiryo UI" panose="020B0604030504040204" pitchFamily="50" charset="-128"/>
              </a:rPr>
              <a:t>　</a:t>
            </a:r>
            <a:r>
              <a:rPr lang="en-US" altLang="ja-JP" sz="1200" dirty="0" err="1">
                <a:latin typeface="Meiryo UI" panose="020B0604030504040204" pitchFamily="50" charset="-128"/>
                <a:ea typeface="Meiryo UI" panose="020B0604030504040204" pitchFamily="50" charset="-128"/>
              </a:rPr>
              <a:t>Fz-i</a:t>
            </a:r>
            <a:r>
              <a:rPr lang="ja-JP" altLang="en-US" sz="1200" dirty="0">
                <a:latin typeface="Meiryo UI" panose="020B0604030504040204" pitchFamily="50" charset="-128"/>
                <a:ea typeface="Meiryo UI" panose="020B0604030504040204" pitchFamily="50" charset="-128"/>
              </a:rPr>
              <a:t>シリーズ</a:t>
            </a:r>
            <a:endParaRPr lang="en-US" altLang="ja-JP" sz="16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91781013-6C9C-99B7-9893-F92F90873110}"/>
              </a:ext>
            </a:extLst>
          </p:cNvPr>
          <p:cNvSpPr txBox="1"/>
          <p:nvPr/>
        </p:nvSpPr>
        <p:spPr>
          <a:xfrm>
            <a:off x="3745968" y="2058744"/>
            <a:ext cx="641684" cy="307777"/>
          </a:xfrm>
          <a:prstGeom prst="rect">
            <a:avLst/>
          </a:prstGeom>
          <a:noFill/>
        </p:spPr>
        <p:txBody>
          <a:bodyPr wrap="square" rtlCol="0">
            <a:spAutoFit/>
          </a:bodyPr>
          <a:lstStyle/>
          <a:p>
            <a:pPr algn="ctr"/>
            <a:r>
              <a:rPr lang="en-US" altLang="ja-JP" sz="1400" dirty="0">
                <a:latin typeface="Meiryo UI" panose="020B0604030504040204" pitchFamily="50" charset="-128"/>
                <a:ea typeface="Meiryo UI" panose="020B0604030504040204" pitchFamily="50" charset="-128"/>
              </a:rPr>
              <a:t>RX</a:t>
            </a:r>
            <a:endParaRPr kumimoji="1" lang="ja-JP" altLang="en-US" sz="14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26AD4CF3-9197-C0AD-EE73-15C41E91F1B5}"/>
              </a:ext>
            </a:extLst>
          </p:cNvPr>
          <p:cNvSpPr txBox="1"/>
          <p:nvPr/>
        </p:nvSpPr>
        <p:spPr>
          <a:xfrm>
            <a:off x="3745968" y="2511248"/>
            <a:ext cx="641684" cy="307777"/>
          </a:xfrm>
          <a:prstGeom prst="rect">
            <a:avLst/>
          </a:prstGeom>
          <a:noFill/>
        </p:spPr>
        <p:txBody>
          <a:bodyPr wrap="square" rtlCol="0">
            <a:spAutoFit/>
          </a:bodyPr>
          <a:lstStyle/>
          <a:p>
            <a:pPr algn="ctr"/>
            <a:r>
              <a:rPr kumimoji="1" lang="en-US" altLang="ja-JP" sz="1400" dirty="0">
                <a:solidFill>
                  <a:schemeClr val="bg1">
                    <a:lumMod val="50000"/>
                  </a:schemeClr>
                </a:solidFill>
                <a:latin typeface="Meiryo UI" panose="020B0604030504040204" pitchFamily="50" charset="-128"/>
                <a:ea typeface="Meiryo UI" panose="020B0604030504040204" pitchFamily="50" charset="-128"/>
              </a:rPr>
              <a:t>TX</a:t>
            </a:r>
            <a:endParaRPr kumimoji="1" lang="ja-JP" altLang="en-US" sz="1400" dirty="0">
              <a:solidFill>
                <a:schemeClr val="bg1">
                  <a:lumMod val="50000"/>
                </a:schemeClr>
              </a:solidFill>
              <a:latin typeface="Meiryo UI" panose="020B0604030504040204" pitchFamily="50" charset="-128"/>
              <a:ea typeface="Meiryo UI" panose="020B0604030504040204" pitchFamily="50" charset="-128"/>
            </a:endParaRPr>
          </a:p>
        </p:txBody>
      </p:sp>
      <p:cxnSp>
        <p:nvCxnSpPr>
          <p:cNvPr id="37" name="直線コネクタ 36">
            <a:extLst>
              <a:ext uri="{FF2B5EF4-FFF2-40B4-BE49-F238E27FC236}">
                <a16:creationId xmlns:a16="http://schemas.microsoft.com/office/drawing/2014/main" id="{74D6DB83-E220-EEB2-416A-D2FC5FCBA5F3}"/>
              </a:ext>
            </a:extLst>
          </p:cNvPr>
          <p:cNvCxnSpPr>
            <a:cxnSpLocks/>
          </p:cNvCxnSpPr>
          <p:nvPr/>
        </p:nvCxnSpPr>
        <p:spPr>
          <a:xfrm>
            <a:off x="2051208" y="2232223"/>
            <a:ext cx="1430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D04F4B2-36F7-6F16-6511-F8DA91C351D2}"/>
              </a:ext>
            </a:extLst>
          </p:cNvPr>
          <p:cNvCxnSpPr>
            <a:cxnSpLocks/>
          </p:cNvCxnSpPr>
          <p:nvPr/>
        </p:nvCxnSpPr>
        <p:spPr>
          <a:xfrm>
            <a:off x="2051208" y="2655557"/>
            <a:ext cx="1430163"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5FB9E928-00C2-CDF0-B8C8-7DD522EAFB5C}"/>
              </a:ext>
            </a:extLst>
          </p:cNvPr>
          <p:cNvSpPr txBox="1"/>
          <p:nvPr/>
        </p:nvSpPr>
        <p:spPr>
          <a:xfrm>
            <a:off x="1088425" y="2055870"/>
            <a:ext cx="641684" cy="307777"/>
          </a:xfrm>
          <a:prstGeom prst="rect">
            <a:avLst/>
          </a:prstGeom>
          <a:noFill/>
        </p:spPr>
        <p:txBody>
          <a:bodyPr wrap="square" rtlCol="0">
            <a:spAutoFit/>
          </a:bodyPr>
          <a:lstStyle/>
          <a:p>
            <a:pPr algn="ctr"/>
            <a:r>
              <a:rPr kumimoji="1" lang="en-US" altLang="ja-JP" sz="1400" dirty="0">
                <a:latin typeface="Meiryo UI" panose="020B0604030504040204" pitchFamily="50" charset="-128"/>
                <a:ea typeface="Meiryo UI" panose="020B0604030504040204" pitchFamily="50" charset="-128"/>
              </a:rPr>
              <a:t>TX</a:t>
            </a:r>
            <a:endParaRPr kumimoji="1" lang="ja-JP" altLang="en-US" sz="1400" dirty="0">
              <a:latin typeface="Meiryo UI" panose="020B0604030504040204" pitchFamily="50" charset="-128"/>
              <a:ea typeface="Meiryo UI" panose="020B0604030504040204" pitchFamily="50" charset="-128"/>
            </a:endParaRPr>
          </a:p>
        </p:txBody>
      </p:sp>
      <p:sp>
        <p:nvSpPr>
          <p:cNvPr id="43" name="テキスト ボックス 42">
            <a:extLst>
              <a:ext uri="{FF2B5EF4-FFF2-40B4-BE49-F238E27FC236}">
                <a16:creationId xmlns:a16="http://schemas.microsoft.com/office/drawing/2014/main" id="{FF5F4B53-4FF1-50F7-C359-073A972E8717}"/>
              </a:ext>
            </a:extLst>
          </p:cNvPr>
          <p:cNvSpPr txBox="1"/>
          <p:nvPr/>
        </p:nvSpPr>
        <p:spPr>
          <a:xfrm>
            <a:off x="1088425" y="2482386"/>
            <a:ext cx="641684" cy="307777"/>
          </a:xfrm>
          <a:prstGeom prst="rect">
            <a:avLst/>
          </a:prstGeom>
          <a:noFill/>
        </p:spPr>
        <p:txBody>
          <a:bodyPr wrap="square" rtlCol="0">
            <a:spAutoFit/>
          </a:bodyPr>
          <a:lstStyle/>
          <a:p>
            <a:pPr algn="ctr"/>
            <a:r>
              <a:rPr lang="en-US" altLang="ja-JP" sz="1400" dirty="0">
                <a:solidFill>
                  <a:schemeClr val="bg1">
                    <a:lumMod val="50000"/>
                  </a:schemeClr>
                </a:solidFill>
                <a:latin typeface="Meiryo UI" panose="020B0604030504040204" pitchFamily="50" charset="-128"/>
                <a:ea typeface="Meiryo UI" panose="020B0604030504040204" pitchFamily="50" charset="-128"/>
              </a:rPr>
              <a:t>RX</a:t>
            </a:r>
            <a:endParaRPr kumimoji="1" lang="ja-JP" altLang="en-US" sz="1400" dirty="0">
              <a:solidFill>
                <a:schemeClr val="bg1">
                  <a:lumMod val="50000"/>
                </a:schemeClr>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0804C0EA-4727-8CE9-3B9D-067D28BD7EC6}"/>
              </a:ext>
            </a:extLst>
          </p:cNvPr>
          <p:cNvSpPr/>
          <p:nvPr/>
        </p:nvSpPr>
        <p:spPr>
          <a:xfrm>
            <a:off x="9824450" y="1608829"/>
            <a:ext cx="1670702" cy="17623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D84F99BE-5858-2E43-CB92-500DC395E5B7}"/>
              </a:ext>
            </a:extLst>
          </p:cNvPr>
          <p:cNvSpPr txBox="1"/>
          <p:nvPr/>
        </p:nvSpPr>
        <p:spPr>
          <a:xfrm>
            <a:off x="9823946" y="3332616"/>
            <a:ext cx="1671206"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Windows PC</a:t>
            </a:r>
            <a:endParaRPr kumimoji="1" lang="en-US" altLang="ja-JP" sz="16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FA97868A-CB9D-7151-D3DF-CEDED11B323C}"/>
              </a:ext>
            </a:extLst>
          </p:cNvPr>
          <p:cNvSpPr txBox="1"/>
          <p:nvPr/>
        </p:nvSpPr>
        <p:spPr>
          <a:xfrm>
            <a:off x="1072147" y="2935000"/>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GND</a:t>
            </a:r>
            <a:endParaRPr kumimoji="1" lang="ja-JP" altLang="en-US"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4C07E1FE-98FD-FA5F-F689-8EE9C3D7CB8F}"/>
              </a:ext>
            </a:extLst>
          </p:cNvPr>
          <p:cNvSpPr txBox="1"/>
          <p:nvPr/>
        </p:nvSpPr>
        <p:spPr>
          <a:xfrm>
            <a:off x="3738988" y="2935000"/>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GND</a:t>
            </a:r>
            <a:endParaRPr kumimoji="1" lang="ja-JP" altLang="en-US"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434EECBD-38E4-36EA-6B34-C4C874C514E5}"/>
              </a:ext>
            </a:extLst>
          </p:cNvPr>
          <p:cNvSpPr txBox="1"/>
          <p:nvPr/>
        </p:nvSpPr>
        <p:spPr>
          <a:xfrm>
            <a:off x="4204209" y="2935000"/>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GND</a:t>
            </a:r>
            <a:endParaRPr kumimoji="1" lang="ja-JP" altLang="en-US" dirty="0">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56414BA3-7803-F7AF-E406-1818C2250111}"/>
              </a:ext>
            </a:extLst>
          </p:cNvPr>
          <p:cNvSpPr txBox="1"/>
          <p:nvPr/>
        </p:nvSpPr>
        <p:spPr>
          <a:xfrm>
            <a:off x="7104446" y="2935000"/>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GND</a:t>
            </a:r>
            <a:endParaRPr kumimoji="1" lang="ja-JP" altLang="en-US" dirty="0">
              <a:latin typeface="Meiryo UI" panose="020B0604030504040204" pitchFamily="50" charset="-128"/>
              <a:ea typeface="Meiryo UI" panose="020B0604030504040204" pitchFamily="50" charset="-128"/>
            </a:endParaRPr>
          </a:p>
        </p:txBody>
      </p:sp>
      <p:sp>
        <p:nvSpPr>
          <p:cNvPr id="45" name="テキスト ボックス 44">
            <a:extLst>
              <a:ext uri="{FF2B5EF4-FFF2-40B4-BE49-F238E27FC236}">
                <a16:creationId xmlns:a16="http://schemas.microsoft.com/office/drawing/2014/main" id="{6E645CCA-7D06-183A-AB68-6C6B38B4A091}"/>
              </a:ext>
            </a:extLst>
          </p:cNvPr>
          <p:cNvSpPr txBox="1"/>
          <p:nvPr/>
        </p:nvSpPr>
        <p:spPr>
          <a:xfrm>
            <a:off x="7652179" y="2935000"/>
            <a:ext cx="58119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GND</a:t>
            </a:r>
            <a:endParaRPr kumimoji="1" lang="ja-JP" altLang="en-US" dirty="0">
              <a:latin typeface="Meiryo UI" panose="020B0604030504040204" pitchFamily="50" charset="-128"/>
              <a:ea typeface="Meiryo UI" panose="020B0604030504040204" pitchFamily="50" charset="-128"/>
            </a:endParaRPr>
          </a:p>
        </p:txBody>
      </p:sp>
      <p:cxnSp>
        <p:nvCxnSpPr>
          <p:cNvPr id="48" name="直線コネクタ 47">
            <a:extLst>
              <a:ext uri="{FF2B5EF4-FFF2-40B4-BE49-F238E27FC236}">
                <a16:creationId xmlns:a16="http://schemas.microsoft.com/office/drawing/2014/main" id="{590DABA3-A5F5-8527-2738-B3EC42DE60D1}"/>
              </a:ext>
            </a:extLst>
          </p:cNvPr>
          <p:cNvCxnSpPr>
            <a:cxnSpLocks/>
          </p:cNvCxnSpPr>
          <p:nvPr/>
        </p:nvCxnSpPr>
        <p:spPr>
          <a:xfrm>
            <a:off x="2051208" y="3073499"/>
            <a:ext cx="14301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79A57FA2-B1F7-ED40-C1A6-EF6A0D856B54}"/>
              </a:ext>
            </a:extLst>
          </p:cNvPr>
          <p:cNvCxnSpPr>
            <a:cxnSpLocks/>
          </p:cNvCxnSpPr>
          <p:nvPr/>
        </p:nvCxnSpPr>
        <p:spPr>
          <a:xfrm>
            <a:off x="5027973" y="3073499"/>
            <a:ext cx="18086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5B156C5-4F3E-F959-1581-AF78BB03D139}"/>
              </a:ext>
            </a:extLst>
          </p:cNvPr>
          <p:cNvCxnSpPr>
            <a:cxnSpLocks/>
          </p:cNvCxnSpPr>
          <p:nvPr/>
        </p:nvCxnSpPr>
        <p:spPr>
          <a:xfrm>
            <a:off x="8561184" y="3073499"/>
            <a:ext cx="12522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2459578-DCEC-A316-72EF-37BF16B0789E}"/>
              </a:ext>
            </a:extLst>
          </p:cNvPr>
          <p:cNvCxnSpPr>
            <a:cxnSpLocks/>
          </p:cNvCxnSpPr>
          <p:nvPr/>
        </p:nvCxnSpPr>
        <p:spPr>
          <a:xfrm>
            <a:off x="8561184" y="2645265"/>
            <a:ext cx="12522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C43CD94-C9E4-E5B7-2716-7E642450B3FA}"/>
              </a:ext>
            </a:extLst>
          </p:cNvPr>
          <p:cNvCxnSpPr>
            <a:cxnSpLocks/>
          </p:cNvCxnSpPr>
          <p:nvPr/>
        </p:nvCxnSpPr>
        <p:spPr>
          <a:xfrm>
            <a:off x="8561184" y="2243563"/>
            <a:ext cx="1252238"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B8C757EE-E449-2A33-1B4A-E02C8AB4AD11}"/>
              </a:ext>
            </a:extLst>
          </p:cNvPr>
          <p:cNvSpPr/>
          <p:nvPr/>
        </p:nvSpPr>
        <p:spPr>
          <a:xfrm>
            <a:off x="4747242" y="1703188"/>
            <a:ext cx="293892"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7" name="正方形/長方形 56">
            <a:extLst>
              <a:ext uri="{FF2B5EF4-FFF2-40B4-BE49-F238E27FC236}">
                <a16:creationId xmlns:a16="http://schemas.microsoft.com/office/drawing/2014/main" id="{DABDC1FC-E4DF-137A-B259-9D938BA69879}"/>
              </a:ext>
            </a:extLst>
          </p:cNvPr>
          <p:cNvSpPr/>
          <p:nvPr/>
        </p:nvSpPr>
        <p:spPr>
          <a:xfrm>
            <a:off x="6845125" y="1703188"/>
            <a:ext cx="270058" cy="22458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59" name="直線コネクタ 58">
            <a:extLst>
              <a:ext uri="{FF2B5EF4-FFF2-40B4-BE49-F238E27FC236}">
                <a16:creationId xmlns:a16="http://schemas.microsoft.com/office/drawing/2014/main" id="{636D8CBD-AA5A-B801-F413-441DBE2707F6}"/>
              </a:ext>
            </a:extLst>
          </p:cNvPr>
          <p:cNvCxnSpPr>
            <a:cxnSpLocks/>
          </p:cNvCxnSpPr>
          <p:nvPr/>
        </p:nvCxnSpPr>
        <p:spPr>
          <a:xfrm>
            <a:off x="8561184" y="1794829"/>
            <a:ext cx="125223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1B4BA45C-EA48-2792-5FBD-C6EAB528AFCF}"/>
              </a:ext>
            </a:extLst>
          </p:cNvPr>
          <p:cNvSpPr txBox="1"/>
          <p:nvPr/>
        </p:nvSpPr>
        <p:spPr>
          <a:xfrm>
            <a:off x="4214271" y="1689693"/>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3.3v</a:t>
            </a:r>
            <a:endParaRPr kumimoji="1" lang="ja-JP" altLang="en-US" dirty="0">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FE31E816-D7A9-82DA-EB40-ADC8848AA50F}"/>
              </a:ext>
            </a:extLst>
          </p:cNvPr>
          <p:cNvSpPr txBox="1"/>
          <p:nvPr/>
        </p:nvSpPr>
        <p:spPr>
          <a:xfrm>
            <a:off x="7104446" y="1689693"/>
            <a:ext cx="641684"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3.3v</a:t>
            </a:r>
            <a:endParaRPr kumimoji="1" lang="ja-JP" altLang="en-US"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C3F8556A-81BC-E605-43A3-C0BA0CD01552}"/>
              </a:ext>
            </a:extLst>
          </p:cNvPr>
          <p:cNvSpPr txBox="1"/>
          <p:nvPr/>
        </p:nvSpPr>
        <p:spPr>
          <a:xfrm>
            <a:off x="7654854" y="1689693"/>
            <a:ext cx="58119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5v</a:t>
            </a:r>
            <a:endParaRPr kumimoji="1" lang="ja-JP" altLang="en-US" dirty="0">
              <a:latin typeface="Meiryo UI" panose="020B0604030504040204" pitchFamily="50" charset="-128"/>
              <a:ea typeface="Meiryo UI" panose="020B0604030504040204" pitchFamily="50" charset="-128"/>
            </a:endParaRPr>
          </a:p>
        </p:txBody>
      </p:sp>
      <p:cxnSp>
        <p:nvCxnSpPr>
          <p:cNvPr id="66" name="直線コネクタ 65">
            <a:extLst>
              <a:ext uri="{FF2B5EF4-FFF2-40B4-BE49-F238E27FC236}">
                <a16:creationId xmlns:a16="http://schemas.microsoft.com/office/drawing/2014/main" id="{B319D0FA-22B3-5FF7-869D-B8AB6ED88F62}"/>
              </a:ext>
            </a:extLst>
          </p:cNvPr>
          <p:cNvCxnSpPr>
            <a:cxnSpLocks/>
          </p:cNvCxnSpPr>
          <p:nvPr/>
        </p:nvCxnSpPr>
        <p:spPr>
          <a:xfrm>
            <a:off x="5027973" y="1794829"/>
            <a:ext cx="1808684"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0D472D0-B628-FF27-293D-26D47F4D4167}"/>
              </a:ext>
            </a:extLst>
          </p:cNvPr>
          <p:cNvSpPr txBox="1"/>
          <p:nvPr/>
        </p:nvSpPr>
        <p:spPr>
          <a:xfrm>
            <a:off x="7654854" y="2077145"/>
            <a:ext cx="581193" cy="276999"/>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D+</a:t>
            </a:r>
            <a:endParaRPr kumimoji="1" lang="ja-JP" altLang="en-US" dirty="0">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857574EA-80BB-939C-5293-A87838DF0AD6}"/>
              </a:ext>
            </a:extLst>
          </p:cNvPr>
          <p:cNvSpPr txBox="1"/>
          <p:nvPr/>
        </p:nvSpPr>
        <p:spPr>
          <a:xfrm>
            <a:off x="7654854" y="2504190"/>
            <a:ext cx="58119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D-</a:t>
            </a:r>
            <a:endParaRPr kumimoji="1" lang="ja-JP" altLang="en-US" sz="1600" dirty="0">
              <a:latin typeface="Meiryo UI" panose="020B0604030504040204" pitchFamily="50" charset="-128"/>
              <a:ea typeface="Meiryo UI" panose="020B0604030504040204" pitchFamily="50" charset="-128"/>
            </a:endParaRPr>
          </a:p>
        </p:txBody>
      </p:sp>
      <p:sp>
        <p:nvSpPr>
          <p:cNvPr id="69" name="テキスト ボックス 68">
            <a:extLst>
              <a:ext uri="{FF2B5EF4-FFF2-40B4-BE49-F238E27FC236}">
                <a16:creationId xmlns:a16="http://schemas.microsoft.com/office/drawing/2014/main" id="{233AF600-D53E-9677-C7BF-9042BA973F7D}"/>
              </a:ext>
            </a:extLst>
          </p:cNvPr>
          <p:cNvSpPr txBox="1"/>
          <p:nvPr/>
        </p:nvSpPr>
        <p:spPr>
          <a:xfrm>
            <a:off x="8261598" y="820327"/>
            <a:ext cx="1670702"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USB</a:t>
            </a:r>
            <a:r>
              <a:rPr lang="ja-JP" altLang="en-US" sz="1200" dirty="0">
                <a:latin typeface="Meiryo UI" panose="020B0604030504040204" pitchFamily="50" charset="-128"/>
                <a:ea typeface="Meiryo UI" panose="020B0604030504040204" pitchFamily="50" charset="-128"/>
              </a:rPr>
              <a:t>ケーブルで配線</a:t>
            </a:r>
            <a:endParaRPr lang="en-US" altLang="ja-JP" sz="1200" dirty="0">
              <a:latin typeface="Meiryo UI" panose="020B0604030504040204" pitchFamily="50" charset="-128"/>
              <a:ea typeface="Meiryo UI" panose="020B0604030504040204" pitchFamily="50" charset="-128"/>
            </a:endParaRPr>
          </a:p>
          <a:p>
            <a:pPr algn="ctr"/>
            <a:r>
              <a:rPr kumimoji="1" lang="en-US" altLang="ja-JP" sz="1200" dirty="0" err="1">
                <a:latin typeface="Meiryo UI" panose="020B0604030504040204" pitchFamily="50" charset="-128"/>
                <a:ea typeface="Meiryo UI" panose="020B0604030504040204" pitchFamily="50" charset="-128"/>
              </a:rPr>
              <a:t>TypeA</a:t>
            </a:r>
            <a:r>
              <a:rPr kumimoji="1" lang="en-US" altLang="ja-JP" sz="1200" dirty="0">
                <a:latin typeface="Meiryo UI" panose="020B0604030504040204" pitchFamily="50" charset="-128"/>
                <a:ea typeface="Meiryo UI" panose="020B0604030504040204" pitchFamily="50" charset="-128"/>
              </a:rPr>
              <a:t> to C</a:t>
            </a:r>
          </a:p>
        </p:txBody>
      </p:sp>
      <p:sp>
        <p:nvSpPr>
          <p:cNvPr id="70" name="テキスト ボックス 69">
            <a:extLst>
              <a:ext uri="{FF2B5EF4-FFF2-40B4-BE49-F238E27FC236}">
                <a16:creationId xmlns:a16="http://schemas.microsoft.com/office/drawing/2014/main" id="{3C46C55C-6612-971F-E0C6-88E78AC05726}"/>
              </a:ext>
            </a:extLst>
          </p:cNvPr>
          <p:cNvSpPr txBox="1"/>
          <p:nvPr/>
        </p:nvSpPr>
        <p:spPr>
          <a:xfrm>
            <a:off x="1206004" y="1123281"/>
            <a:ext cx="1826658"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RS232c</a:t>
            </a:r>
            <a:r>
              <a:rPr lang="ja-JP" altLang="en-US" sz="1200" dirty="0">
                <a:latin typeface="Meiryo UI" panose="020B0604030504040204" pitchFamily="50" charset="-128"/>
                <a:ea typeface="Meiryo UI" panose="020B0604030504040204" pitchFamily="50" charset="-128"/>
              </a:rPr>
              <a:t>ケーブルで配線</a:t>
            </a:r>
            <a:endParaRPr lang="en-US" altLang="ja-JP" sz="1200" dirty="0">
              <a:latin typeface="Meiryo UI" panose="020B0604030504040204" pitchFamily="50" charset="-128"/>
              <a:ea typeface="Meiryo UI" panose="020B0604030504040204" pitchFamily="50" charset="-128"/>
            </a:endParaRPr>
          </a:p>
          <a:p>
            <a:pPr algn="ctr"/>
            <a:r>
              <a:rPr kumimoji="1" lang="en-US" altLang="ja-JP" sz="1200" dirty="0">
                <a:latin typeface="Meiryo UI" panose="020B0604030504040204" pitchFamily="50" charset="-128"/>
                <a:ea typeface="Meiryo UI" panose="020B0604030504040204" pitchFamily="50" charset="-128"/>
              </a:rPr>
              <a:t>9pin </a:t>
            </a:r>
            <a:r>
              <a:rPr kumimoji="1" lang="ja-JP" altLang="en-US" sz="1200" dirty="0">
                <a:latin typeface="Meiryo UI" panose="020B0604030504040204" pitchFamily="50" charset="-128"/>
                <a:ea typeface="Meiryo UI" panose="020B0604030504040204" pitchFamily="50" charset="-128"/>
              </a:rPr>
              <a:t>ストレート　メスーメス</a:t>
            </a:r>
            <a:endParaRPr kumimoji="1" lang="en-US" altLang="ja-JP" sz="1200" dirty="0">
              <a:latin typeface="Meiryo UI" panose="020B0604030504040204" pitchFamily="50" charset="-128"/>
              <a:ea typeface="Meiryo UI" panose="020B0604030504040204" pitchFamily="50" charset="-128"/>
            </a:endParaRPr>
          </a:p>
        </p:txBody>
      </p:sp>
      <p:sp>
        <p:nvSpPr>
          <p:cNvPr id="71" name="テキスト ボックス 70">
            <a:extLst>
              <a:ext uri="{FF2B5EF4-FFF2-40B4-BE49-F238E27FC236}">
                <a16:creationId xmlns:a16="http://schemas.microsoft.com/office/drawing/2014/main" id="{6CF48304-3F6C-802C-9F38-574921034312}"/>
              </a:ext>
            </a:extLst>
          </p:cNvPr>
          <p:cNvSpPr txBox="1"/>
          <p:nvPr/>
        </p:nvSpPr>
        <p:spPr>
          <a:xfrm>
            <a:off x="2790089" y="2075785"/>
            <a:ext cx="46299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②</a:t>
            </a:r>
          </a:p>
        </p:txBody>
      </p:sp>
      <p:sp>
        <p:nvSpPr>
          <p:cNvPr id="75" name="テキスト ボックス 74">
            <a:extLst>
              <a:ext uri="{FF2B5EF4-FFF2-40B4-BE49-F238E27FC236}">
                <a16:creationId xmlns:a16="http://schemas.microsoft.com/office/drawing/2014/main" id="{FB2B0D75-D392-0340-1D90-C81E3A560BF9}"/>
              </a:ext>
            </a:extLst>
          </p:cNvPr>
          <p:cNvSpPr txBox="1"/>
          <p:nvPr/>
        </p:nvSpPr>
        <p:spPr>
          <a:xfrm>
            <a:off x="2790089" y="2490000"/>
            <a:ext cx="462997" cy="307777"/>
          </a:xfrm>
          <a:prstGeom prst="rect">
            <a:avLst/>
          </a:prstGeom>
          <a:noFill/>
        </p:spPr>
        <p:txBody>
          <a:bodyPr wrap="square" rtlCol="0">
            <a:spAutoFit/>
          </a:bodyPr>
          <a:lstStyle/>
          <a:p>
            <a:pPr algn="ctr"/>
            <a:r>
              <a:rPr lang="ja-JP" altLang="en-US" sz="1400" dirty="0">
                <a:solidFill>
                  <a:schemeClr val="bg1">
                    <a:lumMod val="50000"/>
                  </a:schemeClr>
                </a:solidFill>
                <a:latin typeface="Meiryo UI" panose="020B0604030504040204" pitchFamily="50" charset="-128"/>
                <a:ea typeface="Meiryo UI" panose="020B0604030504040204" pitchFamily="50" charset="-128"/>
              </a:rPr>
              <a:t>③</a:t>
            </a:r>
            <a:endParaRPr kumimoji="1" lang="ja-JP" altLang="en-US" sz="1400" dirty="0">
              <a:solidFill>
                <a:schemeClr val="bg1">
                  <a:lumMod val="50000"/>
                </a:schemeClr>
              </a:solidFill>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022299E2-B6BE-7C57-2341-599DE464AF71}"/>
              </a:ext>
            </a:extLst>
          </p:cNvPr>
          <p:cNvSpPr txBox="1"/>
          <p:nvPr/>
        </p:nvSpPr>
        <p:spPr>
          <a:xfrm>
            <a:off x="2790089" y="2922031"/>
            <a:ext cx="46299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⑤</a:t>
            </a:r>
          </a:p>
        </p:txBody>
      </p:sp>
      <p:sp>
        <p:nvSpPr>
          <p:cNvPr id="78" name="テキスト ボックス 77">
            <a:extLst>
              <a:ext uri="{FF2B5EF4-FFF2-40B4-BE49-F238E27FC236}">
                <a16:creationId xmlns:a16="http://schemas.microsoft.com/office/drawing/2014/main" id="{205174F0-15CC-1318-04ED-5959B82719C5}"/>
              </a:ext>
            </a:extLst>
          </p:cNvPr>
          <p:cNvSpPr txBox="1"/>
          <p:nvPr/>
        </p:nvSpPr>
        <p:spPr>
          <a:xfrm>
            <a:off x="5027432" y="1469065"/>
            <a:ext cx="1802159"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AWG26</a:t>
            </a:r>
            <a:r>
              <a:rPr lang="ja-JP" altLang="en-US" sz="1200" dirty="0">
                <a:latin typeface="Meiryo UI" panose="020B0604030504040204" pitchFamily="50" charset="-128"/>
                <a:ea typeface="Meiryo UI" panose="020B0604030504040204" pitchFamily="50" charset="-128"/>
              </a:rPr>
              <a:t>ケーブルで配線</a:t>
            </a:r>
            <a:endParaRPr lang="en-US" altLang="ja-JP" sz="1200" dirty="0">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09B266A2-6559-44E5-C4F9-309B96283B7D}"/>
              </a:ext>
            </a:extLst>
          </p:cNvPr>
          <p:cNvSpPr txBox="1"/>
          <p:nvPr/>
        </p:nvSpPr>
        <p:spPr>
          <a:xfrm>
            <a:off x="3158095" y="1300753"/>
            <a:ext cx="908715" cy="307777"/>
          </a:xfrm>
          <a:prstGeom prst="rect">
            <a:avLst/>
          </a:prstGeom>
          <a:noFill/>
        </p:spPr>
        <p:txBody>
          <a:bodyPr wrap="square" rtlCol="0">
            <a:spAutoFit/>
          </a:bodyPr>
          <a:lstStyle/>
          <a:p>
            <a:pPr algn="ctr"/>
            <a:r>
              <a:rPr lang="ja-JP" altLang="en-US" sz="1400" dirty="0">
                <a:latin typeface="Meiryo UI" panose="020B0604030504040204" pitchFamily="50" charset="-128"/>
                <a:ea typeface="Meiryo UI" panose="020B0604030504040204" pitchFamily="50" charset="-128"/>
              </a:rPr>
              <a:t>開発範囲</a:t>
            </a:r>
            <a:endParaRPr kumimoji="1" lang="ja-JP" altLang="en-US" sz="1400" dirty="0">
              <a:latin typeface="Meiryo UI" panose="020B0604030504040204" pitchFamily="50" charset="-128"/>
              <a:ea typeface="Meiryo UI" panose="020B0604030504040204" pitchFamily="50" charset="-128"/>
            </a:endParaRPr>
          </a:p>
        </p:txBody>
      </p:sp>
      <p:sp>
        <p:nvSpPr>
          <p:cNvPr id="81" name="正方形/長方形 80">
            <a:extLst>
              <a:ext uri="{FF2B5EF4-FFF2-40B4-BE49-F238E27FC236}">
                <a16:creationId xmlns:a16="http://schemas.microsoft.com/office/drawing/2014/main" id="{B6529250-F613-F537-1F1F-36F80006EED9}"/>
              </a:ext>
            </a:extLst>
          </p:cNvPr>
          <p:cNvSpPr/>
          <p:nvPr/>
        </p:nvSpPr>
        <p:spPr>
          <a:xfrm>
            <a:off x="1703453" y="2075786"/>
            <a:ext cx="334309" cy="11709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2" name="テキスト ボックス 81">
            <a:extLst>
              <a:ext uri="{FF2B5EF4-FFF2-40B4-BE49-F238E27FC236}">
                <a16:creationId xmlns:a16="http://schemas.microsoft.com/office/drawing/2014/main" id="{43AD8208-17F0-49FE-7D94-AFD2920E0A97}"/>
              </a:ext>
            </a:extLst>
          </p:cNvPr>
          <p:cNvSpPr txBox="1"/>
          <p:nvPr/>
        </p:nvSpPr>
        <p:spPr>
          <a:xfrm>
            <a:off x="1623541" y="2075785"/>
            <a:ext cx="46299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②</a:t>
            </a:r>
          </a:p>
        </p:txBody>
      </p:sp>
      <p:sp>
        <p:nvSpPr>
          <p:cNvPr id="83" name="テキスト ボックス 82">
            <a:extLst>
              <a:ext uri="{FF2B5EF4-FFF2-40B4-BE49-F238E27FC236}">
                <a16:creationId xmlns:a16="http://schemas.microsoft.com/office/drawing/2014/main" id="{6C5B2CB1-414D-38F0-D8E7-A204500D1FA3}"/>
              </a:ext>
            </a:extLst>
          </p:cNvPr>
          <p:cNvSpPr txBox="1"/>
          <p:nvPr/>
        </p:nvSpPr>
        <p:spPr>
          <a:xfrm>
            <a:off x="1623541" y="2490000"/>
            <a:ext cx="462997" cy="307777"/>
          </a:xfrm>
          <a:prstGeom prst="rect">
            <a:avLst/>
          </a:prstGeom>
          <a:noFill/>
        </p:spPr>
        <p:txBody>
          <a:bodyPr wrap="square" rtlCol="0">
            <a:spAutoFit/>
          </a:bodyPr>
          <a:lstStyle/>
          <a:p>
            <a:pPr algn="ctr"/>
            <a:r>
              <a:rPr lang="ja-JP" altLang="en-US" sz="1400" dirty="0">
                <a:solidFill>
                  <a:schemeClr val="bg1">
                    <a:lumMod val="50000"/>
                  </a:schemeClr>
                </a:solidFill>
                <a:latin typeface="Meiryo UI" panose="020B0604030504040204" pitchFamily="50" charset="-128"/>
                <a:ea typeface="Meiryo UI" panose="020B0604030504040204" pitchFamily="50" charset="-128"/>
              </a:rPr>
              <a:t>③</a:t>
            </a:r>
            <a:endParaRPr kumimoji="1" lang="ja-JP" altLang="en-US" sz="1400" dirty="0">
              <a:solidFill>
                <a:schemeClr val="bg1">
                  <a:lumMod val="50000"/>
                </a:schemeClr>
              </a:solidFill>
              <a:latin typeface="Meiryo UI" panose="020B0604030504040204" pitchFamily="50" charset="-128"/>
              <a:ea typeface="Meiryo UI" panose="020B0604030504040204" pitchFamily="50" charset="-128"/>
            </a:endParaRPr>
          </a:p>
        </p:txBody>
      </p:sp>
      <p:sp>
        <p:nvSpPr>
          <p:cNvPr id="84" name="テキスト ボックス 83">
            <a:extLst>
              <a:ext uri="{FF2B5EF4-FFF2-40B4-BE49-F238E27FC236}">
                <a16:creationId xmlns:a16="http://schemas.microsoft.com/office/drawing/2014/main" id="{E37D36E9-0CBE-E9F7-EEDC-D750197B0862}"/>
              </a:ext>
            </a:extLst>
          </p:cNvPr>
          <p:cNvSpPr txBox="1"/>
          <p:nvPr/>
        </p:nvSpPr>
        <p:spPr>
          <a:xfrm>
            <a:off x="1623541" y="2922031"/>
            <a:ext cx="46299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⑤</a:t>
            </a:r>
          </a:p>
        </p:txBody>
      </p:sp>
      <p:sp>
        <p:nvSpPr>
          <p:cNvPr id="41" name="テキスト ボックス 40">
            <a:extLst>
              <a:ext uri="{FF2B5EF4-FFF2-40B4-BE49-F238E27FC236}">
                <a16:creationId xmlns:a16="http://schemas.microsoft.com/office/drawing/2014/main" id="{0E6B4D8E-221B-3497-E353-F98F2F98F1C3}"/>
              </a:ext>
            </a:extLst>
          </p:cNvPr>
          <p:cNvSpPr txBox="1"/>
          <p:nvPr/>
        </p:nvSpPr>
        <p:spPr>
          <a:xfrm>
            <a:off x="9950404" y="2055870"/>
            <a:ext cx="1555776" cy="830997"/>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デバイスマネージャーからは</a:t>
            </a:r>
            <a:r>
              <a:rPr lang="en-US" altLang="ja-JP" sz="1200" dirty="0">
                <a:latin typeface="Meiryo UI" panose="020B0604030504040204" pitchFamily="50" charset="-128"/>
                <a:ea typeface="Meiryo UI" panose="020B0604030504040204" pitchFamily="50" charset="-128"/>
              </a:rPr>
              <a:t>HID</a:t>
            </a:r>
            <a:r>
              <a:rPr lang="ja-JP" altLang="en-US" sz="1200" dirty="0">
                <a:latin typeface="Meiryo UI" panose="020B0604030504040204" pitchFamily="50" charset="-128"/>
                <a:ea typeface="Meiryo UI" panose="020B0604030504040204" pitchFamily="50" charset="-128"/>
              </a:rPr>
              <a:t>キーボードとして認識する。</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プラグ アンド プレイ</a:t>
            </a:r>
            <a:endParaRPr lang="en-US" altLang="ja-JP" sz="1200" dirty="0">
              <a:latin typeface="Meiryo UI" panose="020B0604030504040204" pitchFamily="50" charset="-128"/>
              <a:ea typeface="Meiryo UI" panose="020B0604030504040204" pitchFamily="50" charset="-128"/>
            </a:endParaRPr>
          </a:p>
        </p:txBody>
      </p:sp>
      <p:cxnSp>
        <p:nvCxnSpPr>
          <p:cNvPr id="55" name="直線矢印コネクタ 54">
            <a:extLst>
              <a:ext uri="{FF2B5EF4-FFF2-40B4-BE49-F238E27FC236}">
                <a16:creationId xmlns:a16="http://schemas.microsoft.com/office/drawing/2014/main" id="{16BBB937-EB14-61DD-029A-3266BA426EF7}"/>
              </a:ext>
            </a:extLst>
          </p:cNvPr>
          <p:cNvCxnSpPr>
            <a:cxnSpLocks/>
          </p:cNvCxnSpPr>
          <p:nvPr/>
        </p:nvCxnSpPr>
        <p:spPr>
          <a:xfrm>
            <a:off x="2173774" y="2127704"/>
            <a:ext cx="386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7B1FC2EB-5B98-7EE1-C55E-83E733A70F70}"/>
              </a:ext>
            </a:extLst>
          </p:cNvPr>
          <p:cNvCxnSpPr>
            <a:cxnSpLocks/>
          </p:cNvCxnSpPr>
          <p:nvPr/>
        </p:nvCxnSpPr>
        <p:spPr>
          <a:xfrm>
            <a:off x="8896080" y="1534579"/>
            <a:ext cx="386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吹き出し: 四角形 29">
            <a:extLst>
              <a:ext uri="{FF2B5EF4-FFF2-40B4-BE49-F238E27FC236}">
                <a16:creationId xmlns:a16="http://schemas.microsoft.com/office/drawing/2014/main" id="{5C33AA5A-E985-9F3E-95E8-3A51667BD24D}"/>
              </a:ext>
            </a:extLst>
          </p:cNvPr>
          <p:cNvSpPr/>
          <p:nvPr/>
        </p:nvSpPr>
        <p:spPr>
          <a:xfrm>
            <a:off x="727617" y="3817767"/>
            <a:ext cx="2717842" cy="740868"/>
          </a:xfrm>
          <a:prstGeom prst="wedgeRectCallout">
            <a:avLst>
              <a:gd name="adj1" fmla="val 27840"/>
              <a:gd name="adj2" fmla="val -1172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err="1"/>
              <a:t>Dsub</a:t>
            </a:r>
            <a:r>
              <a:rPr kumimoji="1" lang="ja-JP" altLang="en-US" sz="1100" dirty="0"/>
              <a:t>の</a:t>
            </a:r>
            <a:r>
              <a:rPr kumimoji="1" lang="en-US" altLang="ja-JP" sz="1100" dirty="0"/>
              <a:t>3</a:t>
            </a:r>
            <a:r>
              <a:rPr kumimoji="1" lang="ja-JP" altLang="en-US" sz="1100" dirty="0"/>
              <a:t>番ピンの接続はするが、</a:t>
            </a:r>
            <a:r>
              <a:rPr kumimoji="1" lang="en-US" altLang="ja-JP" sz="1100" dirty="0"/>
              <a:t>PC</a:t>
            </a:r>
            <a:r>
              <a:rPr kumimoji="1" lang="ja-JP" altLang="en-US" sz="1100" dirty="0"/>
              <a:t>との接続に</a:t>
            </a:r>
            <a:r>
              <a:rPr kumimoji="1" lang="en-US" altLang="ja-JP" sz="1100" dirty="0"/>
              <a:t>HID</a:t>
            </a:r>
            <a:r>
              <a:rPr kumimoji="1" lang="ja-JP" altLang="en-US" sz="1100" dirty="0"/>
              <a:t>のため使用しない。</a:t>
            </a:r>
            <a:endParaRPr kumimoji="1" lang="en-US" altLang="ja-JP" sz="1100" dirty="0"/>
          </a:p>
          <a:p>
            <a:pPr algn="ctr"/>
            <a:r>
              <a:rPr kumimoji="1" lang="en-US" altLang="ja-JP" sz="1100" dirty="0"/>
              <a:t>(</a:t>
            </a:r>
            <a:r>
              <a:rPr kumimoji="1" lang="ja-JP" altLang="en-US" sz="1100" dirty="0"/>
              <a:t>ノイズによる誤作動防止</a:t>
            </a:r>
            <a:r>
              <a:rPr kumimoji="1" lang="en-US" altLang="ja-JP" sz="1100" dirty="0"/>
              <a:t>)</a:t>
            </a:r>
          </a:p>
          <a:p>
            <a:pPr algn="ctr"/>
            <a:r>
              <a:rPr kumimoji="1" lang="ja-JP" altLang="en-US" sz="1100" dirty="0"/>
              <a:t>受信のみなので</a:t>
            </a:r>
            <a:r>
              <a:rPr lang="en-US" altLang="ja-JP" sz="1100" dirty="0"/>
              <a:t>2</a:t>
            </a:r>
            <a:r>
              <a:rPr lang="ja-JP" altLang="en-US" sz="1100" dirty="0"/>
              <a:t>と</a:t>
            </a:r>
            <a:r>
              <a:rPr lang="en-US" altLang="ja-JP" sz="1100" dirty="0"/>
              <a:t>5</a:t>
            </a:r>
            <a:r>
              <a:rPr lang="ja-JP" altLang="en-US" sz="1100" dirty="0"/>
              <a:t>番ピンのみ利用</a:t>
            </a:r>
            <a:r>
              <a:rPr lang="ja-JP" altLang="en-US" sz="1200" dirty="0"/>
              <a:t>。</a:t>
            </a:r>
            <a:endParaRPr kumimoji="1" lang="ja-JP" altLang="en-US" sz="1200" dirty="0"/>
          </a:p>
        </p:txBody>
      </p:sp>
      <p:sp>
        <p:nvSpPr>
          <p:cNvPr id="40" name="テキスト ボックス 39">
            <a:extLst>
              <a:ext uri="{FF2B5EF4-FFF2-40B4-BE49-F238E27FC236}">
                <a16:creationId xmlns:a16="http://schemas.microsoft.com/office/drawing/2014/main" id="{7D5CBE4B-707B-A2CB-C768-8A26958DDC5F}"/>
              </a:ext>
            </a:extLst>
          </p:cNvPr>
          <p:cNvSpPr txBox="1"/>
          <p:nvPr/>
        </p:nvSpPr>
        <p:spPr>
          <a:xfrm>
            <a:off x="2464529" y="1591431"/>
            <a:ext cx="809061" cy="461665"/>
          </a:xfrm>
          <a:prstGeom prst="rect">
            <a:avLst/>
          </a:prstGeom>
          <a:noFill/>
        </p:spPr>
        <p:txBody>
          <a:bodyPr wrap="square" rtlCol="0">
            <a:spAutoFit/>
          </a:bodyPr>
          <a:lstStyle/>
          <a:p>
            <a:pPr algn="ctr"/>
            <a:r>
              <a:rPr kumimoji="1" lang="en-US" altLang="ja-JP" sz="1200" dirty="0" err="1">
                <a:latin typeface="Meiryo UI" panose="020B0604030504040204" pitchFamily="50" charset="-128"/>
                <a:ea typeface="Meiryo UI" panose="020B0604030504040204" pitchFamily="50" charset="-128"/>
              </a:rPr>
              <a:t>Dsub</a:t>
            </a:r>
            <a:endParaRPr kumimoji="1" lang="en-US" altLang="ja-JP" sz="1200" dirty="0">
              <a:latin typeface="Meiryo UI" panose="020B0604030504040204" pitchFamily="50" charset="-128"/>
              <a:ea typeface="Meiryo UI" panose="020B0604030504040204" pitchFamily="50" charset="-128"/>
            </a:endParaRPr>
          </a:p>
          <a:p>
            <a:pPr algn="ctr"/>
            <a:r>
              <a:rPr kumimoji="1" lang="en-US" altLang="ja-JP" sz="1200" dirty="0">
                <a:latin typeface="Meiryo UI" panose="020B0604030504040204" pitchFamily="50" charset="-128"/>
                <a:ea typeface="Meiryo UI" panose="020B0604030504040204" pitchFamily="50" charset="-128"/>
              </a:rPr>
              <a:t>9</a:t>
            </a:r>
            <a:r>
              <a:rPr lang="en-US" altLang="ja-JP" sz="1200" dirty="0">
                <a:latin typeface="Meiryo UI" panose="020B0604030504040204" pitchFamily="50" charset="-128"/>
                <a:ea typeface="Meiryo UI" panose="020B0604030504040204" pitchFamily="50" charset="-128"/>
              </a:rPr>
              <a:t>pin</a:t>
            </a:r>
            <a:r>
              <a:rPr kumimoji="1" lang="ja-JP" altLang="en-US" sz="1200" dirty="0">
                <a:latin typeface="Meiryo UI" panose="020B0604030504040204" pitchFamily="50" charset="-128"/>
                <a:ea typeface="Meiryo UI" panose="020B0604030504040204" pitchFamily="50" charset="-128"/>
              </a:rPr>
              <a:t>オス</a:t>
            </a:r>
          </a:p>
        </p:txBody>
      </p:sp>
      <p:sp>
        <p:nvSpPr>
          <p:cNvPr id="60" name="テキスト ボックス 59">
            <a:extLst>
              <a:ext uri="{FF2B5EF4-FFF2-40B4-BE49-F238E27FC236}">
                <a16:creationId xmlns:a16="http://schemas.microsoft.com/office/drawing/2014/main" id="{AE5789C4-867B-5F4E-D5B3-CF7A1E0CCF30}"/>
              </a:ext>
            </a:extLst>
          </p:cNvPr>
          <p:cNvSpPr txBox="1"/>
          <p:nvPr/>
        </p:nvSpPr>
        <p:spPr>
          <a:xfrm>
            <a:off x="1398177" y="1591431"/>
            <a:ext cx="809061" cy="461665"/>
          </a:xfrm>
          <a:prstGeom prst="rect">
            <a:avLst/>
          </a:prstGeom>
          <a:noFill/>
        </p:spPr>
        <p:txBody>
          <a:bodyPr wrap="square" rtlCol="0">
            <a:spAutoFit/>
          </a:bodyPr>
          <a:lstStyle/>
          <a:p>
            <a:pPr algn="ctr"/>
            <a:r>
              <a:rPr kumimoji="1" lang="en-US" altLang="ja-JP" sz="1200" dirty="0" err="1">
                <a:latin typeface="Meiryo UI" panose="020B0604030504040204" pitchFamily="50" charset="-128"/>
                <a:ea typeface="Meiryo UI" panose="020B0604030504040204" pitchFamily="50" charset="-128"/>
              </a:rPr>
              <a:t>Dsub</a:t>
            </a:r>
            <a:endParaRPr kumimoji="1" lang="en-US" altLang="ja-JP" sz="1200" dirty="0">
              <a:latin typeface="Meiryo UI" panose="020B0604030504040204" pitchFamily="50" charset="-128"/>
              <a:ea typeface="Meiryo UI" panose="020B0604030504040204" pitchFamily="50" charset="-128"/>
            </a:endParaRPr>
          </a:p>
          <a:p>
            <a:pPr algn="ctr"/>
            <a:r>
              <a:rPr kumimoji="1" lang="en-US" altLang="ja-JP" sz="1200" dirty="0">
                <a:latin typeface="Meiryo UI" panose="020B0604030504040204" pitchFamily="50" charset="-128"/>
                <a:ea typeface="Meiryo UI" panose="020B0604030504040204" pitchFamily="50" charset="-128"/>
              </a:rPr>
              <a:t>9</a:t>
            </a:r>
            <a:r>
              <a:rPr lang="en-US" altLang="ja-JP" sz="1200" dirty="0">
                <a:latin typeface="Meiryo UI" panose="020B0604030504040204" pitchFamily="50" charset="-128"/>
                <a:ea typeface="Meiryo UI" panose="020B0604030504040204" pitchFamily="50" charset="-128"/>
              </a:rPr>
              <a:t>pin</a:t>
            </a:r>
            <a:r>
              <a:rPr kumimoji="1" lang="ja-JP" altLang="en-US" sz="1200" dirty="0">
                <a:latin typeface="Meiryo UI" panose="020B0604030504040204" pitchFamily="50" charset="-128"/>
                <a:ea typeface="Meiryo UI" panose="020B0604030504040204" pitchFamily="50" charset="-128"/>
              </a:rPr>
              <a:t>オス</a:t>
            </a:r>
          </a:p>
        </p:txBody>
      </p:sp>
      <p:sp>
        <p:nvSpPr>
          <p:cNvPr id="68" name="正方形/長方形 67">
            <a:extLst>
              <a:ext uri="{FF2B5EF4-FFF2-40B4-BE49-F238E27FC236}">
                <a16:creationId xmlns:a16="http://schemas.microsoft.com/office/drawing/2014/main" id="{2C1E360B-0D1C-7C40-14B4-4785A25DF36B}"/>
              </a:ext>
            </a:extLst>
          </p:cNvPr>
          <p:cNvSpPr/>
          <p:nvPr/>
        </p:nvSpPr>
        <p:spPr>
          <a:xfrm>
            <a:off x="8205371" y="1704374"/>
            <a:ext cx="334309" cy="15423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2" name="テキスト ボックス 71">
            <a:extLst>
              <a:ext uri="{FF2B5EF4-FFF2-40B4-BE49-F238E27FC236}">
                <a16:creationId xmlns:a16="http://schemas.microsoft.com/office/drawing/2014/main" id="{117A3E7F-8F3A-25EE-2E91-2AD581AAB57E}"/>
              </a:ext>
            </a:extLst>
          </p:cNvPr>
          <p:cNvSpPr txBox="1"/>
          <p:nvPr/>
        </p:nvSpPr>
        <p:spPr>
          <a:xfrm>
            <a:off x="9186005" y="1287708"/>
            <a:ext cx="764399"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USB</a:t>
            </a:r>
          </a:p>
          <a:p>
            <a:pPr algn="ctr"/>
            <a:r>
              <a:rPr lang="en-US" altLang="ja-JP" sz="1200" dirty="0">
                <a:latin typeface="Meiryo UI" panose="020B0604030504040204" pitchFamily="50" charset="-128"/>
                <a:ea typeface="Meiryo UI" panose="020B0604030504040204" pitchFamily="50" charset="-128"/>
              </a:rPr>
              <a:t>Type-A</a:t>
            </a:r>
            <a:endParaRPr kumimoji="1" lang="en-US" altLang="ja-JP" sz="1200" dirty="0">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EA380543-FBEA-A8DF-8922-F6AD736649F8}"/>
              </a:ext>
            </a:extLst>
          </p:cNvPr>
          <p:cNvSpPr txBox="1"/>
          <p:nvPr/>
        </p:nvSpPr>
        <p:spPr>
          <a:xfrm>
            <a:off x="8241646" y="1287708"/>
            <a:ext cx="764399"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USB</a:t>
            </a:r>
          </a:p>
          <a:p>
            <a:pPr algn="ctr"/>
            <a:r>
              <a:rPr lang="en-US" altLang="ja-JP" sz="1200" dirty="0">
                <a:latin typeface="Meiryo UI" panose="020B0604030504040204" pitchFamily="50" charset="-128"/>
                <a:ea typeface="Meiryo UI" panose="020B0604030504040204" pitchFamily="50" charset="-128"/>
              </a:rPr>
              <a:t>Type-C</a:t>
            </a:r>
            <a:endParaRPr kumimoji="1" lang="en-US" altLang="ja-JP" sz="1200" dirty="0">
              <a:latin typeface="Meiryo UI" panose="020B0604030504040204" pitchFamily="50" charset="-128"/>
              <a:ea typeface="Meiryo UI" panose="020B0604030504040204" pitchFamily="50" charset="-128"/>
            </a:endParaRPr>
          </a:p>
        </p:txBody>
      </p:sp>
      <p:sp>
        <p:nvSpPr>
          <p:cNvPr id="74" name="正方形/長方形 73">
            <a:extLst>
              <a:ext uri="{FF2B5EF4-FFF2-40B4-BE49-F238E27FC236}">
                <a16:creationId xmlns:a16="http://schemas.microsoft.com/office/drawing/2014/main" id="{B4629921-4F0C-99AF-778C-EA6027F2F561}"/>
              </a:ext>
            </a:extLst>
          </p:cNvPr>
          <p:cNvSpPr/>
          <p:nvPr/>
        </p:nvSpPr>
        <p:spPr>
          <a:xfrm>
            <a:off x="9574823" y="1704374"/>
            <a:ext cx="334309" cy="15423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4" name="直線コネクタ 13">
            <a:extLst>
              <a:ext uri="{FF2B5EF4-FFF2-40B4-BE49-F238E27FC236}">
                <a16:creationId xmlns:a16="http://schemas.microsoft.com/office/drawing/2014/main" id="{5D311C0D-1A81-1D38-3502-F317B6F7330F}"/>
              </a:ext>
            </a:extLst>
          </p:cNvPr>
          <p:cNvCxnSpPr>
            <a:cxnSpLocks/>
          </p:cNvCxnSpPr>
          <p:nvPr/>
        </p:nvCxnSpPr>
        <p:spPr>
          <a:xfrm>
            <a:off x="1447696" y="5233009"/>
            <a:ext cx="13408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8C20B30-20AB-DB20-49E4-E2032262C7C5}"/>
              </a:ext>
            </a:extLst>
          </p:cNvPr>
          <p:cNvCxnSpPr>
            <a:cxnSpLocks/>
          </p:cNvCxnSpPr>
          <p:nvPr/>
        </p:nvCxnSpPr>
        <p:spPr>
          <a:xfrm>
            <a:off x="1467640" y="5580145"/>
            <a:ext cx="13208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A33136F-7AB9-3A95-A9F3-3E442689F475}"/>
              </a:ext>
            </a:extLst>
          </p:cNvPr>
          <p:cNvCxnSpPr>
            <a:cxnSpLocks/>
          </p:cNvCxnSpPr>
          <p:nvPr/>
        </p:nvCxnSpPr>
        <p:spPr>
          <a:xfrm>
            <a:off x="1447696" y="5808745"/>
            <a:ext cx="2857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6EE6AB-DB33-3981-4746-C990A0EDAF7B}"/>
              </a:ext>
            </a:extLst>
          </p:cNvPr>
          <p:cNvCxnSpPr>
            <a:cxnSpLocks/>
          </p:cNvCxnSpPr>
          <p:nvPr/>
        </p:nvCxnSpPr>
        <p:spPr>
          <a:xfrm>
            <a:off x="1467640" y="6037345"/>
            <a:ext cx="13208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5EE85B9A-708C-C171-A63A-5D38C9CA3809}"/>
              </a:ext>
            </a:extLst>
          </p:cNvPr>
          <p:cNvCxnSpPr>
            <a:cxnSpLocks/>
          </p:cNvCxnSpPr>
          <p:nvPr/>
        </p:nvCxnSpPr>
        <p:spPr>
          <a:xfrm>
            <a:off x="1447696" y="6392942"/>
            <a:ext cx="13408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54CFFBFE-CCCB-FE9C-607F-FA49110D9D69}"/>
              </a:ext>
            </a:extLst>
          </p:cNvPr>
          <p:cNvCxnSpPr>
            <a:cxnSpLocks/>
          </p:cNvCxnSpPr>
          <p:nvPr/>
        </p:nvCxnSpPr>
        <p:spPr>
          <a:xfrm>
            <a:off x="3445459" y="5647881"/>
            <a:ext cx="859349" cy="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正方形/長方形 109">
            <a:extLst>
              <a:ext uri="{FF2B5EF4-FFF2-40B4-BE49-F238E27FC236}">
                <a16:creationId xmlns:a16="http://schemas.microsoft.com/office/drawing/2014/main" id="{D8E04F73-5FB5-75F4-DC39-0D0AE7DDEC01}"/>
              </a:ext>
            </a:extLst>
          </p:cNvPr>
          <p:cNvSpPr/>
          <p:nvPr/>
        </p:nvSpPr>
        <p:spPr>
          <a:xfrm>
            <a:off x="1705431" y="5233009"/>
            <a:ext cx="648925" cy="34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“0”</a:t>
            </a:r>
            <a:endParaRPr kumimoji="1" lang="ja-JP" altLang="en-US" dirty="0"/>
          </a:p>
        </p:txBody>
      </p:sp>
      <p:sp>
        <p:nvSpPr>
          <p:cNvPr id="111" name="正方形/長方形 110">
            <a:extLst>
              <a:ext uri="{FF2B5EF4-FFF2-40B4-BE49-F238E27FC236}">
                <a16:creationId xmlns:a16="http://schemas.microsoft.com/office/drawing/2014/main" id="{8B261791-0D91-F0B5-C378-C99E0EDF53E9}"/>
              </a:ext>
            </a:extLst>
          </p:cNvPr>
          <p:cNvSpPr/>
          <p:nvPr/>
        </p:nvSpPr>
        <p:spPr>
          <a:xfrm>
            <a:off x="1705431" y="6037345"/>
            <a:ext cx="648925" cy="34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12" name="テキスト ボックス 111">
            <a:extLst>
              <a:ext uri="{FF2B5EF4-FFF2-40B4-BE49-F238E27FC236}">
                <a16:creationId xmlns:a16="http://schemas.microsoft.com/office/drawing/2014/main" id="{E1A99F23-45D9-5DC3-9AD4-D21417341A56}"/>
              </a:ext>
            </a:extLst>
          </p:cNvPr>
          <p:cNvSpPr txBox="1"/>
          <p:nvPr/>
        </p:nvSpPr>
        <p:spPr>
          <a:xfrm>
            <a:off x="649764" y="5086049"/>
            <a:ext cx="646381" cy="276999"/>
          </a:xfrm>
          <a:prstGeom prst="rect">
            <a:avLst/>
          </a:prstGeom>
          <a:noFill/>
        </p:spPr>
        <p:txBody>
          <a:bodyPr wrap="square" rtlCol="0">
            <a:spAutoFit/>
          </a:bodyPr>
          <a:lstStyle/>
          <a:p>
            <a:pPr algn="r"/>
            <a:r>
              <a:rPr kumimoji="1" lang="en-US" altLang="ja-JP" sz="1200" dirty="0">
                <a:latin typeface="Meiryo UI" panose="020B0604030504040204" pitchFamily="50" charset="-128"/>
                <a:ea typeface="Meiryo UI" panose="020B0604030504040204" pitchFamily="50" charset="-128"/>
              </a:rPr>
              <a:t>+15V</a:t>
            </a:r>
            <a:endParaRPr kumimoji="1" lang="ja-JP" altLang="en-US" dirty="0">
              <a:latin typeface="Meiryo UI" panose="020B0604030504040204" pitchFamily="50" charset="-128"/>
              <a:ea typeface="Meiryo UI" panose="020B0604030504040204" pitchFamily="50" charset="-128"/>
            </a:endParaRPr>
          </a:p>
        </p:txBody>
      </p:sp>
      <p:sp>
        <p:nvSpPr>
          <p:cNvPr id="113" name="テキスト ボックス 112">
            <a:extLst>
              <a:ext uri="{FF2B5EF4-FFF2-40B4-BE49-F238E27FC236}">
                <a16:creationId xmlns:a16="http://schemas.microsoft.com/office/drawing/2014/main" id="{FB4FB1EF-9554-28C2-BAEF-C3972B712D36}"/>
              </a:ext>
            </a:extLst>
          </p:cNvPr>
          <p:cNvSpPr txBox="1"/>
          <p:nvPr/>
        </p:nvSpPr>
        <p:spPr>
          <a:xfrm>
            <a:off x="649764" y="5414603"/>
            <a:ext cx="646381" cy="276999"/>
          </a:xfrm>
          <a:prstGeom prst="rect">
            <a:avLst/>
          </a:prstGeom>
          <a:noFill/>
        </p:spPr>
        <p:txBody>
          <a:bodyPr wrap="square" rtlCol="0">
            <a:spAutoFit/>
          </a:bodyPr>
          <a:lstStyle/>
          <a:p>
            <a:pPr algn="r"/>
            <a:r>
              <a:rPr kumimoji="1" lang="en-US" altLang="ja-JP" sz="1200" dirty="0">
                <a:latin typeface="Meiryo UI" panose="020B0604030504040204" pitchFamily="50" charset="-128"/>
                <a:ea typeface="Meiryo UI" panose="020B0604030504040204" pitchFamily="50" charset="-128"/>
              </a:rPr>
              <a:t>+5V</a:t>
            </a:r>
            <a:endParaRPr kumimoji="1" lang="ja-JP" altLang="en-US" dirty="0">
              <a:latin typeface="Meiryo UI" panose="020B0604030504040204" pitchFamily="50" charset="-128"/>
              <a:ea typeface="Meiryo UI" panose="020B0604030504040204" pitchFamily="50" charset="-128"/>
            </a:endParaRPr>
          </a:p>
        </p:txBody>
      </p:sp>
      <p:sp>
        <p:nvSpPr>
          <p:cNvPr id="114" name="テキスト ボックス 113">
            <a:extLst>
              <a:ext uri="{FF2B5EF4-FFF2-40B4-BE49-F238E27FC236}">
                <a16:creationId xmlns:a16="http://schemas.microsoft.com/office/drawing/2014/main" id="{265DDF55-3AE6-EA6B-8986-17FC7428BBA7}"/>
              </a:ext>
            </a:extLst>
          </p:cNvPr>
          <p:cNvSpPr txBox="1"/>
          <p:nvPr/>
        </p:nvSpPr>
        <p:spPr>
          <a:xfrm>
            <a:off x="649764" y="5668600"/>
            <a:ext cx="646381" cy="276999"/>
          </a:xfrm>
          <a:prstGeom prst="rect">
            <a:avLst/>
          </a:prstGeom>
          <a:noFill/>
        </p:spPr>
        <p:txBody>
          <a:bodyPr wrap="square" rtlCol="0">
            <a:spAutoFit/>
          </a:bodyPr>
          <a:lstStyle/>
          <a:p>
            <a:pPr algn="r"/>
            <a:r>
              <a:rPr kumimoji="1" lang="en-US" altLang="ja-JP" sz="1200" dirty="0">
                <a:latin typeface="Meiryo UI" panose="020B0604030504040204" pitchFamily="50" charset="-128"/>
                <a:ea typeface="Meiryo UI" panose="020B0604030504040204" pitchFamily="50" charset="-128"/>
              </a:rPr>
              <a:t>0V</a:t>
            </a:r>
            <a:endParaRPr kumimoji="1" lang="ja-JP" altLang="en-US" dirty="0">
              <a:latin typeface="Meiryo UI" panose="020B0604030504040204" pitchFamily="50" charset="-128"/>
              <a:ea typeface="Meiryo UI" panose="020B0604030504040204" pitchFamily="50" charset="-128"/>
            </a:endParaRPr>
          </a:p>
        </p:txBody>
      </p:sp>
      <p:sp>
        <p:nvSpPr>
          <p:cNvPr id="115" name="テキスト ボックス 114">
            <a:extLst>
              <a:ext uri="{FF2B5EF4-FFF2-40B4-BE49-F238E27FC236}">
                <a16:creationId xmlns:a16="http://schemas.microsoft.com/office/drawing/2014/main" id="{24F9E6FB-E3B9-2A7B-1F4E-5F2541224871}"/>
              </a:ext>
            </a:extLst>
          </p:cNvPr>
          <p:cNvSpPr txBox="1"/>
          <p:nvPr/>
        </p:nvSpPr>
        <p:spPr>
          <a:xfrm>
            <a:off x="649764" y="5912809"/>
            <a:ext cx="646381" cy="276999"/>
          </a:xfrm>
          <a:prstGeom prst="rect">
            <a:avLst/>
          </a:prstGeom>
          <a:noFill/>
        </p:spPr>
        <p:txBody>
          <a:bodyPr wrap="square" rtlCol="0">
            <a:spAutoFit/>
          </a:bodyPr>
          <a:lstStyle/>
          <a:p>
            <a:pPr algn="r"/>
            <a:r>
              <a:rPr lang="en-US" altLang="ja-JP"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5V</a:t>
            </a:r>
            <a:endParaRPr kumimoji="1" lang="ja-JP" altLang="en-US" dirty="0">
              <a:latin typeface="Meiryo UI" panose="020B0604030504040204" pitchFamily="50" charset="-128"/>
              <a:ea typeface="Meiryo UI" panose="020B0604030504040204" pitchFamily="50" charset="-128"/>
            </a:endParaRPr>
          </a:p>
        </p:txBody>
      </p:sp>
      <p:sp>
        <p:nvSpPr>
          <p:cNvPr id="116" name="テキスト ボックス 115">
            <a:extLst>
              <a:ext uri="{FF2B5EF4-FFF2-40B4-BE49-F238E27FC236}">
                <a16:creationId xmlns:a16="http://schemas.microsoft.com/office/drawing/2014/main" id="{CF434F44-2D24-6499-7D89-963555D212BA}"/>
              </a:ext>
            </a:extLst>
          </p:cNvPr>
          <p:cNvSpPr txBox="1"/>
          <p:nvPr/>
        </p:nvSpPr>
        <p:spPr>
          <a:xfrm>
            <a:off x="649764" y="6242359"/>
            <a:ext cx="646381" cy="276999"/>
          </a:xfrm>
          <a:prstGeom prst="rect">
            <a:avLst/>
          </a:prstGeom>
          <a:noFill/>
        </p:spPr>
        <p:txBody>
          <a:bodyPr wrap="square" rtlCol="0">
            <a:spAutoFit/>
          </a:bodyPr>
          <a:lstStyle/>
          <a:p>
            <a:pPr algn="r"/>
            <a:r>
              <a:rPr lang="en-US" altLang="ja-JP"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15V</a:t>
            </a:r>
            <a:endParaRPr kumimoji="1" lang="ja-JP" altLang="en-US" dirty="0">
              <a:latin typeface="Meiryo UI" panose="020B0604030504040204" pitchFamily="50" charset="-128"/>
              <a:ea typeface="Meiryo UI" panose="020B0604030504040204" pitchFamily="50" charset="-128"/>
            </a:endParaRPr>
          </a:p>
        </p:txBody>
      </p:sp>
      <p:sp>
        <p:nvSpPr>
          <p:cNvPr id="117" name="テキスト ボックス 116">
            <a:extLst>
              <a:ext uri="{FF2B5EF4-FFF2-40B4-BE49-F238E27FC236}">
                <a16:creationId xmlns:a16="http://schemas.microsoft.com/office/drawing/2014/main" id="{A33AAE90-C9B9-32A8-42FE-11A9802722D8}"/>
              </a:ext>
            </a:extLst>
          </p:cNvPr>
          <p:cNvSpPr txBox="1"/>
          <p:nvPr/>
        </p:nvSpPr>
        <p:spPr>
          <a:xfrm>
            <a:off x="4304808" y="5499273"/>
            <a:ext cx="1931485"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+3.3v </a:t>
            </a:r>
            <a:r>
              <a:rPr kumimoji="1" lang="ja-JP" altLang="en-US" sz="1200" dirty="0">
                <a:latin typeface="Meiryo UI" panose="020B0604030504040204" pitchFamily="50" charset="-128"/>
                <a:ea typeface="Meiryo UI" panose="020B0604030504040204" pitchFamily="50" charset="-128"/>
              </a:rPr>
              <a:t>マイコンの電源電圧</a:t>
            </a:r>
            <a:endParaRPr kumimoji="1" lang="ja-JP" altLang="en-US" dirty="0">
              <a:latin typeface="Meiryo UI" panose="020B0604030504040204" pitchFamily="50" charset="-128"/>
              <a:ea typeface="Meiryo UI" panose="020B0604030504040204" pitchFamily="50" charset="-128"/>
            </a:endParaRPr>
          </a:p>
        </p:txBody>
      </p:sp>
      <p:sp>
        <p:nvSpPr>
          <p:cNvPr id="118" name="正方形/長方形 117">
            <a:extLst>
              <a:ext uri="{FF2B5EF4-FFF2-40B4-BE49-F238E27FC236}">
                <a16:creationId xmlns:a16="http://schemas.microsoft.com/office/drawing/2014/main" id="{27BA406B-3FBA-F628-555E-7499C9DEC369}"/>
              </a:ext>
            </a:extLst>
          </p:cNvPr>
          <p:cNvSpPr/>
          <p:nvPr/>
        </p:nvSpPr>
        <p:spPr>
          <a:xfrm>
            <a:off x="3634497" y="5647585"/>
            <a:ext cx="500332" cy="73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8DF4FD60-24BA-1EB2-AC1C-A2E799B651AB}"/>
              </a:ext>
            </a:extLst>
          </p:cNvPr>
          <p:cNvSpPr/>
          <p:nvPr/>
        </p:nvSpPr>
        <p:spPr>
          <a:xfrm>
            <a:off x="3634497" y="5759342"/>
            <a:ext cx="5003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吹き出し: 四角形 119">
            <a:extLst>
              <a:ext uri="{FF2B5EF4-FFF2-40B4-BE49-F238E27FC236}">
                <a16:creationId xmlns:a16="http://schemas.microsoft.com/office/drawing/2014/main" id="{B8D3A4EE-BAFC-0817-FE4A-AC407D6F1783}"/>
              </a:ext>
            </a:extLst>
          </p:cNvPr>
          <p:cNvSpPr/>
          <p:nvPr/>
        </p:nvSpPr>
        <p:spPr>
          <a:xfrm>
            <a:off x="3801607" y="5188053"/>
            <a:ext cx="1177056" cy="284390"/>
          </a:xfrm>
          <a:prstGeom prst="wedgeRectCallout">
            <a:avLst>
              <a:gd name="adj1" fmla="val -37908"/>
              <a:gd name="adj2" fmla="val 89363"/>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2.4V</a:t>
            </a:r>
            <a:r>
              <a:rPr kumimoji="1" lang="ja-JP" altLang="en-US" sz="1200" dirty="0">
                <a:solidFill>
                  <a:schemeClr val="tx1"/>
                </a:solidFill>
              </a:rPr>
              <a:t>以上：</a:t>
            </a:r>
            <a:r>
              <a:rPr kumimoji="1" lang="en-US" altLang="ja-JP" sz="1200" dirty="0">
                <a:solidFill>
                  <a:schemeClr val="tx1"/>
                </a:solidFill>
              </a:rPr>
              <a:t>”1”</a:t>
            </a:r>
            <a:endParaRPr kumimoji="1" lang="ja-JP" altLang="en-US" sz="1200" dirty="0">
              <a:solidFill>
                <a:schemeClr val="tx1"/>
              </a:solidFill>
            </a:endParaRPr>
          </a:p>
        </p:txBody>
      </p:sp>
      <p:sp>
        <p:nvSpPr>
          <p:cNvPr id="121" name="吹き出し: 四角形 120">
            <a:extLst>
              <a:ext uri="{FF2B5EF4-FFF2-40B4-BE49-F238E27FC236}">
                <a16:creationId xmlns:a16="http://schemas.microsoft.com/office/drawing/2014/main" id="{33FB8185-EE5D-EE72-87A9-DB751D9AED8D}"/>
              </a:ext>
            </a:extLst>
          </p:cNvPr>
          <p:cNvSpPr/>
          <p:nvPr/>
        </p:nvSpPr>
        <p:spPr>
          <a:xfrm>
            <a:off x="3801607" y="6005925"/>
            <a:ext cx="1177056" cy="284390"/>
          </a:xfrm>
          <a:prstGeom prst="wedgeRectCallout">
            <a:avLst>
              <a:gd name="adj1" fmla="val -41128"/>
              <a:gd name="adj2" fmla="val -10635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0.4V</a:t>
            </a:r>
            <a:r>
              <a:rPr kumimoji="1" lang="ja-JP" altLang="en-US" sz="1200" dirty="0">
                <a:solidFill>
                  <a:schemeClr val="tx1"/>
                </a:solidFill>
              </a:rPr>
              <a:t>以下：</a:t>
            </a:r>
            <a:r>
              <a:rPr kumimoji="1" lang="en-US" altLang="ja-JP" sz="1200" dirty="0">
                <a:solidFill>
                  <a:schemeClr val="tx1"/>
                </a:solidFill>
              </a:rPr>
              <a:t>”0”</a:t>
            </a:r>
            <a:endParaRPr kumimoji="1" lang="ja-JP" altLang="en-US" sz="1200" dirty="0">
              <a:solidFill>
                <a:schemeClr val="tx1"/>
              </a:solidFill>
            </a:endParaRPr>
          </a:p>
        </p:txBody>
      </p:sp>
      <p:sp>
        <p:nvSpPr>
          <p:cNvPr id="123" name="テキスト ボックス 122">
            <a:extLst>
              <a:ext uri="{FF2B5EF4-FFF2-40B4-BE49-F238E27FC236}">
                <a16:creationId xmlns:a16="http://schemas.microsoft.com/office/drawing/2014/main" id="{8F601A4F-1AD0-7856-7EFC-842CED497767}"/>
              </a:ext>
            </a:extLst>
          </p:cNvPr>
          <p:cNvSpPr txBox="1"/>
          <p:nvPr/>
        </p:nvSpPr>
        <p:spPr>
          <a:xfrm>
            <a:off x="1143027" y="4923865"/>
            <a:ext cx="1826658" cy="276999"/>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RS232</a:t>
            </a:r>
            <a:r>
              <a:rPr lang="ja-JP" altLang="en-US" sz="1200" dirty="0">
                <a:latin typeface="Meiryo UI" panose="020B0604030504040204" pitchFamily="50" charset="-128"/>
                <a:ea typeface="Meiryo UI" panose="020B0604030504040204" pitchFamily="50" charset="-128"/>
              </a:rPr>
              <a:t>出力電圧の規格</a:t>
            </a:r>
            <a:endParaRPr kumimoji="1" lang="en-US" altLang="ja-JP" sz="1200" dirty="0">
              <a:latin typeface="Meiryo UI" panose="020B0604030504040204" pitchFamily="50" charset="-128"/>
              <a:ea typeface="Meiryo UI" panose="020B0604030504040204" pitchFamily="50" charset="-128"/>
            </a:endParaRPr>
          </a:p>
        </p:txBody>
      </p:sp>
      <p:sp>
        <p:nvSpPr>
          <p:cNvPr id="124" name="テキスト ボックス 123">
            <a:extLst>
              <a:ext uri="{FF2B5EF4-FFF2-40B4-BE49-F238E27FC236}">
                <a16:creationId xmlns:a16="http://schemas.microsoft.com/office/drawing/2014/main" id="{78AE8C24-0457-A435-8553-1F355E9329CC}"/>
              </a:ext>
            </a:extLst>
          </p:cNvPr>
          <p:cNvSpPr txBox="1"/>
          <p:nvPr/>
        </p:nvSpPr>
        <p:spPr>
          <a:xfrm>
            <a:off x="3126083" y="4923865"/>
            <a:ext cx="2035935" cy="276999"/>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TTL</a:t>
            </a:r>
            <a:r>
              <a:rPr lang="ja-JP" altLang="en-US" sz="1200" dirty="0">
                <a:latin typeface="Meiryo UI" panose="020B0604030504040204" pitchFamily="50" charset="-128"/>
                <a:ea typeface="Meiryo UI" panose="020B0604030504040204" pitchFamily="50" charset="-128"/>
              </a:rPr>
              <a:t>レベル出力電圧の規格</a:t>
            </a:r>
            <a:endParaRPr kumimoji="1" lang="en-US" altLang="ja-JP" sz="1200" dirty="0">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B7DDA15D-E7DA-C28A-2D53-8944B37185CF}"/>
              </a:ext>
            </a:extLst>
          </p:cNvPr>
          <p:cNvSpPr txBox="1"/>
          <p:nvPr/>
        </p:nvSpPr>
        <p:spPr>
          <a:xfrm>
            <a:off x="397932" y="4690098"/>
            <a:ext cx="6673390"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①レベル変換モジュールで電圧レベルを</a:t>
            </a:r>
            <a:r>
              <a:rPr kumimoji="1" lang="en-US" altLang="ja-JP" sz="1600" dirty="0">
                <a:latin typeface="Meiryo UI" panose="020B0604030504040204" pitchFamily="50" charset="-128"/>
                <a:ea typeface="Meiryo UI" panose="020B0604030504040204" pitchFamily="50" charset="-128"/>
              </a:rPr>
              <a:t>RS232c</a:t>
            </a:r>
            <a:r>
              <a:rPr kumimoji="1" lang="ja-JP" altLang="en-US" sz="1600" dirty="0">
                <a:latin typeface="Meiryo UI" panose="020B0604030504040204" pitchFamily="50" charset="-128"/>
                <a:ea typeface="Meiryo UI" panose="020B0604030504040204" pitchFamily="50" charset="-128"/>
              </a:rPr>
              <a:t>レベル</a:t>
            </a:r>
            <a:r>
              <a:rPr lang="ja-JP" altLang="en-US" sz="1600" dirty="0">
                <a:latin typeface="Meiryo UI" panose="020B0604030504040204" pitchFamily="50" charset="-128"/>
                <a:ea typeface="Meiryo UI" panose="020B0604030504040204" pitchFamily="50" charset="-128"/>
              </a:rPr>
              <a:t>から</a:t>
            </a:r>
            <a:r>
              <a:rPr kumimoji="1" lang="en-US" altLang="ja-JP" sz="1600" dirty="0">
                <a:latin typeface="Meiryo UI" panose="020B0604030504040204" pitchFamily="50" charset="-128"/>
                <a:ea typeface="Meiryo UI" panose="020B0604030504040204" pitchFamily="50" charset="-128"/>
              </a:rPr>
              <a:t>TTL</a:t>
            </a:r>
            <a:r>
              <a:rPr kumimoji="1" lang="ja-JP" altLang="en-US" sz="1600" dirty="0">
                <a:latin typeface="Meiryo UI" panose="020B0604030504040204" pitchFamily="50" charset="-128"/>
                <a:ea typeface="Meiryo UI" panose="020B0604030504040204" pitchFamily="50" charset="-128"/>
              </a:rPr>
              <a:t>レベルに変換。</a:t>
            </a:r>
          </a:p>
        </p:txBody>
      </p:sp>
      <p:sp>
        <p:nvSpPr>
          <p:cNvPr id="128" name="テキスト ボックス 127">
            <a:extLst>
              <a:ext uri="{FF2B5EF4-FFF2-40B4-BE49-F238E27FC236}">
                <a16:creationId xmlns:a16="http://schemas.microsoft.com/office/drawing/2014/main" id="{C64F1D55-7289-5C69-6713-2E3AE84359AC}"/>
              </a:ext>
            </a:extLst>
          </p:cNvPr>
          <p:cNvSpPr txBox="1"/>
          <p:nvPr/>
        </p:nvSpPr>
        <p:spPr>
          <a:xfrm>
            <a:off x="6917634" y="4690098"/>
            <a:ext cx="4980243" cy="1323439"/>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②秤とマイコンの通信設定はボーレート：</a:t>
            </a:r>
            <a:r>
              <a:rPr lang="en-US" altLang="ja-JP" sz="1600" dirty="0">
                <a:latin typeface="Meiryo UI" panose="020B0604030504040204" pitchFamily="50" charset="-128"/>
                <a:ea typeface="Meiryo UI" panose="020B0604030504040204" pitchFamily="50" charset="-128"/>
              </a:rPr>
              <a:t>9600bps</a:t>
            </a:r>
          </a:p>
          <a:p>
            <a:r>
              <a:rPr lang="ja-JP" altLang="en-US" sz="1600" dirty="0">
                <a:latin typeface="Meiryo UI" panose="020B0604030504040204" pitchFamily="50" charset="-128"/>
                <a:ea typeface="Meiryo UI" panose="020B0604030504040204" pitchFamily="50" charset="-128"/>
              </a:rPr>
              <a:t>データビット：</a:t>
            </a:r>
            <a:r>
              <a:rPr kumimoji="1" lang="en-US" altLang="ja-JP" sz="1600" dirty="0">
                <a:latin typeface="Meiryo UI" panose="020B0604030504040204" pitchFamily="50" charset="-128"/>
                <a:ea typeface="Meiryo UI" panose="020B0604030504040204" pitchFamily="50" charset="-128"/>
              </a:rPr>
              <a:t>8</a:t>
            </a:r>
            <a:r>
              <a:rPr kumimoji="1" lang="ja-JP" altLang="en-US"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パリティ：なし、停止ビット：</a:t>
            </a:r>
            <a:r>
              <a:rPr lang="en-US" altLang="ja-JP" sz="1600" dirty="0">
                <a:latin typeface="Meiryo UI" panose="020B0604030504040204" pitchFamily="50" charset="-128"/>
                <a:ea typeface="Meiryo UI" panose="020B0604030504040204" pitchFamily="50" charset="-128"/>
              </a:rPr>
              <a:t>1(8n1)</a:t>
            </a:r>
          </a:p>
          <a:p>
            <a:r>
              <a:rPr lang="ja-JP" altLang="en-US" sz="1600" dirty="0">
                <a:latin typeface="Meiryo UI" panose="020B0604030504040204" pitchFamily="50" charset="-128"/>
                <a:ea typeface="Meiryo UI" panose="020B0604030504040204" pitchFamily="50" charset="-128"/>
              </a:rPr>
              <a:t>③</a:t>
            </a:r>
            <a:r>
              <a:rPr lang="en-US" altLang="ja-JP" sz="1600" dirty="0">
                <a:latin typeface="Meiryo UI" panose="020B0604030504040204" pitchFamily="50" charset="-128"/>
                <a:ea typeface="Meiryo UI" panose="020B0604030504040204" pitchFamily="50" charset="-128"/>
              </a:rPr>
              <a:t> PC</a:t>
            </a:r>
            <a:r>
              <a:rPr lang="ja-JP" altLang="en-US" sz="1600" dirty="0">
                <a:latin typeface="Meiryo UI" panose="020B0604030504040204" pitchFamily="50" charset="-128"/>
                <a:ea typeface="Meiryo UI" panose="020B0604030504040204" pitchFamily="50" charset="-128"/>
              </a:rPr>
              <a:t>に</a:t>
            </a:r>
            <a:r>
              <a:rPr lang="en-US" altLang="ja-JP" sz="1600" dirty="0">
                <a:latin typeface="Meiryo UI" panose="020B0604030504040204" pitchFamily="50" charset="-128"/>
                <a:ea typeface="Meiryo UI" panose="020B0604030504040204" pitchFamily="50" charset="-128"/>
              </a:rPr>
              <a:t>USB</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HID</a:t>
            </a:r>
            <a:r>
              <a:rPr lang="ja-JP" altLang="en-US" sz="1600" dirty="0">
                <a:latin typeface="Meiryo UI" panose="020B0604030504040204" pitchFamily="50" charset="-128"/>
                <a:ea typeface="Meiryo UI" panose="020B0604030504040204" pitchFamily="50" charset="-128"/>
              </a:rPr>
              <a:t>クラスとして認識させる。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④マイコンで信号を一旦保持し、受信が完了したら、</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重量の数値部分のみを切り出して。</a:t>
            </a:r>
            <a:r>
              <a:rPr lang="en-US" altLang="ja-JP" sz="1600" dirty="0">
                <a:latin typeface="Meiryo UI" panose="020B0604030504040204" pitchFamily="50" charset="-128"/>
                <a:ea typeface="Meiryo UI" panose="020B0604030504040204" pitchFamily="50" charset="-128"/>
              </a:rPr>
              <a:t>USB</a:t>
            </a:r>
            <a:r>
              <a:rPr lang="ja-JP" altLang="en-US" sz="1600" dirty="0">
                <a:latin typeface="Meiryo UI" panose="020B0604030504040204" pitchFamily="50" charset="-128"/>
                <a:ea typeface="Meiryo UI" panose="020B0604030504040204" pitchFamily="50" charset="-128"/>
              </a:rPr>
              <a:t>で</a:t>
            </a:r>
            <a:r>
              <a:rPr lang="en-US" altLang="ja-JP" sz="1600" dirty="0">
                <a:latin typeface="Meiryo UI" panose="020B0604030504040204" pitchFamily="50" charset="-128"/>
                <a:ea typeface="Meiryo UI" panose="020B0604030504040204" pitchFamily="50" charset="-128"/>
              </a:rPr>
              <a:t>PC</a:t>
            </a:r>
            <a:r>
              <a:rPr lang="ja-JP" altLang="en-US" sz="1600" dirty="0">
                <a:latin typeface="Meiryo UI" panose="020B0604030504040204" pitchFamily="50" charset="-128"/>
                <a:ea typeface="Meiryo UI" panose="020B0604030504040204" pitchFamily="50" charset="-128"/>
              </a:rPr>
              <a:t>に送信。</a:t>
            </a:r>
            <a:endParaRPr lang="en-US" altLang="ja-JP" sz="1600" dirty="0">
              <a:latin typeface="Meiryo UI" panose="020B0604030504040204" pitchFamily="50" charset="-128"/>
              <a:ea typeface="Meiryo UI" panose="020B0604030504040204" pitchFamily="50" charset="-128"/>
            </a:endParaRPr>
          </a:p>
        </p:txBody>
      </p:sp>
      <p:cxnSp>
        <p:nvCxnSpPr>
          <p:cNvPr id="130" name="直線矢印コネクタ 129">
            <a:extLst>
              <a:ext uri="{FF2B5EF4-FFF2-40B4-BE49-F238E27FC236}">
                <a16:creationId xmlns:a16="http://schemas.microsoft.com/office/drawing/2014/main" id="{96DDEEE6-A636-F6A7-D4BD-B596FED5D902}"/>
              </a:ext>
            </a:extLst>
          </p:cNvPr>
          <p:cNvCxnSpPr/>
          <p:nvPr/>
        </p:nvCxnSpPr>
        <p:spPr>
          <a:xfrm>
            <a:off x="4270602" y="3836990"/>
            <a:ext cx="0" cy="7052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AD3DF37F-3D8A-2169-331C-B409A4145F2A}"/>
              </a:ext>
            </a:extLst>
          </p:cNvPr>
          <p:cNvCxnSpPr/>
          <p:nvPr/>
        </p:nvCxnSpPr>
        <p:spPr>
          <a:xfrm>
            <a:off x="7656840" y="3836990"/>
            <a:ext cx="0" cy="7052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3" name="テキスト ボックス 132">
            <a:extLst>
              <a:ext uri="{FF2B5EF4-FFF2-40B4-BE49-F238E27FC236}">
                <a16:creationId xmlns:a16="http://schemas.microsoft.com/office/drawing/2014/main" id="{663CCC82-A3D6-CEFB-6301-1044DB8063E6}"/>
              </a:ext>
            </a:extLst>
          </p:cNvPr>
          <p:cNvSpPr txBox="1"/>
          <p:nvPr/>
        </p:nvSpPr>
        <p:spPr>
          <a:xfrm>
            <a:off x="5254267" y="3078734"/>
            <a:ext cx="1310108" cy="461665"/>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UART</a:t>
            </a:r>
            <a:r>
              <a:rPr kumimoji="1" lang="ja-JP" altLang="en-US" sz="1200" dirty="0">
                <a:latin typeface="Meiryo UI" panose="020B0604030504040204" pitchFamily="50" charset="-128"/>
                <a:ea typeface="Meiryo UI" panose="020B0604030504040204" pitchFamily="50" charset="-128"/>
              </a:rPr>
              <a:t>通信</a:t>
            </a:r>
            <a:endParaRPr kumimoji="1"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次ページで説明</a:t>
            </a:r>
            <a:endParaRPr lang="en-US" altLang="ja-JP" sz="1200" dirty="0">
              <a:latin typeface="Meiryo UI" panose="020B0604030504040204" pitchFamily="50" charset="-128"/>
              <a:ea typeface="Meiryo UI" panose="020B0604030504040204" pitchFamily="50" charset="-128"/>
            </a:endParaRPr>
          </a:p>
        </p:txBody>
      </p:sp>
      <p:sp>
        <p:nvSpPr>
          <p:cNvPr id="134" name="テキスト ボックス 133">
            <a:extLst>
              <a:ext uri="{FF2B5EF4-FFF2-40B4-BE49-F238E27FC236}">
                <a16:creationId xmlns:a16="http://schemas.microsoft.com/office/drawing/2014/main" id="{7CB62F9A-7EC7-C1BB-B403-76CFBB2A13B1}"/>
              </a:ext>
            </a:extLst>
          </p:cNvPr>
          <p:cNvSpPr txBox="1"/>
          <p:nvPr/>
        </p:nvSpPr>
        <p:spPr>
          <a:xfrm>
            <a:off x="8425558" y="3194116"/>
            <a:ext cx="1365800" cy="646331"/>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通信</a:t>
            </a:r>
            <a:endParaRPr lang="en-US" altLang="ja-JP" sz="1200" dirty="0">
              <a:latin typeface="Meiryo UI" panose="020B0604030504040204" pitchFamily="50" charset="-128"/>
              <a:ea typeface="Meiryo UI" panose="020B0604030504040204" pitchFamily="50" charset="-128"/>
            </a:endParaRPr>
          </a:p>
          <a:p>
            <a:pPr algn="ctr"/>
            <a:r>
              <a:rPr lang="en-US" altLang="ja-JP" sz="1200" dirty="0">
                <a:latin typeface="Meiryo UI" panose="020B0604030504040204" pitchFamily="50" charset="-128"/>
                <a:ea typeface="Meiryo UI" panose="020B0604030504040204" pitchFamily="50" charset="-128"/>
              </a:rPr>
              <a:t>USB</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HID</a:t>
            </a:r>
            <a:r>
              <a:rPr lang="ja-JP" altLang="en-US" sz="1200" dirty="0">
                <a:latin typeface="Meiryo UI" panose="020B0604030504040204" pitchFamily="50" charset="-128"/>
                <a:ea typeface="Meiryo UI" panose="020B0604030504040204" pitchFamily="50" charset="-128"/>
              </a:rPr>
              <a:t>クラス</a:t>
            </a:r>
            <a:endParaRPr lang="en-US" altLang="ja-JP" sz="1200" dirty="0">
              <a:latin typeface="Meiryo UI" panose="020B0604030504040204" pitchFamily="50" charset="-128"/>
              <a:ea typeface="Meiryo UI" panose="020B0604030504040204" pitchFamily="50" charset="-128"/>
            </a:endParaRP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キーボード</a:t>
            </a:r>
            <a:r>
              <a:rPr lang="en-US" altLang="ja-JP" sz="1200" dirty="0">
                <a:latin typeface="Meiryo UI" panose="020B0604030504040204" pitchFamily="50" charset="-128"/>
                <a:ea typeface="Meiryo UI" panose="020B0604030504040204" pitchFamily="50" charset="-128"/>
              </a:rPr>
              <a:t>)</a:t>
            </a:r>
          </a:p>
        </p:txBody>
      </p:sp>
      <p:sp>
        <p:nvSpPr>
          <p:cNvPr id="135" name="テキスト ボックス 134">
            <a:extLst>
              <a:ext uri="{FF2B5EF4-FFF2-40B4-BE49-F238E27FC236}">
                <a16:creationId xmlns:a16="http://schemas.microsoft.com/office/drawing/2014/main" id="{9384D75C-CE89-4FAD-E9FE-C3CB1ADF79FF}"/>
              </a:ext>
            </a:extLst>
          </p:cNvPr>
          <p:cNvSpPr txBox="1"/>
          <p:nvPr/>
        </p:nvSpPr>
        <p:spPr>
          <a:xfrm>
            <a:off x="1660125" y="3189339"/>
            <a:ext cx="1219200"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RS232c</a:t>
            </a:r>
            <a:r>
              <a:rPr kumimoji="1" lang="ja-JP" altLang="en-US" sz="1200" dirty="0">
                <a:latin typeface="Meiryo UI" panose="020B0604030504040204" pitchFamily="50" charset="-128"/>
                <a:ea typeface="Meiryo UI" panose="020B0604030504040204" pitchFamily="50" charset="-128"/>
              </a:rPr>
              <a:t>通信</a:t>
            </a:r>
            <a:endParaRPr lang="en-US" altLang="ja-JP" sz="12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C8906147-7A1A-DFAB-8860-BDE88088597B}"/>
              </a:ext>
            </a:extLst>
          </p:cNvPr>
          <p:cNvSpPr txBox="1"/>
          <p:nvPr/>
        </p:nvSpPr>
        <p:spPr>
          <a:xfrm>
            <a:off x="8591964" y="3857194"/>
            <a:ext cx="2905750" cy="461665"/>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rPr>
              <a:t>※Windows</a:t>
            </a:r>
            <a:r>
              <a:rPr lang="ja-JP" altLang="en-US" sz="1200" dirty="0">
                <a:latin typeface="Meiryo UI" panose="020B0604030504040204" pitchFamily="50" charset="-128"/>
                <a:ea typeface="Meiryo UI" panose="020B0604030504040204" pitchFamily="50" charset="-128"/>
              </a:rPr>
              <a:t>で</a:t>
            </a:r>
            <a:r>
              <a:rPr lang="en-US" altLang="ja-JP" sz="1200" dirty="0">
                <a:latin typeface="Meiryo UI" panose="020B0604030504040204" pitchFamily="50" charset="-128"/>
                <a:ea typeface="Meiryo UI" panose="020B0604030504040204" pitchFamily="50" charset="-128"/>
              </a:rPr>
              <a:t>USB</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HID</a:t>
            </a:r>
            <a:r>
              <a:rPr lang="ja-JP" altLang="en-US" sz="1200" dirty="0">
                <a:latin typeface="Meiryo UI" panose="020B0604030504040204" pitchFamily="50" charset="-128"/>
                <a:ea typeface="Meiryo UI" panose="020B0604030504040204" pitchFamily="50" charset="-128"/>
              </a:rPr>
              <a:t>クラスについての説明はライブラリでの通信のため省略。</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817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9CF895-6AE9-1E27-BF82-70E182D9CD5C}"/>
              </a:ext>
            </a:extLst>
          </p:cNvPr>
          <p:cNvSpPr txBox="1"/>
          <p:nvPr/>
        </p:nvSpPr>
        <p:spPr>
          <a:xfrm>
            <a:off x="427344" y="1123414"/>
            <a:ext cx="10507580" cy="2769989"/>
          </a:xfrm>
          <a:prstGeom prst="rect">
            <a:avLst/>
          </a:prstGeom>
          <a:noFill/>
        </p:spPr>
        <p:txBody>
          <a:bodyPr wrap="square" rtlCol="0">
            <a:spAutoFit/>
          </a:bodyPr>
          <a:lstStyle/>
          <a:p>
            <a:r>
              <a:rPr lang="en-US" altLang="ja-JP" sz="1600" b="1" dirty="0">
                <a:latin typeface="Meiryo UI" panose="020B0604030504040204" pitchFamily="50" charset="-128"/>
                <a:ea typeface="Meiryo UI" panose="020B0604030504040204" pitchFamily="50" charset="-128"/>
              </a:rPr>
              <a:t>7.</a:t>
            </a:r>
            <a:r>
              <a:rPr lang="ja-JP" altLang="en-US" sz="1600" b="1" dirty="0">
                <a:latin typeface="Meiryo UI" panose="020B0604030504040204" pitchFamily="50" charset="-128"/>
                <a:ea typeface="Meiryo UI" panose="020B0604030504040204" pitchFamily="50" charset="-128"/>
              </a:rPr>
              <a:t>予備知識</a:t>
            </a:r>
            <a:r>
              <a:rPr lang="en-US" altLang="ja-JP" sz="1600" b="1" dirty="0">
                <a:latin typeface="Meiryo UI" panose="020B0604030504040204" pitchFamily="50" charset="-128"/>
                <a:ea typeface="Meiryo UI" panose="020B0604030504040204" pitchFamily="50" charset="-128"/>
              </a:rPr>
              <a:t>1(UART)</a:t>
            </a:r>
          </a:p>
          <a:p>
            <a:r>
              <a:rPr lang="en-US" altLang="ja-JP" sz="1600" b="1" dirty="0">
                <a:latin typeface="Meiryo UI" panose="020B0604030504040204" pitchFamily="50" charset="-128"/>
                <a:ea typeface="Meiryo UI" panose="020B0604030504040204" pitchFamily="50" charset="-128"/>
              </a:rPr>
              <a:t>(1).</a:t>
            </a:r>
            <a:r>
              <a:rPr kumimoji="1" lang="en-US" altLang="ja-JP" sz="1600" b="1" dirty="0">
                <a:latin typeface="Meiryo UI" panose="020B0604030504040204" pitchFamily="50" charset="-128"/>
                <a:ea typeface="Meiryo UI" panose="020B0604030504040204" pitchFamily="50" charset="-128"/>
              </a:rPr>
              <a:t>UART</a:t>
            </a:r>
            <a:r>
              <a:rPr lang="ja-JP" altLang="en-US" sz="1600" b="1" dirty="0">
                <a:latin typeface="Meiryo UI" panose="020B0604030504040204" pitchFamily="50" charset="-128"/>
                <a:ea typeface="Meiryo UI" panose="020B0604030504040204" pitchFamily="50" charset="-128"/>
              </a:rPr>
              <a:t>とは</a:t>
            </a:r>
            <a:r>
              <a:rPr kumimoji="1" lang="ja-JP" altLang="en-US" sz="1600" b="1" dirty="0">
                <a:latin typeface="Meiryo UI" panose="020B0604030504040204" pitchFamily="50" charset="-128"/>
                <a:ea typeface="Meiryo UI" panose="020B0604030504040204" pitchFamily="50" charset="-128"/>
              </a:rPr>
              <a:t>（</a:t>
            </a:r>
            <a:r>
              <a:rPr lang="en-US" altLang="ja-JP" sz="1600" b="1" i="0" dirty="0">
                <a:effectLst/>
                <a:latin typeface="Meiryo UI" panose="020B0604030504040204" pitchFamily="50" charset="-128"/>
                <a:ea typeface="Meiryo UI" panose="020B0604030504040204" pitchFamily="50" charset="-128"/>
              </a:rPr>
              <a:t>Universal Asynchronous Receiver Transmitter</a:t>
            </a:r>
            <a:r>
              <a:rPr kumimoji="1" lang="ja-JP" altLang="en-US" sz="1600" b="1" dirty="0">
                <a:latin typeface="Meiryo UI" panose="020B0604030504040204" pitchFamily="50" charset="-128"/>
                <a:ea typeface="Meiryo UI" panose="020B0604030504040204" pitchFamily="50" charset="-128"/>
              </a:rPr>
              <a:t>）読み方：ユーアート</a:t>
            </a:r>
            <a:endParaRPr kumimoji="1" lang="en-US" altLang="ja-JP" sz="1600" b="1" dirty="0">
              <a:latin typeface="Meiryo UI" panose="020B0604030504040204" pitchFamily="50" charset="-128"/>
              <a:ea typeface="Meiryo UI" panose="020B0604030504040204" pitchFamily="50" charset="-128"/>
            </a:endParaRPr>
          </a:p>
          <a:p>
            <a:r>
              <a:rPr lang="ja-JP" altLang="en-US" sz="1400" i="0" dirty="0">
                <a:effectLst/>
                <a:latin typeface="Meiryo UI" panose="020B0604030504040204" pitchFamily="50" charset="-128"/>
                <a:ea typeface="Meiryo UI" panose="020B0604030504040204" pitchFamily="50" charset="-128"/>
              </a:rPr>
              <a:t>●シリアル信号とパラレル信号の変換する集積回路</a:t>
            </a:r>
            <a:r>
              <a:rPr lang="en-US" altLang="ja-JP" sz="1400" i="0" dirty="0">
                <a:effectLst/>
                <a:latin typeface="Meiryo UI" panose="020B0604030504040204" pitchFamily="50" charset="-128"/>
                <a:ea typeface="Meiryo UI" panose="020B0604030504040204" pitchFamily="50" charset="-128"/>
              </a:rPr>
              <a:t>,</a:t>
            </a:r>
            <a:r>
              <a:rPr lang="ja-JP" altLang="en-US" sz="1400" i="0" dirty="0">
                <a:effectLst/>
                <a:latin typeface="Meiryo UI" panose="020B0604030504040204" pitchFamily="50" charset="-128"/>
                <a:ea typeface="Meiryo UI" panose="020B0604030504040204" pitchFamily="50" charset="-128"/>
              </a:rPr>
              <a:t>または通信プロトコル。</a:t>
            </a:r>
            <a:endParaRPr lang="en-US" altLang="ja-JP" sz="1400" i="0" dirty="0">
              <a:effectLst/>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※1</a:t>
            </a:r>
            <a:r>
              <a:rPr kumimoji="1" lang="ja-JP" altLang="en-US" sz="1400" dirty="0">
                <a:latin typeface="Meiryo UI" panose="020B0604030504040204" pitchFamily="50" charset="-128"/>
                <a:ea typeface="Meiryo UI" panose="020B0604030504040204" pitchFamily="50" charset="-128"/>
              </a:rPr>
              <a:t>シリアル通信とは信号をひとつづつ直列にして送り込む</a:t>
            </a:r>
            <a:r>
              <a:rPr lang="ja-JP" altLang="en-US" sz="1400" dirty="0">
                <a:latin typeface="Meiryo UI" panose="020B0604030504040204" pitchFamily="50" charset="-128"/>
                <a:ea typeface="Meiryo UI" panose="020B0604030504040204" pitchFamily="50" charset="-128"/>
              </a:rPr>
              <a:t>。</a:t>
            </a:r>
            <a:endParaRPr lang="en-US" altLang="ja-JP" sz="1400" i="0" dirty="0">
              <a:effectLst/>
              <a:latin typeface="Meiryo UI" panose="020B0604030504040204" pitchFamily="50" charset="-128"/>
              <a:ea typeface="Meiryo UI" panose="020B0604030504040204" pitchFamily="50" charset="-128"/>
            </a:endParaRPr>
          </a:p>
          <a:p>
            <a:r>
              <a:rPr lang="ja-JP" altLang="en-US" sz="1400" i="0" dirty="0">
                <a:effectLst/>
                <a:latin typeface="Meiryo UI" panose="020B0604030504040204" pitchFamily="50" charset="-128"/>
                <a:ea typeface="Meiryo UI" panose="020B0604030504040204" pitchFamily="50" charset="-128"/>
              </a:rPr>
              <a:t>●２本のワイヤを使用し、非同期式（調歩同期方式）のシリアル通信に対応する。接続は</a:t>
            </a:r>
            <a:r>
              <a:rPr lang="en-US" altLang="ja-JP" sz="1400" i="0" dirty="0">
                <a:effectLst/>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対</a:t>
            </a:r>
            <a:r>
              <a:rPr lang="en-US" altLang="ja-JP" sz="1400" dirty="0">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●ボーレート</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通信速度</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は</a:t>
            </a:r>
            <a:r>
              <a:rPr lang="en-US" altLang="ja-JP" sz="1400" dirty="0">
                <a:latin typeface="Meiryo UI" panose="020B0604030504040204" pitchFamily="50" charset="-128"/>
                <a:ea typeface="Meiryo UI" panose="020B0604030504040204" pitchFamily="50" charset="-128"/>
              </a:rPr>
              <a:t>2400bps</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1.5Mbps</a:t>
            </a:r>
          </a:p>
          <a:p>
            <a:r>
              <a:rPr lang="ja-JP" altLang="en-US" sz="1400" dirty="0">
                <a:latin typeface="Meiryo UI" panose="020B0604030504040204" pitchFamily="50" charset="-128"/>
                <a:ea typeface="Meiryo UI" panose="020B0604030504040204" pitchFamily="50" charset="-128"/>
              </a:rPr>
              <a:t>●正しく処理をするために送信側と受信側のボーレートをあらかじめ合わせておく必要がある。</a:t>
            </a:r>
            <a:endParaRPr lang="en-US" altLang="ja-JP" sz="1400" i="0" dirty="0">
              <a:effectLst/>
              <a:latin typeface="Meiryo UI" panose="020B0604030504040204" pitchFamily="50" charset="-128"/>
              <a:ea typeface="Meiryo UI" panose="020B0604030504040204" pitchFamily="50" charset="-128"/>
            </a:endParaRPr>
          </a:p>
          <a:p>
            <a:r>
              <a:rPr lang="ja-JP" altLang="en-US" sz="1400" i="0" dirty="0">
                <a:effectLst/>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パラレル通信と比較し、必要な回路やワイヤの規模、数が抑えられ実装コストも低減できるメリットがある。</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rPr>
              <a:t>(2)</a:t>
            </a:r>
            <a:r>
              <a:rPr kumimoji="1" lang="en-US" altLang="ja-JP" sz="1600" b="1" dirty="0">
                <a:latin typeface="Meiryo UI" panose="020B0604030504040204" pitchFamily="50" charset="-128"/>
                <a:ea typeface="Meiryo UI" panose="020B0604030504040204" pitchFamily="50" charset="-128"/>
              </a:rPr>
              <a:t>.UART</a:t>
            </a:r>
            <a:r>
              <a:rPr kumimoji="1" lang="ja-JP" altLang="en-US" sz="1600" b="1" dirty="0">
                <a:latin typeface="Meiryo UI" panose="020B0604030504040204" pitchFamily="50" charset="-128"/>
                <a:ea typeface="Meiryo UI" panose="020B0604030504040204" pitchFamily="50" charset="-128"/>
              </a:rPr>
              <a:t>の</a:t>
            </a:r>
            <a:r>
              <a:rPr lang="ja-JP" altLang="en-US" sz="1600" b="1" dirty="0">
                <a:latin typeface="Meiryo UI" panose="020B0604030504040204" pitchFamily="50" charset="-128"/>
                <a:ea typeface="Meiryo UI" panose="020B0604030504040204" pitchFamily="50" charset="-128"/>
              </a:rPr>
              <a:t>インターフェース</a:t>
            </a:r>
            <a:endParaRPr kumimoji="1"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シリアル通信では１本の信号ラインまたはワイヤを使用し、</a:t>
            </a:r>
            <a:r>
              <a:rPr lang="ja-JP" altLang="en-US" sz="1400" i="0" dirty="0">
                <a:effectLst/>
                <a:latin typeface="Meiryo UI" panose="020B0604030504040204" pitchFamily="50" charset="-128"/>
                <a:ea typeface="Meiryo UI" panose="020B0604030504040204" pitchFamily="50" charset="-128"/>
              </a:rPr>
              <a:t>送信用：</a:t>
            </a:r>
            <a:r>
              <a:rPr lang="en-US" altLang="ja-JP" sz="1400" i="0" dirty="0">
                <a:effectLst/>
                <a:latin typeface="Meiryo UI" panose="020B0604030504040204" pitchFamily="50" charset="-128"/>
                <a:ea typeface="Meiryo UI" panose="020B0604030504040204" pitchFamily="50" charset="-128"/>
              </a:rPr>
              <a:t>Tx(</a:t>
            </a:r>
            <a:r>
              <a:rPr lang="ja-JP" altLang="en-US" sz="1400" i="0" dirty="0">
                <a:effectLst/>
                <a:latin typeface="Meiryo UI" panose="020B0604030504040204" pitchFamily="50" charset="-128"/>
                <a:ea typeface="Meiryo UI" panose="020B0604030504040204" pitchFamily="50" charset="-128"/>
              </a:rPr>
              <a:t>トランスミッタ</a:t>
            </a:r>
            <a:r>
              <a:rPr lang="en-US" altLang="ja-JP" sz="1400" i="0" dirty="0">
                <a:effectLst/>
                <a:latin typeface="Meiryo UI" panose="020B0604030504040204" pitchFamily="50" charset="-128"/>
                <a:ea typeface="Meiryo UI" panose="020B0604030504040204" pitchFamily="50" charset="-128"/>
              </a:rPr>
              <a:t>)</a:t>
            </a:r>
            <a:r>
              <a:rPr lang="ja-JP" altLang="en-US" sz="1400" i="0" dirty="0">
                <a:effectLst/>
                <a:latin typeface="Meiryo UI" panose="020B0604030504040204" pitchFamily="50" charset="-128"/>
                <a:ea typeface="Meiryo UI" panose="020B0604030504040204" pitchFamily="50" charset="-128"/>
              </a:rPr>
              <a:t>と、受信用：</a:t>
            </a:r>
            <a:r>
              <a:rPr lang="en-US" altLang="ja-JP" sz="1400" i="0" dirty="0">
                <a:effectLst/>
                <a:latin typeface="Meiryo UI" panose="020B0604030504040204" pitchFamily="50" charset="-128"/>
                <a:ea typeface="Meiryo UI" panose="020B0604030504040204" pitchFamily="50" charset="-128"/>
              </a:rPr>
              <a:t>Rx(</a:t>
            </a:r>
            <a:r>
              <a:rPr lang="ja-JP" altLang="en-US" sz="1400" i="0" dirty="0">
                <a:effectLst/>
                <a:latin typeface="Meiryo UI" panose="020B0604030504040204" pitchFamily="50" charset="-128"/>
                <a:ea typeface="Meiryo UI" panose="020B0604030504040204" pitchFamily="50" charset="-128"/>
              </a:rPr>
              <a:t>レシーバー</a:t>
            </a:r>
            <a:r>
              <a:rPr lang="en-US" altLang="ja-JP" sz="1400" i="0" dirty="0">
                <a:effectLst/>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の</a:t>
            </a:r>
            <a:r>
              <a:rPr lang="en-US" altLang="ja-JP" sz="1400" i="0" dirty="0">
                <a:effectLst/>
                <a:latin typeface="Meiryo UI" panose="020B0604030504040204" pitchFamily="50" charset="-128"/>
                <a:ea typeface="Meiryo UI" panose="020B0604030504040204" pitchFamily="50" charset="-128"/>
              </a:rPr>
              <a:t>2</a:t>
            </a:r>
            <a:r>
              <a:rPr lang="ja-JP" altLang="en-US" sz="1400" i="0" dirty="0">
                <a:effectLst/>
                <a:latin typeface="Meiryo UI" panose="020B0604030504040204" pitchFamily="50" charset="-128"/>
                <a:ea typeface="Meiryo UI" panose="020B0604030504040204" pitchFamily="50" charset="-128"/>
              </a:rPr>
              <a:t>本の信号線で接続する。</a:t>
            </a:r>
            <a:endParaRPr lang="en-US" altLang="ja-JP" sz="1400" i="0" dirty="0">
              <a:effectLst/>
              <a:latin typeface="Meiryo UI" panose="020B0604030504040204" pitchFamily="50" charset="-128"/>
              <a:ea typeface="Meiryo UI" panose="020B0604030504040204" pitchFamily="50" charset="-128"/>
            </a:endParaRPr>
          </a:p>
          <a:p>
            <a:r>
              <a:rPr lang="ja-JP" altLang="en-US" sz="1400" i="0" dirty="0">
                <a:effectLst/>
                <a:latin typeface="Meiryo UI" panose="020B0604030504040204" pitchFamily="50" charset="-128"/>
                <a:ea typeface="Meiryo UI" panose="020B0604030504040204" pitchFamily="50" charset="-128"/>
              </a:rPr>
              <a:t>接続は</a:t>
            </a:r>
            <a:r>
              <a:rPr lang="en-US" altLang="ja-JP" sz="1400" i="0" dirty="0">
                <a:effectLst/>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対</a:t>
            </a:r>
            <a:r>
              <a:rPr lang="en-US" altLang="ja-JP" sz="1400" dirty="0">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で行われ、各１本</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計２本</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のワイヤを使用する。</a:t>
            </a:r>
            <a:r>
              <a:rPr lang="en-US" altLang="ja-JP" sz="1400" dirty="0">
                <a:latin typeface="Meiryo UI" panose="020B0604030504040204" pitchFamily="50" charset="-128"/>
                <a:ea typeface="Meiryo UI" panose="020B0604030504040204" pitchFamily="50" charset="-128"/>
              </a:rPr>
              <a:t>※Tx</a:t>
            </a:r>
            <a:r>
              <a:rPr lang="ja-JP" altLang="en-US" sz="1400" dirty="0">
                <a:latin typeface="Meiryo UI" panose="020B0604030504040204" pitchFamily="50" charset="-128"/>
                <a:ea typeface="Meiryo UI" panose="020B0604030504040204" pitchFamily="50" charset="-128"/>
              </a:rPr>
              <a:t>は</a:t>
            </a:r>
            <a:r>
              <a:rPr lang="en-US" altLang="ja-JP" sz="1400" dirty="0" err="1">
                <a:latin typeface="Meiryo UI" panose="020B0604030504040204" pitchFamily="50" charset="-128"/>
                <a:ea typeface="Meiryo UI" panose="020B0604030504040204" pitchFamily="50" charset="-128"/>
              </a:rPr>
              <a:t>TxD</a:t>
            </a:r>
            <a:r>
              <a:rPr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Rx</a:t>
            </a:r>
            <a:r>
              <a:rPr lang="ja-JP" altLang="en-US" sz="1400" dirty="0">
                <a:latin typeface="Meiryo UI" panose="020B0604030504040204" pitchFamily="50" charset="-128"/>
                <a:ea typeface="Meiryo UI" panose="020B0604030504040204" pitchFamily="50" charset="-128"/>
              </a:rPr>
              <a:t>は</a:t>
            </a:r>
            <a:r>
              <a:rPr lang="en-US" altLang="ja-JP" sz="1400" i="0" dirty="0" err="1">
                <a:effectLst/>
                <a:latin typeface="Meiryo UI" panose="020B0604030504040204" pitchFamily="50" charset="-128"/>
                <a:ea typeface="Meiryo UI" panose="020B0604030504040204" pitchFamily="50" charset="-128"/>
              </a:rPr>
              <a:t>RxD</a:t>
            </a:r>
            <a:r>
              <a:rPr lang="ja-JP" altLang="en-US" sz="1400" dirty="0">
                <a:latin typeface="Meiryo UI" panose="020B0604030504040204" pitchFamily="50" charset="-128"/>
                <a:ea typeface="Meiryo UI" panose="020B0604030504040204" pitchFamily="50" charset="-128"/>
              </a:rPr>
              <a:t>と表現することもある。</a:t>
            </a:r>
            <a:endParaRPr kumimoji="1" lang="ja-JP" altLang="en-US" sz="14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9DD0F481-3214-8F6F-1115-0FC4E040EAE7}"/>
              </a:ext>
            </a:extLst>
          </p:cNvPr>
          <p:cNvSpPr/>
          <p:nvPr/>
        </p:nvSpPr>
        <p:spPr>
          <a:xfrm>
            <a:off x="3520015" y="4543918"/>
            <a:ext cx="1219200" cy="14518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C27DA5C7-E596-8339-63EB-F84F728E483A}"/>
              </a:ext>
            </a:extLst>
          </p:cNvPr>
          <p:cNvSpPr/>
          <p:nvPr/>
        </p:nvSpPr>
        <p:spPr>
          <a:xfrm>
            <a:off x="4594836" y="474444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E65286D0-0B3A-5D58-A09F-9BB179EDA5F0}"/>
              </a:ext>
            </a:extLst>
          </p:cNvPr>
          <p:cNvSpPr/>
          <p:nvPr/>
        </p:nvSpPr>
        <p:spPr>
          <a:xfrm>
            <a:off x="4594836" y="5169559"/>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9232B7F8-9932-0EC5-A983-5C26A104A087}"/>
              </a:ext>
            </a:extLst>
          </p:cNvPr>
          <p:cNvSpPr/>
          <p:nvPr/>
        </p:nvSpPr>
        <p:spPr>
          <a:xfrm>
            <a:off x="4594836" y="559467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27779AA2-7217-F0D9-AC79-9CD31A9D41AF}"/>
              </a:ext>
            </a:extLst>
          </p:cNvPr>
          <p:cNvSpPr/>
          <p:nvPr/>
        </p:nvSpPr>
        <p:spPr>
          <a:xfrm>
            <a:off x="3303446" y="474444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4593530E-6979-0828-0C4E-A692007B6175}"/>
              </a:ext>
            </a:extLst>
          </p:cNvPr>
          <p:cNvSpPr/>
          <p:nvPr/>
        </p:nvSpPr>
        <p:spPr>
          <a:xfrm>
            <a:off x="3303446" y="5169559"/>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FEC60300-8923-7B3C-D30C-0B48B6F84D0B}"/>
              </a:ext>
            </a:extLst>
          </p:cNvPr>
          <p:cNvSpPr/>
          <p:nvPr/>
        </p:nvSpPr>
        <p:spPr>
          <a:xfrm>
            <a:off x="3303446" y="559467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30D843F0-B3DE-F18A-1167-9C28777CC7D5}"/>
              </a:ext>
            </a:extLst>
          </p:cNvPr>
          <p:cNvSpPr txBox="1"/>
          <p:nvPr/>
        </p:nvSpPr>
        <p:spPr>
          <a:xfrm>
            <a:off x="3520016" y="5957132"/>
            <a:ext cx="1219200" cy="338554"/>
          </a:xfrm>
          <a:prstGeom prst="rect">
            <a:avLst/>
          </a:prstGeom>
          <a:noFill/>
        </p:spPr>
        <p:txBody>
          <a:bodyPr wrap="square" rtlCol="0">
            <a:spAutoFit/>
          </a:bodyPr>
          <a:lstStyle/>
          <a:p>
            <a:pPr algn="ctr"/>
            <a:r>
              <a:rPr kumimoji="1" lang="en-US" altLang="ja-JP" sz="1600" dirty="0">
                <a:latin typeface="Meiryo UI" panose="020B0604030504040204" pitchFamily="50" charset="-128"/>
                <a:ea typeface="Meiryo UI" panose="020B0604030504040204" pitchFamily="50" charset="-128"/>
              </a:rPr>
              <a:t>UART1</a:t>
            </a:r>
            <a:endParaRPr kumimoji="1" lang="ja-JP" altLang="en-US" sz="16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EA8B4D2A-BB24-C8B8-A5DA-3925DC4B72A0}"/>
              </a:ext>
            </a:extLst>
          </p:cNvPr>
          <p:cNvSpPr txBox="1"/>
          <p:nvPr/>
        </p:nvSpPr>
        <p:spPr>
          <a:xfrm>
            <a:off x="4065447" y="4683413"/>
            <a:ext cx="641684" cy="369332"/>
          </a:xfrm>
          <a:prstGeom prst="rect">
            <a:avLst/>
          </a:prstGeom>
          <a:noFill/>
        </p:spPr>
        <p:txBody>
          <a:bodyPr wrap="square" rtlCol="0">
            <a:spAutoFit/>
          </a:bodyPr>
          <a:lstStyle/>
          <a:p>
            <a:pPr algn="ctr"/>
            <a:r>
              <a:rPr lang="en-US" altLang="ja-JP" dirty="0">
                <a:latin typeface="Meiryo UI" panose="020B0604030504040204" pitchFamily="50" charset="-128"/>
                <a:ea typeface="Meiryo UI" panose="020B0604030504040204" pitchFamily="50" charset="-128"/>
              </a:rPr>
              <a:t>RX</a:t>
            </a:r>
            <a:endParaRPr kumimoji="1" lang="ja-JP" altLang="en-US"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A97E8CB2-BF23-9F73-1B47-010A9F25F167}"/>
              </a:ext>
            </a:extLst>
          </p:cNvPr>
          <p:cNvSpPr txBox="1"/>
          <p:nvPr/>
        </p:nvSpPr>
        <p:spPr>
          <a:xfrm>
            <a:off x="4065447" y="5085115"/>
            <a:ext cx="641684" cy="369332"/>
          </a:xfrm>
          <a:prstGeom prst="rect">
            <a:avLst/>
          </a:prstGeom>
          <a:noFill/>
        </p:spPr>
        <p:txBody>
          <a:bodyPr wrap="square" rtlCol="0">
            <a:spAutoFit/>
          </a:bodyPr>
          <a:lstStyle/>
          <a:p>
            <a:pPr algn="ctr"/>
            <a:r>
              <a:rPr kumimoji="1" lang="en-US" altLang="ja-JP" dirty="0">
                <a:latin typeface="Meiryo UI" panose="020B0604030504040204" pitchFamily="50" charset="-128"/>
                <a:ea typeface="Meiryo UI" panose="020B0604030504040204" pitchFamily="50" charset="-128"/>
              </a:rPr>
              <a:t>TX</a:t>
            </a:r>
            <a:endParaRPr kumimoji="1" lang="ja-JP" altLang="en-US" dirty="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7DE28E01-FC94-472C-A9FE-0DC4F734F129}"/>
              </a:ext>
            </a:extLst>
          </p:cNvPr>
          <p:cNvSpPr/>
          <p:nvPr/>
        </p:nvSpPr>
        <p:spPr>
          <a:xfrm>
            <a:off x="7053226" y="4543918"/>
            <a:ext cx="1219200" cy="14518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0F9F5AE6-278A-8F9B-1CFA-FE0E9339E675}"/>
              </a:ext>
            </a:extLst>
          </p:cNvPr>
          <p:cNvSpPr/>
          <p:nvPr/>
        </p:nvSpPr>
        <p:spPr>
          <a:xfrm>
            <a:off x="8128047" y="474444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951E78E7-FB69-0F7C-CB96-1CE6B6E5FEAE}"/>
              </a:ext>
            </a:extLst>
          </p:cNvPr>
          <p:cNvSpPr/>
          <p:nvPr/>
        </p:nvSpPr>
        <p:spPr>
          <a:xfrm>
            <a:off x="8128047" y="5169559"/>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E925A257-F850-5FC0-FF72-649485A87844}"/>
              </a:ext>
            </a:extLst>
          </p:cNvPr>
          <p:cNvSpPr/>
          <p:nvPr/>
        </p:nvSpPr>
        <p:spPr>
          <a:xfrm>
            <a:off x="8128047" y="559467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EFB0878A-F25A-FB09-239C-9C7306C1CB24}"/>
              </a:ext>
            </a:extLst>
          </p:cNvPr>
          <p:cNvSpPr/>
          <p:nvPr/>
        </p:nvSpPr>
        <p:spPr>
          <a:xfrm>
            <a:off x="6836657" y="474444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1B854F83-0B92-F131-9F2B-5307A0488CCE}"/>
              </a:ext>
            </a:extLst>
          </p:cNvPr>
          <p:cNvSpPr/>
          <p:nvPr/>
        </p:nvSpPr>
        <p:spPr>
          <a:xfrm>
            <a:off x="6836657" y="5169559"/>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062405B5-555E-DCA5-0023-4480BE1E24CA}"/>
              </a:ext>
            </a:extLst>
          </p:cNvPr>
          <p:cNvSpPr/>
          <p:nvPr/>
        </p:nvSpPr>
        <p:spPr>
          <a:xfrm>
            <a:off x="6836657" y="5594674"/>
            <a:ext cx="433137" cy="22458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9D4E2624-EDF3-80FA-6181-909BB9AB2955}"/>
              </a:ext>
            </a:extLst>
          </p:cNvPr>
          <p:cNvSpPr txBox="1"/>
          <p:nvPr/>
        </p:nvSpPr>
        <p:spPr>
          <a:xfrm>
            <a:off x="7053226" y="5957132"/>
            <a:ext cx="1219200" cy="338554"/>
          </a:xfrm>
          <a:prstGeom prst="rect">
            <a:avLst/>
          </a:prstGeom>
          <a:noFill/>
        </p:spPr>
        <p:txBody>
          <a:bodyPr wrap="square" rtlCol="0">
            <a:spAutoFit/>
          </a:bodyPr>
          <a:lstStyle/>
          <a:p>
            <a:pPr algn="ctr"/>
            <a:r>
              <a:rPr kumimoji="1" lang="en-US" altLang="ja-JP" sz="1600" dirty="0">
                <a:latin typeface="Meiryo UI" panose="020B0604030504040204" pitchFamily="50" charset="-128"/>
                <a:ea typeface="Meiryo UI" panose="020B0604030504040204" pitchFamily="50" charset="-128"/>
              </a:rPr>
              <a:t>UART2</a:t>
            </a:r>
            <a:endParaRPr kumimoji="1" lang="ja-JP" altLang="en-US" sz="16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B8CDFC87-5256-33C5-1002-B3E68126ACA5}"/>
              </a:ext>
            </a:extLst>
          </p:cNvPr>
          <p:cNvSpPr txBox="1"/>
          <p:nvPr/>
        </p:nvSpPr>
        <p:spPr>
          <a:xfrm>
            <a:off x="7189584" y="4683413"/>
            <a:ext cx="641684" cy="369332"/>
          </a:xfrm>
          <a:prstGeom prst="rect">
            <a:avLst/>
          </a:prstGeom>
          <a:noFill/>
        </p:spPr>
        <p:txBody>
          <a:bodyPr wrap="square" rtlCol="0">
            <a:spAutoFit/>
          </a:bodyPr>
          <a:lstStyle/>
          <a:p>
            <a:pPr algn="ctr"/>
            <a:r>
              <a:rPr lang="en-US" altLang="ja-JP" dirty="0">
                <a:latin typeface="Meiryo UI" panose="020B0604030504040204" pitchFamily="50" charset="-128"/>
                <a:ea typeface="Meiryo UI" panose="020B0604030504040204" pitchFamily="50" charset="-128"/>
              </a:rPr>
              <a:t>RX</a:t>
            </a:r>
            <a:endParaRPr kumimoji="1" lang="ja-JP" altLang="en-US"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C9BF931F-3316-ACEB-A603-2B57DF05BF02}"/>
              </a:ext>
            </a:extLst>
          </p:cNvPr>
          <p:cNvSpPr txBox="1"/>
          <p:nvPr/>
        </p:nvSpPr>
        <p:spPr>
          <a:xfrm>
            <a:off x="7189584" y="5085115"/>
            <a:ext cx="641684" cy="369332"/>
          </a:xfrm>
          <a:prstGeom prst="rect">
            <a:avLst/>
          </a:prstGeom>
          <a:noFill/>
        </p:spPr>
        <p:txBody>
          <a:bodyPr wrap="square" rtlCol="0">
            <a:spAutoFit/>
          </a:bodyPr>
          <a:lstStyle/>
          <a:p>
            <a:pPr algn="ctr"/>
            <a:r>
              <a:rPr kumimoji="1" lang="en-US" altLang="ja-JP" dirty="0">
                <a:latin typeface="Meiryo UI" panose="020B0604030504040204" pitchFamily="50" charset="-128"/>
                <a:ea typeface="Meiryo UI" panose="020B0604030504040204" pitchFamily="50" charset="-128"/>
              </a:rPr>
              <a:t>TX</a:t>
            </a:r>
            <a:endParaRPr kumimoji="1" lang="ja-JP" altLang="en-US" dirty="0">
              <a:latin typeface="Meiryo UI" panose="020B0604030504040204" pitchFamily="50" charset="-128"/>
              <a:ea typeface="Meiryo UI" panose="020B0604030504040204" pitchFamily="50" charset="-128"/>
            </a:endParaRPr>
          </a:p>
        </p:txBody>
      </p:sp>
      <p:cxnSp>
        <p:nvCxnSpPr>
          <p:cNvPr id="30" name="直線コネクタ 29">
            <a:extLst>
              <a:ext uri="{FF2B5EF4-FFF2-40B4-BE49-F238E27FC236}">
                <a16:creationId xmlns:a16="http://schemas.microsoft.com/office/drawing/2014/main" id="{8A973BBB-D53E-A0DF-E9A3-85BEE95F608B}"/>
              </a:ext>
            </a:extLst>
          </p:cNvPr>
          <p:cNvCxnSpPr>
            <a:cxnSpLocks/>
            <a:stCxn id="8" idx="3"/>
          </p:cNvCxnSpPr>
          <p:nvPr/>
        </p:nvCxnSpPr>
        <p:spPr>
          <a:xfrm>
            <a:off x="5027973" y="4856739"/>
            <a:ext cx="4706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BEA3ED9-C6D7-7B41-CEEF-C68D056BCF38}"/>
              </a:ext>
            </a:extLst>
          </p:cNvPr>
          <p:cNvCxnSpPr>
            <a:cxnSpLocks/>
          </p:cNvCxnSpPr>
          <p:nvPr/>
        </p:nvCxnSpPr>
        <p:spPr>
          <a:xfrm>
            <a:off x="5027973" y="5280073"/>
            <a:ext cx="458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D6219939-B5C3-6869-E3CB-5F4EEE45369C}"/>
              </a:ext>
            </a:extLst>
          </p:cNvPr>
          <p:cNvCxnSpPr>
            <a:cxnSpLocks/>
          </p:cNvCxnSpPr>
          <p:nvPr/>
        </p:nvCxnSpPr>
        <p:spPr>
          <a:xfrm flipV="1">
            <a:off x="5473035" y="4868079"/>
            <a:ext cx="905192" cy="411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215A136-CAE8-D92D-E592-C8E33F31AF15}"/>
              </a:ext>
            </a:extLst>
          </p:cNvPr>
          <p:cNvCxnSpPr>
            <a:cxnSpLocks/>
          </p:cNvCxnSpPr>
          <p:nvPr/>
        </p:nvCxnSpPr>
        <p:spPr>
          <a:xfrm>
            <a:off x="5498666" y="4868079"/>
            <a:ext cx="879561" cy="411994"/>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01A72017-7F58-BC69-E3C6-C81D335871DF}"/>
              </a:ext>
            </a:extLst>
          </p:cNvPr>
          <p:cNvSpPr txBox="1"/>
          <p:nvPr/>
        </p:nvSpPr>
        <p:spPr>
          <a:xfrm>
            <a:off x="3659599" y="4035214"/>
            <a:ext cx="4275220" cy="338554"/>
          </a:xfrm>
          <a:prstGeom prst="rect">
            <a:avLst/>
          </a:prstGeom>
          <a:noFill/>
        </p:spPr>
        <p:txBody>
          <a:bodyPr wrap="square" rtlCol="0">
            <a:spAutoFit/>
          </a:bodyPr>
          <a:lstStyle/>
          <a:p>
            <a:pPr algn="ctr"/>
            <a:r>
              <a:rPr lang="ja-JP" altLang="en-US" sz="1600" dirty="0">
                <a:latin typeface="Meiryo UI" panose="020B0604030504040204" pitchFamily="50" charset="-128"/>
                <a:ea typeface="Meiryo UI" panose="020B0604030504040204" pitchFamily="50" charset="-128"/>
              </a:rPr>
              <a:t>相互に直接通信を行う２つの</a:t>
            </a:r>
            <a:r>
              <a:rPr lang="en-US" altLang="ja-JP" sz="1600" dirty="0">
                <a:latin typeface="Meiryo UI" panose="020B0604030504040204" pitchFamily="50" charset="-128"/>
                <a:ea typeface="Meiryo UI" panose="020B0604030504040204" pitchFamily="50" charset="-128"/>
              </a:rPr>
              <a:t>UART</a:t>
            </a:r>
            <a:r>
              <a:rPr lang="ja-JP" altLang="en-US" sz="1600" dirty="0">
                <a:latin typeface="Meiryo UI" panose="020B0604030504040204" pitchFamily="50" charset="-128"/>
                <a:ea typeface="Meiryo UI" panose="020B0604030504040204" pitchFamily="50" charset="-128"/>
              </a:rPr>
              <a:t>デバイス</a:t>
            </a:r>
            <a:endParaRPr kumimoji="1" lang="ja-JP" altLang="en-US" sz="1600" dirty="0">
              <a:latin typeface="Meiryo UI" panose="020B0604030504040204" pitchFamily="50" charset="-128"/>
              <a:ea typeface="Meiryo UI" panose="020B0604030504040204" pitchFamily="50" charset="-128"/>
            </a:endParaRPr>
          </a:p>
        </p:txBody>
      </p:sp>
      <p:sp>
        <p:nvSpPr>
          <p:cNvPr id="43" name="矢印: 左右 42">
            <a:extLst>
              <a:ext uri="{FF2B5EF4-FFF2-40B4-BE49-F238E27FC236}">
                <a16:creationId xmlns:a16="http://schemas.microsoft.com/office/drawing/2014/main" id="{06DE32EF-9274-A817-E4F7-AECCBAD4E579}"/>
              </a:ext>
            </a:extLst>
          </p:cNvPr>
          <p:cNvSpPr/>
          <p:nvPr/>
        </p:nvSpPr>
        <p:spPr>
          <a:xfrm>
            <a:off x="8672900" y="5016939"/>
            <a:ext cx="721065" cy="3772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BED6023B-1F67-F6DE-DC4D-BD253A855259}"/>
              </a:ext>
            </a:extLst>
          </p:cNvPr>
          <p:cNvSpPr txBox="1"/>
          <p:nvPr/>
        </p:nvSpPr>
        <p:spPr>
          <a:xfrm>
            <a:off x="9533003" y="4889870"/>
            <a:ext cx="2128595" cy="646331"/>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データバスへパラレル形式で渡す。</a:t>
            </a:r>
            <a:endParaRPr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後に説明するデータフレームを受け渡す。</a:t>
            </a:r>
          </a:p>
        </p:txBody>
      </p:sp>
      <p:sp>
        <p:nvSpPr>
          <p:cNvPr id="45" name="矢印: 左右 44">
            <a:extLst>
              <a:ext uri="{FF2B5EF4-FFF2-40B4-BE49-F238E27FC236}">
                <a16:creationId xmlns:a16="http://schemas.microsoft.com/office/drawing/2014/main" id="{22955B1F-1DBB-B82A-BA07-2BE2FFEAD9D9}"/>
              </a:ext>
            </a:extLst>
          </p:cNvPr>
          <p:cNvSpPr/>
          <p:nvPr/>
        </p:nvSpPr>
        <p:spPr>
          <a:xfrm>
            <a:off x="2454401" y="5016939"/>
            <a:ext cx="721065" cy="3772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55" name="直線コネクタ 54">
            <a:extLst>
              <a:ext uri="{FF2B5EF4-FFF2-40B4-BE49-F238E27FC236}">
                <a16:creationId xmlns:a16="http://schemas.microsoft.com/office/drawing/2014/main" id="{66804362-DF60-1988-08B4-1B8873B53BAA}"/>
              </a:ext>
            </a:extLst>
          </p:cNvPr>
          <p:cNvCxnSpPr>
            <a:cxnSpLocks/>
          </p:cNvCxnSpPr>
          <p:nvPr/>
        </p:nvCxnSpPr>
        <p:spPr>
          <a:xfrm>
            <a:off x="6378227" y="4856739"/>
            <a:ext cx="458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3A2444B-152C-5374-425A-CEA6945082B4}"/>
              </a:ext>
            </a:extLst>
          </p:cNvPr>
          <p:cNvCxnSpPr>
            <a:cxnSpLocks/>
          </p:cNvCxnSpPr>
          <p:nvPr/>
        </p:nvCxnSpPr>
        <p:spPr>
          <a:xfrm>
            <a:off x="6378227" y="5280073"/>
            <a:ext cx="45843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8F39E445-C798-FB01-1546-F30890052F55}"/>
              </a:ext>
            </a:extLst>
          </p:cNvPr>
          <p:cNvSpPr txBox="1"/>
          <p:nvPr/>
        </p:nvSpPr>
        <p:spPr>
          <a:xfrm>
            <a:off x="326294" y="4889870"/>
            <a:ext cx="2128595" cy="646331"/>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rPr>
              <a:t>データバスへパラレル形式で渡す。</a:t>
            </a:r>
            <a:endParaRPr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後に説明するデータフレームを受け渡す</a:t>
            </a:r>
          </a:p>
        </p:txBody>
      </p:sp>
      <p:sp>
        <p:nvSpPr>
          <p:cNvPr id="4" name="テキスト ボックス 3">
            <a:extLst>
              <a:ext uri="{FF2B5EF4-FFF2-40B4-BE49-F238E27FC236}">
                <a16:creationId xmlns:a16="http://schemas.microsoft.com/office/drawing/2014/main" id="{DF82567E-86DB-5DD5-6FC7-69B6B24AA580}"/>
              </a:ext>
            </a:extLst>
          </p:cNvPr>
          <p:cNvSpPr txBox="1"/>
          <p:nvPr/>
        </p:nvSpPr>
        <p:spPr>
          <a:xfrm>
            <a:off x="4997160" y="5543207"/>
            <a:ext cx="1831352" cy="338554"/>
          </a:xfrm>
          <a:prstGeom prst="rect">
            <a:avLst/>
          </a:prstGeom>
          <a:noFill/>
        </p:spPr>
        <p:txBody>
          <a:bodyPr wrap="square" rtlCol="0">
            <a:spAutoFit/>
          </a:bodyPr>
          <a:lstStyle/>
          <a:p>
            <a:pPr algn="ctr"/>
            <a:r>
              <a:rPr lang="ja-JP" altLang="en-US" sz="1600" dirty="0">
                <a:latin typeface="Meiryo UI" panose="020B0604030504040204" pitchFamily="50" charset="-128"/>
                <a:ea typeface="Meiryo UI" panose="020B0604030504040204" pitchFamily="50" charset="-128"/>
              </a:rPr>
              <a:t>パケットとして送受信</a:t>
            </a:r>
            <a:endParaRPr kumimoji="1" lang="ja-JP" altLang="en-US" sz="1600" dirty="0">
              <a:latin typeface="Meiryo UI" panose="020B0604030504040204" pitchFamily="50" charset="-128"/>
              <a:ea typeface="Meiryo UI" panose="020B0604030504040204" pitchFamily="50" charset="-128"/>
            </a:endParaRPr>
          </a:p>
        </p:txBody>
      </p:sp>
      <p:cxnSp>
        <p:nvCxnSpPr>
          <p:cNvPr id="6" name="直線矢印コネクタ 5">
            <a:extLst>
              <a:ext uri="{FF2B5EF4-FFF2-40B4-BE49-F238E27FC236}">
                <a16:creationId xmlns:a16="http://schemas.microsoft.com/office/drawing/2014/main" id="{BFEC45D3-5522-9D8A-FF70-DC82C128CEDD}"/>
              </a:ext>
            </a:extLst>
          </p:cNvPr>
          <p:cNvCxnSpPr>
            <a:cxnSpLocks/>
          </p:cNvCxnSpPr>
          <p:nvPr/>
        </p:nvCxnSpPr>
        <p:spPr>
          <a:xfrm>
            <a:off x="6378227" y="4752220"/>
            <a:ext cx="386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65476F4-1B52-2B07-832E-128EF97AE937}"/>
              </a:ext>
            </a:extLst>
          </p:cNvPr>
          <p:cNvCxnSpPr>
            <a:cxnSpLocks/>
          </p:cNvCxnSpPr>
          <p:nvPr/>
        </p:nvCxnSpPr>
        <p:spPr>
          <a:xfrm flipH="1">
            <a:off x="6378227" y="5436483"/>
            <a:ext cx="386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D1743F10-356F-E983-6D36-7F2FAE691A5B}"/>
              </a:ext>
            </a:extLst>
          </p:cNvPr>
          <p:cNvSpPr txBox="1"/>
          <p:nvPr/>
        </p:nvSpPr>
        <p:spPr>
          <a:xfrm>
            <a:off x="8561184" y="5739722"/>
            <a:ext cx="1589842" cy="461665"/>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データバスの通信</a:t>
            </a:r>
            <a:r>
              <a:rPr lang="ja-JP" altLang="en-US" sz="1200" dirty="0">
                <a:latin typeface="Meiryo UI" panose="020B0604030504040204" pitchFamily="50" charset="-128"/>
                <a:ea typeface="Meiryo UI" panose="020B0604030504040204" pitchFamily="50" charset="-128"/>
              </a:rPr>
              <a:t>と</a:t>
            </a:r>
            <a:r>
              <a:rPr lang="en-US" altLang="ja-JP" sz="1200" dirty="0">
                <a:latin typeface="Meiryo UI" panose="020B0604030504040204" pitchFamily="50" charset="-128"/>
                <a:ea typeface="Meiryo UI" panose="020B0604030504040204" pitchFamily="50" charset="-128"/>
              </a:rPr>
              <a:t>LSB</a:t>
            </a:r>
            <a:r>
              <a:rPr lang="ja-JP" altLang="en-US" sz="1200" dirty="0">
                <a:latin typeface="Meiryo UI" panose="020B0604030504040204" pitchFamily="50" charset="-128"/>
                <a:ea typeface="Meiryo UI" panose="020B0604030504040204" pitchFamily="50" charset="-128"/>
              </a:rPr>
              <a:t>については省略</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2284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3593FA8-9BCD-1EFE-D325-3DED4CF576B2}"/>
              </a:ext>
            </a:extLst>
          </p:cNvPr>
          <p:cNvSpPr txBox="1"/>
          <p:nvPr/>
        </p:nvSpPr>
        <p:spPr>
          <a:xfrm>
            <a:off x="460304" y="1172061"/>
            <a:ext cx="10889485" cy="1200329"/>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(3)UART</a:t>
            </a:r>
            <a:r>
              <a:rPr kumimoji="1" lang="ja-JP" altLang="en-US" sz="1600" b="1" dirty="0">
                <a:latin typeface="Meiryo UI" panose="020B0604030504040204" pitchFamily="50" charset="-128"/>
                <a:ea typeface="Meiryo UI" panose="020B0604030504040204" pitchFamily="50" charset="-128"/>
              </a:rPr>
              <a:t>のデータ転送</a:t>
            </a:r>
            <a:endParaRPr lang="en-US" altLang="ja-JP" sz="1600" b="1" dirty="0">
              <a:latin typeface="Meiryo UI" panose="020B0604030504040204" pitchFamily="50" charset="-128"/>
              <a:ea typeface="Meiryo UI" panose="020B0604030504040204" pitchFamily="50" charset="-128"/>
            </a:endParaRPr>
          </a:p>
          <a:p>
            <a:r>
              <a:rPr lang="ja-JP" altLang="en-US" sz="1400" b="0" i="0" dirty="0">
                <a:effectLst/>
                <a:latin typeface="Meiryo UI" panose="020B0604030504040204" pitchFamily="50" charset="-128"/>
                <a:ea typeface="Meiryo UI" panose="020B0604030504040204" pitchFamily="50" charset="-128"/>
              </a:rPr>
              <a:t>●</a:t>
            </a:r>
            <a:r>
              <a:rPr lang="en-US" altLang="ja-JP" sz="1400" b="0" i="0" dirty="0">
                <a:effectLst/>
                <a:latin typeface="Meiryo UI" panose="020B0604030504040204" pitchFamily="50" charset="-128"/>
                <a:ea typeface="Meiryo UI" panose="020B0604030504040204" pitchFamily="50" charset="-128"/>
              </a:rPr>
              <a:t>UART</a:t>
            </a:r>
            <a:r>
              <a:rPr lang="ja-JP" altLang="en-US" sz="1400" b="0" i="0" dirty="0">
                <a:effectLst/>
                <a:latin typeface="Meiryo UI" panose="020B0604030504040204" pitchFamily="50" charset="-128"/>
                <a:ea typeface="Meiryo UI" panose="020B0604030504040204" pitchFamily="50" charset="-128"/>
              </a:rPr>
              <a:t>では、パケット方式でデータの伝送が行われる。</a:t>
            </a:r>
            <a:endParaRPr lang="en-US" altLang="ja-JP" sz="1400" b="0" i="0" dirty="0">
              <a:effectLst/>
              <a:latin typeface="Meiryo UI" panose="020B0604030504040204" pitchFamily="50" charset="-128"/>
              <a:ea typeface="Meiryo UI" panose="020B0604030504040204" pitchFamily="50" charset="-128"/>
            </a:endParaRPr>
          </a:p>
          <a:p>
            <a:r>
              <a:rPr lang="ja-JP" altLang="en-US" sz="1400" b="0" i="0" dirty="0">
                <a:effectLst/>
                <a:latin typeface="Meiryo UI" panose="020B0604030504040204" pitchFamily="50" charset="-128"/>
                <a:ea typeface="Meiryo UI" panose="020B0604030504040204" pitchFamily="50" charset="-128"/>
              </a:rPr>
              <a:t>●送信機器と受信機器の間では、シリアル・パケットの構成や、物理的なハードウェア・ラインの制御といった処理を行う必要</a:t>
            </a:r>
            <a:r>
              <a:rPr lang="ja-JP" altLang="en-US" sz="1400" dirty="0">
                <a:latin typeface="Meiryo UI" panose="020B0604030504040204" pitchFamily="50" charset="-128"/>
                <a:ea typeface="Meiryo UI" panose="020B0604030504040204" pitchFamily="50" charset="-128"/>
              </a:rPr>
              <a:t>がある</a:t>
            </a:r>
            <a:r>
              <a:rPr lang="ja-JP" altLang="en-US" sz="1400" b="0" i="0" dirty="0">
                <a:effectLst/>
                <a:latin typeface="Meiryo UI" panose="020B0604030504040204" pitchFamily="50" charset="-128"/>
                <a:ea typeface="Meiryo UI" panose="020B0604030504040204" pitchFamily="50" charset="-128"/>
              </a:rPr>
              <a:t>。</a:t>
            </a:r>
            <a:endParaRPr lang="en-US" altLang="ja-JP" sz="1400" b="0" i="0" dirty="0">
              <a:effectLst/>
              <a:latin typeface="Meiryo UI" panose="020B0604030504040204" pitchFamily="50" charset="-128"/>
              <a:ea typeface="Meiryo UI" panose="020B0604030504040204" pitchFamily="50" charset="-128"/>
            </a:endParaRPr>
          </a:p>
          <a:p>
            <a:r>
              <a:rPr lang="ja-JP" altLang="en-US" sz="1400" b="0" i="0" dirty="0">
                <a:effectLst/>
                <a:latin typeface="Meiryo UI" panose="020B0604030504040204" pitchFamily="50" charset="-128"/>
                <a:ea typeface="Meiryo UI" panose="020B0604030504040204" pitchFamily="50" charset="-128"/>
              </a:rPr>
              <a:t>●パケットは、開始ビット、データ・フレーム、パリティ・ビット、停止ビットで構成される。</a:t>
            </a:r>
            <a:endParaRPr lang="en-US" altLang="ja-JP" sz="1400" b="0" i="0" dirty="0">
              <a:effectLst/>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フレーム・プロトコルについては説明を省略。</a:t>
            </a:r>
            <a:endParaRPr lang="en-US" altLang="ja-JP" sz="1400" b="0" i="0" dirty="0">
              <a:effectLst/>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91FAE8DF-3844-34C9-31F3-5F847907FB86}"/>
              </a:ext>
            </a:extLst>
          </p:cNvPr>
          <p:cNvSpPr/>
          <p:nvPr/>
        </p:nvSpPr>
        <p:spPr>
          <a:xfrm>
            <a:off x="1460063" y="2957908"/>
            <a:ext cx="1702676" cy="59946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開始ビット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(1bit)</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C25C854F-632F-D8EA-EC85-ADCCBC0A0928}"/>
              </a:ext>
            </a:extLst>
          </p:cNvPr>
          <p:cNvSpPr/>
          <p:nvPr/>
        </p:nvSpPr>
        <p:spPr>
          <a:xfrm>
            <a:off x="3162739" y="2957908"/>
            <a:ext cx="4004441" cy="59946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rPr>
              <a:t>データフレーム</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(5</a:t>
            </a:r>
            <a:r>
              <a:rPr kumimoji="1" lang="ja-JP" altLang="en-US" sz="1400" dirty="0">
                <a:solidFill>
                  <a:schemeClr val="tx1"/>
                </a:solidFill>
                <a:latin typeface="Meiryo UI" panose="020B0604030504040204" pitchFamily="50" charset="-128"/>
                <a:ea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rPr>
              <a:t>9</a:t>
            </a:r>
            <a:r>
              <a:rPr lang="ja-JP" altLang="en-US" sz="1400" dirty="0">
                <a:solidFill>
                  <a:schemeClr val="tx1"/>
                </a:solidFill>
                <a:latin typeface="Meiryo UI" panose="020B0604030504040204" pitchFamily="50" charset="-128"/>
                <a:ea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rPr>
              <a:t>Data</a:t>
            </a:r>
            <a:r>
              <a:rPr lang="ja-JP" altLang="en-US" sz="1400" dirty="0">
                <a:solidFill>
                  <a:schemeClr val="tx1"/>
                </a:solidFill>
                <a:latin typeface="Meiryo UI" panose="020B0604030504040204" pitchFamily="50" charset="-128"/>
                <a:ea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rPr>
              <a:t>B</a:t>
            </a:r>
            <a:r>
              <a:rPr kumimoji="1" lang="en-US" altLang="ja-JP" sz="1400" dirty="0">
                <a:solidFill>
                  <a:schemeClr val="tx1"/>
                </a:solidFill>
                <a:latin typeface="Meiryo UI" panose="020B0604030504040204" pitchFamily="50" charset="-128"/>
                <a:ea typeface="Meiryo UI" panose="020B0604030504040204" pitchFamily="50" charset="-128"/>
              </a:rPr>
              <a:t>its)</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17880567-2142-2149-EC86-E40C37D3D34A}"/>
              </a:ext>
            </a:extLst>
          </p:cNvPr>
          <p:cNvSpPr/>
          <p:nvPr/>
        </p:nvSpPr>
        <p:spPr>
          <a:xfrm>
            <a:off x="7167180" y="2957908"/>
            <a:ext cx="1702676" cy="59946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パリティビット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(0</a:t>
            </a:r>
            <a:r>
              <a:rPr kumimoji="1" lang="ja-JP" altLang="en-US" sz="1400" dirty="0">
                <a:solidFill>
                  <a:schemeClr val="tx1"/>
                </a:solidFill>
                <a:latin typeface="Meiryo UI" panose="020B0604030504040204" pitchFamily="50" charset="-128"/>
                <a:ea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rPr>
              <a:t>1</a:t>
            </a:r>
            <a:r>
              <a:rPr lang="ja-JP" altLang="en-US" sz="1400" dirty="0">
                <a:solidFill>
                  <a:schemeClr val="tx1"/>
                </a:solidFill>
                <a:latin typeface="Meiryo UI" panose="020B0604030504040204" pitchFamily="50" charset="-128"/>
                <a:ea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rPr>
              <a:t>bit</a:t>
            </a:r>
            <a:r>
              <a:rPr kumimoji="1" lang="en-US" altLang="ja-JP" sz="1400" dirty="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8C2F7383-0218-D034-477B-77920182A0B4}"/>
              </a:ext>
            </a:extLst>
          </p:cNvPr>
          <p:cNvSpPr/>
          <p:nvPr/>
        </p:nvSpPr>
        <p:spPr>
          <a:xfrm>
            <a:off x="8869856" y="2957908"/>
            <a:ext cx="1702676" cy="59946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停止ビット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(1</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2 bit)</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DE3605D2-3A6C-7DE7-B228-9E03D7437DD7}"/>
              </a:ext>
            </a:extLst>
          </p:cNvPr>
          <p:cNvSpPr txBox="1"/>
          <p:nvPr/>
        </p:nvSpPr>
        <p:spPr>
          <a:xfrm>
            <a:off x="3792837" y="2575096"/>
            <a:ext cx="4275220" cy="369332"/>
          </a:xfrm>
          <a:prstGeom prst="rect">
            <a:avLst/>
          </a:prstGeom>
          <a:noFill/>
        </p:spPr>
        <p:txBody>
          <a:bodyPr wrap="square" rtlCol="0">
            <a:spAutoFit/>
          </a:bodyPr>
          <a:lstStyle/>
          <a:p>
            <a:pPr algn="ctr"/>
            <a:r>
              <a:rPr lang="en-US" altLang="ja-JP" dirty="0">
                <a:latin typeface="Meiryo UI" panose="020B0604030504040204" pitchFamily="50" charset="-128"/>
                <a:ea typeface="Meiryo UI" panose="020B0604030504040204" pitchFamily="50" charset="-128"/>
              </a:rPr>
              <a:t>UART</a:t>
            </a:r>
            <a:r>
              <a:rPr lang="ja-JP" altLang="en-US" dirty="0">
                <a:latin typeface="Meiryo UI" panose="020B0604030504040204" pitchFamily="50" charset="-128"/>
                <a:ea typeface="Meiryo UI" panose="020B0604030504040204" pitchFamily="50" charset="-128"/>
              </a:rPr>
              <a:t>パケットの例</a:t>
            </a:r>
            <a:endParaRPr kumimoji="1" lang="ja-JP" altLang="en-US"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FDCC9F39-6921-DD92-BEB5-E8D681A878C0}"/>
              </a:ext>
            </a:extLst>
          </p:cNvPr>
          <p:cNvSpPr txBox="1"/>
          <p:nvPr/>
        </p:nvSpPr>
        <p:spPr>
          <a:xfrm>
            <a:off x="460304" y="3994168"/>
            <a:ext cx="3412064" cy="1569660"/>
          </a:xfrm>
          <a:prstGeom prst="rect">
            <a:avLst/>
          </a:prstGeom>
          <a:noFill/>
        </p:spPr>
        <p:txBody>
          <a:bodyPr wrap="square" rtlCol="0">
            <a:spAutoFit/>
          </a:bodyPr>
          <a:lstStyle/>
          <a:p>
            <a:pPr algn="ctr"/>
            <a:r>
              <a:rPr lang="en-US" altLang="ja-JP" sz="1200" b="0" i="0" dirty="0">
                <a:effectLst/>
                <a:latin typeface="Meiryo UI" panose="020B0604030504040204" pitchFamily="50" charset="-128"/>
                <a:ea typeface="Meiryo UI" panose="020B0604030504040204" pitchFamily="50" charset="-128"/>
              </a:rPr>
              <a:t>“</a:t>
            </a:r>
            <a:r>
              <a:rPr lang="ja-JP" altLang="en-US" sz="1200" b="0" i="0" dirty="0">
                <a:effectLst/>
                <a:latin typeface="Meiryo UI" panose="020B0604030504040204" pitchFamily="50" charset="-128"/>
                <a:ea typeface="Meiryo UI" panose="020B0604030504040204" pitchFamily="50" charset="-128"/>
              </a:rPr>
              <a:t>通常、</a:t>
            </a:r>
            <a:r>
              <a:rPr lang="en-US" altLang="ja-JP" sz="1200" b="0" i="0" dirty="0">
                <a:effectLst/>
                <a:latin typeface="Meiryo UI" panose="020B0604030504040204" pitchFamily="50" charset="-128"/>
                <a:ea typeface="Meiryo UI" panose="020B0604030504040204" pitchFamily="50" charset="-128"/>
              </a:rPr>
              <a:t>UART</a:t>
            </a:r>
            <a:r>
              <a:rPr lang="ja-JP" altLang="en-US" sz="1200" b="0" i="0" dirty="0">
                <a:effectLst/>
                <a:latin typeface="Meiryo UI" panose="020B0604030504040204" pitchFamily="50" charset="-128"/>
                <a:ea typeface="Meiryo UI" panose="020B0604030504040204" pitchFamily="50" charset="-128"/>
              </a:rPr>
              <a:t>のデータ伝送ラインは、データを伝送していないときには電圧レベルがハイの状態で維持。データ転送開始時は、送信側の</a:t>
            </a:r>
            <a:r>
              <a:rPr lang="en-US" altLang="ja-JP" sz="1200" b="0" i="0" dirty="0">
                <a:effectLst/>
                <a:latin typeface="Meiryo UI" panose="020B0604030504040204" pitchFamily="50" charset="-128"/>
                <a:ea typeface="Meiryo UI" panose="020B0604030504040204" pitchFamily="50" charset="-128"/>
              </a:rPr>
              <a:t>UART</a:t>
            </a:r>
            <a:r>
              <a:rPr lang="ja-JP" altLang="en-US" sz="1200" b="0" i="0" dirty="0">
                <a:effectLst/>
                <a:latin typeface="Meiryo UI" panose="020B0604030504040204" pitchFamily="50" charset="-128"/>
                <a:ea typeface="Meiryo UI" panose="020B0604030504040204" pitchFamily="50" charset="-128"/>
              </a:rPr>
              <a:t>デバイスは伝送ラインの電圧を</a:t>
            </a:r>
            <a:r>
              <a:rPr lang="en-US" altLang="ja-JP" sz="1200" b="0" i="0" dirty="0">
                <a:effectLst/>
                <a:latin typeface="Meiryo UI" panose="020B0604030504040204" pitchFamily="50" charset="-128"/>
                <a:ea typeface="Meiryo UI" panose="020B0604030504040204" pitchFamily="50" charset="-128"/>
              </a:rPr>
              <a:t>1</a:t>
            </a:r>
            <a:r>
              <a:rPr lang="ja-JP" altLang="en-US" sz="1200" b="0" i="0" dirty="0">
                <a:effectLst/>
                <a:latin typeface="Meiryo UI" panose="020B0604030504040204" pitchFamily="50" charset="-128"/>
                <a:ea typeface="Meiryo UI" panose="020B0604030504040204" pitchFamily="50" charset="-128"/>
              </a:rPr>
              <a:t>クロック・サイクルの間、ハイからローに引き下げる。</a:t>
            </a:r>
            <a:endParaRPr lang="en-US" altLang="ja-JP" sz="1200" b="0" i="0" dirty="0">
              <a:effectLst/>
              <a:latin typeface="Meiryo UI" panose="020B0604030504040204" pitchFamily="50" charset="-128"/>
              <a:ea typeface="Meiryo UI" panose="020B0604030504040204" pitchFamily="50" charset="-128"/>
            </a:endParaRPr>
          </a:p>
          <a:p>
            <a:pPr algn="ctr"/>
            <a:r>
              <a:rPr lang="ja-JP" altLang="en-US" sz="1200" b="0" i="0" dirty="0">
                <a:effectLst/>
                <a:latin typeface="Meiryo UI" panose="020B0604030504040204" pitchFamily="50" charset="-128"/>
                <a:ea typeface="Meiryo UI" panose="020B0604030504040204" pitchFamily="50" charset="-128"/>
              </a:rPr>
              <a:t>一方、受信側の</a:t>
            </a:r>
            <a:r>
              <a:rPr lang="en-US" altLang="ja-JP" sz="1200" b="0" i="0" dirty="0">
                <a:effectLst/>
                <a:latin typeface="Meiryo UI" panose="020B0604030504040204" pitchFamily="50" charset="-128"/>
                <a:ea typeface="Meiryo UI" panose="020B0604030504040204" pitchFamily="50" charset="-128"/>
              </a:rPr>
              <a:t>UART</a:t>
            </a:r>
            <a:r>
              <a:rPr lang="ja-JP" altLang="en-US" sz="1200" b="0" i="0" dirty="0">
                <a:effectLst/>
                <a:latin typeface="Meiryo UI" panose="020B0604030504040204" pitchFamily="50" charset="-128"/>
                <a:ea typeface="Meiryo UI" panose="020B0604030504040204" pitchFamily="50" charset="-128"/>
              </a:rPr>
              <a:t>デバイスは電圧がハイからローに遷移したことを検出すると、ボー・レートの周波数でデータ・フレームのビットの読み出しを開始する。</a:t>
            </a:r>
            <a:r>
              <a:rPr lang="en-US" altLang="ja-JP" sz="1200" b="0" i="0" dirty="0">
                <a:effectLst/>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0D407C5F-D519-B7AF-2DAC-CE619C8110CF}"/>
              </a:ext>
            </a:extLst>
          </p:cNvPr>
          <p:cNvSpPr txBox="1"/>
          <p:nvPr/>
        </p:nvSpPr>
        <p:spPr>
          <a:xfrm>
            <a:off x="3899820" y="3994168"/>
            <a:ext cx="3079821" cy="1200329"/>
          </a:xfrm>
          <a:prstGeom prst="rect">
            <a:avLst/>
          </a:prstGeom>
          <a:noFill/>
        </p:spPr>
        <p:txBody>
          <a:bodyPr wrap="square" rtlCol="0">
            <a:spAutoFit/>
          </a:bodyPr>
          <a:lstStyle/>
          <a:p>
            <a:pPr algn="ctr"/>
            <a:r>
              <a:rPr lang="en-US" altLang="ja-JP" sz="1200" b="0" i="0" dirty="0">
                <a:effectLst/>
                <a:latin typeface="Meiryo UI" panose="020B0604030504040204" pitchFamily="50" charset="-128"/>
                <a:ea typeface="Meiryo UI" panose="020B0604030504040204" pitchFamily="50" charset="-128"/>
              </a:rPr>
              <a:t>“</a:t>
            </a:r>
            <a:r>
              <a:rPr lang="ja-JP" altLang="en-US" sz="1200" b="0" i="0" dirty="0">
                <a:effectLst/>
                <a:latin typeface="Meiryo UI" panose="020B0604030504040204" pitchFamily="50" charset="-128"/>
                <a:ea typeface="Meiryo UI" panose="020B0604030504040204" pitchFamily="50" charset="-128"/>
              </a:rPr>
              <a:t>データ・フレームには、転送の対象となる本来のデータが含まれる。パリティ・ビットを使用する場合、データ・フレームの長さは</a:t>
            </a:r>
            <a:r>
              <a:rPr lang="en-US" altLang="ja-JP" sz="1200" b="0" i="0" dirty="0">
                <a:effectLst/>
                <a:latin typeface="Meiryo UI" panose="020B0604030504040204" pitchFamily="50" charset="-128"/>
                <a:ea typeface="Meiryo UI" panose="020B0604030504040204" pitchFamily="50" charset="-128"/>
              </a:rPr>
              <a:t>5</a:t>
            </a:r>
            <a:r>
              <a:rPr lang="ja-JP" altLang="en-US" sz="1200" b="0" i="0" dirty="0">
                <a:effectLst/>
                <a:latin typeface="Meiryo UI" panose="020B0604030504040204" pitchFamily="50" charset="-128"/>
                <a:ea typeface="Meiryo UI" panose="020B0604030504040204" pitchFamily="50" charset="-128"/>
              </a:rPr>
              <a:t>～</a:t>
            </a:r>
            <a:r>
              <a:rPr lang="en-US" altLang="ja-JP" sz="1200" b="0" i="0" dirty="0">
                <a:effectLst/>
                <a:latin typeface="Meiryo UI" panose="020B0604030504040204" pitchFamily="50" charset="-128"/>
                <a:ea typeface="Meiryo UI" panose="020B0604030504040204" pitchFamily="50" charset="-128"/>
              </a:rPr>
              <a:t>8</a:t>
            </a:r>
            <a:r>
              <a:rPr lang="ja-JP" altLang="en-US" sz="1200" b="0" i="0" dirty="0">
                <a:effectLst/>
                <a:latin typeface="Meiryo UI" panose="020B0604030504040204" pitchFamily="50" charset="-128"/>
                <a:ea typeface="Meiryo UI" panose="020B0604030504040204" pitchFamily="50" charset="-128"/>
              </a:rPr>
              <a:t>ビット。パリティ・ビットを使用しない場合には</a:t>
            </a:r>
            <a:r>
              <a:rPr lang="en-US" altLang="ja-JP" sz="1200" b="0" i="0" dirty="0">
                <a:effectLst/>
                <a:latin typeface="Meiryo UI" panose="020B0604030504040204" pitchFamily="50" charset="-128"/>
                <a:ea typeface="Meiryo UI" panose="020B0604030504040204" pitchFamily="50" charset="-128"/>
              </a:rPr>
              <a:t>9</a:t>
            </a:r>
            <a:r>
              <a:rPr lang="ja-JP" altLang="en-US" sz="1200" b="0" i="0" dirty="0">
                <a:effectLst/>
                <a:latin typeface="Meiryo UI" panose="020B0604030504040204" pitchFamily="50" charset="-128"/>
                <a:ea typeface="Meiryo UI" panose="020B0604030504040204" pitchFamily="50" charset="-128"/>
              </a:rPr>
              <a:t>ビットまで拡張できる。ほとんどの場合、データは最下位ビットから順に送信される（</a:t>
            </a:r>
            <a:r>
              <a:rPr lang="en-US" altLang="ja-JP" sz="1200" b="0" i="0" dirty="0">
                <a:effectLst/>
                <a:latin typeface="Meiryo UI" panose="020B0604030504040204" pitchFamily="50" charset="-128"/>
                <a:ea typeface="Meiryo UI" panose="020B0604030504040204" pitchFamily="50" charset="-128"/>
              </a:rPr>
              <a:t>LSB</a:t>
            </a:r>
            <a:r>
              <a:rPr lang="ja-JP" altLang="en-US" sz="1200" b="0" i="0" dirty="0">
                <a:effectLst/>
                <a:latin typeface="Meiryo UI" panose="020B0604030504040204" pitchFamily="50" charset="-128"/>
                <a:ea typeface="Meiryo UI" panose="020B0604030504040204" pitchFamily="50" charset="-128"/>
              </a:rPr>
              <a:t>）</a:t>
            </a:r>
            <a:r>
              <a:rPr lang="en-US" altLang="ja-JP" sz="1200" b="0" i="0" dirty="0">
                <a:effectLst/>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87196CC7-8838-CF5A-4CE5-BEB15771E788}"/>
              </a:ext>
            </a:extLst>
          </p:cNvPr>
          <p:cNvSpPr txBox="1"/>
          <p:nvPr/>
        </p:nvSpPr>
        <p:spPr>
          <a:xfrm>
            <a:off x="7035824" y="3994168"/>
            <a:ext cx="2426000" cy="646331"/>
          </a:xfrm>
          <a:prstGeom prst="rect">
            <a:avLst/>
          </a:prstGeom>
          <a:noFill/>
        </p:spPr>
        <p:txBody>
          <a:bodyPr wrap="square" rtlCol="0">
            <a:spAutoFit/>
          </a:bodyPr>
          <a:lstStyle/>
          <a:p>
            <a:pPr algn="ctr"/>
            <a:r>
              <a:rPr lang="en-US" altLang="ja-JP" sz="1200" b="0" i="0" dirty="0">
                <a:effectLst/>
                <a:latin typeface="Meiryo UI" panose="020B0604030504040204" pitchFamily="50" charset="-128"/>
                <a:ea typeface="Meiryo UI" panose="020B0604030504040204" pitchFamily="50" charset="-128"/>
              </a:rPr>
              <a:t>“</a:t>
            </a:r>
            <a:r>
              <a:rPr lang="ja-JP" altLang="en-US" sz="1200" b="0" i="0" dirty="0">
                <a:effectLst/>
                <a:latin typeface="Meiryo UI" panose="020B0604030504040204" pitchFamily="50" charset="-128"/>
                <a:ea typeface="Meiryo UI" panose="020B0604030504040204" pitchFamily="50" charset="-128"/>
              </a:rPr>
              <a:t>受信側の</a:t>
            </a:r>
            <a:r>
              <a:rPr lang="en-US" altLang="ja-JP" sz="1200" b="0" i="0" dirty="0">
                <a:effectLst/>
                <a:latin typeface="Meiryo UI" panose="020B0604030504040204" pitchFamily="50" charset="-128"/>
                <a:ea typeface="Meiryo UI" panose="020B0604030504040204" pitchFamily="50" charset="-128"/>
              </a:rPr>
              <a:t>UART</a:t>
            </a:r>
            <a:r>
              <a:rPr lang="ja-JP" altLang="en-US" sz="1200" b="0" i="0" dirty="0">
                <a:effectLst/>
                <a:latin typeface="Meiryo UI" panose="020B0604030504040204" pitchFamily="50" charset="-128"/>
                <a:ea typeface="Meiryo UI" panose="020B0604030504040204" pitchFamily="50" charset="-128"/>
              </a:rPr>
              <a:t>デバイスが、伝送中にデータが変化していない（エラーが発生していない）ことを確認する</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65CF386C-BE2E-9594-CC85-2846B54891F8}"/>
              </a:ext>
            </a:extLst>
          </p:cNvPr>
          <p:cNvSpPr txBox="1"/>
          <p:nvPr/>
        </p:nvSpPr>
        <p:spPr>
          <a:xfrm>
            <a:off x="9461827" y="3994168"/>
            <a:ext cx="2216807" cy="1015663"/>
          </a:xfrm>
          <a:prstGeom prst="rect">
            <a:avLst/>
          </a:prstGeom>
          <a:noFill/>
        </p:spPr>
        <p:txBody>
          <a:bodyPr wrap="square" rtlCol="0">
            <a:spAutoFit/>
          </a:bodyPr>
          <a:lstStyle/>
          <a:p>
            <a:pPr algn="ctr"/>
            <a:r>
              <a:rPr lang="en-US" altLang="ja-JP" sz="1200" b="0" i="0" dirty="0">
                <a:effectLst/>
                <a:latin typeface="Meiryo UI" panose="020B0604030504040204" pitchFamily="50" charset="-128"/>
                <a:ea typeface="Meiryo UI" panose="020B0604030504040204" pitchFamily="50" charset="-128"/>
              </a:rPr>
              <a:t>“</a:t>
            </a:r>
            <a:r>
              <a:rPr lang="ja-JP" altLang="en-US" sz="1200" b="0" i="0" dirty="0">
                <a:effectLst/>
                <a:latin typeface="Meiryo UI" panose="020B0604030504040204" pitchFamily="50" charset="-128"/>
                <a:ea typeface="Meiryo UI" panose="020B0604030504040204" pitchFamily="50" charset="-128"/>
              </a:rPr>
              <a:t>パケットの終わりを知らせるためのビット。</a:t>
            </a:r>
            <a:endParaRPr lang="en-US" altLang="ja-JP" sz="1200" b="0" i="0" dirty="0">
              <a:effectLst/>
              <a:latin typeface="Meiryo UI" panose="020B0604030504040204" pitchFamily="50" charset="-128"/>
              <a:ea typeface="Meiryo UI" panose="020B0604030504040204" pitchFamily="50" charset="-128"/>
            </a:endParaRPr>
          </a:p>
          <a:p>
            <a:pPr algn="ctr"/>
            <a:r>
              <a:rPr lang="en-US" altLang="ja-JP" sz="1200" b="0" i="0" dirty="0">
                <a:effectLst/>
                <a:latin typeface="Meiryo UI" panose="020B0604030504040204" pitchFamily="50" charset="-128"/>
                <a:ea typeface="Meiryo UI" panose="020B0604030504040204" pitchFamily="50" charset="-128"/>
              </a:rPr>
              <a:t>1</a:t>
            </a:r>
            <a:r>
              <a:rPr lang="ja-JP" altLang="en-US" sz="1200" b="0" i="0" dirty="0">
                <a:effectLst/>
                <a:latin typeface="Meiryo UI" panose="020B0604030504040204" pitchFamily="50" charset="-128"/>
                <a:ea typeface="Meiryo UI" panose="020B0604030504040204" pitchFamily="50" charset="-128"/>
              </a:rPr>
              <a:t>～</a:t>
            </a:r>
            <a:r>
              <a:rPr lang="en-US" altLang="ja-JP" sz="1200" b="0" i="0" dirty="0">
                <a:effectLst/>
                <a:latin typeface="Meiryo UI" panose="020B0604030504040204" pitchFamily="50" charset="-128"/>
                <a:ea typeface="Meiryo UI" panose="020B0604030504040204" pitchFamily="50" charset="-128"/>
              </a:rPr>
              <a:t>2</a:t>
            </a:r>
            <a:r>
              <a:rPr lang="ja-JP" altLang="en-US" sz="1200" b="0" i="0" dirty="0">
                <a:effectLst/>
                <a:latin typeface="Meiryo UI" panose="020B0604030504040204" pitchFamily="50" charset="-128"/>
                <a:ea typeface="Meiryo UI" panose="020B0604030504040204" pitchFamily="50" charset="-128"/>
              </a:rPr>
              <a:t>ビット分の間、データ伝送ラインの電圧をローからハイに引き上げる。</a:t>
            </a:r>
            <a:r>
              <a:rPr lang="en-US" altLang="ja-JP" sz="1200" b="0" i="0" dirty="0">
                <a:effectLst/>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cxnSp>
        <p:nvCxnSpPr>
          <p:cNvPr id="14" name="直線矢印コネクタ 13">
            <a:extLst>
              <a:ext uri="{FF2B5EF4-FFF2-40B4-BE49-F238E27FC236}">
                <a16:creationId xmlns:a16="http://schemas.microsoft.com/office/drawing/2014/main" id="{06790028-6E5A-9B00-CCCE-C4DDFE339573}"/>
              </a:ext>
            </a:extLst>
          </p:cNvPr>
          <p:cNvCxnSpPr>
            <a:cxnSpLocks/>
            <a:stCxn id="3" idx="2"/>
          </p:cNvCxnSpPr>
          <p:nvPr/>
        </p:nvCxnSpPr>
        <p:spPr>
          <a:xfrm>
            <a:off x="2311401" y="3557370"/>
            <a:ext cx="0" cy="410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C99C8F7-8E35-9B80-40E1-4BE371057B86}"/>
              </a:ext>
            </a:extLst>
          </p:cNvPr>
          <p:cNvCxnSpPr>
            <a:cxnSpLocks/>
          </p:cNvCxnSpPr>
          <p:nvPr/>
        </p:nvCxnSpPr>
        <p:spPr>
          <a:xfrm>
            <a:off x="5164959" y="3557371"/>
            <a:ext cx="0" cy="4109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16729E1-0F55-216D-A45C-05CE646A640D}"/>
              </a:ext>
            </a:extLst>
          </p:cNvPr>
          <p:cNvCxnSpPr>
            <a:cxnSpLocks/>
          </p:cNvCxnSpPr>
          <p:nvPr/>
        </p:nvCxnSpPr>
        <p:spPr>
          <a:xfrm>
            <a:off x="8018518" y="3557371"/>
            <a:ext cx="0" cy="4109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5F15D5D2-8840-BF8E-2821-08A4799DCAD5}"/>
              </a:ext>
            </a:extLst>
          </p:cNvPr>
          <p:cNvCxnSpPr>
            <a:cxnSpLocks/>
          </p:cNvCxnSpPr>
          <p:nvPr/>
        </p:nvCxnSpPr>
        <p:spPr>
          <a:xfrm>
            <a:off x="9738711" y="3557371"/>
            <a:ext cx="0" cy="4109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0A97541-ACB9-3C42-C327-FE6AEBF7310F}"/>
              </a:ext>
            </a:extLst>
          </p:cNvPr>
          <p:cNvSpPr txBox="1"/>
          <p:nvPr/>
        </p:nvSpPr>
        <p:spPr>
          <a:xfrm>
            <a:off x="553452" y="5735510"/>
            <a:ext cx="9327147" cy="769441"/>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引用</a:t>
            </a:r>
            <a:endParaRPr lang="en-US" altLang="ja-JP" sz="1100" dirty="0">
              <a:latin typeface="Meiryo UI" panose="020B0604030504040204" pitchFamily="50" charset="-128"/>
              <a:ea typeface="Meiryo UI" panose="020B0604030504040204" pitchFamily="50" charset="-128"/>
            </a:endParaRPr>
          </a:p>
          <a:p>
            <a:r>
              <a:rPr lang="en-US" altLang="ja-JP" sz="1100" b="0" i="0" dirty="0" err="1">
                <a:effectLst/>
                <a:latin typeface="Meiryo UI" panose="020B0604030504040204" pitchFamily="50" charset="-128"/>
                <a:ea typeface="Meiryo UI" panose="020B0604030504040204" pitchFamily="50" charset="-128"/>
              </a:rPr>
              <a:t>AnalogDialogue</a:t>
            </a:r>
            <a:r>
              <a:rPr lang="en-US" altLang="ja-JP" sz="1100" b="0" i="0" dirty="0">
                <a:effectLst/>
                <a:latin typeface="Meiryo UI" panose="020B0604030504040204" pitchFamily="50" charset="-128"/>
                <a:ea typeface="Meiryo UI" panose="020B0604030504040204" pitchFamily="50" charset="-128"/>
              </a:rPr>
              <a:t> DEC2020 VOL54 UART――</a:t>
            </a:r>
            <a:r>
              <a:rPr lang="ja-JP" altLang="en-US" sz="1100" b="0" i="0" dirty="0">
                <a:effectLst/>
                <a:latin typeface="Meiryo UI" panose="020B0604030504040204" pitchFamily="50" charset="-128"/>
                <a:ea typeface="Meiryo UI" panose="020B0604030504040204" pitchFamily="50" charset="-128"/>
              </a:rPr>
              <a:t>多様な非同期通信に対応可能なハードウェア通信プロトコル</a:t>
            </a:r>
            <a:endParaRPr lang="en-US" altLang="ja-JP" sz="1100" dirty="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著者：</a:t>
            </a:r>
            <a:r>
              <a:rPr kumimoji="1" lang="en-US" altLang="ja-JP" sz="1100" dirty="0">
                <a:latin typeface="Meiryo UI" panose="020B0604030504040204" pitchFamily="50" charset="-128"/>
                <a:ea typeface="Meiryo UI" panose="020B0604030504040204" pitchFamily="50" charset="-128"/>
              </a:rPr>
              <a:t>Eric </a:t>
            </a:r>
            <a:r>
              <a:rPr kumimoji="1" lang="en-US" altLang="ja-JP" sz="1100" dirty="0" err="1">
                <a:latin typeface="Meiryo UI" panose="020B0604030504040204" pitchFamily="50" charset="-128"/>
                <a:ea typeface="Meiryo UI" panose="020B0604030504040204" pitchFamily="50" charset="-128"/>
              </a:rPr>
              <a:t>Peňa</a:t>
            </a:r>
            <a:r>
              <a:rPr kumimoji="1" lang="en-US" altLang="ja-JP" sz="1100" dirty="0">
                <a:latin typeface="Meiryo UI" panose="020B0604030504040204" pitchFamily="50" charset="-128"/>
                <a:ea typeface="Meiryo UI" panose="020B0604030504040204" pitchFamily="50" charset="-128"/>
              </a:rPr>
              <a:t> , Mary Grace Legaspi</a:t>
            </a:r>
          </a:p>
          <a:p>
            <a:r>
              <a:rPr kumimoji="1" lang="en-US" altLang="ja-JP" sz="1100" dirty="0">
                <a:latin typeface="Meiryo UI" panose="020B0604030504040204" pitchFamily="50" charset="-128"/>
                <a:ea typeface="Meiryo UI" panose="020B0604030504040204" pitchFamily="50" charset="-128"/>
              </a:rPr>
              <a:t>https://www.analog.com/jp/analog-dialogue/articles/uart-a-hardware-communication-protocol.html</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0072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3593FA8-9BCD-1EFE-D325-3DED4CF576B2}"/>
              </a:ext>
            </a:extLst>
          </p:cNvPr>
          <p:cNvSpPr txBox="1"/>
          <p:nvPr/>
        </p:nvSpPr>
        <p:spPr>
          <a:xfrm>
            <a:off x="460304" y="1172061"/>
            <a:ext cx="5838897" cy="338554"/>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８</a:t>
            </a:r>
            <a:r>
              <a:rPr kumimoji="1" lang="en-US" altLang="ja-JP" sz="1600" b="1" dirty="0">
                <a:latin typeface="Meiryo UI" panose="020B0604030504040204" pitchFamily="50" charset="-128"/>
                <a:ea typeface="Meiryo UI" panose="020B0604030504040204" pitchFamily="50" charset="-128"/>
              </a:rPr>
              <a:t>.A&amp;D</a:t>
            </a:r>
            <a:r>
              <a:rPr kumimoji="1" lang="ja-JP" altLang="en-US" sz="1600" b="1" dirty="0">
                <a:latin typeface="Meiryo UI" panose="020B0604030504040204" pitchFamily="50" charset="-128"/>
                <a:ea typeface="Meiryo UI" panose="020B0604030504040204" pitchFamily="50" charset="-128"/>
              </a:rPr>
              <a:t>標準フォーマットと秤設定について</a:t>
            </a:r>
            <a:r>
              <a:rPr lang="ja-JP" altLang="en-US" sz="1600" b="1" i="0" dirty="0">
                <a:effectLst/>
                <a:latin typeface="Meiryo UI" panose="020B0604030504040204" pitchFamily="50" charset="-128"/>
                <a:ea typeface="Meiryo UI" panose="020B0604030504040204" pitchFamily="50" charset="-128"/>
              </a:rPr>
              <a:t>取り扱い説明書抜粋</a:t>
            </a:r>
            <a:endParaRPr lang="en-US" altLang="ja-JP" sz="1400" b="0" i="0" dirty="0">
              <a:effectLst/>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0A97541-ACB9-3C42-C327-FE6AEBF7310F}"/>
              </a:ext>
            </a:extLst>
          </p:cNvPr>
          <p:cNvSpPr txBox="1"/>
          <p:nvPr/>
        </p:nvSpPr>
        <p:spPr>
          <a:xfrm>
            <a:off x="460304" y="5685939"/>
            <a:ext cx="5529949" cy="600164"/>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画像の出典</a:t>
            </a:r>
            <a:endParaRPr lang="en-US" altLang="ja-JP" sz="1100" dirty="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上皿電子天びん </a:t>
            </a:r>
            <a:r>
              <a:rPr lang="en-US" altLang="ja-JP" sz="1100" dirty="0">
                <a:latin typeface="Meiryo UI" panose="020B0604030504040204" pitchFamily="50" charset="-128"/>
                <a:ea typeface="Meiryo UI" panose="020B0604030504040204" pitchFamily="50" charset="-128"/>
              </a:rPr>
              <a:t>FZ-</a:t>
            </a:r>
            <a:r>
              <a:rPr lang="en-US" altLang="ja-JP" sz="1100" dirty="0" err="1">
                <a:latin typeface="Meiryo UI" panose="020B0604030504040204" pitchFamily="50" charset="-128"/>
                <a:ea typeface="Meiryo UI" panose="020B0604030504040204" pitchFamily="50" charset="-128"/>
              </a:rPr>
              <a:t>i</a:t>
            </a:r>
            <a:r>
              <a:rPr lang="en-US" altLang="ja-JP" sz="1100" dirty="0">
                <a:latin typeface="Meiryo UI" panose="020B0604030504040204" pitchFamily="50" charset="-128"/>
                <a:ea typeface="Meiryo UI" panose="020B0604030504040204" pitchFamily="50" charset="-128"/>
              </a:rPr>
              <a:t>/FX-</a:t>
            </a:r>
            <a:r>
              <a:rPr lang="en-US" altLang="ja-JP" sz="1100" dirty="0" err="1">
                <a:latin typeface="Meiryo UI" panose="020B0604030504040204" pitchFamily="50" charset="-128"/>
                <a:ea typeface="Meiryo UI" panose="020B0604030504040204" pitchFamily="50" charset="-128"/>
              </a:rPr>
              <a:t>i</a:t>
            </a:r>
            <a:r>
              <a:rPr lang="ja-JP" altLang="en-US" sz="1100" dirty="0">
                <a:latin typeface="Meiryo UI" panose="020B0604030504040204" pitchFamily="50" charset="-128"/>
                <a:ea typeface="Meiryo UI" panose="020B0604030504040204" pitchFamily="50" charset="-128"/>
              </a:rPr>
              <a:t>シリーズ 取扱説明書 </a:t>
            </a:r>
            <a:r>
              <a:rPr lang="en-US" altLang="ja-JP" sz="1100" dirty="0">
                <a:latin typeface="Meiryo UI" panose="020B0604030504040204" pitchFamily="50" charset="-128"/>
                <a:ea typeface="Meiryo UI" panose="020B0604030504040204" pitchFamily="50" charset="-128"/>
              </a:rPr>
              <a:t>- A&amp;D</a:t>
            </a:r>
          </a:p>
          <a:p>
            <a:r>
              <a:rPr kumimoji="1" lang="en-US" altLang="ja-JP" sz="1100" dirty="0">
                <a:latin typeface="Meiryo UI" panose="020B0604030504040204" pitchFamily="50" charset="-128"/>
                <a:ea typeface="Meiryo UI" panose="020B0604030504040204" pitchFamily="50" charset="-128"/>
                <a:hlinkClick r:id="rId2"/>
              </a:rPr>
              <a:t>https://www.aandd.co.jp/pdf_storage/manual/balance/m_fx-i_fz-i.pdf</a:t>
            </a:r>
            <a:endParaRPr kumimoji="1" lang="ja-JP" altLang="en-US" sz="1100" dirty="0">
              <a:latin typeface="Meiryo UI" panose="020B0604030504040204" pitchFamily="50" charset="-128"/>
              <a:ea typeface="Meiryo UI" panose="020B0604030504040204" pitchFamily="50" charset="-128"/>
            </a:endParaRPr>
          </a:p>
        </p:txBody>
      </p:sp>
      <p:pic>
        <p:nvPicPr>
          <p:cNvPr id="15" name="図 14">
            <a:extLst>
              <a:ext uri="{FF2B5EF4-FFF2-40B4-BE49-F238E27FC236}">
                <a16:creationId xmlns:a16="http://schemas.microsoft.com/office/drawing/2014/main" id="{695AB7C3-FA79-1F41-4B00-3A2A0EAEF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04" y="2092679"/>
            <a:ext cx="5040456" cy="3089312"/>
          </a:xfrm>
          <a:prstGeom prst="rect">
            <a:avLst/>
          </a:prstGeom>
          <a:ln>
            <a:solidFill>
              <a:schemeClr val="accent1"/>
            </a:solidFill>
          </a:ln>
        </p:spPr>
      </p:pic>
      <p:pic>
        <p:nvPicPr>
          <p:cNvPr id="20" name="図 19">
            <a:extLst>
              <a:ext uri="{FF2B5EF4-FFF2-40B4-BE49-F238E27FC236}">
                <a16:creationId xmlns:a16="http://schemas.microsoft.com/office/drawing/2014/main" id="{B50F757B-48B2-D565-E270-34ADF74F13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3786" y="2092679"/>
            <a:ext cx="4651402" cy="3089312"/>
          </a:xfrm>
          <a:prstGeom prst="rect">
            <a:avLst/>
          </a:prstGeom>
        </p:spPr>
      </p:pic>
      <p:sp>
        <p:nvSpPr>
          <p:cNvPr id="21" name="正方形/長方形 20">
            <a:extLst>
              <a:ext uri="{FF2B5EF4-FFF2-40B4-BE49-F238E27FC236}">
                <a16:creationId xmlns:a16="http://schemas.microsoft.com/office/drawing/2014/main" id="{12148AD6-D8E4-0714-0C7D-579A8718DA4C}"/>
              </a:ext>
            </a:extLst>
          </p:cNvPr>
          <p:cNvSpPr/>
          <p:nvPr/>
        </p:nvSpPr>
        <p:spPr>
          <a:xfrm>
            <a:off x="7910111" y="2845841"/>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E0C061FE-C0AD-88CC-0705-4E796152FE33}"/>
              </a:ext>
            </a:extLst>
          </p:cNvPr>
          <p:cNvSpPr/>
          <p:nvPr/>
        </p:nvSpPr>
        <p:spPr>
          <a:xfrm>
            <a:off x="7910111" y="3387707"/>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71798ABC-356D-20AD-821B-33FAAD03FE61}"/>
              </a:ext>
            </a:extLst>
          </p:cNvPr>
          <p:cNvSpPr/>
          <p:nvPr/>
        </p:nvSpPr>
        <p:spPr>
          <a:xfrm>
            <a:off x="7910111" y="3531642"/>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2913945A-6E1E-2A94-9BE3-FC03C1704E1C}"/>
              </a:ext>
            </a:extLst>
          </p:cNvPr>
          <p:cNvSpPr/>
          <p:nvPr/>
        </p:nvSpPr>
        <p:spPr>
          <a:xfrm>
            <a:off x="7910111" y="3794108"/>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BD85B712-954B-12A0-7F59-802FBF73930E}"/>
              </a:ext>
            </a:extLst>
          </p:cNvPr>
          <p:cNvSpPr/>
          <p:nvPr/>
        </p:nvSpPr>
        <p:spPr>
          <a:xfrm>
            <a:off x="7910111" y="4722431"/>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E6E7C49-691A-6D58-503E-1918E6AF7C9F}"/>
              </a:ext>
            </a:extLst>
          </p:cNvPr>
          <p:cNvSpPr/>
          <p:nvPr/>
        </p:nvSpPr>
        <p:spPr>
          <a:xfrm>
            <a:off x="7910111" y="4859076"/>
            <a:ext cx="1564395" cy="118534"/>
          </a:xfrm>
          <a:prstGeom prst="rect">
            <a:avLst/>
          </a:prstGeom>
          <a:solidFill>
            <a:srgbClr val="FC0C0C">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1061E798-14A0-EA43-008D-892A71808019}"/>
              </a:ext>
            </a:extLst>
          </p:cNvPr>
          <p:cNvSpPr txBox="1"/>
          <p:nvPr/>
        </p:nvSpPr>
        <p:spPr>
          <a:xfrm>
            <a:off x="6477000" y="1521331"/>
            <a:ext cx="3245514"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秤の設定以下赤枠に設定する。</a:t>
            </a:r>
            <a:endParaRPr kumimoji="1" lang="ja-JP" altLang="en-US" sz="1400"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59DB3A0A-8B51-94FD-2E1B-6AD1C84FEEA9}"/>
              </a:ext>
            </a:extLst>
          </p:cNvPr>
          <p:cNvSpPr txBox="1"/>
          <p:nvPr/>
        </p:nvSpPr>
        <p:spPr>
          <a:xfrm>
            <a:off x="6477000" y="5195244"/>
            <a:ext cx="3245514" cy="120032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ボーレート　　　　　：</a:t>
            </a:r>
            <a:r>
              <a:rPr lang="en-US" altLang="ja-JP" sz="1200" b="1" dirty="0">
                <a:latin typeface="Meiryo UI" panose="020B0604030504040204" pitchFamily="50" charset="-128"/>
                <a:ea typeface="Meiryo UI" panose="020B0604030504040204" pitchFamily="50" charset="-128"/>
              </a:rPr>
              <a:t>9600bps</a:t>
            </a:r>
          </a:p>
          <a:p>
            <a:r>
              <a:rPr lang="ja-JP" altLang="en-US" sz="1200" dirty="0">
                <a:latin typeface="Meiryo UI" panose="020B0604030504040204" pitchFamily="50" charset="-128"/>
                <a:ea typeface="Meiryo UI" panose="020B0604030504040204" pitchFamily="50" charset="-128"/>
              </a:rPr>
              <a:t>ビット長、パリティ　：</a:t>
            </a:r>
            <a:r>
              <a:rPr lang="en-US" altLang="ja-JP" sz="1200" b="1" dirty="0">
                <a:latin typeface="Meiryo UI" panose="020B0604030504040204" pitchFamily="50" charset="-128"/>
                <a:ea typeface="Meiryo UI" panose="020B0604030504040204" pitchFamily="50" charset="-128"/>
              </a:rPr>
              <a:t>8bit</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None</a:t>
            </a:r>
          </a:p>
          <a:p>
            <a:r>
              <a:rPr lang="ja-JP" altLang="en-US" sz="1200" dirty="0">
                <a:latin typeface="Meiryo UI" panose="020B0604030504040204" pitchFamily="50" charset="-128"/>
                <a:ea typeface="Meiryo UI" panose="020B0604030504040204" pitchFamily="50" charset="-128"/>
              </a:rPr>
              <a:t>ターミネータ　　　　：</a:t>
            </a:r>
            <a:r>
              <a:rPr lang="en-US" altLang="ja-JP" sz="1200" b="1" dirty="0">
                <a:latin typeface="Meiryo UI" panose="020B0604030504040204" pitchFamily="50" charset="-128"/>
                <a:ea typeface="Meiryo UI" panose="020B0604030504040204" pitchFamily="50" charset="-128"/>
              </a:rPr>
              <a:t>Cr </a:t>
            </a:r>
            <a:r>
              <a:rPr lang="en-US" altLang="ja-JP" sz="1200" b="1" dirty="0" err="1">
                <a:latin typeface="Meiryo UI" panose="020B0604030504040204" pitchFamily="50" charset="-128"/>
                <a:ea typeface="Meiryo UI" panose="020B0604030504040204" pitchFamily="50" charset="-128"/>
              </a:rPr>
              <a:t>Lf</a:t>
            </a:r>
            <a:endParaRPr lang="en-US" altLang="ja-JP" sz="1200" b="1"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データフォーマット　：</a:t>
            </a:r>
            <a:r>
              <a:rPr lang="en-US" altLang="ja-JP" sz="1200" b="1" dirty="0">
                <a:latin typeface="Meiryo UI" panose="020B0604030504040204" pitchFamily="50" charset="-128"/>
                <a:ea typeface="Meiryo UI" panose="020B0604030504040204" pitchFamily="50" charset="-128"/>
              </a:rPr>
              <a:t>A&amp;D</a:t>
            </a:r>
            <a:r>
              <a:rPr lang="ja-JP" altLang="en-US" sz="1200" b="1" dirty="0">
                <a:latin typeface="Meiryo UI" panose="020B0604030504040204" pitchFamily="50" charset="-128"/>
                <a:ea typeface="Meiryo UI" panose="020B0604030504040204" pitchFamily="50" charset="-128"/>
              </a:rPr>
              <a:t>標準フォーマット</a:t>
            </a:r>
            <a:endParaRPr lang="en-US" altLang="ja-JP" sz="1200" b="1"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コマンドタイムアウト：</a:t>
            </a:r>
            <a:r>
              <a:rPr lang="en-US" altLang="ja-JP" sz="1200" b="1" dirty="0">
                <a:latin typeface="Meiryo UI" panose="020B0604030504040204" pitchFamily="50" charset="-128"/>
                <a:ea typeface="Meiryo UI" panose="020B0604030504040204" pitchFamily="50" charset="-128"/>
              </a:rPr>
              <a:t>1</a:t>
            </a:r>
            <a:r>
              <a:rPr lang="ja-JP" altLang="en-US" sz="1200" b="1" dirty="0">
                <a:latin typeface="Meiryo UI" panose="020B0604030504040204" pitchFamily="50" charset="-128"/>
                <a:ea typeface="Meiryo UI" panose="020B0604030504040204" pitchFamily="50" charset="-128"/>
              </a:rPr>
              <a:t>秒間の制限あり</a:t>
            </a:r>
            <a:endParaRPr lang="en-US" altLang="ja-JP" sz="1200" b="1"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エラーコード　　　　：</a:t>
            </a:r>
            <a:r>
              <a:rPr lang="ja-JP" altLang="en-US" sz="1200" b="1" dirty="0">
                <a:latin typeface="Meiryo UI" panose="020B0604030504040204" pitchFamily="50" charset="-128"/>
                <a:ea typeface="Meiryo UI" panose="020B0604030504040204" pitchFamily="50" charset="-128"/>
              </a:rPr>
              <a:t>出力しない</a:t>
            </a:r>
            <a:endParaRPr lang="en-US" altLang="ja-JP" sz="1200" b="1"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299CF8B5-FA57-A2EC-1DFE-1EB17A89B5D4}"/>
              </a:ext>
            </a:extLst>
          </p:cNvPr>
          <p:cNvSpPr txBox="1"/>
          <p:nvPr/>
        </p:nvSpPr>
        <p:spPr>
          <a:xfrm>
            <a:off x="558799" y="1521331"/>
            <a:ext cx="5627397"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マイコンで受信するデータフォーマットについて</a:t>
            </a:r>
            <a:r>
              <a:rPr lang="en-US" altLang="ja-JP" sz="1400" dirty="0">
                <a:latin typeface="Meiryo UI" panose="020B0604030504040204" pitchFamily="50" charset="-128"/>
                <a:ea typeface="Meiryo UI" panose="020B0604030504040204" pitchFamily="50" charset="-128"/>
              </a:rPr>
              <a:t>A</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D</a:t>
            </a:r>
            <a:r>
              <a:rPr lang="ja-JP" altLang="en-US" sz="1400" dirty="0">
                <a:latin typeface="Meiryo UI" panose="020B0604030504040204" pitchFamily="50" charset="-128"/>
                <a:ea typeface="Meiryo UI" panose="020B0604030504040204" pitchFamily="50" charset="-128"/>
              </a:rPr>
              <a:t>の取り扱い説明書から抜粋。</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7268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3593FA8-9BCD-1EFE-D325-3DED4CF576B2}"/>
              </a:ext>
            </a:extLst>
          </p:cNvPr>
          <p:cNvSpPr txBox="1"/>
          <p:nvPr/>
        </p:nvSpPr>
        <p:spPr>
          <a:xfrm>
            <a:off x="460305" y="1174847"/>
            <a:ext cx="9847478" cy="1846659"/>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８</a:t>
            </a:r>
            <a:r>
              <a:rPr lang="en-US" altLang="ja-JP" sz="1600" b="1"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マイコン</a:t>
            </a:r>
            <a:r>
              <a:rPr lang="en-US" altLang="ja-JP" sz="1600" b="1" dirty="0">
                <a:latin typeface="Meiryo UI" panose="020B0604030504040204" pitchFamily="50" charset="-128"/>
                <a:ea typeface="Meiryo UI" panose="020B0604030504040204" pitchFamily="50" charset="-128"/>
              </a:rPr>
              <a:t>(</a:t>
            </a:r>
            <a:r>
              <a:rPr lang="en-US" altLang="ja-JP" sz="1600" b="1" dirty="0" err="1">
                <a:latin typeface="Meiryo UI" panose="020B0604030504040204" pitchFamily="50" charset="-128"/>
                <a:ea typeface="Meiryo UI" panose="020B0604030504040204" pitchFamily="50" charset="-128"/>
              </a:rPr>
              <a:t>Seeeduino</a:t>
            </a:r>
            <a:r>
              <a:rPr lang="en-US" altLang="ja-JP" sz="1600" b="1" dirty="0">
                <a:latin typeface="Meiryo UI" panose="020B0604030504040204" pitchFamily="50" charset="-128"/>
                <a:ea typeface="Meiryo UI" panose="020B0604030504040204" pitchFamily="50" charset="-128"/>
              </a:rPr>
              <a:t> XINO)</a:t>
            </a:r>
            <a:r>
              <a:rPr lang="ja-JP" altLang="en-US" sz="1600" b="1" dirty="0">
                <a:latin typeface="Meiryo UI" panose="020B0604030504040204" pitchFamily="50" charset="-128"/>
                <a:ea typeface="Meiryo UI" panose="020B0604030504040204" pitchFamily="50" charset="-128"/>
              </a:rPr>
              <a:t>とは</a:t>
            </a:r>
            <a:endParaRPr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ja-JP" altLang="en-US" sz="1400" b="0" i="0" dirty="0">
                <a:effectLst/>
                <a:latin typeface="Roboto"/>
              </a:rPr>
              <a:t> </a:t>
            </a:r>
            <a:r>
              <a:rPr lang="en-US" altLang="ja-JP" sz="1400" b="0" i="0" dirty="0">
                <a:effectLst/>
                <a:latin typeface="Roboto"/>
              </a:rPr>
              <a:t>256KB Flash</a:t>
            </a:r>
            <a:r>
              <a:rPr lang="ja-JP" altLang="en-US" sz="1400" b="0" i="0" dirty="0">
                <a:effectLst/>
                <a:latin typeface="Roboto"/>
              </a:rPr>
              <a:t>と</a:t>
            </a:r>
            <a:r>
              <a:rPr lang="en-US" altLang="ja-JP" sz="1400" b="0" i="0" dirty="0">
                <a:effectLst/>
                <a:latin typeface="Roboto"/>
              </a:rPr>
              <a:t>2KB SRAM</a:t>
            </a:r>
            <a:r>
              <a:rPr lang="ja-JP" altLang="en-US" sz="1400" b="0" i="0" dirty="0">
                <a:effectLst/>
                <a:latin typeface="Roboto"/>
              </a:rPr>
              <a:t>を搭載した</a:t>
            </a:r>
            <a:r>
              <a:rPr lang="en-US" altLang="ja-JP" sz="1400" b="0" i="0" dirty="0">
                <a:effectLst/>
                <a:latin typeface="Roboto"/>
              </a:rPr>
              <a:t>ARM Cortex-M0+ 32bit 48MHz </a:t>
            </a:r>
            <a:r>
              <a:rPr lang="ja-JP" altLang="en-US" sz="1400" b="0" i="0" dirty="0">
                <a:effectLst/>
                <a:latin typeface="Roboto"/>
              </a:rPr>
              <a:t>マイクロコントローラー</a:t>
            </a:r>
            <a:r>
              <a:rPr lang="ja-JP" altLang="en-US" sz="1400" dirty="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ja-JP" altLang="en-US" sz="1400" b="0" i="0" dirty="0">
                <a:effectLst/>
                <a:latin typeface="Roboto"/>
              </a:rPr>
              <a:t>サイズは</a:t>
            </a:r>
            <a:r>
              <a:rPr lang="en-US" altLang="ja-JP" sz="1400" b="0" i="0" dirty="0">
                <a:effectLst/>
                <a:latin typeface="Roboto"/>
              </a:rPr>
              <a:t>20x17.5mm</a:t>
            </a:r>
            <a:r>
              <a:rPr lang="ja-JP" altLang="en-US" sz="1400" b="0" i="0" dirty="0">
                <a:effectLst/>
                <a:latin typeface="Roboto"/>
              </a:rPr>
              <a:t>で小型。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en-US" altLang="ja-JP" sz="1400" b="0" i="0" dirty="0">
                <a:effectLst/>
                <a:latin typeface="Roboto"/>
              </a:rPr>
              <a:t>Arduino IDE</a:t>
            </a:r>
            <a:r>
              <a:rPr lang="ja-JP" altLang="en-US" sz="1400" b="0" i="0" dirty="0">
                <a:effectLst/>
                <a:latin typeface="Roboto"/>
              </a:rPr>
              <a:t>での開発が可能で高い互換性がある。</a:t>
            </a:r>
            <a:endParaRPr lang="en-US" altLang="ja-JP" sz="1400" b="0" i="0" dirty="0">
              <a:effectLst/>
              <a:latin typeface="Roboto"/>
            </a:endParaRPr>
          </a:p>
          <a:p>
            <a:r>
              <a:rPr lang="en-US" altLang="ja-JP" sz="1400" dirty="0">
                <a:latin typeface="Roboto"/>
                <a:ea typeface="Meiryo UI" panose="020B0604030504040204" pitchFamily="50" charset="-128"/>
              </a:rPr>
              <a:t>※</a:t>
            </a:r>
            <a:r>
              <a:rPr lang="en-US" altLang="ja-JP" sz="1400" b="0" i="0" dirty="0">
                <a:effectLst/>
                <a:latin typeface="Roboto"/>
              </a:rPr>
              <a:t> Arduino IDE</a:t>
            </a:r>
            <a:r>
              <a:rPr lang="ja-JP" altLang="en-US" sz="1400" b="0" i="0" dirty="0">
                <a:effectLst/>
                <a:latin typeface="Roboto"/>
              </a:rPr>
              <a:t>とは</a:t>
            </a:r>
            <a:r>
              <a:rPr lang="en-US" altLang="ja-JP" sz="1400" b="0" i="0" dirty="0">
                <a:solidFill>
                  <a:srgbClr val="333333"/>
                </a:solidFill>
                <a:effectLst/>
                <a:latin typeface="Noto Sans JP"/>
              </a:rPr>
              <a:t>Arduino</a:t>
            </a:r>
            <a:r>
              <a:rPr lang="ja-JP" altLang="en-US" sz="1400" b="0" i="0" dirty="0">
                <a:solidFill>
                  <a:srgbClr val="333333"/>
                </a:solidFill>
                <a:effectLst/>
                <a:latin typeface="Noto Sans JP"/>
              </a:rPr>
              <a:t>ボード上で動作するソフトウェアを開発するために作られた統合開発環境</a:t>
            </a:r>
            <a:r>
              <a:rPr lang="ja-JP" altLang="en-US" sz="1400" dirty="0">
                <a:solidFill>
                  <a:srgbClr val="333333"/>
                </a:solidFill>
                <a:latin typeface="Roboto"/>
              </a:rPr>
              <a:t>。</a:t>
            </a:r>
            <a:endParaRPr lang="en-US" altLang="ja-JP" sz="1400" dirty="0">
              <a:solidFill>
                <a:srgbClr val="333333"/>
              </a:solidFill>
              <a:latin typeface="Roboto"/>
            </a:endParaRPr>
          </a:p>
          <a:p>
            <a:r>
              <a:rPr lang="ja-JP" altLang="en-US" sz="1400" b="0" i="0" dirty="0">
                <a:solidFill>
                  <a:srgbClr val="333333"/>
                </a:solidFill>
                <a:effectLst/>
                <a:latin typeface="Noto Sans JP"/>
              </a:rPr>
              <a:t>多くの</a:t>
            </a:r>
            <a:r>
              <a:rPr lang="en-US" altLang="ja-JP" sz="1400" b="0" i="0" dirty="0">
                <a:solidFill>
                  <a:srgbClr val="333333"/>
                </a:solidFill>
                <a:effectLst/>
                <a:latin typeface="Noto Sans JP"/>
              </a:rPr>
              <a:t>3rd </a:t>
            </a:r>
            <a:r>
              <a:rPr lang="ja-JP" altLang="en-US" sz="1400" b="0" i="0" dirty="0">
                <a:solidFill>
                  <a:srgbClr val="333333"/>
                </a:solidFill>
                <a:effectLst/>
                <a:latin typeface="Noto Sans JP"/>
              </a:rPr>
              <a:t>パーティー製のマイコンボードベンダーがボードパッケージや</a:t>
            </a:r>
            <a:r>
              <a:rPr lang="en-US" altLang="ja-JP" sz="1400" b="0" i="0" dirty="0">
                <a:solidFill>
                  <a:srgbClr val="333333"/>
                </a:solidFill>
                <a:effectLst/>
                <a:latin typeface="Noto Sans JP"/>
              </a:rPr>
              <a:t>I/O</a:t>
            </a:r>
            <a:r>
              <a:rPr lang="ja-JP" altLang="en-US" sz="1400" b="0" i="0" dirty="0">
                <a:solidFill>
                  <a:srgbClr val="333333"/>
                </a:solidFill>
                <a:effectLst/>
                <a:latin typeface="Noto Sans JP"/>
              </a:rPr>
              <a:t>ライブラリを提供し、開発環境を</a:t>
            </a:r>
            <a:r>
              <a:rPr lang="en-US" altLang="ja-JP" sz="1400" b="0" i="0" dirty="0">
                <a:solidFill>
                  <a:srgbClr val="333333"/>
                </a:solidFill>
                <a:effectLst/>
                <a:latin typeface="Noto Sans JP"/>
              </a:rPr>
              <a:t>Arduino IDE</a:t>
            </a:r>
            <a:r>
              <a:rPr lang="ja-JP" altLang="en-US" sz="1400" b="0" i="0" dirty="0">
                <a:solidFill>
                  <a:srgbClr val="333333"/>
                </a:solidFill>
                <a:effectLst/>
                <a:latin typeface="Noto Sans JP"/>
              </a:rPr>
              <a:t>に統一することで、異なるボード間での移植性が高まったり、</a:t>
            </a:r>
            <a:r>
              <a:rPr lang="en-US" altLang="ja-JP" sz="1400" b="0" i="0" dirty="0">
                <a:solidFill>
                  <a:srgbClr val="333333"/>
                </a:solidFill>
                <a:effectLst/>
                <a:latin typeface="Noto Sans JP"/>
              </a:rPr>
              <a:t>Arduino</a:t>
            </a:r>
            <a:r>
              <a:rPr lang="ja-JP" altLang="en-US" sz="1400" b="0" i="0" dirty="0">
                <a:solidFill>
                  <a:srgbClr val="333333"/>
                </a:solidFill>
                <a:effectLst/>
                <a:latin typeface="Noto Sans JP"/>
              </a:rPr>
              <a:t>環境向けに開発された各種センサーや</a:t>
            </a:r>
            <a:r>
              <a:rPr lang="en-US" altLang="ja-JP" sz="1400" b="0" i="0" dirty="0">
                <a:solidFill>
                  <a:srgbClr val="333333"/>
                </a:solidFill>
                <a:effectLst/>
                <a:latin typeface="Noto Sans JP"/>
              </a:rPr>
              <a:t>I/O</a:t>
            </a:r>
            <a:r>
              <a:rPr lang="ja-JP" altLang="en-US" sz="1400" b="0" i="0" dirty="0">
                <a:solidFill>
                  <a:srgbClr val="333333"/>
                </a:solidFill>
                <a:effectLst/>
                <a:latin typeface="Noto Sans JP"/>
              </a:rPr>
              <a:t>制御ライブラリがそのまま利用できるなど多くのメリットがある。</a:t>
            </a:r>
            <a:endParaRPr lang="en-US" altLang="ja-JP" sz="1400" dirty="0">
              <a:latin typeface="Meiryo UI" panose="020B0604030504040204" pitchFamily="50" charset="-128"/>
              <a:ea typeface="Meiryo UI" panose="020B0604030504040204" pitchFamily="50" charset="-128"/>
            </a:endParaRPr>
          </a:p>
        </p:txBody>
      </p:sp>
      <p:pic>
        <p:nvPicPr>
          <p:cNvPr id="20" name="図 19">
            <a:extLst>
              <a:ext uri="{FF2B5EF4-FFF2-40B4-BE49-F238E27FC236}">
                <a16:creationId xmlns:a16="http://schemas.microsoft.com/office/drawing/2014/main" id="{F5144C36-B3F5-E1A8-B0FB-6104777AF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33" y="3241643"/>
            <a:ext cx="3015137" cy="2025795"/>
          </a:xfrm>
          <a:prstGeom prst="rect">
            <a:avLst/>
          </a:prstGeom>
        </p:spPr>
      </p:pic>
      <p:sp>
        <p:nvSpPr>
          <p:cNvPr id="8" name="テキスト ボックス 7">
            <a:extLst>
              <a:ext uri="{FF2B5EF4-FFF2-40B4-BE49-F238E27FC236}">
                <a16:creationId xmlns:a16="http://schemas.microsoft.com/office/drawing/2014/main" id="{FDCC9F39-6921-DD92-BEB5-E8D681A878C0}"/>
              </a:ext>
            </a:extLst>
          </p:cNvPr>
          <p:cNvSpPr txBox="1"/>
          <p:nvPr/>
        </p:nvSpPr>
        <p:spPr>
          <a:xfrm>
            <a:off x="605869" y="5792123"/>
            <a:ext cx="3412064" cy="646331"/>
          </a:xfrm>
          <a:prstGeom prst="rect">
            <a:avLst/>
          </a:prstGeom>
          <a:noFill/>
        </p:spPr>
        <p:txBody>
          <a:bodyPr wrap="square" rtlCol="0">
            <a:spAutoFit/>
          </a:bodyPr>
          <a:lstStyle/>
          <a:p>
            <a:pPr algn="ctr"/>
            <a:r>
              <a:rPr lang="ja-JP" altLang="en-US" sz="1200" b="0" i="0" dirty="0">
                <a:effectLst/>
                <a:latin typeface="Meiryo UI" panose="020B0604030504040204" pitchFamily="50" charset="-128"/>
                <a:ea typeface="Meiryo UI" panose="020B0604030504040204" pitchFamily="50" charset="-128"/>
              </a:rPr>
              <a:t>ハードウェアシリアル</a:t>
            </a:r>
            <a:r>
              <a:rPr lang="en-US" altLang="ja-JP" sz="1200" b="0" i="0" dirty="0">
                <a:effectLst/>
                <a:latin typeface="Meiryo UI" panose="020B0604030504040204" pitchFamily="50" charset="-128"/>
                <a:ea typeface="Meiryo UI" panose="020B0604030504040204" pitchFamily="50" charset="-128"/>
              </a:rPr>
              <a:t>(UART)</a:t>
            </a:r>
            <a:r>
              <a:rPr lang="ja-JP" altLang="en-US" sz="1200" b="0" i="0" dirty="0">
                <a:effectLst/>
                <a:latin typeface="Meiryo UI" panose="020B0604030504040204" pitchFamily="50" charset="-128"/>
                <a:ea typeface="Meiryo UI" panose="020B0604030504040204" pitchFamily="50" charset="-128"/>
              </a:rPr>
              <a:t>は</a:t>
            </a:r>
            <a:r>
              <a:rPr lang="en-US" altLang="ja-JP" sz="1200" b="0" i="0" dirty="0">
                <a:effectLst/>
                <a:latin typeface="Meiryo UI" panose="020B0604030504040204" pitchFamily="50" charset="-128"/>
                <a:ea typeface="Meiryo UI" panose="020B0604030504040204" pitchFamily="50" charset="-128"/>
              </a:rPr>
              <a:t>2</a:t>
            </a:r>
            <a:r>
              <a:rPr lang="ja-JP" altLang="en-US" sz="1200" b="0" i="0" dirty="0">
                <a:effectLst/>
                <a:latin typeface="Meiryo UI" panose="020B0604030504040204" pitchFamily="50" charset="-128"/>
                <a:ea typeface="Meiryo UI" panose="020B0604030504040204" pitchFamily="50" charset="-128"/>
              </a:rPr>
              <a:t>つ用意されており、</a:t>
            </a:r>
            <a:endParaRPr lang="en-US" altLang="ja-JP" sz="1200" b="0" i="0" dirty="0">
              <a:effectLst/>
              <a:latin typeface="Meiryo UI" panose="020B0604030504040204" pitchFamily="50" charset="-128"/>
              <a:ea typeface="Meiryo UI" panose="020B0604030504040204" pitchFamily="50" charset="-128"/>
            </a:endParaRPr>
          </a:p>
          <a:p>
            <a:pPr algn="ctr"/>
            <a:r>
              <a:rPr lang="en-US" altLang="ja-JP" sz="1200" b="0" i="0" dirty="0">
                <a:effectLst/>
                <a:latin typeface="Meiryo UI" panose="020B0604030504040204" pitchFamily="50" charset="-128"/>
                <a:ea typeface="Meiryo UI" panose="020B0604030504040204" pitchFamily="50" charset="-128"/>
              </a:rPr>
              <a:t>UART1</a:t>
            </a:r>
            <a:r>
              <a:rPr lang="ja-JP" altLang="en-US" sz="1200" b="0" i="0" dirty="0">
                <a:effectLst/>
                <a:latin typeface="Meiryo UI" panose="020B0604030504040204" pitchFamily="50" charset="-128"/>
                <a:ea typeface="Meiryo UI" panose="020B0604030504040204" pitchFamily="50" charset="-128"/>
              </a:rPr>
              <a:t>は</a:t>
            </a:r>
            <a:r>
              <a:rPr lang="en-US" altLang="ja-JP" sz="1200" b="0" i="0" dirty="0">
                <a:effectLst/>
                <a:latin typeface="Meiryo UI" panose="020B0604030504040204" pitchFamily="50" charset="-128"/>
                <a:ea typeface="Meiryo UI" panose="020B0604030504040204" pitchFamily="50" charset="-128"/>
              </a:rPr>
              <a:t>USB</a:t>
            </a:r>
            <a:r>
              <a:rPr lang="ja-JP" altLang="en-US" sz="1200" b="0" i="0" dirty="0">
                <a:effectLst/>
                <a:latin typeface="Meiryo UI" panose="020B0604030504040204" pitchFamily="50" charset="-128"/>
                <a:ea typeface="Meiryo UI" panose="020B0604030504040204" pitchFamily="50" charset="-128"/>
              </a:rPr>
              <a:t>のシリアルチップに接続され</a:t>
            </a:r>
            <a:endParaRPr lang="en-US" altLang="ja-JP" sz="1200" b="0" i="0" dirty="0">
              <a:effectLst/>
              <a:latin typeface="Meiryo UI" panose="020B0604030504040204" pitchFamily="50" charset="-128"/>
              <a:ea typeface="Meiryo UI" panose="020B0604030504040204" pitchFamily="50" charset="-128"/>
            </a:endParaRPr>
          </a:p>
          <a:p>
            <a:pPr algn="ctr"/>
            <a:r>
              <a:rPr kumimoji="1" lang="en-US" altLang="ja-JP" sz="1200" dirty="0">
                <a:latin typeface="Meiryo UI" panose="020B0604030504040204" pitchFamily="50" charset="-128"/>
                <a:ea typeface="Meiryo UI" panose="020B0604030504040204" pitchFamily="50" charset="-128"/>
              </a:rPr>
              <a:t>UART2</a:t>
            </a:r>
            <a:r>
              <a:rPr kumimoji="1" lang="ja-JP" altLang="en-US" sz="1200" dirty="0">
                <a:latin typeface="Meiryo UI" panose="020B0604030504040204" pitchFamily="50" charset="-128"/>
                <a:ea typeface="Meiryo UI" panose="020B0604030504040204" pitchFamily="50" charset="-128"/>
              </a:rPr>
              <a:t>は</a:t>
            </a:r>
            <a:r>
              <a:rPr kumimoji="1" lang="en-US" altLang="ja-JP" sz="1200" dirty="0">
                <a:latin typeface="Meiryo UI" panose="020B0604030504040204" pitchFamily="50" charset="-128"/>
                <a:ea typeface="Meiryo UI" panose="020B0604030504040204" pitchFamily="50" charset="-128"/>
              </a:rPr>
              <a:t>D6,D7</a:t>
            </a:r>
            <a:r>
              <a:rPr lang="ja-JP" altLang="en-US" sz="1200" dirty="0">
                <a:latin typeface="Meiryo UI" panose="020B0604030504040204" pitchFamily="50" charset="-128"/>
                <a:ea typeface="Meiryo UI" panose="020B0604030504040204" pitchFamily="50" charset="-128"/>
              </a:rPr>
              <a:t>に接続することで利用可能。</a:t>
            </a:r>
            <a:endParaRPr kumimoji="1" lang="ja-JP" altLang="en-US" sz="1200" dirty="0">
              <a:latin typeface="Meiryo UI" panose="020B0604030504040204" pitchFamily="50" charset="-128"/>
              <a:ea typeface="Meiryo UI" panose="020B0604030504040204" pitchFamily="50" charset="-128"/>
            </a:endParaRPr>
          </a:p>
        </p:txBody>
      </p:sp>
      <p:pic>
        <p:nvPicPr>
          <p:cNvPr id="23" name="図 22">
            <a:extLst>
              <a:ext uri="{FF2B5EF4-FFF2-40B4-BE49-F238E27FC236}">
                <a16:creationId xmlns:a16="http://schemas.microsoft.com/office/drawing/2014/main" id="{42E63BA1-C19C-D172-7176-BEA9A3E68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940" y="3469228"/>
            <a:ext cx="3180891" cy="2803793"/>
          </a:xfrm>
          <a:prstGeom prst="rect">
            <a:avLst/>
          </a:prstGeom>
        </p:spPr>
      </p:pic>
      <p:sp>
        <p:nvSpPr>
          <p:cNvPr id="24" name="テキスト ボックス 23">
            <a:extLst>
              <a:ext uri="{FF2B5EF4-FFF2-40B4-BE49-F238E27FC236}">
                <a16:creationId xmlns:a16="http://schemas.microsoft.com/office/drawing/2014/main" id="{C6C66280-F669-A067-E986-823F3FBAF1DE}"/>
              </a:ext>
            </a:extLst>
          </p:cNvPr>
          <p:cNvSpPr txBox="1"/>
          <p:nvPr/>
        </p:nvSpPr>
        <p:spPr>
          <a:xfrm>
            <a:off x="4812940" y="3104536"/>
            <a:ext cx="3180891"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rPr>
              <a:t>統合開発環境</a:t>
            </a:r>
            <a:r>
              <a:rPr kumimoji="1" lang="en-US" altLang="ja-JP" sz="1200" dirty="0">
                <a:latin typeface="Meiryo UI" panose="020B0604030504040204" pitchFamily="50" charset="-128"/>
                <a:ea typeface="Meiryo UI" panose="020B0604030504040204" pitchFamily="50" charset="-128"/>
              </a:rPr>
              <a:t>Arduino</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IDE2.0.0</a:t>
            </a:r>
            <a:r>
              <a:rPr kumimoji="1" lang="ja-JP" altLang="en-US" sz="1200" dirty="0">
                <a:latin typeface="Meiryo UI" panose="020B0604030504040204" pitchFamily="50" charset="-128"/>
                <a:ea typeface="Meiryo UI" panose="020B0604030504040204" pitchFamily="50" charset="-128"/>
              </a:rPr>
              <a:t>の画面</a:t>
            </a:r>
          </a:p>
        </p:txBody>
      </p:sp>
      <p:sp>
        <p:nvSpPr>
          <p:cNvPr id="25" name="テキスト ボックス 24">
            <a:extLst>
              <a:ext uri="{FF2B5EF4-FFF2-40B4-BE49-F238E27FC236}">
                <a16:creationId xmlns:a16="http://schemas.microsoft.com/office/drawing/2014/main" id="{168C140D-D668-7B24-A574-CE3D6407A2E9}"/>
              </a:ext>
            </a:extLst>
          </p:cNvPr>
          <p:cNvSpPr txBox="1"/>
          <p:nvPr/>
        </p:nvSpPr>
        <p:spPr>
          <a:xfrm>
            <a:off x="969484" y="3104536"/>
            <a:ext cx="2743199" cy="276999"/>
          </a:xfrm>
          <a:prstGeom prst="rect">
            <a:avLst/>
          </a:prstGeom>
          <a:noFill/>
        </p:spPr>
        <p:txBody>
          <a:bodyPr wrap="square" rtlCol="0">
            <a:spAutoFit/>
          </a:bodyPr>
          <a:lstStyle/>
          <a:p>
            <a:pPr algn="ctr"/>
            <a:r>
              <a:rPr lang="en-US" altLang="ja-JP" sz="1200" dirty="0" err="1">
                <a:latin typeface="Meiryo UI" panose="020B0604030504040204" pitchFamily="50" charset="-128"/>
                <a:ea typeface="Meiryo UI" panose="020B0604030504040204" pitchFamily="50" charset="-128"/>
              </a:rPr>
              <a:t>Seeeduino</a:t>
            </a:r>
            <a:r>
              <a:rPr lang="en-US" altLang="ja-JP" sz="1200" dirty="0">
                <a:latin typeface="Meiryo UI" panose="020B0604030504040204" pitchFamily="50" charset="-128"/>
                <a:ea typeface="Meiryo UI" panose="020B0604030504040204" pitchFamily="50" charset="-128"/>
              </a:rPr>
              <a:t> XINO</a:t>
            </a:r>
            <a:r>
              <a:rPr lang="ja-JP" altLang="en-US" sz="1200" dirty="0">
                <a:latin typeface="Meiryo UI" panose="020B0604030504040204" pitchFamily="50" charset="-128"/>
                <a:ea typeface="Meiryo UI" panose="020B0604030504040204" pitchFamily="50" charset="-128"/>
              </a:rPr>
              <a:t>とピン配列</a:t>
            </a:r>
            <a:endParaRPr lang="en-US" altLang="ja-JP" sz="1200" dirty="0">
              <a:latin typeface="Meiryo UI" panose="020B0604030504040204" pitchFamily="50" charset="-128"/>
              <a:ea typeface="Meiryo UI" panose="020B0604030504040204" pitchFamily="50" charset="-128"/>
            </a:endParaRPr>
          </a:p>
        </p:txBody>
      </p:sp>
      <p:sp>
        <p:nvSpPr>
          <p:cNvPr id="26" name="吹き出し: 四角形 25">
            <a:extLst>
              <a:ext uri="{FF2B5EF4-FFF2-40B4-BE49-F238E27FC236}">
                <a16:creationId xmlns:a16="http://schemas.microsoft.com/office/drawing/2014/main" id="{DCFA9F75-3CAB-205C-7893-B753EDDAFF2C}"/>
              </a:ext>
            </a:extLst>
          </p:cNvPr>
          <p:cNvSpPr/>
          <p:nvPr/>
        </p:nvSpPr>
        <p:spPr>
          <a:xfrm>
            <a:off x="8136202" y="3851263"/>
            <a:ext cx="1935696" cy="621385"/>
          </a:xfrm>
          <a:prstGeom prst="wedgeRectCallout">
            <a:avLst>
              <a:gd name="adj1" fmla="val -67823"/>
              <a:gd name="adj2" fmla="val -250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開発言語は</a:t>
            </a:r>
            <a:r>
              <a:rPr kumimoji="1" lang="en-US" altLang="ja-JP" sz="1200" dirty="0"/>
              <a:t>C++</a:t>
            </a:r>
            <a:r>
              <a:rPr kumimoji="1" lang="ja-JP" altLang="en-US" sz="1200" dirty="0"/>
              <a:t>に近い</a:t>
            </a:r>
            <a:endParaRPr kumimoji="1" lang="en-US" altLang="ja-JP" sz="1200" dirty="0"/>
          </a:p>
          <a:p>
            <a:pPr algn="ctr"/>
            <a:r>
              <a:rPr lang="ja-JP" altLang="en-US" sz="1200" dirty="0"/>
              <a:t>拡張子は</a:t>
            </a:r>
            <a:r>
              <a:rPr lang="en-US" altLang="ja-JP" sz="1200" dirty="0"/>
              <a:t>.</a:t>
            </a:r>
            <a:r>
              <a:rPr lang="en-US" altLang="ja-JP" sz="1200" dirty="0" err="1"/>
              <a:t>ino</a:t>
            </a:r>
            <a:endParaRPr kumimoji="1" lang="ja-JP" altLang="en-US" sz="1200" dirty="0"/>
          </a:p>
        </p:txBody>
      </p:sp>
      <p:sp>
        <p:nvSpPr>
          <p:cNvPr id="27" name="テキスト ボックス 26">
            <a:extLst>
              <a:ext uri="{FF2B5EF4-FFF2-40B4-BE49-F238E27FC236}">
                <a16:creationId xmlns:a16="http://schemas.microsoft.com/office/drawing/2014/main" id="{2EAB216D-1701-0A10-F5A6-185444674696}"/>
              </a:ext>
            </a:extLst>
          </p:cNvPr>
          <p:cNvSpPr txBox="1"/>
          <p:nvPr/>
        </p:nvSpPr>
        <p:spPr>
          <a:xfrm>
            <a:off x="7993831" y="5557440"/>
            <a:ext cx="3592300" cy="830997"/>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rPr>
              <a:t>※Arduino IDE</a:t>
            </a:r>
            <a:r>
              <a:rPr kumimoji="1" lang="ja-JP" altLang="en-US" sz="1200" dirty="0">
                <a:latin typeface="Meiryo UI" panose="020B0604030504040204" pitchFamily="50" charset="-128"/>
                <a:ea typeface="Meiryo UI" panose="020B0604030504040204" pitchFamily="50" charset="-128"/>
              </a:rPr>
              <a:t>のダウンロードと環境構築についての</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説明は公式サイトを参照。</a:t>
            </a:r>
            <a:endParaRPr kumimoji="1" lang="en-US" altLang="ja-JP" sz="1200" dirty="0">
              <a:latin typeface="Meiryo UI" panose="020B0604030504040204" pitchFamily="50" charset="-128"/>
              <a:ea typeface="Meiryo UI" panose="020B0604030504040204" pitchFamily="50" charset="-128"/>
            </a:endParaRPr>
          </a:p>
          <a:p>
            <a:pPr algn="ctr"/>
            <a:r>
              <a:rPr kumimoji="1" lang="en-US" altLang="ja-JP" sz="1200" dirty="0">
                <a:latin typeface="Meiryo UI" panose="020B0604030504040204" pitchFamily="50" charset="-128"/>
                <a:ea typeface="Meiryo UI" panose="020B0604030504040204" pitchFamily="50" charset="-128"/>
                <a:hlinkClick r:id="rId4"/>
              </a:rPr>
              <a:t>https://wiki.seeedstudio.com/jp/Seeeduino-XIAO/</a:t>
            </a:r>
            <a:endParaRPr kumimoji="1" lang="en-US" altLang="ja-JP" sz="12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0A97541-ACB9-3C42-C327-FE6AEBF7310F}"/>
              </a:ext>
            </a:extLst>
          </p:cNvPr>
          <p:cNvSpPr txBox="1"/>
          <p:nvPr/>
        </p:nvSpPr>
        <p:spPr>
          <a:xfrm>
            <a:off x="460305" y="5036727"/>
            <a:ext cx="3900028" cy="600164"/>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出典</a:t>
            </a:r>
            <a:endParaRPr lang="en-US" altLang="ja-JP" sz="1100" dirty="0">
              <a:latin typeface="Meiryo UI" panose="020B0604030504040204" pitchFamily="50" charset="-128"/>
              <a:ea typeface="Meiryo UI" panose="020B0604030504040204" pitchFamily="50" charset="-128"/>
            </a:endParaRPr>
          </a:p>
          <a:p>
            <a:r>
              <a:rPr lang="en-US" altLang="ja-JP" sz="1100" dirty="0" err="1">
                <a:latin typeface="Meiryo UI" panose="020B0604030504040204" pitchFamily="50" charset="-128"/>
                <a:ea typeface="Meiryo UI" panose="020B0604030504040204" pitchFamily="50" charset="-128"/>
              </a:rPr>
              <a:t>Seeeduino</a:t>
            </a:r>
            <a:r>
              <a:rPr lang="en-US" altLang="ja-JP" sz="1100" dirty="0">
                <a:latin typeface="Meiryo UI" panose="020B0604030504040204" pitchFamily="50" charset="-128"/>
                <a:ea typeface="Meiryo UI" panose="020B0604030504040204" pitchFamily="50" charset="-128"/>
              </a:rPr>
              <a:t> Xiao</a:t>
            </a:r>
            <a:r>
              <a:rPr lang="ja-JP" altLang="en-US" sz="1100" dirty="0">
                <a:latin typeface="Meiryo UI" panose="020B0604030504040204" pitchFamily="50" charset="-128"/>
                <a:ea typeface="Meiryo UI" panose="020B0604030504040204" pitchFamily="50" charset="-128"/>
              </a:rPr>
              <a:t>をはじめよう</a:t>
            </a:r>
            <a:endParaRPr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hlinkClick r:id="rId4"/>
              </a:rPr>
              <a:t>https://wiki.seeedstudio.com/jp/Seeeduino-XIAO/</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721369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1891</Words>
  <Application>Microsoft Office PowerPoint</Application>
  <PresentationFormat>ワイド画面</PresentationFormat>
  <Paragraphs>230</Paragraphs>
  <Slides>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vt:i4>
      </vt:variant>
    </vt:vector>
  </HeadingPairs>
  <TitlesOfParts>
    <vt:vector size="15" baseType="lpstr">
      <vt:lpstr>Hiragino Kaku Gothic ProN</vt:lpstr>
      <vt:lpstr>Meiryo UI</vt:lpstr>
      <vt:lpstr>Noto Sans JP</vt:lpstr>
      <vt:lpstr>游ゴシック</vt:lpstr>
      <vt:lpstr>游ゴシック Light</vt:lpstr>
      <vt:lpstr>Arial</vt:lpstr>
      <vt:lpstr>Roboto</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matsuoka ken</dc:creator>
  <cp:lastModifiedBy>ken matsuoka</cp:lastModifiedBy>
  <cp:revision>58</cp:revision>
  <dcterms:created xsi:type="dcterms:W3CDTF">2022-10-09T22:37:16Z</dcterms:created>
  <dcterms:modified xsi:type="dcterms:W3CDTF">2023-07-26T05:07:04Z</dcterms:modified>
</cp:coreProperties>
</file>